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7" r:id="rId4"/>
    <p:sldId id="258" r:id="rId5"/>
    <p:sldId id="259" r:id="rId6"/>
    <p:sldId id="269" r:id="rId7"/>
    <p:sldId id="270" r:id="rId8"/>
    <p:sldId id="271" r:id="rId9"/>
    <p:sldId id="272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5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2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0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23FE-CACA-4C47-A6D7-702F9B810F7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8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3792" y="1121729"/>
            <a:ext cx="1604357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Item Encryptor</a:t>
            </a:r>
            <a:endParaRPr lang="en-US" sz="1600"/>
          </a:p>
        </p:txBody>
      </p:sp>
      <p:grpSp>
        <p:nvGrpSpPr>
          <p:cNvPr id="6" name="Group 5"/>
          <p:cNvGrpSpPr/>
          <p:nvPr/>
        </p:nvGrpSpPr>
        <p:grpSpPr>
          <a:xfrm>
            <a:off x="6204343" y="1134791"/>
            <a:ext cx="1767296" cy="2354129"/>
            <a:chOff x="6035040" y="723207"/>
            <a:chExt cx="1945179" cy="1202246"/>
          </a:xfrm>
        </p:grpSpPr>
        <p:sp>
          <p:nvSpPr>
            <p:cNvPr id="4" name="Rounded Rectangle 3"/>
            <p:cNvSpPr/>
            <p:nvPr/>
          </p:nvSpPr>
          <p:spPr>
            <a:xfrm>
              <a:off x="6035040" y="723207"/>
              <a:ext cx="1945179" cy="11637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 flipH="1">
              <a:off x="6270314" y="1094456"/>
              <a:ext cx="1645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Cryptographic </a:t>
              </a:r>
            </a:p>
            <a:p>
              <a:r>
                <a:rPr lang="en-US" sz="1600" smtClean="0"/>
                <a:t>Material </a:t>
              </a:r>
            </a:p>
            <a:p>
              <a:r>
                <a:rPr lang="en-US" sz="1600" smtClean="0"/>
                <a:t>Provider (CMP)</a:t>
              </a:r>
              <a:endParaRPr lang="en-US" sz="16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600473" y="400029"/>
            <a:ext cx="1342507" cy="523702"/>
            <a:chOff x="3854814" y="5507207"/>
            <a:chExt cx="1342507" cy="523702"/>
          </a:xfrm>
        </p:grpSpPr>
        <p:sp>
          <p:nvSpPr>
            <p:cNvPr id="8" name="Round Single Corner Rectangle 7"/>
            <p:cNvSpPr/>
            <p:nvPr/>
          </p:nvSpPr>
          <p:spPr>
            <a:xfrm>
              <a:off x="3854814" y="5507207"/>
              <a:ext cx="1342507" cy="523702"/>
            </a:xfrm>
            <a:prstGeom prst="round1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69477" y="5533930"/>
              <a:ext cx="731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Plaintext</a:t>
              </a:r>
              <a:br>
                <a:rPr lang="en-US" sz="1200" smtClean="0"/>
              </a:br>
              <a:r>
                <a:rPr lang="en-US" sz="1200" smtClean="0"/>
                <a:t>Item</a:t>
              </a:r>
              <a:endParaRPr lang="en-US" sz="12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9954" y="1291006"/>
            <a:ext cx="1348574" cy="918418"/>
            <a:chOff x="1469441" y="1645920"/>
            <a:chExt cx="1348574" cy="918418"/>
          </a:xfrm>
        </p:grpSpPr>
        <p:sp>
          <p:nvSpPr>
            <p:cNvPr id="10" name="TextBox 9"/>
            <p:cNvSpPr txBox="1"/>
            <p:nvPr/>
          </p:nvSpPr>
          <p:spPr>
            <a:xfrm>
              <a:off x="1475508" y="1645920"/>
              <a:ext cx="12718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Attribute Actions</a:t>
              </a:r>
              <a:endParaRPr 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9441" y="2010340"/>
              <a:ext cx="12779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ENCRYPT_AND_SIGN</a:t>
              </a:r>
              <a:br>
                <a:rPr lang="en-US" sz="1000" smtClean="0"/>
              </a:br>
              <a:r>
                <a:rPr lang="en-US" sz="1000" smtClean="0"/>
                <a:t>SIGN_ONLY</a:t>
              </a:r>
              <a:br>
                <a:rPr lang="en-US" sz="1000" smtClean="0"/>
              </a:br>
              <a:r>
                <a:rPr lang="en-US" sz="1000" smtClean="0"/>
                <a:t>DO_NOTHING</a:t>
              </a:r>
              <a:endParaRPr lang="en-US" sz="10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5508" y="1645920"/>
              <a:ext cx="1342507" cy="918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9954" y="2307342"/>
            <a:ext cx="1415075" cy="1103670"/>
            <a:chOff x="1469441" y="2826104"/>
            <a:chExt cx="1415075" cy="1103670"/>
          </a:xfrm>
        </p:grpSpPr>
        <p:sp>
          <p:nvSpPr>
            <p:cNvPr id="14" name="TextBox 13"/>
            <p:cNvSpPr txBox="1"/>
            <p:nvPr/>
          </p:nvSpPr>
          <p:spPr>
            <a:xfrm>
              <a:off x="1469441" y="2826104"/>
              <a:ext cx="14150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DynamoDB Encryption Context</a:t>
              </a:r>
              <a:endParaRPr 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69441" y="3334768"/>
              <a:ext cx="8370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Table Name</a:t>
              </a:r>
              <a:br>
                <a:rPr lang="en-US" sz="1000" smtClean="0"/>
              </a:br>
              <a:r>
                <a:rPr lang="en-US" sz="1000" smtClean="0"/>
                <a:t>Primary Key </a:t>
              </a:r>
              <a:br>
                <a:rPr lang="en-US" sz="1000" smtClean="0"/>
              </a:br>
              <a:r>
                <a:rPr lang="en-US" sz="1000" smtClean="0"/>
                <a:t>...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69441" y="2826104"/>
              <a:ext cx="1348574" cy="11036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393791" y="1121729"/>
            <a:ext cx="1604357" cy="2280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80717" y="935139"/>
            <a:ext cx="0" cy="197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28528" y="1745863"/>
            <a:ext cx="565264" cy="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15805" y="2816456"/>
            <a:ext cx="565264" cy="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98148" y="3093005"/>
            <a:ext cx="8811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10870" y="1914609"/>
            <a:ext cx="8811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10870" y="1399333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Get Encryption</a:t>
            </a:r>
            <a:br>
              <a:rPr lang="en-US" sz="1100" smtClean="0"/>
            </a:br>
            <a:r>
              <a:rPr lang="en-US" sz="1100" smtClean="0"/>
              <a:t>Materials</a:t>
            </a:r>
            <a:endParaRPr lang="en-US" sz="110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133220" y="2024440"/>
            <a:ext cx="10711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43970" y="2385119"/>
            <a:ext cx="1053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Get Decryption</a:t>
            </a:r>
            <a:br>
              <a:rPr lang="en-US" sz="1100" smtClean="0"/>
            </a:br>
            <a:r>
              <a:rPr lang="en-US" sz="1100" smtClean="0"/>
              <a:t>Materials</a:t>
            </a:r>
            <a:endParaRPr lang="en-US" sz="110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133313" y="2945486"/>
            <a:ext cx="107112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5402" y="2084034"/>
            <a:ext cx="601134" cy="44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3600472" y="3662743"/>
            <a:ext cx="1342507" cy="523702"/>
            <a:chOff x="3224148" y="4206942"/>
            <a:chExt cx="1342507" cy="523702"/>
          </a:xfrm>
        </p:grpSpPr>
        <p:sp>
          <p:nvSpPr>
            <p:cNvPr id="43" name="Round Single Corner Rectangle 42"/>
            <p:cNvSpPr/>
            <p:nvPr/>
          </p:nvSpPr>
          <p:spPr>
            <a:xfrm>
              <a:off x="3224148" y="4206942"/>
              <a:ext cx="1342507" cy="523702"/>
            </a:xfrm>
            <a:prstGeom prst="round1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24148" y="4233973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Encrypted &amp;</a:t>
              </a:r>
              <a:br>
                <a:rPr lang="en-US" sz="1200" smtClean="0"/>
              </a:br>
              <a:r>
                <a:rPr lang="en-US" sz="1200" smtClean="0"/>
                <a:t>Signed Item</a:t>
              </a:r>
              <a:endParaRPr lang="en-US" sz="1200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00256" y="4364285"/>
              <a:ext cx="396280" cy="201040"/>
            </a:xfrm>
            <a:prstGeom prst="rect">
              <a:avLst/>
            </a:prstGeom>
          </p:spPr>
        </p:pic>
      </p:grpSp>
      <p:cxnSp>
        <p:nvCxnSpPr>
          <p:cNvPr id="47" name="Straight Arrow Connector 46"/>
          <p:cNvCxnSpPr/>
          <p:nvPr/>
        </p:nvCxnSpPr>
        <p:spPr>
          <a:xfrm>
            <a:off x="4166346" y="3464745"/>
            <a:ext cx="0" cy="197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>
            <a:off x="4271725" y="3447135"/>
            <a:ext cx="0" cy="1979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>
            <a:off x="4273140" y="913999"/>
            <a:ext cx="0" cy="1979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5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7978" y="1733163"/>
            <a:ext cx="3368895" cy="1774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5027" y="1739086"/>
            <a:ext cx="2033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Most Recent Provider </a:t>
            </a:r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1609695" y="515674"/>
            <a:ext cx="1432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Item encryptor</a:t>
            </a:r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1619610" y="4358471"/>
            <a:ext cx="3368896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Provider store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1605027" y="3727243"/>
            <a:ext cx="1658031" cy="4308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Get or create CMP</a:t>
            </a:r>
            <a:r>
              <a:rPr lang="en-US" sz="1100" smtClean="0"/>
              <a:t>:</a:t>
            </a:r>
            <a:r>
              <a:rPr lang="en-US" sz="1100" smtClean="0">
                <a:solidFill>
                  <a:srgbClr val="7030A0"/>
                </a:solidFill>
              </a:rPr>
              <a:t/>
            </a:r>
            <a:br>
              <a:rPr lang="en-US" sz="1100" smtClean="0">
                <a:solidFill>
                  <a:srgbClr val="7030A0"/>
                </a:solidFill>
              </a:rPr>
            </a:br>
            <a:r>
              <a:rPr lang="en-US" sz="1100" smtClean="0">
                <a:solidFill>
                  <a:srgbClr val="7030A0"/>
                </a:solidFill>
              </a:rPr>
              <a:t>Name, Version</a:t>
            </a:r>
            <a:endParaRPr lang="en-US" sz="1100">
              <a:solidFill>
                <a:schemeClr val="accent5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78434" y="2695164"/>
            <a:ext cx="10307" cy="93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74510" y="234605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a CMP</a:t>
            </a:r>
            <a:endParaRPr lang="en-US" sz="10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78434" y="4158130"/>
            <a:ext cx="0" cy="19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14981" y="3567599"/>
            <a:ext cx="6552" cy="78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38577" y="2272361"/>
            <a:ext cx="718137" cy="5743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95348" y="2456233"/>
            <a:ext cx="452368" cy="177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CMP</a:t>
            </a:r>
            <a:endParaRPr lang="en-US" sz="11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67331" y="2273237"/>
            <a:ext cx="1086284" cy="386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27977" y="4358470"/>
            <a:ext cx="3368896" cy="338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27344" y="3158902"/>
            <a:ext cx="1681399" cy="208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Cache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657702" y="2659711"/>
            <a:ext cx="283270" cy="5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72414" y="2052064"/>
            <a:ext cx="9044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</a:t>
            </a:r>
          </a:p>
          <a:p>
            <a:r>
              <a:rPr lang="en-US" sz="1000" smtClean="0"/>
              <a:t>cryptographic</a:t>
            </a:r>
          </a:p>
          <a:p>
            <a:r>
              <a:rPr lang="en-US" sz="1000" smtClean="0"/>
              <a:t>materials</a:t>
            </a:r>
            <a:endParaRPr lang="en-US" sz="100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850998" y="2696147"/>
            <a:ext cx="799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50998" y="2607942"/>
            <a:ext cx="814031" cy="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015035" y="1073665"/>
            <a:ext cx="0" cy="58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627977" y="520082"/>
            <a:ext cx="3369759" cy="56270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841806" y="1162919"/>
            <a:ext cx="202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Get cryptographic </a:t>
            </a:r>
          </a:p>
          <a:p>
            <a:r>
              <a:rPr lang="en-US" sz="1000" smtClean="0"/>
              <a:t>materials</a:t>
            </a:r>
            <a:endParaRPr lang="en-US" sz="100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427498" y="1044813"/>
            <a:ext cx="6820" cy="104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954876" y="623928"/>
            <a:ext cx="918841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/>
              <a:t>Cryptographic</a:t>
            </a:r>
          </a:p>
          <a:p>
            <a:r>
              <a:rPr lang="en-US" sz="1000" smtClean="0"/>
              <a:t>materials</a:t>
            </a:r>
            <a:endParaRPr lang="en-US" sz="100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3514981" y="2837293"/>
            <a:ext cx="130" cy="31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416291" y="1733163"/>
            <a:ext cx="3368895" cy="1774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93340" y="1739086"/>
            <a:ext cx="2033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Most Recent Provider </a:t>
            </a:r>
            <a:endParaRPr lang="en-US" sz="1600"/>
          </a:p>
        </p:txBody>
      </p:sp>
      <p:sp>
        <p:nvSpPr>
          <p:cNvPr id="77" name="TextBox 76"/>
          <p:cNvSpPr txBox="1"/>
          <p:nvPr/>
        </p:nvSpPr>
        <p:spPr>
          <a:xfrm>
            <a:off x="6407923" y="4358471"/>
            <a:ext cx="3368896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Provider store</a:t>
            </a:r>
            <a:endParaRPr lang="en-US" sz="1600"/>
          </a:p>
        </p:txBody>
      </p:sp>
      <p:sp>
        <p:nvSpPr>
          <p:cNvPr id="78" name="TextBox 77"/>
          <p:cNvSpPr txBox="1"/>
          <p:nvPr/>
        </p:nvSpPr>
        <p:spPr>
          <a:xfrm>
            <a:off x="6393340" y="3727243"/>
            <a:ext cx="1658031" cy="4308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rgbClr val="7030A0"/>
                </a:solidFill>
              </a:rPr>
              <a:t>Get maximum </a:t>
            </a:r>
            <a:br>
              <a:rPr lang="en-US" sz="1100" smtClean="0">
                <a:solidFill>
                  <a:srgbClr val="7030A0"/>
                </a:solidFill>
              </a:rPr>
            </a:br>
            <a:r>
              <a:rPr lang="en-US" sz="1100" smtClean="0">
                <a:solidFill>
                  <a:srgbClr val="7030A0"/>
                </a:solidFill>
              </a:rPr>
              <a:t>version (name)</a:t>
            </a:r>
            <a:endParaRPr lang="en-US" sz="1100">
              <a:solidFill>
                <a:schemeClr val="accent5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62823" y="2346054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TTL:  00</a:t>
            </a:r>
            <a:endParaRPr lang="en-US" sz="100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966747" y="4158130"/>
            <a:ext cx="10307" cy="19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8303294" y="3567599"/>
            <a:ext cx="6552" cy="78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26890" y="2272361"/>
            <a:ext cx="718137" cy="5743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906636" y="2446885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CMP v.12</a:t>
            </a:r>
            <a:endParaRPr lang="en-US" sz="11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16290" y="4358470"/>
            <a:ext cx="3368896" cy="338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715657" y="3158902"/>
            <a:ext cx="1681399" cy="208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Cache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760727" y="2052064"/>
            <a:ext cx="9044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</a:t>
            </a:r>
          </a:p>
          <a:p>
            <a:r>
              <a:rPr lang="en-US" sz="1000" smtClean="0"/>
              <a:t>cryptographic</a:t>
            </a:r>
          </a:p>
          <a:p>
            <a:r>
              <a:rPr lang="en-US" sz="1000" smtClean="0"/>
              <a:t>materials</a:t>
            </a:r>
            <a:endParaRPr lang="en-US" sz="100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8639311" y="2696147"/>
            <a:ext cx="799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8639311" y="2607942"/>
            <a:ext cx="814031" cy="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8303294" y="2837293"/>
            <a:ext cx="130" cy="31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8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7978" y="1733163"/>
            <a:ext cx="3368895" cy="1774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5027" y="1739086"/>
            <a:ext cx="2033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Most Recent Provider </a:t>
            </a:r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1609695" y="515674"/>
            <a:ext cx="1432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Item encryptor</a:t>
            </a:r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1627977" y="4140060"/>
            <a:ext cx="3893965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MetaStore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1609695" y="3635071"/>
            <a:ext cx="1256661" cy="2616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rgbClr val="7030A0"/>
                </a:solidFill>
              </a:rPr>
              <a:t>Name, Version</a:t>
            </a:r>
            <a:endParaRPr lang="en-US" sz="1100">
              <a:solidFill>
                <a:schemeClr val="accent5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78434" y="2695164"/>
            <a:ext cx="10307" cy="93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74510" y="234605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a CMP</a:t>
            </a:r>
            <a:endParaRPr lang="en-US" sz="10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94299" y="3910773"/>
            <a:ext cx="0" cy="19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0" idx="0"/>
          </p:cNvCxnSpPr>
          <p:nvPr/>
        </p:nvCxnSpPr>
        <p:spPr>
          <a:xfrm flipV="1">
            <a:off x="3506356" y="3395423"/>
            <a:ext cx="520" cy="120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67331" y="2273237"/>
            <a:ext cx="1086284" cy="386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27977" y="4135877"/>
            <a:ext cx="3893966" cy="2288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414297" y="5631016"/>
            <a:ext cx="999120" cy="624929"/>
            <a:chOff x="4056819" y="5039892"/>
            <a:chExt cx="999120" cy="624929"/>
          </a:xfrm>
        </p:grpSpPr>
        <p:sp>
          <p:nvSpPr>
            <p:cNvPr id="19" name="Rectangle 18"/>
            <p:cNvSpPr/>
            <p:nvPr/>
          </p:nvSpPr>
          <p:spPr>
            <a:xfrm>
              <a:off x="4101593" y="5039892"/>
              <a:ext cx="895943" cy="624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56819" y="5356246"/>
              <a:ext cx="999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Internal CMP</a:t>
              </a:r>
              <a:endParaRPr lang="en-US" sz="1200"/>
            </a:p>
          </p:txBody>
        </p:sp>
      </p:grpSp>
      <p:sp>
        <p:nvSpPr>
          <p:cNvPr id="26" name="Flowchart: Magnetic Disk 25"/>
          <p:cNvSpPr/>
          <p:nvPr/>
        </p:nvSpPr>
        <p:spPr>
          <a:xfrm>
            <a:off x="1730131" y="5385867"/>
            <a:ext cx="1045658" cy="96115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82860" y="605471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DynamoDB</a:t>
            </a:r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1739515" y="5815319"/>
            <a:ext cx="1030368" cy="1624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08414" y="5774742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Name, Version</a:t>
            </a:r>
            <a:endParaRPr lang="en-US" sz="900"/>
          </a:p>
        </p:txBody>
      </p:sp>
      <p:sp>
        <p:nvSpPr>
          <p:cNvPr id="30" name="TextBox 29"/>
          <p:cNvSpPr txBox="1"/>
          <p:nvPr/>
        </p:nvSpPr>
        <p:spPr>
          <a:xfrm>
            <a:off x="1689468" y="472000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or create CMP:</a:t>
            </a:r>
            <a:br>
              <a:rPr lang="en-US" sz="1000" smtClean="0"/>
            </a:br>
            <a:r>
              <a:rPr lang="en-US" sz="1000" smtClean="0"/>
              <a:t>Name, Version</a:t>
            </a: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1730131" y="4601527"/>
            <a:ext cx="1136225" cy="547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92086" y="5182116"/>
            <a:ext cx="0" cy="24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2601750" y="5182116"/>
            <a:ext cx="0" cy="24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88161" y="5384166"/>
            <a:ext cx="1633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cryptographic materials</a:t>
            </a:r>
            <a:endParaRPr lang="en-US" sz="1000"/>
          </a:p>
        </p:txBody>
      </p:sp>
      <p:sp>
        <p:nvSpPr>
          <p:cNvPr id="35" name="Rectangle 34"/>
          <p:cNvSpPr/>
          <p:nvPr/>
        </p:nvSpPr>
        <p:spPr>
          <a:xfrm>
            <a:off x="2927344" y="3158902"/>
            <a:ext cx="1681399" cy="208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Cache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657702" y="2659711"/>
            <a:ext cx="283270" cy="5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08769" y="5631016"/>
            <a:ext cx="802657" cy="62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/>
                </a:solidFill>
              </a:rPr>
              <a:t>Item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Encryptor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019177" y="5664268"/>
            <a:ext cx="41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073606" y="5890158"/>
            <a:ext cx="3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31426" y="5380387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Encrypt material</a:t>
            </a:r>
            <a:endParaRPr lang="en-US" sz="10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765989" y="5664268"/>
            <a:ext cx="41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820418" y="5890158"/>
            <a:ext cx="3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72414" y="2052064"/>
            <a:ext cx="9044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</a:t>
            </a:r>
          </a:p>
          <a:p>
            <a:r>
              <a:rPr lang="en-US" sz="1000" smtClean="0"/>
              <a:t>cryptographic</a:t>
            </a:r>
          </a:p>
          <a:p>
            <a:r>
              <a:rPr lang="en-US" sz="1000" smtClean="0"/>
              <a:t>materials</a:t>
            </a:r>
            <a:endParaRPr lang="en-US" sz="100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850998" y="2696147"/>
            <a:ext cx="799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50998" y="2607942"/>
            <a:ext cx="814031" cy="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015035" y="1073665"/>
            <a:ext cx="0" cy="58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627977" y="520082"/>
            <a:ext cx="3369759" cy="56270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841806" y="1162919"/>
            <a:ext cx="202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Get cryptographic </a:t>
            </a:r>
          </a:p>
          <a:p>
            <a:r>
              <a:rPr lang="en-US" sz="1000" smtClean="0"/>
              <a:t>materials</a:t>
            </a:r>
            <a:endParaRPr lang="en-US" sz="100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427498" y="1044813"/>
            <a:ext cx="6820" cy="104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147287" y="4595455"/>
            <a:ext cx="718137" cy="5743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155748" y="4712296"/>
            <a:ext cx="718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Wrapped</a:t>
            </a:r>
            <a:b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CMP</a:t>
            </a:r>
            <a:endParaRPr lang="en-US" sz="11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54876" y="623928"/>
            <a:ext cx="918841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/>
              <a:t>Cryptographic</a:t>
            </a:r>
          </a:p>
          <a:p>
            <a:r>
              <a:rPr lang="en-US" sz="1000" smtClean="0"/>
              <a:t>materials</a:t>
            </a:r>
            <a:endParaRPr lang="en-US" sz="1000"/>
          </a:p>
        </p:txBody>
      </p:sp>
      <p:cxnSp>
        <p:nvCxnSpPr>
          <p:cNvPr id="109" name="Straight Arrow Connector 108"/>
          <p:cNvCxnSpPr>
            <a:endCxn id="100" idx="1"/>
          </p:cNvCxnSpPr>
          <p:nvPr/>
        </p:nvCxnSpPr>
        <p:spPr>
          <a:xfrm flipV="1">
            <a:off x="2866356" y="4882614"/>
            <a:ext cx="280931" cy="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3514981" y="2837293"/>
            <a:ext cx="130" cy="31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124071" y="2259395"/>
            <a:ext cx="726927" cy="574318"/>
            <a:chOff x="7354451" y="3504727"/>
            <a:chExt cx="726927" cy="574318"/>
          </a:xfrm>
        </p:grpSpPr>
        <p:sp>
          <p:nvSpPr>
            <p:cNvPr id="47" name="Rectangle 46"/>
            <p:cNvSpPr/>
            <p:nvPr/>
          </p:nvSpPr>
          <p:spPr>
            <a:xfrm>
              <a:off x="7354451" y="3504727"/>
              <a:ext cx="718137" cy="57431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62912" y="3621568"/>
              <a:ext cx="718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>
                  <a:solidFill>
                    <a:schemeClr val="accent6">
                      <a:lumMod val="50000"/>
                    </a:schemeClr>
                  </a:solidFill>
                </a:rPr>
                <a:t>Wrapped</a:t>
              </a:r>
              <a:br>
                <a:rPr lang="en-US" sz="1100" smtClean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sz="1100" smtClean="0">
                  <a:solidFill>
                    <a:schemeClr val="accent6">
                      <a:lumMod val="50000"/>
                    </a:schemeClr>
                  </a:solidFill>
                </a:rPr>
                <a:t>CMP</a:t>
              </a:r>
              <a:endParaRPr lang="en-US" sz="11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54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79" y="460120"/>
            <a:ext cx="1604357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Item Encryptor</a:t>
            </a:r>
            <a:endParaRPr lang="en-US" sz="1600"/>
          </a:p>
        </p:txBody>
      </p:sp>
      <p:grpSp>
        <p:nvGrpSpPr>
          <p:cNvPr id="3" name="Group 2"/>
          <p:cNvGrpSpPr/>
          <p:nvPr/>
        </p:nvGrpSpPr>
        <p:grpSpPr>
          <a:xfrm>
            <a:off x="6118168" y="798674"/>
            <a:ext cx="1945179" cy="3192222"/>
            <a:chOff x="6035040" y="723207"/>
            <a:chExt cx="1945179" cy="1202246"/>
          </a:xfrm>
        </p:grpSpPr>
        <p:sp>
          <p:nvSpPr>
            <p:cNvPr id="4" name="Rounded Rectangle 3"/>
            <p:cNvSpPr/>
            <p:nvPr/>
          </p:nvSpPr>
          <p:spPr>
            <a:xfrm>
              <a:off x="6035040" y="723207"/>
              <a:ext cx="1945179" cy="11637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 flipH="1">
              <a:off x="6270314" y="1094456"/>
              <a:ext cx="1645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Cryptographic </a:t>
              </a:r>
            </a:p>
            <a:p>
              <a:r>
                <a:rPr lang="en-US" sz="1600" smtClean="0"/>
                <a:t>Material </a:t>
              </a:r>
            </a:p>
            <a:p>
              <a:r>
                <a:rPr lang="en-US" sz="1600" smtClean="0"/>
                <a:t>Provider (CMP)</a:t>
              </a:r>
              <a:endParaRPr lang="en-US" sz="1600"/>
            </a:p>
          </p:txBody>
        </p:sp>
      </p:grpSp>
      <p:sp>
        <p:nvSpPr>
          <p:cNvPr id="6" name="Round Single Corner Rectangle 5"/>
          <p:cNvSpPr/>
          <p:nvPr/>
        </p:nvSpPr>
        <p:spPr>
          <a:xfrm>
            <a:off x="1475508" y="936967"/>
            <a:ext cx="1342507" cy="523702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0171" y="963690"/>
            <a:ext cx="83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Plaintext</a:t>
            </a:r>
            <a:br>
              <a:rPr lang="en-US" sz="1200" smtClean="0"/>
            </a:br>
            <a:r>
              <a:rPr lang="en-US" sz="1200" smtClean="0"/>
              <a:t>Table Item</a:t>
            </a:r>
            <a:endParaRPr lang="en-US" sz="1200"/>
          </a:p>
        </p:txBody>
      </p:sp>
      <p:grpSp>
        <p:nvGrpSpPr>
          <p:cNvPr id="8" name="Group 7"/>
          <p:cNvGrpSpPr/>
          <p:nvPr/>
        </p:nvGrpSpPr>
        <p:grpSpPr>
          <a:xfrm>
            <a:off x="1469441" y="1645920"/>
            <a:ext cx="1348574" cy="918418"/>
            <a:chOff x="1469441" y="1645920"/>
            <a:chExt cx="1348574" cy="918418"/>
          </a:xfrm>
        </p:grpSpPr>
        <p:sp>
          <p:nvSpPr>
            <p:cNvPr id="9" name="TextBox 8"/>
            <p:cNvSpPr txBox="1"/>
            <p:nvPr/>
          </p:nvSpPr>
          <p:spPr>
            <a:xfrm>
              <a:off x="1475508" y="1645920"/>
              <a:ext cx="12718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Attribute Actions</a:t>
              </a:r>
              <a:endParaRPr 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69441" y="2010340"/>
              <a:ext cx="12779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ENCRYPT_AND_SIGN</a:t>
              </a:r>
              <a:br>
                <a:rPr lang="en-US" sz="1000" smtClean="0"/>
              </a:br>
              <a:r>
                <a:rPr lang="en-US" sz="1000" smtClean="0"/>
                <a:t>SIGN_ONLY</a:t>
              </a:r>
              <a:br>
                <a:rPr lang="en-US" sz="1000" smtClean="0"/>
              </a:br>
              <a:r>
                <a:rPr lang="en-US" sz="1000" smtClean="0"/>
                <a:t>DO_NOTHING</a:t>
              </a:r>
              <a:endParaRPr lang="en-US" sz="10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75508" y="1645920"/>
              <a:ext cx="1342507" cy="918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69441" y="2826104"/>
            <a:ext cx="1415075" cy="1103670"/>
            <a:chOff x="1469441" y="2826104"/>
            <a:chExt cx="1415075" cy="1103670"/>
          </a:xfrm>
        </p:grpSpPr>
        <p:sp>
          <p:nvSpPr>
            <p:cNvPr id="13" name="TextBox 12"/>
            <p:cNvSpPr txBox="1"/>
            <p:nvPr/>
          </p:nvSpPr>
          <p:spPr>
            <a:xfrm>
              <a:off x="1469441" y="2826104"/>
              <a:ext cx="14150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DynamoDB Encryption Context</a:t>
              </a:r>
              <a:endParaRPr lang="en-US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69441" y="3334768"/>
              <a:ext cx="8370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Table Name</a:t>
              </a:r>
              <a:br>
                <a:rPr lang="en-US" sz="1000" smtClean="0"/>
              </a:br>
              <a:r>
                <a:rPr lang="en-US" sz="1000" smtClean="0"/>
                <a:t>Primary Key </a:t>
              </a:r>
              <a:br>
                <a:rPr lang="en-US" sz="1000" smtClean="0"/>
              </a:br>
              <a:r>
                <a:rPr lang="en-US" sz="1000" smtClean="0"/>
                <a:t>...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69441" y="2826104"/>
              <a:ext cx="1348574" cy="11036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383280" y="457201"/>
            <a:ext cx="1604357" cy="3472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V="1">
            <a:off x="2818015" y="1194522"/>
            <a:ext cx="565264" cy="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18015" y="2081766"/>
            <a:ext cx="565264" cy="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8015" y="3307755"/>
            <a:ext cx="565264" cy="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87636" y="1784419"/>
            <a:ext cx="88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6867" y="1353532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Get Encryption</a:t>
            </a:r>
            <a:br>
              <a:rPr lang="en-US" sz="1100" smtClean="0"/>
            </a:br>
            <a:r>
              <a:rPr lang="en-US" sz="1100" smtClean="0"/>
              <a:t>Materials</a:t>
            </a:r>
            <a:endParaRPr lang="en-US" sz="110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056210" y="1913899"/>
            <a:ext cx="107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98021" y="2779781"/>
            <a:ext cx="88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77252" y="2348894"/>
            <a:ext cx="1053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Get Decryption</a:t>
            </a:r>
            <a:br>
              <a:rPr lang="en-US" sz="1100" smtClean="0"/>
            </a:br>
            <a:r>
              <a:rPr lang="en-US" sz="1100" smtClean="0"/>
              <a:t>Materials</a:t>
            </a:r>
            <a:endParaRPr lang="en-US" sz="110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066595" y="2909261"/>
            <a:ext cx="107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3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996" y="275943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Wrapped CMP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06293" y="1796938"/>
            <a:ext cx="650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1613" y="1666555"/>
            <a:ext cx="1190903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7030A0"/>
                </a:solidFill>
              </a:rPr>
              <a:t>Wrapping key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Unwrapping key</a:t>
            </a:r>
          </a:p>
          <a:p>
            <a:r>
              <a:rPr lang="en-US" sz="1200" smtClean="0">
                <a:solidFill>
                  <a:schemeClr val="accent5"/>
                </a:solidFill>
              </a:rPr>
              <a:t>Signing key</a:t>
            </a:r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124" y="1164239"/>
            <a:ext cx="1011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Application</a:t>
            </a:r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2294456" y="1078266"/>
            <a:ext cx="2461846" cy="168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3355" y="1462672"/>
            <a:ext cx="79913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smtClean="0"/>
              <a:t>wrap key</a:t>
            </a:r>
            <a:endParaRPr 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2245420" y="739712"/>
            <a:ext cx="1387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Wrapped CMP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2443249" y="1195017"/>
            <a:ext cx="21642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Generate encryption key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05724" y="1317727"/>
            <a:ext cx="995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06694" y="1195017"/>
            <a:ext cx="1685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Plaintext encryption key</a:t>
            </a:r>
            <a:r>
              <a:rPr lang="en-US" sz="1200" smtClean="0"/>
              <a:t/>
            </a:r>
            <a:br>
              <a:rPr lang="en-US" sz="1200" smtClean="0"/>
            </a:br>
            <a:endParaRPr lang="en-US" sz="1200" smtClean="0"/>
          </a:p>
          <a:p>
            <a:endParaRPr lang="en-US" sz="1200" smtClean="0">
              <a:solidFill>
                <a:schemeClr val="accent5"/>
              </a:solidFill>
            </a:endParaRPr>
          </a:p>
          <a:p>
            <a:endParaRPr lang="en-US" sz="1200">
              <a:solidFill>
                <a:schemeClr val="accent5"/>
              </a:solidFill>
            </a:endParaRPr>
          </a:p>
          <a:p>
            <a:endParaRPr lang="en-US" sz="1200" smtClean="0">
              <a:solidFill>
                <a:schemeClr val="accent5"/>
              </a:solidFill>
            </a:endParaRPr>
          </a:p>
          <a:p>
            <a:endParaRPr lang="en-US" sz="120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198571" y="737133"/>
            <a:ext cx="1275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Item encryptor</a:t>
            </a:r>
            <a:endParaRPr lang="en-US" sz="140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243345" y="1444894"/>
            <a:ext cx="0" cy="28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470026" y="1658438"/>
            <a:ext cx="1711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030A0"/>
                </a:solidFill>
              </a:rPr>
              <a:t>Wrapped encryption key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00324" y="1649409"/>
            <a:ext cx="1711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030A0"/>
                </a:solidFill>
              </a:rPr>
              <a:t>Wrapped encryption key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104764" y="1787908"/>
            <a:ext cx="995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845149" y="2174072"/>
            <a:ext cx="3244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113393" y="2035573"/>
            <a:ext cx="8760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accent5"/>
                </a:solidFill>
              </a:rPr>
              <a:t>Signing key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2470026" y="1195017"/>
            <a:ext cx="1634738" cy="2498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13393" y="2380800"/>
            <a:ext cx="1557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Encryption </a:t>
            </a:r>
            <a:r>
              <a:rPr lang="en-US" sz="1200" smtClean="0"/>
              <a:t>algorithms</a:t>
            </a: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5106694" y="1075877"/>
            <a:ext cx="1952425" cy="168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692" y="379647"/>
            <a:ext cx="206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Direct KMS Provider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829840" y="1421431"/>
            <a:ext cx="38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3897" y="1087139"/>
            <a:ext cx="1011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Application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2073603" y="1207477"/>
            <a:ext cx="3089118" cy="926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4116" y="843416"/>
            <a:ext cx="18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Direct KMS Provider</a:t>
            </a:r>
            <a:endParaRPr lang="en-US" sz="1600"/>
          </a:p>
        </p:txBody>
      </p:sp>
      <p:sp>
        <p:nvSpPr>
          <p:cNvPr id="12" name="Rounded Rectangle 11"/>
          <p:cNvSpPr/>
          <p:nvPr/>
        </p:nvSpPr>
        <p:spPr>
          <a:xfrm>
            <a:off x="5237031" y="1260804"/>
            <a:ext cx="1634016" cy="8015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37031" y="1292956"/>
            <a:ext cx="1439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5"/>
                </a:solidFill>
              </a:rPr>
              <a:t>Encryption key</a:t>
            </a:r>
          </a:p>
          <a:p>
            <a:r>
              <a:rPr lang="en-US" sz="1100" smtClean="0">
                <a:solidFill>
                  <a:schemeClr val="accent5"/>
                </a:solidFill>
              </a:rPr>
              <a:t>Signing key</a:t>
            </a:r>
            <a:endParaRPr lang="en-US" sz="1100"/>
          </a:p>
          <a:p>
            <a:r>
              <a:rPr lang="en-US" sz="1100" smtClean="0">
                <a:solidFill>
                  <a:schemeClr val="accent6">
                    <a:lumMod val="75000"/>
                  </a:schemeClr>
                </a:solidFill>
              </a:rPr>
              <a:t>Encrypted data key</a:t>
            </a:r>
          </a:p>
          <a:p>
            <a:r>
              <a:rPr lang="en-US" sz="1100" smtClean="0"/>
              <a:t>Encryption algorithms</a:t>
            </a:r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5337332" y="959721"/>
            <a:ext cx="1275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Item encryptor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2073603" y="3213270"/>
            <a:ext cx="27526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KMS</a:t>
            </a:r>
            <a:br>
              <a:rPr lang="en-US" smtClean="0"/>
            </a:br>
            <a:r>
              <a:rPr lang="en-US" smtClean="0"/>
              <a:t>      </a:t>
            </a:r>
            <a:r>
              <a:rPr lang="en-US" sz="1200" smtClean="0"/>
              <a:t>                      Customer master key</a:t>
            </a:r>
            <a:endParaRPr lang="en-US" sz="12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1057" y="3284596"/>
            <a:ext cx="654145" cy="33185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40392" y="1371238"/>
            <a:ext cx="889448" cy="6001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rgbClr val="7030A0"/>
                </a:solidFill>
              </a:rPr>
              <a:t>Customer Master Key (CMK) ID</a:t>
            </a:r>
            <a:endParaRPr lang="en-US" sz="110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3603" y="2417942"/>
            <a:ext cx="889448" cy="6001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rgbClr val="7030A0"/>
                </a:solidFill>
              </a:rPr>
              <a:t>Customer Master Key (CMK) ID</a:t>
            </a:r>
            <a:endParaRPr lang="en-US" sz="1100">
              <a:solidFill>
                <a:schemeClr val="accent5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639924" y="1531159"/>
            <a:ext cx="0" cy="92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93414" y="1308346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GenerateDataKey</a:t>
            </a:r>
            <a:endParaRPr lang="en-US" sz="100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617808" y="3054612"/>
            <a:ext cx="0" cy="11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014703" y="1992626"/>
            <a:ext cx="0" cy="118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55830" y="132748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-derive-</a:t>
            </a:r>
            <a:endParaRPr lang="en-US" sz="100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604463" y="1737951"/>
            <a:ext cx="558257" cy="45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66729" y="1531161"/>
            <a:ext cx="695991" cy="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eft Brace 67"/>
          <p:cNvSpPr/>
          <p:nvPr/>
        </p:nvSpPr>
        <p:spPr>
          <a:xfrm>
            <a:off x="5291613" y="1343871"/>
            <a:ext cx="45719" cy="3499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412759" y="1292956"/>
            <a:ext cx="1207051" cy="6792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373551" y="1399990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rgbClr val="FF0000"/>
                </a:solidFill>
              </a:rPr>
              <a:t>Plaintext data key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72970" y="1607146"/>
            <a:ext cx="1321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75000"/>
                  </a:schemeClr>
                </a:solidFill>
              </a:rPr>
              <a:t>Encrypted data key</a:t>
            </a:r>
            <a:endParaRPr 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212956" y="1343871"/>
            <a:ext cx="1025192" cy="195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7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996" y="275943"/>
            <a:ext cx="11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Static CMP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4707" y="1318471"/>
            <a:ext cx="1011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Application</a:t>
            </a:r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2315759" y="1103773"/>
            <a:ext cx="1804659" cy="838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45420" y="739712"/>
            <a:ext cx="107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Static CMP</a:t>
            </a:r>
            <a:endParaRPr 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4704666" y="1316889"/>
            <a:ext cx="1275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Item encryptor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917781" y="1285972"/>
            <a:ext cx="243238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              AES encryption key</a:t>
            </a:r>
            <a:r>
              <a:rPr lang="en-US" sz="1200" smtClean="0">
                <a:solidFill>
                  <a:srgbClr val="7030A0"/>
                </a:solidFill>
              </a:rPr>
              <a:t/>
            </a:r>
            <a:br>
              <a:rPr lang="en-US" sz="1200" smtClean="0">
                <a:solidFill>
                  <a:srgbClr val="7030A0"/>
                </a:solidFill>
              </a:rPr>
            </a:br>
            <a:r>
              <a:rPr lang="en-US" sz="1200" smtClean="0">
                <a:solidFill>
                  <a:srgbClr val="7030A0"/>
                </a:solidFill>
              </a:rPr>
              <a:t>              </a:t>
            </a:r>
            <a:r>
              <a:rPr lang="en-US" sz="1200" smtClean="0">
                <a:solidFill>
                  <a:schemeClr val="accent5"/>
                </a:solidFill>
              </a:rPr>
              <a:t>Signing key/pair</a:t>
            </a:r>
            <a:endParaRPr lang="en-US" sz="1200">
              <a:solidFill>
                <a:schemeClr val="accent5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063503" y="1484340"/>
            <a:ext cx="641163" cy="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733819" y="1472359"/>
            <a:ext cx="633046" cy="1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75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7978" y="1543143"/>
            <a:ext cx="3089118" cy="1373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8491" y="1179082"/>
            <a:ext cx="2033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Most Recent Provider </a:t>
            </a:r>
            <a:endParaRPr lang="en-US" sz="1600"/>
          </a:p>
        </p:txBody>
      </p:sp>
      <p:sp>
        <p:nvSpPr>
          <p:cNvPr id="4" name="Rounded Rectangle 3"/>
          <p:cNvSpPr/>
          <p:nvPr/>
        </p:nvSpPr>
        <p:spPr>
          <a:xfrm>
            <a:off x="4791406" y="1517636"/>
            <a:ext cx="1634016" cy="9002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5611" y="1235366"/>
            <a:ext cx="1275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Item encryptor</a:t>
            </a:r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627977" y="3548936"/>
            <a:ext cx="479744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MetaStore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609695" y="3043947"/>
            <a:ext cx="1256661" cy="2616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rgbClr val="7030A0"/>
                </a:solidFill>
              </a:rPr>
              <a:t>Name, Version</a:t>
            </a:r>
            <a:endParaRPr lang="en-US" sz="1100">
              <a:solidFill>
                <a:schemeClr val="accent5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78434" y="2104040"/>
            <a:ext cx="10307" cy="93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6184" y="1643413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wrapped CMP</a:t>
            </a:r>
            <a:br>
              <a:rPr lang="en-US" sz="1000" smtClean="0"/>
            </a:br>
            <a:r>
              <a:rPr lang="en-US" sz="1000" smtClean="0"/>
              <a:t>+ crypto materials</a:t>
            </a:r>
            <a:endParaRPr lang="en-US" sz="10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94299" y="3319649"/>
            <a:ext cx="0" cy="19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946153" y="2776134"/>
            <a:ext cx="0" cy="150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74185" y="2080744"/>
            <a:ext cx="59405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67134" y="1628622"/>
            <a:ext cx="1207051" cy="6792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27926" y="1735656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rgbClr val="FF0000"/>
                </a:solidFill>
              </a:rPr>
              <a:t>Wrapped CMP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7345" y="1942812"/>
            <a:ext cx="1153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75000"/>
                  </a:schemeClr>
                </a:solidFill>
              </a:rPr>
              <a:t>Crypto materials</a:t>
            </a:r>
            <a:endParaRPr 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67331" y="1682113"/>
            <a:ext cx="1086284" cy="386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27976" y="3544753"/>
            <a:ext cx="4797445" cy="2288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14297" y="5039892"/>
            <a:ext cx="999120" cy="624929"/>
            <a:chOff x="4056819" y="5039892"/>
            <a:chExt cx="999120" cy="624929"/>
          </a:xfrm>
        </p:grpSpPr>
        <p:sp>
          <p:nvSpPr>
            <p:cNvPr id="19" name="Rectangle 18"/>
            <p:cNvSpPr/>
            <p:nvPr/>
          </p:nvSpPr>
          <p:spPr>
            <a:xfrm>
              <a:off x="4101593" y="5039892"/>
              <a:ext cx="895943" cy="624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56819" y="5356246"/>
              <a:ext cx="999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Internal CMP</a:t>
              </a:r>
              <a:endParaRPr lang="en-US" sz="120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773429" y="1535692"/>
            <a:ext cx="1685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Plaintext encryption key</a:t>
            </a:r>
            <a:r>
              <a:rPr lang="en-US" sz="1200" smtClean="0"/>
              <a:t/>
            </a:r>
            <a:br>
              <a:rPr lang="en-US" sz="1200" smtClean="0"/>
            </a:br>
            <a:endParaRPr lang="en-US" sz="1200" smtClean="0"/>
          </a:p>
          <a:p>
            <a:endParaRPr lang="en-US" sz="1200" smtClean="0">
              <a:solidFill>
                <a:schemeClr val="accent5"/>
              </a:solidFill>
            </a:endParaRPr>
          </a:p>
          <a:p>
            <a:r>
              <a:rPr lang="en-US" sz="1200" smtClean="0"/>
              <a:t>Encryption algorithms</a:t>
            </a:r>
            <a:endParaRPr lang="en-US" sz="1200"/>
          </a:p>
        </p:txBody>
      </p:sp>
      <p:sp>
        <p:nvSpPr>
          <p:cNvPr id="22" name="Rectangle 21"/>
          <p:cNvSpPr/>
          <p:nvPr/>
        </p:nvSpPr>
        <p:spPr>
          <a:xfrm>
            <a:off x="4773430" y="1712420"/>
            <a:ext cx="1711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7030A0"/>
                </a:solidFill>
              </a:rPr>
              <a:t>Wrapped </a:t>
            </a:r>
            <a:r>
              <a:rPr lang="en-US" sz="1200">
                <a:solidFill>
                  <a:srgbClr val="7030A0"/>
                </a:solidFill>
              </a:rPr>
              <a:t>encryption key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73428" y="1903613"/>
            <a:ext cx="8760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accent5"/>
                </a:solidFill>
              </a:rPr>
              <a:t>Signing key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40625" y="4274969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Create wrapped CMP</a:t>
            </a:r>
            <a:endParaRPr lang="en-US" sz="1000"/>
          </a:p>
        </p:txBody>
      </p:sp>
      <p:sp>
        <p:nvSpPr>
          <p:cNvPr id="26" name="Rounded Rectangle 25"/>
          <p:cNvSpPr/>
          <p:nvPr/>
        </p:nvSpPr>
        <p:spPr>
          <a:xfrm>
            <a:off x="3362291" y="4284539"/>
            <a:ext cx="1216963" cy="2270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1730131" y="4794743"/>
            <a:ext cx="1045658" cy="96115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82860" y="5463590"/>
            <a:ext cx="992929" cy="261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Internal DB</a:t>
            </a:r>
            <a:endParaRPr lang="en-US" sz="1200"/>
          </a:p>
        </p:txBody>
      </p:sp>
      <p:sp>
        <p:nvSpPr>
          <p:cNvPr id="30" name="Rounded Rectangle 29"/>
          <p:cNvSpPr/>
          <p:nvPr/>
        </p:nvSpPr>
        <p:spPr>
          <a:xfrm>
            <a:off x="1739515" y="5224195"/>
            <a:ext cx="1030368" cy="1624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808414" y="5183618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Name, Version</a:t>
            </a:r>
            <a:endParaRPr 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1743494" y="4083388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or create material:</a:t>
            </a:r>
            <a:br>
              <a:rPr lang="en-US" sz="1000" smtClean="0"/>
            </a:br>
            <a:r>
              <a:rPr lang="en-US" sz="1000" smtClean="0"/>
              <a:t>Name, Version</a:t>
            </a:r>
            <a:endParaRPr lang="en-US" sz="1000"/>
          </a:p>
        </p:txBody>
      </p:sp>
      <p:sp>
        <p:nvSpPr>
          <p:cNvPr id="33" name="Rounded Rectangle 32"/>
          <p:cNvSpPr/>
          <p:nvPr/>
        </p:nvSpPr>
        <p:spPr>
          <a:xfrm>
            <a:off x="1730131" y="4010403"/>
            <a:ext cx="1437985" cy="547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892086" y="4590992"/>
            <a:ext cx="0" cy="24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2601750" y="4590992"/>
            <a:ext cx="0" cy="24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88161" y="4793042"/>
            <a:ext cx="1584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cryptographic material</a:t>
            </a:r>
            <a:endParaRPr lang="en-US" sz="1000"/>
          </a:p>
        </p:txBody>
      </p:sp>
      <p:sp>
        <p:nvSpPr>
          <p:cNvPr id="42" name="Rectangle 41"/>
          <p:cNvSpPr/>
          <p:nvPr/>
        </p:nvSpPr>
        <p:spPr>
          <a:xfrm>
            <a:off x="2927344" y="2567778"/>
            <a:ext cx="1681399" cy="208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Cache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57702" y="2068587"/>
            <a:ext cx="283270" cy="5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7571" y="340822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Most Recent Provider (w/cache)</a:t>
            </a:r>
            <a:endParaRPr lang="en-US"/>
          </a:p>
        </p:txBody>
      </p:sp>
      <p:cxnSp>
        <p:nvCxnSpPr>
          <p:cNvPr id="49" name="Straight Arrow Connector 48"/>
          <p:cNvCxnSpPr>
            <a:endCxn id="13" idx="2"/>
          </p:cNvCxnSpPr>
          <p:nvPr/>
        </p:nvCxnSpPr>
        <p:spPr>
          <a:xfrm flipV="1">
            <a:off x="3570659" y="2307890"/>
            <a:ext cx="1" cy="2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08769" y="5039892"/>
            <a:ext cx="802657" cy="62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/>
                </a:solidFill>
              </a:rPr>
              <a:t>Item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Encryptor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019177" y="5073144"/>
            <a:ext cx="41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073606" y="5299034"/>
            <a:ext cx="3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31426" y="4789263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Encrypt material</a:t>
            </a:r>
            <a:endParaRPr lang="en-US" sz="10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765989" y="5073144"/>
            <a:ext cx="41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820418" y="5299034"/>
            <a:ext cx="3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6" idx="1"/>
          </p:cNvCxnSpPr>
          <p:nvPr/>
        </p:nvCxnSpPr>
        <p:spPr>
          <a:xfrm>
            <a:off x="3181130" y="4398080"/>
            <a:ext cx="18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76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7978" y="1543143"/>
            <a:ext cx="3089118" cy="1373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8491" y="1179082"/>
            <a:ext cx="2033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Most Recent Provider </a:t>
            </a:r>
            <a:endParaRPr lang="en-US" sz="1600"/>
          </a:p>
        </p:txBody>
      </p:sp>
      <p:sp>
        <p:nvSpPr>
          <p:cNvPr id="4" name="Rounded Rectangle 3"/>
          <p:cNvSpPr/>
          <p:nvPr/>
        </p:nvSpPr>
        <p:spPr>
          <a:xfrm>
            <a:off x="4791406" y="1517636"/>
            <a:ext cx="1634016" cy="9002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5611" y="1235366"/>
            <a:ext cx="1275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Item encryptor</a:t>
            </a:r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627977" y="3548936"/>
            <a:ext cx="479744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MetaStore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609695" y="3043947"/>
            <a:ext cx="1256661" cy="2616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rgbClr val="7030A0"/>
                </a:solidFill>
              </a:rPr>
              <a:t>Name, Version</a:t>
            </a:r>
            <a:endParaRPr lang="en-US" sz="1100">
              <a:solidFill>
                <a:schemeClr val="accent5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81230" y="2103312"/>
            <a:ext cx="9423" cy="94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6184" y="1643413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wrapped CMP</a:t>
            </a:r>
            <a:br>
              <a:rPr lang="en-US" sz="1000" smtClean="0"/>
            </a:br>
            <a:r>
              <a:rPr lang="en-US" sz="1000" smtClean="0"/>
              <a:t>+ crypto materials</a:t>
            </a:r>
            <a:endParaRPr lang="en-US" sz="10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94299" y="3319649"/>
            <a:ext cx="0" cy="22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74185" y="2080744"/>
            <a:ext cx="59405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67134" y="1628622"/>
            <a:ext cx="1207051" cy="6792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27926" y="1735656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rgbClr val="FF0000"/>
                </a:solidFill>
              </a:rPr>
              <a:t>Wrapped CMP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7345" y="1942812"/>
            <a:ext cx="1153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75000"/>
                  </a:schemeClr>
                </a:solidFill>
              </a:rPr>
              <a:t>Crypto materials</a:t>
            </a:r>
            <a:endParaRPr 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67331" y="1682113"/>
            <a:ext cx="1086284" cy="386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73429" y="1535692"/>
            <a:ext cx="1685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Plaintext encryption key</a:t>
            </a:r>
            <a:r>
              <a:rPr lang="en-US" sz="1200" smtClean="0"/>
              <a:t/>
            </a:r>
            <a:br>
              <a:rPr lang="en-US" sz="1200" smtClean="0"/>
            </a:br>
            <a:endParaRPr lang="en-US" sz="1200" smtClean="0"/>
          </a:p>
          <a:p>
            <a:endParaRPr lang="en-US" sz="1200" smtClean="0">
              <a:solidFill>
                <a:schemeClr val="accent5"/>
              </a:solidFill>
            </a:endParaRPr>
          </a:p>
          <a:p>
            <a:r>
              <a:rPr lang="en-US" sz="1200" smtClean="0"/>
              <a:t>Encryption algorithms</a:t>
            </a:r>
            <a:endParaRPr lang="en-US" sz="1200"/>
          </a:p>
        </p:txBody>
      </p:sp>
      <p:sp>
        <p:nvSpPr>
          <p:cNvPr id="22" name="Rectangle 21"/>
          <p:cNvSpPr/>
          <p:nvPr/>
        </p:nvSpPr>
        <p:spPr>
          <a:xfrm>
            <a:off x="4773430" y="1712420"/>
            <a:ext cx="1711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7030A0"/>
                </a:solidFill>
              </a:rPr>
              <a:t>Wrapped </a:t>
            </a:r>
            <a:r>
              <a:rPr lang="en-US" sz="1200">
                <a:solidFill>
                  <a:srgbClr val="7030A0"/>
                </a:solidFill>
              </a:rPr>
              <a:t>encryption key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73428" y="1903613"/>
            <a:ext cx="8760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accent5"/>
                </a:solidFill>
              </a:rPr>
              <a:t>Signing key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570659" y="2776135"/>
            <a:ext cx="0" cy="76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27344" y="2567778"/>
            <a:ext cx="1681399" cy="208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Cache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57702" y="2068587"/>
            <a:ext cx="283270" cy="5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7571" y="340822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Most Recent Provider (w/cache)</a:t>
            </a:r>
            <a:endParaRPr lang="en-US"/>
          </a:p>
        </p:txBody>
      </p:sp>
      <p:cxnSp>
        <p:nvCxnSpPr>
          <p:cNvPr id="49" name="Straight Arrow Connector 48"/>
          <p:cNvCxnSpPr>
            <a:endCxn id="13" idx="2"/>
          </p:cNvCxnSpPr>
          <p:nvPr/>
        </p:nvCxnSpPr>
        <p:spPr>
          <a:xfrm flipV="1">
            <a:off x="3570659" y="2307890"/>
            <a:ext cx="1" cy="2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4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7977" y="3548936"/>
            <a:ext cx="479744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MetaStore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609695" y="3043947"/>
            <a:ext cx="1256661" cy="2616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rgbClr val="7030A0"/>
                </a:solidFill>
              </a:rPr>
              <a:t>Name, Version</a:t>
            </a:r>
            <a:endParaRPr lang="en-US" sz="1100">
              <a:solidFill>
                <a:schemeClr val="accent5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94299" y="3319649"/>
            <a:ext cx="0" cy="19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6" idx="0"/>
          </p:cNvCxnSpPr>
          <p:nvPr/>
        </p:nvCxnSpPr>
        <p:spPr>
          <a:xfrm flipV="1">
            <a:off x="3970773" y="2776134"/>
            <a:ext cx="20515" cy="150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27976" y="3544753"/>
            <a:ext cx="4797445" cy="2288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14297" y="5039892"/>
            <a:ext cx="999120" cy="624929"/>
            <a:chOff x="4056819" y="5039892"/>
            <a:chExt cx="999120" cy="624929"/>
          </a:xfrm>
        </p:grpSpPr>
        <p:sp>
          <p:nvSpPr>
            <p:cNvPr id="19" name="Rectangle 18"/>
            <p:cNvSpPr/>
            <p:nvPr/>
          </p:nvSpPr>
          <p:spPr>
            <a:xfrm>
              <a:off x="4101593" y="5039892"/>
              <a:ext cx="895943" cy="624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56819" y="5356246"/>
              <a:ext cx="999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Internal CMP</a:t>
              </a:r>
              <a:endParaRPr lang="en-US" sz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340625" y="4274969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Create wrapped CMP</a:t>
            </a:r>
            <a:endParaRPr lang="en-US" sz="1000"/>
          </a:p>
        </p:txBody>
      </p:sp>
      <p:sp>
        <p:nvSpPr>
          <p:cNvPr id="26" name="Rounded Rectangle 25"/>
          <p:cNvSpPr/>
          <p:nvPr/>
        </p:nvSpPr>
        <p:spPr>
          <a:xfrm>
            <a:off x="3362291" y="4284539"/>
            <a:ext cx="1216963" cy="2270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1730131" y="4794743"/>
            <a:ext cx="1045658" cy="96115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82860" y="5463590"/>
            <a:ext cx="992929" cy="261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Internal DB</a:t>
            </a:r>
            <a:endParaRPr lang="en-US" sz="1200"/>
          </a:p>
        </p:txBody>
      </p:sp>
      <p:sp>
        <p:nvSpPr>
          <p:cNvPr id="30" name="Rounded Rectangle 29"/>
          <p:cNvSpPr/>
          <p:nvPr/>
        </p:nvSpPr>
        <p:spPr>
          <a:xfrm>
            <a:off x="1739515" y="5224195"/>
            <a:ext cx="1030368" cy="1624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808414" y="5189983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Name, Version</a:t>
            </a:r>
            <a:endParaRPr 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1743494" y="4083388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or create material:</a:t>
            </a:r>
            <a:br>
              <a:rPr lang="en-US" sz="1000" smtClean="0"/>
            </a:br>
            <a:r>
              <a:rPr lang="en-US" sz="1000" smtClean="0"/>
              <a:t>Name, Version</a:t>
            </a:r>
            <a:endParaRPr lang="en-US" sz="1000"/>
          </a:p>
        </p:txBody>
      </p:sp>
      <p:sp>
        <p:nvSpPr>
          <p:cNvPr id="33" name="Rounded Rectangle 32"/>
          <p:cNvSpPr/>
          <p:nvPr/>
        </p:nvSpPr>
        <p:spPr>
          <a:xfrm>
            <a:off x="1730131" y="4010403"/>
            <a:ext cx="1437985" cy="547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892086" y="4590992"/>
            <a:ext cx="0" cy="24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2601750" y="4590992"/>
            <a:ext cx="0" cy="24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88161" y="4793042"/>
            <a:ext cx="1584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cryptographic material</a:t>
            </a:r>
            <a:endParaRPr lang="en-US" sz="1000"/>
          </a:p>
        </p:txBody>
      </p:sp>
      <p:sp>
        <p:nvSpPr>
          <p:cNvPr id="50" name="TextBox 49"/>
          <p:cNvSpPr txBox="1"/>
          <p:nvPr/>
        </p:nvSpPr>
        <p:spPr>
          <a:xfrm>
            <a:off x="307571" y="340822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Most Recent Provider (w/cache)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08769" y="5039892"/>
            <a:ext cx="802657" cy="62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/>
                </a:solidFill>
              </a:rPr>
              <a:t>Item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Encryptor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019177" y="5073144"/>
            <a:ext cx="41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073606" y="5299034"/>
            <a:ext cx="3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31426" y="4789263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Encrypt material</a:t>
            </a:r>
            <a:endParaRPr lang="en-US" sz="10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765989" y="5073144"/>
            <a:ext cx="41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820418" y="5299034"/>
            <a:ext cx="3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627976" y="2263737"/>
            <a:ext cx="3089118" cy="521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19720" y="2360594"/>
            <a:ext cx="2033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Most Recent Provider </a:t>
            </a:r>
            <a:endParaRPr lang="en-US" sz="160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194299" y="2785012"/>
            <a:ext cx="0" cy="25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81130" y="4398080"/>
            <a:ext cx="18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2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7978" y="1733163"/>
            <a:ext cx="3368895" cy="1774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5027" y="1739086"/>
            <a:ext cx="2033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Most Recent Provider </a:t>
            </a:r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1609695" y="515674"/>
            <a:ext cx="1432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Item encryptor</a:t>
            </a:r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1619610" y="4358471"/>
            <a:ext cx="3368896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Provider store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1605027" y="3727243"/>
            <a:ext cx="1658031" cy="4308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Get or create CMP</a:t>
            </a:r>
            <a:r>
              <a:rPr lang="en-US" sz="1100" smtClean="0"/>
              <a:t>:</a:t>
            </a:r>
            <a:r>
              <a:rPr lang="en-US" sz="1100" smtClean="0">
                <a:solidFill>
                  <a:srgbClr val="7030A0"/>
                </a:solidFill>
              </a:rPr>
              <a:t/>
            </a:r>
            <a:br>
              <a:rPr lang="en-US" sz="1100" smtClean="0">
                <a:solidFill>
                  <a:srgbClr val="7030A0"/>
                </a:solidFill>
              </a:rPr>
            </a:br>
            <a:r>
              <a:rPr lang="en-US" sz="1100" smtClean="0">
                <a:solidFill>
                  <a:srgbClr val="7030A0"/>
                </a:solidFill>
              </a:rPr>
              <a:t>Name, Version</a:t>
            </a:r>
            <a:endParaRPr lang="en-US" sz="1100">
              <a:solidFill>
                <a:schemeClr val="accent5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78434" y="2695164"/>
            <a:ext cx="10307" cy="93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74510" y="234605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a CMP</a:t>
            </a:r>
            <a:endParaRPr lang="en-US" sz="10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78434" y="4158130"/>
            <a:ext cx="0" cy="19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0" idx="0"/>
          </p:cNvCxnSpPr>
          <p:nvPr/>
        </p:nvCxnSpPr>
        <p:spPr>
          <a:xfrm flipV="1">
            <a:off x="3506356" y="3580148"/>
            <a:ext cx="520" cy="120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38577" y="2272361"/>
            <a:ext cx="718137" cy="5743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95348" y="2456233"/>
            <a:ext cx="452368" cy="177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CMP</a:t>
            </a:r>
            <a:endParaRPr lang="en-US" sz="11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67331" y="2273237"/>
            <a:ext cx="1086284" cy="386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27977" y="4358470"/>
            <a:ext cx="3368896" cy="2065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gnetic Disk 25"/>
          <p:cNvSpPr/>
          <p:nvPr/>
        </p:nvSpPr>
        <p:spPr>
          <a:xfrm>
            <a:off x="1730131" y="5385867"/>
            <a:ext cx="1045658" cy="96115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82860" y="6054714"/>
            <a:ext cx="658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Storage</a:t>
            </a:r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1739515" y="5815319"/>
            <a:ext cx="1030368" cy="1624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08414" y="5774742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Name, Version</a:t>
            </a:r>
            <a:endParaRPr lang="en-US" sz="900"/>
          </a:p>
        </p:txBody>
      </p:sp>
      <p:sp>
        <p:nvSpPr>
          <p:cNvPr id="30" name="TextBox 29"/>
          <p:cNvSpPr txBox="1"/>
          <p:nvPr/>
        </p:nvSpPr>
        <p:spPr>
          <a:xfrm>
            <a:off x="1689468" y="4904731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Name, Version</a:t>
            </a:r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1730131" y="4875044"/>
            <a:ext cx="1136225" cy="2759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92086" y="5182116"/>
            <a:ext cx="0" cy="24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2601750" y="5182116"/>
            <a:ext cx="0" cy="24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927344" y="3158902"/>
            <a:ext cx="1681399" cy="208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Cache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657702" y="2659711"/>
            <a:ext cx="283270" cy="5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72414" y="2052064"/>
            <a:ext cx="9044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Get </a:t>
            </a:r>
          </a:p>
          <a:p>
            <a:r>
              <a:rPr lang="en-US" sz="1000" smtClean="0"/>
              <a:t>cryptographic</a:t>
            </a:r>
          </a:p>
          <a:p>
            <a:r>
              <a:rPr lang="en-US" sz="1000" smtClean="0"/>
              <a:t>materials</a:t>
            </a:r>
            <a:endParaRPr lang="en-US" sz="100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850998" y="2696147"/>
            <a:ext cx="799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50998" y="2607942"/>
            <a:ext cx="814031" cy="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015035" y="1073665"/>
            <a:ext cx="0" cy="58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627977" y="520082"/>
            <a:ext cx="3369759" cy="56270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841806" y="1162919"/>
            <a:ext cx="202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Get cryptographic </a:t>
            </a:r>
          </a:p>
          <a:p>
            <a:r>
              <a:rPr lang="en-US" sz="1000" smtClean="0"/>
              <a:t>materials</a:t>
            </a:r>
            <a:endParaRPr lang="en-US" sz="100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427498" y="1044813"/>
            <a:ext cx="6820" cy="104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147287" y="4780180"/>
            <a:ext cx="718137" cy="5743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304058" y="4964052"/>
            <a:ext cx="452368" cy="177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CMP</a:t>
            </a:r>
            <a:endParaRPr lang="en-US" sz="11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54876" y="623928"/>
            <a:ext cx="918841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/>
              <a:t>Cryptographic</a:t>
            </a:r>
          </a:p>
          <a:p>
            <a:r>
              <a:rPr lang="en-US" sz="1000" smtClean="0"/>
              <a:t>materials</a:t>
            </a:r>
            <a:endParaRPr lang="en-US" sz="1000"/>
          </a:p>
        </p:txBody>
      </p:sp>
      <p:cxnSp>
        <p:nvCxnSpPr>
          <p:cNvPr id="109" name="Straight Arrow Connector 108"/>
          <p:cNvCxnSpPr>
            <a:endCxn id="100" idx="1"/>
          </p:cNvCxnSpPr>
          <p:nvPr/>
        </p:nvCxnSpPr>
        <p:spPr>
          <a:xfrm flipV="1">
            <a:off x="2866356" y="5067339"/>
            <a:ext cx="280931" cy="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3514981" y="2837293"/>
            <a:ext cx="130" cy="31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78434" y="4697025"/>
            <a:ext cx="0" cy="17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7078" y="5558957"/>
            <a:ext cx="601134" cy="44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2769883" y="5150951"/>
            <a:ext cx="377404" cy="45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2267" y="5958020"/>
            <a:ext cx="12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Create new CMP</a:t>
            </a:r>
            <a:br>
              <a:rPr lang="en-US" sz="1200" smtClean="0"/>
            </a:br>
            <a:r>
              <a:rPr lang="en-US" sz="1200" smtClean="0"/>
              <a:t>(version++)</a:t>
            </a:r>
            <a:endParaRPr lang="en-US" sz="120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3506290" y="5389770"/>
            <a:ext cx="130" cy="31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66356" y="5945223"/>
            <a:ext cx="221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16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358</Words>
  <Application>Microsoft Office PowerPoint</Application>
  <PresentationFormat>Widescreen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Blender, June</dc:creator>
  <cp:lastModifiedBy>Blender, June</cp:lastModifiedBy>
  <cp:revision>79</cp:revision>
  <dcterms:created xsi:type="dcterms:W3CDTF">2018-04-18T15:16:38Z</dcterms:created>
  <dcterms:modified xsi:type="dcterms:W3CDTF">2018-05-01T18:27:58Z</dcterms:modified>
</cp:coreProperties>
</file>