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7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263" r:id="rId24"/>
    <p:sldId id="261" r:id="rId25"/>
    <p:sldId id="276" r:id="rId26"/>
  </p:sldIdLst>
  <p:sldSz cx="9144000" cy="5143500" type="screen16x9"/>
  <p:notesSz cx="6858000" cy="9144000"/>
  <p:embeddedFontLst>
    <p:embeddedFont>
      <p:font typeface="Lilita One" panose="020B0604020202020204" charset="0"/>
      <p:regular r:id="rId28"/>
    </p:embeddedFont>
    <p:embeddedFont>
      <p:font typeface="Mulish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0" autoAdjust="0"/>
    <p:restoredTop sz="78753" autoAdjust="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97464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  <p:sldLayoutId id="2147483699" r:id="rId4"/>
    <p:sldLayoutId id="2147483700" r:id="rId5"/>
    <p:sldLayoutId id="2147483703" r:id="rId6"/>
    <p:sldLayoutId id="214748370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11</a:t>
            </a:r>
            <a:br>
              <a:rPr lang="en" sz="3000" dirty="0"/>
            </a:br>
            <a:br>
              <a:rPr lang="en" sz="3000" dirty="0"/>
            </a:br>
            <a:r>
              <a:rPr lang="en-US" sz="3000" dirty="0"/>
              <a:t>Merge Sort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Daffodil International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14300"/>
            <a:ext cx="5829300" cy="571500"/>
          </a:xfrm>
        </p:spPr>
        <p:txBody>
          <a:bodyPr/>
          <a:lstStyle/>
          <a:p>
            <a:pPr eaLnBrk="1" hangingPunct="1"/>
            <a:r>
              <a:rPr lang="en-US"/>
              <a:t>Merging </a:t>
            </a:r>
            <a:r>
              <a:rPr lang="en-US" sz="15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4035" name="Group 3"/>
          <p:cNvGraphicFramePr>
            <a:graphicFrameLocks noGrp="1"/>
          </p:cNvGraphicFramePr>
          <p:nvPr/>
        </p:nvGraphicFramePr>
        <p:xfrm>
          <a:off x="22288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04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1379"/>
              </p:ext>
            </p:extLst>
          </p:nvPr>
        </p:nvGraphicFramePr>
        <p:xfrm>
          <a:off x="48577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059" name="Group 27"/>
          <p:cNvGraphicFramePr>
            <a:graphicFrameLocks noGrp="1"/>
          </p:cNvGraphicFramePr>
          <p:nvPr/>
        </p:nvGraphicFramePr>
        <p:xfrm>
          <a:off x="2514600" y="2057400"/>
          <a:ext cx="43434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31" name="Line 48"/>
          <p:cNvSpPr>
            <a:spLocks noChangeShapeType="1"/>
          </p:cNvSpPr>
          <p:nvPr/>
        </p:nvSpPr>
        <p:spPr bwMode="auto">
          <a:xfrm flipV="1">
            <a:off x="680085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6432" name="Line 49"/>
          <p:cNvSpPr>
            <a:spLocks noChangeShapeType="1"/>
          </p:cNvSpPr>
          <p:nvPr/>
        </p:nvSpPr>
        <p:spPr bwMode="auto">
          <a:xfrm flipV="1">
            <a:off x="6572250" y="25146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6433" name="Text Box 50"/>
          <p:cNvSpPr txBox="1">
            <a:spLocks noChangeArrowheads="1"/>
          </p:cNvSpPr>
          <p:nvPr/>
        </p:nvSpPr>
        <p:spPr bwMode="auto">
          <a:xfrm>
            <a:off x="188595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X:</a:t>
            </a:r>
          </a:p>
        </p:txBody>
      </p:sp>
      <p:sp>
        <p:nvSpPr>
          <p:cNvPr id="16434" name="Text Box 51"/>
          <p:cNvSpPr txBox="1">
            <a:spLocks noChangeArrowheads="1"/>
          </p:cNvSpPr>
          <p:nvPr/>
        </p:nvSpPr>
        <p:spPr bwMode="auto">
          <a:xfrm>
            <a:off x="445770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Y:</a:t>
            </a:r>
          </a:p>
        </p:txBody>
      </p:sp>
      <p:sp>
        <p:nvSpPr>
          <p:cNvPr id="16435" name="Text Box 52"/>
          <p:cNvSpPr txBox="1">
            <a:spLocks noChangeArrowheads="1"/>
          </p:cNvSpPr>
          <p:nvPr/>
        </p:nvSpPr>
        <p:spPr bwMode="auto">
          <a:xfrm>
            <a:off x="1657350" y="2057400"/>
            <a:ext cx="8001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Result:</a:t>
            </a:r>
          </a:p>
        </p:txBody>
      </p:sp>
      <p:sp>
        <p:nvSpPr>
          <p:cNvPr id="16436" name="Date Placeholder 10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DEAD3C05-E285-4566-8B56-1DC00FE772ED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16438" name="Footer Placeholder 1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14300"/>
            <a:ext cx="5829300" cy="571500"/>
          </a:xfrm>
        </p:spPr>
        <p:txBody>
          <a:bodyPr/>
          <a:lstStyle/>
          <a:p>
            <a:pPr eaLnBrk="1" hangingPunct="1"/>
            <a:r>
              <a:rPr lang="en-US"/>
              <a:t>Merging </a:t>
            </a:r>
            <a:r>
              <a:rPr lang="en-US" sz="15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5059" name="Group 3"/>
          <p:cNvGraphicFramePr>
            <a:graphicFrameLocks noGrp="1"/>
          </p:cNvGraphicFramePr>
          <p:nvPr/>
        </p:nvGraphicFramePr>
        <p:xfrm>
          <a:off x="22288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071" name="Group 15"/>
          <p:cNvGraphicFramePr>
            <a:graphicFrameLocks noGrp="1"/>
          </p:cNvGraphicFramePr>
          <p:nvPr/>
        </p:nvGraphicFramePr>
        <p:xfrm>
          <a:off x="48577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083" name="Group 27"/>
          <p:cNvGraphicFramePr>
            <a:graphicFrameLocks noGrp="1"/>
          </p:cNvGraphicFramePr>
          <p:nvPr/>
        </p:nvGraphicFramePr>
        <p:xfrm>
          <a:off x="2514600" y="2057400"/>
          <a:ext cx="43434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55" name="Line 48"/>
          <p:cNvSpPr>
            <a:spLocks noChangeShapeType="1"/>
          </p:cNvSpPr>
          <p:nvPr/>
        </p:nvSpPr>
        <p:spPr bwMode="auto">
          <a:xfrm flipV="1">
            <a:off x="6572250" y="25146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7456" name="Text Box 49"/>
          <p:cNvSpPr txBox="1">
            <a:spLocks noChangeArrowheads="1"/>
          </p:cNvSpPr>
          <p:nvPr/>
        </p:nvSpPr>
        <p:spPr bwMode="auto">
          <a:xfrm>
            <a:off x="188595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X:</a:t>
            </a:r>
          </a:p>
        </p:txBody>
      </p:sp>
      <p:sp>
        <p:nvSpPr>
          <p:cNvPr id="17457" name="Text Box 50"/>
          <p:cNvSpPr txBox="1">
            <a:spLocks noChangeArrowheads="1"/>
          </p:cNvSpPr>
          <p:nvPr/>
        </p:nvSpPr>
        <p:spPr bwMode="auto">
          <a:xfrm>
            <a:off x="445770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Y:</a:t>
            </a:r>
          </a:p>
        </p:txBody>
      </p:sp>
      <p:sp>
        <p:nvSpPr>
          <p:cNvPr id="17458" name="Text Box 51"/>
          <p:cNvSpPr txBox="1">
            <a:spLocks noChangeArrowheads="1"/>
          </p:cNvSpPr>
          <p:nvPr/>
        </p:nvSpPr>
        <p:spPr bwMode="auto">
          <a:xfrm>
            <a:off x="1657350" y="2057400"/>
            <a:ext cx="8001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Result:</a:t>
            </a:r>
          </a:p>
        </p:txBody>
      </p:sp>
      <p:sp>
        <p:nvSpPr>
          <p:cNvPr id="17459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C7B79887-20DE-4F8F-997D-12B0BFA5C9C2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17461" name="Footer Placeholder 1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Divide And Conquer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100"/>
              <a:t>1.Divide: Divide the unsorted list into two sub lists of about half the size.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/>
              <a:t>2.Conquer: Sort each of the two sub lists recursively  until we have list sizes of length 1,in which case the list itself  is returned.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/>
              <a:t>3.Combine: Merge the two-sorted sub lists back into one sorted list. 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0C521ED7-7274-4991-BC1B-774A5E93D58D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39277"/>
      </p:ext>
    </p:ext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685800"/>
          </a:xfrm>
        </p:spPr>
        <p:txBody>
          <a:bodyPr/>
          <a:lstStyle/>
          <a:p>
            <a:pPr eaLnBrk="1" hangingPunct="1"/>
            <a:r>
              <a:rPr lang="en-US"/>
              <a:t>Merge Sort Example</a:t>
            </a:r>
          </a:p>
        </p:txBody>
      </p:sp>
      <p:graphicFrame>
        <p:nvGraphicFramePr>
          <p:cNvPr id="52253" name="Group 29"/>
          <p:cNvGraphicFramePr>
            <a:graphicFrameLocks noGrp="1"/>
          </p:cNvGraphicFramePr>
          <p:nvPr/>
        </p:nvGraphicFramePr>
        <p:xfrm>
          <a:off x="2228850" y="1200150"/>
          <a:ext cx="4572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0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B534378C-F54E-4D88-B407-AB65709D8A2F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2050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00610"/>
      </p:ext>
    </p:ext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685800"/>
          </a:xfrm>
        </p:spPr>
        <p:txBody>
          <a:bodyPr/>
          <a:lstStyle/>
          <a:p>
            <a:pPr eaLnBrk="1" hangingPunct="1"/>
            <a:r>
              <a:rPr lang="en-US"/>
              <a:t>Merge Sort Example</a:t>
            </a:r>
          </a:p>
        </p:txBody>
      </p:sp>
      <p:graphicFrame>
        <p:nvGraphicFramePr>
          <p:cNvPr id="57347" name="Group 3"/>
          <p:cNvGraphicFramePr>
            <a:graphicFrameLocks noGrp="1"/>
          </p:cNvGraphicFramePr>
          <p:nvPr/>
        </p:nvGraphicFramePr>
        <p:xfrm>
          <a:off x="2228850" y="1143000"/>
          <a:ext cx="4572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69" name="Group 25"/>
          <p:cNvGraphicFramePr>
            <a:graphicFrameLocks noGrp="1"/>
          </p:cNvGraphicFramePr>
          <p:nvPr/>
        </p:nvGraphicFramePr>
        <p:xfrm>
          <a:off x="2171701" y="1771650"/>
          <a:ext cx="2032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81" name="Group 37"/>
          <p:cNvGraphicFramePr>
            <a:graphicFrameLocks noGrp="1"/>
          </p:cNvGraphicFramePr>
          <p:nvPr/>
        </p:nvGraphicFramePr>
        <p:xfrm>
          <a:off x="4514850" y="1771650"/>
          <a:ext cx="2539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5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53A9C421-C0AF-4F37-95D3-6DE5D5D8EB90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21557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34167"/>
      </p:ext>
    </p:extLst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685800"/>
          </a:xfrm>
        </p:spPr>
        <p:txBody>
          <a:bodyPr/>
          <a:lstStyle/>
          <a:p>
            <a:pPr eaLnBrk="1" hangingPunct="1"/>
            <a:r>
              <a:rPr lang="en-US"/>
              <a:t>Merge Sort Example</a:t>
            </a:r>
          </a:p>
        </p:txBody>
      </p:sp>
      <p:graphicFrame>
        <p:nvGraphicFramePr>
          <p:cNvPr id="58371" name="Group 3"/>
          <p:cNvGraphicFramePr>
            <a:graphicFrameLocks noGrp="1"/>
          </p:cNvGraphicFramePr>
          <p:nvPr/>
        </p:nvGraphicFramePr>
        <p:xfrm>
          <a:off x="2286000" y="1085850"/>
          <a:ext cx="4572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393" name="Group 25"/>
          <p:cNvGraphicFramePr>
            <a:graphicFrameLocks noGrp="1"/>
          </p:cNvGraphicFramePr>
          <p:nvPr/>
        </p:nvGraphicFramePr>
        <p:xfrm>
          <a:off x="2114551" y="1600200"/>
          <a:ext cx="2032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05" name="Group 37"/>
          <p:cNvGraphicFramePr>
            <a:graphicFrameLocks noGrp="1"/>
          </p:cNvGraphicFramePr>
          <p:nvPr/>
        </p:nvGraphicFramePr>
        <p:xfrm>
          <a:off x="4457700" y="1600200"/>
          <a:ext cx="2539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3143250" y="2571750"/>
          <a:ext cx="1016794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27" name="Group 59"/>
          <p:cNvGraphicFramePr>
            <a:graphicFrameLocks noGrp="1"/>
          </p:cNvGraphicFramePr>
          <p:nvPr/>
        </p:nvGraphicFramePr>
        <p:xfrm>
          <a:off x="1657350" y="2571750"/>
          <a:ext cx="1015603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35" name="Group 67"/>
          <p:cNvGraphicFramePr>
            <a:graphicFrameLocks noGrp="1"/>
          </p:cNvGraphicFramePr>
          <p:nvPr/>
        </p:nvGraphicFramePr>
        <p:xfrm>
          <a:off x="4457700" y="2571750"/>
          <a:ext cx="1015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43" name="Group 75"/>
          <p:cNvGraphicFramePr>
            <a:graphicFrameLocks noGrp="1"/>
          </p:cNvGraphicFramePr>
          <p:nvPr/>
        </p:nvGraphicFramePr>
        <p:xfrm>
          <a:off x="5943600" y="2571750"/>
          <a:ext cx="1524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13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9F7516F6-A1B6-4A3E-A274-6C49B11B8F6A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22615" name="Footer Placeholder 1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1584"/>
      </p:ext>
    </p:extLst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685800"/>
          </a:xfrm>
        </p:spPr>
        <p:txBody>
          <a:bodyPr/>
          <a:lstStyle/>
          <a:p>
            <a:pPr eaLnBrk="1" hangingPunct="1"/>
            <a:r>
              <a:rPr lang="en-US"/>
              <a:t>Merge Sort Example</a:t>
            </a:r>
          </a:p>
        </p:txBody>
      </p:sp>
      <p:graphicFrame>
        <p:nvGraphicFramePr>
          <p:cNvPr id="59395" name="Group 3"/>
          <p:cNvGraphicFramePr>
            <a:graphicFrameLocks noGrp="1"/>
          </p:cNvGraphicFramePr>
          <p:nvPr/>
        </p:nvGraphicFramePr>
        <p:xfrm>
          <a:off x="2228850" y="1028700"/>
          <a:ext cx="4572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417" name="Group 25"/>
          <p:cNvGraphicFramePr>
            <a:graphicFrameLocks noGrp="1"/>
          </p:cNvGraphicFramePr>
          <p:nvPr/>
        </p:nvGraphicFramePr>
        <p:xfrm>
          <a:off x="2114551" y="1600200"/>
          <a:ext cx="2032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429" name="Group 37"/>
          <p:cNvGraphicFramePr>
            <a:graphicFrameLocks noGrp="1"/>
          </p:cNvGraphicFramePr>
          <p:nvPr/>
        </p:nvGraphicFramePr>
        <p:xfrm>
          <a:off x="4457700" y="1600200"/>
          <a:ext cx="2539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443" name="Group 51"/>
          <p:cNvGraphicFramePr>
            <a:graphicFrameLocks noGrp="1"/>
          </p:cNvGraphicFramePr>
          <p:nvPr/>
        </p:nvGraphicFramePr>
        <p:xfrm>
          <a:off x="3143250" y="2571750"/>
          <a:ext cx="1016794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451" name="Group 59"/>
          <p:cNvGraphicFramePr>
            <a:graphicFrameLocks noGrp="1"/>
          </p:cNvGraphicFramePr>
          <p:nvPr/>
        </p:nvGraphicFramePr>
        <p:xfrm>
          <a:off x="1657350" y="2571750"/>
          <a:ext cx="1015603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459" name="Group 67"/>
          <p:cNvGraphicFramePr>
            <a:graphicFrameLocks noGrp="1"/>
          </p:cNvGraphicFramePr>
          <p:nvPr/>
        </p:nvGraphicFramePr>
        <p:xfrm>
          <a:off x="4457700" y="2571750"/>
          <a:ext cx="1015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467" name="Group 75"/>
          <p:cNvGraphicFramePr>
            <a:graphicFrameLocks noGrp="1"/>
          </p:cNvGraphicFramePr>
          <p:nvPr/>
        </p:nvGraphicFramePr>
        <p:xfrm>
          <a:off x="5943600" y="2571750"/>
          <a:ext cx="1524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477" name="Group 85"/>
          <p:cNvGraphicFramePr>
            <a:graphicFrameLocks noGrp="1"/>
          </p:cNvGraphicFramePr>
          <p:nvPr/>
        </p:nvGraphicFramePr>
        <p:xfrm>
          <a:off x="14859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483" name="Group 91"/>
          <p:cNvGraphicFramePr>
            <a:graphicFrameLocks noGrp="1"/>
          </p:cNvGraphicFramePr>
          <p:nvPr/>
        </p:nvGraphicFramePr>
        <p:xfrm>
          <a:off x="2171701" y="3600450"/>
          <a:ext cx="507206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489" name="Group 97"/>
          <p:cNvGraphicFramePr>
            <a:graphicFrameLocks noGrp="1"/>
          </p:cNvGraphicFramePr>
          <p:nvPr/>
        </p:nvGraphicFramePr>
        <p:xfrm>
          <a:off x="29718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495" name="Group 103"/>
          <p:cNvGraphicFramePr>
            <a:graphicFrameLocks noGrp="1"/>
          </p:cNvGraphicFramePr>
          <p:nvPr/>
        </p:nvGraphicFramePr>
        <p:xfrm>
          <a:off x="36576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501" name="Group 109"/>
          <p:cNvGraphicFramePr>
            <a:graphicFrameLocks noGrp="1"/>
          </p:cNvGraphicFramePr>
          <p:nvPr/>
        </p:nvGraphicFramePr>
        <p:xfrm>
          <a:off x="4457701" y="3600450"/>
          <a:ext cx="507206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507" name="Group 115"/>
          <p:cNvGraphicFramePr>
            <a:graphicFrameLocks noGrp="1"/>
          </p:cNvGraphicFramePr>
          <p:nvPr/>
        </p:nvGraphicFramePr>
        <p:xfrm>
          <a:off x="51435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513" name="Group 121"/>
          <p:cNvGraphicFramePr>
            <a:graphicFrameLocks noGrp="1"/>
          </p:cNvGraphicFramePr>
          <p:nvPr/>
        </p:nvGraphicFramePr>
        <p:xfrm>
          <a:off x="59436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519" name="Group 127"/>
          <p:cNvGraphicFramePr>
            <a:graphicFrameLocks noGrp="1"/>
          </p:cNvGraphicFramePr>
          <p:nvPr/>
        </p:nvGraphicFramePr>
        <p:xfrm>
          <a:off x="6686550" y="3600450"/>
          <a:ext cx="1015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87" name="Date Placeholder 1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81733939-F5D0-4DA0-8A86-3903F6EB5C15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23689" name="Footer Placeholder 1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6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685800"/>
          </a:xfrm>
        </p:spPr>
        <p:txBody>
          <a:bodyPr/>
          <a:lstStyle/>
          <a:p>
            <a:pPr eaLnBrk="1" hangingPunct="1"/>
            <a:r>
              <a:rPr lang="en-US"/>
              <a:t>Merge Sort Example</a:t>
            </a:r>
          </a:p>
        </p:txBody>
      </p:sp>
      <p:graphicFrame>
        <p:nvGraphicFramePr>
          <p:cNvPr id="56323" name="Group 3"/>
          <p:cNvGraphicFramePr>
            <a:graphicFrameLocks noGrp="1"/>
          </p:cNvGraphicFramePr>
          <p:nvPr/>
        </p:nvGraphicFramePr>
        <p:xfrm>
          <a:off x="2343150" y="1143000"/>
          <a:ext cx="4572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345" name="Group 25"/>
          <p:cNvGraphicFramePr>
            <a:graphicFrameLocks noGrp="1"/>
          </p:cNvGraphicFramePr>
          <p:nvPr/>
        </p:nvGraphicFramePr>
        <p:xfrm>
          <a:off x="2114551" y="1600200"/>
          <a:ext cx="2032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357" name="Group 37"/>
          <p:cNvGraphicFramePr>
            <a:graphicFrameLocks noGrp="1"/>
          </p:cNvGraphicFramePr>
          <p:nvPr/>
        </p:nvGraphicFramePr>
        <p:xfrm>
          <a:off x="4457700" y="1600200"/>
          <a:ext cx="2539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371" name="Group 51"/>
          <p:cNvGraphicFramePr>
            <a:graphicFrameLocks noGrp="1"/>
          </p:cNvGraphicFramePr>
          <p:nvPr/>
        </p:nvGraphicFramePr>
        <p:xfrm>
          <a:off x="3143250" y="2571750"/>
          <a:ext cx="1016794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379" name="Group 59"/>
          <p:cNvGraphicFramePr>
            <a:graphicFrameLocks noGrp="1"/>
          </p:cNvGraphicFramePr>
          <p:nvPr/>
        </p:nvGraphicFramePr>
        <p:xfrm>
          <a:off x="1657350" y="2571750"/>
          <a:ext cx="1015603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387" name="Group 67"/>
          <p:cNvGraphicFramePr>
            <a:graphicFrameLocks noGrp="1"/>
          </p:cNvGraphicFramePr>
          <p:nvPr/>
        </p:nvGraphicFramePr>
        <p:xfrm>
          <a:off x="4457700" y="2571750"/>
          <a:ext cx="1015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395" name="Group 75"/>
          <p:cNvGraphicFramePr>
            <a:graphicFrameLocks noGrp="1"/>
          </p:cNvGraphicFramePr>
          <p:nvPr/>
        </p:nvGraphicFramePr>
        <p:xfrm>
          <a:off x="5943600" y="2571750"/>
          <a:ext cx="1524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405" name="Group 85"/>
          <p:cNvGraphicFramePr>
            <a:graphicFrameLocks noGrp="1"/>
          </p:cNvGraphicFramePr>
          <p:nvPr/>
        </p:nvGraphicFramePr>
        <p:xfrm>
          <a:off x="14859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411" name="Group 91"/>
          <p:cNvGraphicFramePr>
            <a:graphicFrameLocks noGrp="1"/>
          </p:cNvGraphicFramePr>
          <p:nvPr/>
        </p:nvGraphicFramePr>
        <p:xfrm>
          <a:off x="2171701" y="3600450"/>
          <a:ext cx="507206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417" name="Group 97"/>
          <p:cNvGraphicFramePr>
            <a:graphicFrameLocks noGrp="1"/>
          </p:cNvGraphicFramePr>
          <p:nvPr/>
        </p:nvGraphicFramePr>
        <p:xfrm>
          <a:off x="29718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423" name="Group 103"/>
          <p:cNvGraphicFramePr>
            <a:graphicFrameLocks noGrp="1"/>
          </p:cNvGraphicFramePr>
          <p:nvPr/>
        </p:nvGraphicFramePr>
        <p:xfrm>
          <a:off x="36576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429" name="Group 109"/>
          <p:cNvGraphicFramePr>
            <a:graphicFrameLocks noGrp="1"/>
          </p:cNvGraphicFramePr>
          <p:nvPr/>
        </p:nvGraphicFramePr>
        <p:xfrm>
          <a:off x="4457701" y="3600450"/>
          <a:ext cx="507206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435" name="Group 115"/>
          <p:cNvGraphicFramePr>
            <a:graphicFrameLocks noGrp="1"/>
          </p:cNvGraphicFramePr>
          <p:nvPr/>
        </p:nvGraphicFramePr>
        <p:xfrm>
          <a:off x="51435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441" name="Group 121"/>
          <p:cNvGraphicFramePr>
            <a:graphicFrameLocks noGrp="1"/>
          </p:cNvGraphicFramePr>
          <p:nvPr/>
        </p:nvGraphicFramePr>
        <p:xfrm>
          <a:off x="59436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447" name="Group 127"/>
          <p:cNvGraphicFramePr>
            <a:graphicFrameLocks noGrp="1"/>
          </p:cNvGraphicFramePr>
          <p:nvPr/>
        </p:nvGraphicFramePr>
        <p:xfrm>
          <a:off x="6686550" y="3600450"/>
          <a:ext cx="1015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463" name="Group 143"/>
          <p:cNvGraphicFramePr>
            <a:graphicFrameLocks noGrp="1"/>
          </p:cNvGraphicFramePr>
          <p:nvPr/>
        </p:nvGraphicFramePr>
        <p:xfrm>
          <a:off x="6686551" y="4514850"/>
          <a:ext cx="507206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472" name="Group 152"/>
          <p:cNvGraphicFramePr>
            <a:graphicFrameLocks noGrp="1"/>
          </p:cNvGraphicFramePr>
          <p:nvPr/>
        </p:nvGraphicFramePr>
        <p:xfrm>
          <a:off x="7315201" y="45148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723" name="Date Placeholder 1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903562EF-8061-4ADE-B8E7-BB3224A856E2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24725" name="Footer Placeholder 2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685800"/>
          </a:xfrm>
        </p:spPr>
        <p:txBody>
          <a:bodyPr/>
          <a:lstStyle/>
          <a:p>
            <a:pPr eaLnBrk="1" hangingPunct="1"/>
            <a:r>
              <a:rPr lang="en-US"/>
              <a:t>Merge Sort Example</a:t>
            </a:r>
          </a:p>
        </p:txBody>
      </p:sp>
      <p:graphicFrame>
        <p:nvGraphicFramePr>
          <p:cNvPr id="60419" name="Group 3"/>
          <p:cNvGraphicFramePr>
            <a:graphicFrameLocks noGrp="1"/>
          </p:cNvGraphicFramePr>
          <p:nvPr/>
        </p:nvGraphicFramePr>
        <p:xfrm>
          <a:off x="2343150" y="1085850"/>
          <a:ext cx="4572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441" name="Group 25"/>
          <p:cNvGraphicFramePr>
            <a:graphicFrameLocks noGrp="1"/>
          </p:cNvGraphicFramePr>
          <p:nvPr/>
        </p:nvGraphicFramePr>
        <p:xfrm>
          <a:off x="2114551" y="1600200"/>
          <a:ext cx="2032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453" name="Group 37"/>
          <p:cNvGraphicFramePr>
            <a:graphicFrameLocks noGrp="1"/>
          </p:cNvGraphicFramePr>
          <p:nvPr/>
        </p:nvGraphicFramePr>
        <p:xfrm>
          <a:off x="4457700" y="1600200"/>
          <a:ext cx="2539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467" name="Group 51"/>
          <p:cNvGraphicFramePr>
            <a:graphicFrameLocks noGrp="1"/>
          </p:cNvGraphicFramePr>
          <p:nvPr/>
        </p:nvGraphicFramePr>
        <p:xfrm>
          <a:off x="3143250" y="2571750"/>
          <a:ext cx="1016794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475" name="Group 59"/>
          <p:cNvGraphicFramePr>
            <a:graphicFrameLocks noGrp="1"/>
          </p:cNvGraphicFramePr>
          <p:nvPr/>
        </p:nvGraphicFramePr>
        <p:xfrm>
          <a:off x="1657350" y="2571750"/>
          <a:ext cx="1015603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483" name="Group 67"/>
          <p:cNvGraphicFramePr>
            <a:graphicFrameLocks noGrp="1"/>
          </p:cNvGraphicFramePr>
          <p:nvPr/>
        </p:nvGraphicFramePr>
        <p:xfrm>
          <a:off x="4457700" y="2571750"/>
          <a:ext cx="1015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491" name="Group 75"/>
          <p:cNvGraphicFramePr>
            <a:graphicFrameLocks noGrp="1"/>
          </p:cNvGraphicFramePr>
          <p:nvPr/>
        </p:nvGraphicFramePr>
        <p:xfrm>
          <a:off x="5943600" y="2571750"/>
          <a:ext cx="1524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501" name="Group 85"/>
          <p:cNvGraphicFramePr>
            <a:graphicFrameLocks noGrp="1"/>
          </p:cNvGraphicFramePr>
          <p:nvPr/>
        </p:nvGraphicFramePr>
        <p:xfrm>
          <a:off x="14859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507" name="Group 91"/>
          <p:cNvGraphicFramePr>
            <a:graphicFrameLocks noGrp="1"/>
          </p:cNvGraphicFramePr>
          <p:nvPr/>
        </p:nvGraphicFramePr>
        <p:xfrm>
          <a:off x="2171701" y="3600450"/>
          <a:ext cx="507206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513" name="Group 97"/>
          <p:cNvGraphicFramePr>
            <a:graphicFrameLocks noGrp="1"/>
          </p:cNvGraphicFramePr>
          <p:nvPr/>
        </p:nvGraphicFramePr>
        <p:xfrm>
          <a:off x="29718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519" name="Group 103"/>
          <p:cNvGraphicFramePr>
            <a:graphicFrameLocks noGrp="1"/>
          </p:cNvGraphicFramePr>
          <p:nvPr/>
        </p:nvGraphicFramePr>
        <p:xfrm>
          <a:off x="36576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525" name="Group 109"/>
          <p:cNvGraphicFramePr>
            <a:graphicFrameLocks noGrp="1"/>
          </p:cNvGraphicFramePr>
          <p:nvPr/>
        </p:nvGraphicFramePr>
        <p:xfrm>
          <a:off x="4457701" y="3600450"/>
          <a:ext cx="507206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531" name="Group 115"/>
          <p:cNvGraphicFramePr>
            <a:graphicFrameLocks noGrp="1"/>
          </p:cNvGraphicFramePr>
          <p:nvPr/>
        </p:nvGraphicFramePr>
        <p:xfrm>
          <a:off x="51435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537" name="Group 121"/>
          <p:cNvGraphicFramePr>
            <a:graphicFrameLocks noGrp="1"/>
          </p:cNvGraphicFramePr>
          <p:nvPr/>
        </p:nvGraphicFramePr>
        <p:xfrm>
          <a:off x="59436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543" name="Group 127"/>
          <p:cNvGraphicFramePr>
            <a:graphicFrameLocks noGrp="1"/>
          </p:cNvGraphicFramePr>
          <p:nvPr/>
        </p:nvGraphicFramePr>
        <p:xfrm>
          <a:off x="6686550" y="3600450"/>
          <a:ext cx="1015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551" name="Group 135"/>
          <p:cNvGraphicFramePr>
            <a:graphicFrameLocks noGrp="1"/>
          </p:cNvGraphicFramePr>
          <p:nvPr/>
        </p:nvGraphicFramePr>
        <p:xfrm>
          <a:off x="6686551" y="4514850"/>
          <a:ext cx="507206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557" name="Group 141"/>
          <p:cNvGraphicFramePr>
            <a:graphicFrameLocks noGrp="1"/>
          </p:cNvGraphicFramePr>
          <p:nvPr/>
        </p:nvGraphicFramePr>
        <p:xfrm>
          <a:off x="7315201" y="45148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747" name="Text Box 147"/>
          <p:cNvSpPr txBox="1">
            <a:spLocks noChangeArrowheads="1"/>
          </p:cNvSpPr>
          <p:nvPr/>
        </p:nvSpPr>
        <p:spPr bwMode="auto">
          <a:xfrm>
            <a:off x="1600200" y="4514850"/>
            <a:ext cx="34861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Merge</a:t>
            </a:r>
          </a:p>
        </p:txBody>
      </p:sp>
      <p:sp>
        <p:nvSpPr>
          <p:cNvPr id="25748" name="Line 151"/>
          <p:cNvSpPr>
            <a:spLocks noChangeShapeType="1"/>
          </p:cNvSpPr>
          <p:nvPr/>
        </p:nvSpPr>
        <p:spPr bwMode="auto">
          <a:xfrm flipH="1" flipV="1">
            <a:off x="6972300" y="4000500"/>
            <a:ext cx="6286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5749" name="Line 152"/>
          <p:cNvSpPr>
            <a:spLocks noChangeShapeType="1"/>
          </p:cNvSpPr>
          <p:nvPr/>
        </p:nvSpPr>
        <p:spPr bwMode="auto">
          <a:xfrm flipV="1">
            <a:off x="6915150" y="4000500"/>
            <a:ext cx="5143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5750" name="Date Placeholder 2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BD7D210E-BA37-48CC-8F64-866A13F57AAE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25752" name="Footer Placeholder 2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05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685800"/>
          </a:xfrm>
        </p:spPr>
        <p:txBody>
          <a:bodyPr/>
          <a:lstStyle/>
          <a:p>
            <a:pPr eaLnBrk="1" hangingPunct="1"/>
            <a:r>
              <a:rPr lang="en-US"/>
              <a:t>Merge Sort Example</a:t>
            </a:r>
          </a:p>
        </p:txBody>
      </p:sp>
      <p:graphicFrame>
        <p:nvGraphicFramePr>
          <p:cNvPr id="61443" name="Group 3"/>
          <p:cNvGraphicFramePr>
            <a:graphicFrameLocks noGrp="1"/>
          </p:cNvGraphicFramePr>
          <p:nvPr/>
        </p:nvGraphicFramePr>
        <p:xfrm>
          <a:off x="2228850" y="1143000"/>
          <a:ext cx="4572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2114551" y="1600200"/>
          <a:ext cx="2032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477" name="Group 37"/>
          <p:cNvGraphicFramePr>
            <a:graphicFrameLocks noGrp="1"/>
          </p:cNvGraphicFramePr>
          <p:nvPr/>
        </p:nvGraphicFramePr>
        <p:xfrm>
          <a:off x="4457700" y="1600200"/>
          <a:ext cx="2539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491" name="Group 51"/>
          <p:cNvGraphicFramePr>
            <a:graphicFrameLocks noGrp="1"/>
          </p:cNvGraphicFramePr>
          <p:nvPr/>
        </p:nvGraphicFramePr>
        <p:xfrm>
          <a:off x="3143250" y="2571750"/>
          <a:ext cx="1016794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499" name="Group 59"/>
          <p:cNvGraphicFramePr>
            <a:graphicFrameLocks noGrp="1"/>
          </p:cNvGraphicFramePr>
          <p:nvPr/>
        </p:nvGraphicFramePr>
        <p:xfrm>
          <a:off x="1657350" y="2571750"/>
          <a:ext cx="1015603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07" name="Group 67"/>
          <p:cNvGraphicFramePr>
            <a:graphicFrameLocks noGrp="1"/>
          </p:cNvGraphicFramePr>
          <p:nvPr/>
        </p:nvGraphicFramePr>
        <p:xfrm>
          <a:off x="4457700" y="2571750"/>
          <a:ext cx="1015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15" name="Group 75"/>
          <p:cNvGraphicFramePr>
            <a:graphicFrameLocks noGrp="1"/>
          </p:cNvGraphicFramePr>
          <p:nvPr/>
        </p:nvGraphicFramePr>
        <p:xfrm>
          <a:off x="5943600" y="2571750"/>
          <a:ext cx="1524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25" name="Group 85"/>
          <p:cNvGraphicFramePr>
            <a:graphicFrameLocks noGrp="1"/>
          </p:cNvGraphicFramePr>
          <p:nvPr/>
        </p:nvGraphicFramePr>
        <p:xfrm>
          <a:off x="14859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31" name="Group 91"/>
          <p:cNvGraphicFramePr>
            <a:graphicFrameLocks noGrp="1"/>
          </p:cNvGraphicFramePr>
          <p:nvPr/>
        </p:nvGraphicFramePr>
        <p:xfrm>
          <a:off x="2171701" y="3600450"/>
          <a:ext cx="507206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37" name="Group 97"/>
          <p:cNvGraphicFramePr>
            <a:graphicFrameLocks noGrp="1"/>
          </p:cNvGraphicFramePr>
          <p:nvPr/>
        </p:nvGraphicFramePr>
        <p:xfrm>
          <a:off x="29718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43" name="Group 103"/>
          <p:cNvGraphicFramePr>
            <a:graphicFrameLocks noGrp="1"/>
          </p:cNvGraphicFramePr>
          <p:nvPr/>
        </p:nvGraphicFramePr>
        <p:xfrm>
          <a:off x="36576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49" name="Group 109"/>
          <p:cNvGraphicFramePr>
            <a:graphicFrameLocks noGrp="1"/>
          </p:cNvGraphicFramePr>
          <p:nvPr/>
        </p:nvGraphicFramePr>
        <p:xfrm>
          <a:off x="4457701" y="3600450"/>
          <a:ext cx="507206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55" name="Group 115"/>
          <p:cNvGraphicFramePr>
            <a:graphicFrameLocks noGrp="1"/>
          </p:cNvGraphicFramePr>
          <p:nvPr/>
        </p:nvGraphicFramePr>
        <p:xfrm>
          <a:off x="51435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61" name="Group 121"/>
          <p:cNvGraphicFramePr>
            <a:graphicFrameLocks noGrp="1"/>
          </p:cNvGraphicFramePr>
          <p:nvPr/>
        </p:nvGraphicFramePr>
        <p:xfrm>
          <a:off x="5943601" y="3600450"/>
          <a:ext cx="508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67" name="Group 127"/>
          <p:cNvGraphicFramePr>
            <a:graphicFrameLocks noGrp="1"/>
          </p:cNvGraphicFramePr>
          <p:nvPr/>
        </p:nvGraphicFramePr>
        <p:xfrm>
          <a:off x="6686550" y="3600450"/>
          <a:ext cx="1015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59" name="Text Box 147"/>
          <p:cNvSpPr txBox="1">
            <a:spLocks noChangeArrowheads="1"/>
          </p:cNvSpPr>
          <p:nvPr/>
        </p:nvSpPr>
        <p:spPr bwMode="auto">
          <a:xfrm>
            <a:off x="1600200" y="4514850"/>
            <a:ext cx="34861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Merge</a:t>
            </a:r>
          </a:p>
        </p:txBody>
      </p:sp>
      <p:sp>
        <p:nvSpPr>
          <p:cNvPr id="26760" name="Line 150"/>
          <p:cNvSpPr>
            <a:spLocks noChangeShapeType="1"/>
          </p:cNvSpPr>
          <p:nvPr/>
        </p:nvSpPr>
        <p:spPr bwMode="auto">
          <a:xfrm flipH="1" flipV="1">
            <a:off x="6743700" y="2971800"/>
            <a:ext cx="6858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6761" name="Line 151"/>
          <p:cNvSpPr>
            <a:spLocks noChangeShapeType="1"/>
          </p:cNvSpPr>
          <p:nvPr/>
        </p:nvSpPr>
        <p:spPr bwMode="auto">
          <a:xfrm flipV="1">
            <a:off x="6172200" y="2971800"/>
            <a:ext cx="10287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6762" name="Line 152"/>
          <p:cNvSpPr>
            <a:spLocks noChangeShapeType="1"/>
          </p:cNvSpPr>
          <p:nvPr/>
        </p:nvSpPr>
        <p:spPr bwMode="auto">
          <a:xfrm flipH="1" flipV="1">
            <a:off x="6286500" y="2971800"/>
            <a:ext cx="6286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6763" name="Line 154"/>
          <p:cNvSpPr>
            <a:spLocks noChangeShapeType="1"/>
          </p:cNvSpPr>
          <p:nvPr/>
        </p:nvSpPr>
        <p:spPr bwMode="auto">
          <a:xfrm flipH="1" flipV="1">
            <a:off x="4743450" y="3028950"/>
            <a:ext cx="6286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6764" name="Line 155"/>
          <p:cNvSpPr>
            <a:spLocks noChangeShapeType="1"/>
          </p:cNvSpPr>
          <p:nvPr/>
        </p:nvSpPr>
        <p:spPr bwMode="auto">
          <a:xfrm flipV="1">
            <a:off x="4686300" y="3028950"/>
            <a:ext cx="5143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6765" name="Line 156"/>
          <p:cNvSpPr>
            <a:spLocks noChangeShapeType="1"/>
          </p:cNvSpPr>
          <p:nvPr/>
        </p:nvSpPr>
        <p:spPr bwMode="auto">
          <a:xfrm flipH="1" flipV="1">
            <a:off x="3486150" y="3028950"/>
            <a:ext cx="4000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6766" name="Line 157"/>
          <p:cNvSpPr>
            <a:spLocks noChangeShapeType="1"/>
          </p:cNvSpPr>
          <p:nvPr/>
        </p:nvSpPr>
        <p:spPr bwMode="auto">
          <a:xfrm flipV="1">
            <a:off x="3200400" y="3028950"/>
            <a:ext cx="6858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6767" name="Line 158"/>
          <p:cNvSpPr>
            <a:spLocks noChangeShapeType="1"/>
          </p:cNvSpPr>
          <p:nvPr/>
        </p:nvSpPr>
        <p:spPr bwMode="auto">
          <a:xfrm flipH="1" flipV="1">
            <a:off x="1943100" y="2971800"/>
            <a:ext cx="4572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6768" name="Line 159"/>
          <p:cNvSpPr>
            <a:spLocks noChangeShapeType="1"/>
          </p:cNvSpPr>
          <p:nvPr/>
        </p:nvSpPr>
        <p:spPr bwMode="auto">
          <a:xfrm flipV="1">
            <a:off x="1714500" y="2971800"/>
            <a:ext cx="6858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6769" name="Date Placeholder 2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B22C5CFA-B207-49DF-8787-7D4D7CD27DFB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26771" name="Footer Placeholder 2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1776"/>
      </p:ext>
    </p:ext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Merge Sort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5463" y="1485900"/>
            <a:ext cx="8856617" cy="3086100"/>
          </a:xfrm>
        </p:spPr>
        <p:txBody>
          <a:bodyPr/>
          <a:lstStyle/>
          <a:p>
            <a:pPr eaLnBrk="1" hangingPunct="1"/>
            <a:r>
              <a:rPr lang="en-US" dirty="0">
                <a:latin typeface="Mulish" panose="020B0604020202020204" charset="0"/>
              </a:rPr>
              <a:t>The key to Merge Sort is </a:t>
            </a:r>
            <a:r>
              <a:rPr lang="en-US" sz="2100" b="1" dirty="0">
                <a:latin typeface="Mulish" panose="020B0604020202020204" charset="0"/>
              </a:rPr>
              <a:t>merging two sorted lists </a:t>
            </a:r>
            <a:r>
              <a:rPr lang="en-US" dirty="0">
                <a:latin typeface="Mulish" panose="020B0604020202020204" charset="0"/>
              </a:rPr>
              <a:t>into one, such that if you have two lists </a:t>
            </a:r>
            <a:r>
              <a:rPr lang="en-US" b="1" dirty="0">
                <a:latin typeface="Mulish" panose="020B0604020202020204" charset="0"/>
              </a:rPr>
              <a:t>X</a:t>
            </a:r>
            <a:r>
              <a:rPr lang="en-US" dirty="0">
                <a:latin typeface="Mulish" panose="020B0604020202020204" charset="0"/>
              </a:rPr>
              <a:t> </a:t>
            </a:r>
            <a:r>
              <a:rPr lang="en-US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and </a:t>
            </a:r>
            <a:r>
              <a:rPr lang="en-US" b="1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 the resulting list is Z(z</a:t>
            </a:r>
            <a:r>
              <a:rPr lang="en-US" baseline="-25000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z</a:t>
            </a:r>
            <a:r>
              <a:rPr lang="en-US" baseline="-25000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baseline="30000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…</a:t>
            </a:r>
            <a:r>
              <a:rPr lang="en-US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dirty="0" err="1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baseline="-25000" dirty="0" err="1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m+n</a:t>
            </a:r>
            <a:r>
              <a:rPr lang="en-US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114300" indent="0" eaLnBrk="1" hangingPunct="1">
              <a:buNone/>
            </a:pPr>
            <a:endParaRPr lang="en-US" dirty="0">
              <a:latin typeface="Mulish" panose="020B0604020202020204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baseline="-25000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 = { 3 8 9 }   L</a:t>
            </a:r>
            <a:r>
              <a:rPr lang="en-US" baseline="-25000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 = { 1 5 7 }</a:t>
            </a:r>
          </a:p>
          <a:p>
            <a:pPr eaLnBrk="1" hangingPunct="1">
              <a:buFont typeface="Wingdings" pitchFamily="2" charset="2"/>
              <a:buNone/>
            </a:pPr>
            <a:endParaRPr lang="en-US" dirty="0">
              <a:latin typeface="Mulish" panose="020B0604020202020204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merge(L</a:t>
            </a:r>
            <a:r>
              <a:rPr lang="en-US" baseline="-25000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, L</a:t>
            </a:r>
            <a:r>
              <a:rPr lang="en-US" baseline="-25000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latin typeface="Mulish" panose="020B0604020202020204" charset="0"/>
                <a:cs typeface="Times New Roman" pitchFamily="18" charset="0"/>
                <a:sym typeface="Symbol" pitchFamily="18" charset="2"/>
              </a:rPr>
              <a:t>) = { 1 3 5 7 8 9 }</a:t>
            </a:r>
            <a:endParaRPr lang="en-US" baseline="-25000" dirty="0">
              <a:latin typeface="Mulish" panose="020B060402020202020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02BA6F78-31BC-4528-A445-FE3892CF1603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8198" name="Footer Placeholder 5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39540"/>
      </p:ext>
    </p:extLst>
  </p:cSld>
  <p:clrMapOvr>
    <a:masterClrMapping/>
  </p:clrMapOvr>
  <p:transition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685800"/>
          </a:xfrm>
        </p:spPr>
        <p:txBody>
          <a:bodyPr/>
          <a:lstStyle/>
          <a:p>
            <a:pPr eaLnBrk="1" hangingPunct="1"/>
            <a:r>
              <a:rPr lang="en-US"/>
              <a:t>Merge Sort Example</a:t>
            </a:r>
          </a:p>
        </p:txBody>
      </p:sp>
      <p:graphicFrame>
        <p:nvGraphicFramePr>
          <p:cNvPr id="62467" name="Group 3"/>
          <p:cNvGraphicFramePr>
            <a:graphicFrameLocks noGrp="1"/>
          </p:cNvGraphicFramePr>
          <p:nvPr/>
        </p:nvGraphicFramePr>
        <p:xfrm>
          <a:off x="2210666" y="1085850"/>
          <a:ext cx="4572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89" name="Group 25"/>
          <p:cNvGraphicFramePr>
            <a:graphicFrameLocks noGrp="1"/>
          </p:cNvGraphicFramePr>
          <p:nvPr/>
        </p:nvGraphicFramePr>
        <p:xfrm>
          <a:off x="2114551" y="1600200"/>
          <a:ext cx="2032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1" name="Group 37"/>
          <p:cNvGraphicFramePr>
            <a:graphicFrameLocks noGrp="1"/>
          </p:cNvGraphicFramePr>
          <p:nvPr/>
        </p:nvGraphicFramePr>
        <p:xfrm>
          <a:off x="4457700" y="1600200"/>
          <a:ext cx="2539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3143250" y="2571750"/>
          <a:ext cx="1016794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23" name="Group 59"/>
          <p:cNvGraphicFramePr>
            <a:graphicFrameLocks noGrp="1"/>
          </p:cNvGraphicFramePr>
          <p:nvPr/>
        </p:nvGraphicFramePr>
        <p:xfrm>
          <a:off x="1657350" y="2571750"/>
          <a:ext cx="1015603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31" name="Group 67"/>
          <p:cNvGraphicFramePr>
            <a:graphicFrameLocks noGrp="1"/>
          </p:cNvGraphicFramePr>
          <p:nvPr/>
        </p:nvGraphicFramePr>
        <p:xfrm>
          <a:off x="4457700" y="2571750"/>
          <a:ext cx="1015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39" name="Group 75"/>
          <p:cNvGraphicFramePr>
            <a:graphicFrameLocks noGrp="1"/>
          </p:cNvGraphicFramePr>
          <p:nvPr/>
        </p:nvGraphicFramePr>
        <p:xfrm>
          <a:off x="5943600" y="2571750"/>
          <a:ext cx="1524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33" name="Line 145"/>
          <p:cNvSpPr>
            <a:spLocks noChangeShapeType="1"/>
          </p:cNvSpPr>
          <p:nvPr/>
        </p:nvSpPr>
        <p:spPr bwMode="auto">
          <a:xfrm flipV="1">
            <a:off x="2000250" y="2000250"/>
            <a:ext cx="4000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7734" name="Line 146"/>
          <p:cNvSpPr>
            <a:spLocks noChangeShapeType="1"/>
          </p:cNvSpPr>
          <p:nvPr/>
        </p:nvSpPr>
        <p:spPr bwMode="auto">
          <a:xfrm flipH="1" flipV="1">
            <a:off x="2857500" y="2000250"/>
            <a:ext cx="5715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7735" name="Line 147"/>
          <p:cNvSpPr>
            <a:spLocks noChangeShapeType="1"/>
          </p:cNvSpPr>
          <p:nvPr/>
        </p:nvSpPr>
        <p:spPr bwMode="auto">
          <a:xfrm flipV="1">
            <a:off x="2400300" y="2000250"/>
            <a:ext cx="14859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7736" name="Line 148"/>
          <p:cNvSpPr>
            <a:spLocks noChangeShapeType="1"/>
          </p:cNvSpPr>
          <p:nvPr/>
        </p:nvSpPr>
        <p:spPr bwMode="auto">
          <a:xfrm flipH="1" flipV="1">
            <a:off x="3371850" y="2000250"/>
            <a:ext cx="5143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7737" name="Line 149"/>
          <p:cNvSpPr>
            <a:spLocks noChangeShapeType="1"/>
          </p:cNvSpPr>
          <p:nvPr/>
        </p:nvSpPr>
        <p:spPr bwMode="auto">
          <a:xfrm flipV="1">
            <a:off x="4743450" y="2000250"/>
            <a:ext cx="14859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7738" name="Line 151"/>
          <p:cNvSpPr>
            <a:spLocks noChangeShapeType="1"/>
          </p:cNvSpPr>
          <p:nvPr/>
        </p:nvSpPr>
        <p:spPr bwMode="auto">
          <a:xfrm flipH="1" flipV="1">
            <a:off x="4743450" y="2000250"/>
            <a:ext cx="14859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7739" name="Line 152"/>
          <p:cNvSpPr>
            <a:spLocks noChangeShapeType="1"/>
          </p:cNvSpPr>
          <p:nvPr/>
        </p:nvSpPr>
        <p:spPr bwMode="auto">
          <a:xfrm flipH="1" flipV="1">
            <a:off x="5257800" y="2000250"/>
            <a:ext cx="14859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7740" name="Line 153"/>
          <p:cNvSpPr>
            <a:spLocks noChangeShapeType="1"/>
          </p:cNvSpPr>
          <p:nvPr/>
        </p:nvSpPr>
        <p:spPr bwMode="auto">
          <a:xfrm flipV="1">
            <a:off x="5257800" y="2000250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7741" name="Line 154"/>
          <p:cNvSpPr>
            <a:spLocks noChangeShapeType="1"/>
          </p:cNvSpPr>
          <p:nvPr/>
        </p:nvSpPr>
        <p:spPr bwMode="auto">
          <a:xfrm flipH="1" flipV="1">
            <a:off x="6743700" y="2000250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7742" name="Date Placeholder 1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04EB8D16-AE84-4934-88C1-BD917577E27E}" type="datetime1">
              <a:rPr lang="en-US" smtClean="0"/>
              <a:pPr/>
              <a:t>4/8/2024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08332"/>
      </p:ext>
    </p:extLst>
  </p:cSld>
  <p:clrMapOvr>
    <a:masterClrMapping/>
  </p:clrMapOvr>
  <p:transition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685800"/>
          </a:xfrm>
        </p:spPr>
        <p:txBody>
          <a:bodyPr/>
          <a:lstStyle/>
          <a:p>
            <a:pPr eaLnBrk="1" hangingPunct="1"/>
            <a:r>
              <a:rPr lang="en-US"/>
              <a:t>Merge Sort Example</a:t>
            </a:r>
          </a:p>
        </p:txBody>
      </p:sp>
      <p:graphicFrame>
        <p:nvGraphicFramePr>
          <p:cNvPr id="67587" name="Group 3"/>
          <p:cNvGraphicFramePr>
            <a:graphicFrameLocks noGrp="1"/>
          </p:cNvGraphicFramePr>
          <p:nvPr/>
        </p:nvGraphicFramePr>
        <p:xfrm>
          <a:off x="2286000" y="1143000"/>
          <a:ext cx="4572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09" name="Group 25"/>
          <p:cNvGraphicFramePr>
            <a:graphicFrameLocks noGrp="1"/>
          </p:cNvGraphicFramePr>
          <p:nvPr/>
        </p:nvGraphicFramePr>
        <p:xfrm>
          <a:off x="2057401" y="1943100"/>
          <a:ext cx="2032397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21" name="Group 37"/>
          <p:cNvGraphicFramePr>
            <a:graphicFrameLocks noGrp="1"/>
          </p:cNvGraphicFramePr>
          <p:nvPr/>
        </p:nvGraphicFramePr>
        <p:xfrm>
          <a:off x="4629150" y="2000250"/>
          <a:ext cx="2539603" cy="400050"/>
        </p:xfrm>
        <a:graphic>
          <a:graphicData uri="http://schemas.openxmlformats.org/drawingml/2006/table">
            <a:tbl>
              <a:tblPr/>
              <a:tblGrid>
                <a:gridCol w="50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23" name="Line 95"/>
          <p:cNvSpPr>
            <a:spLocks noChangeShapeType="1"/>
          </p:cNvSpPr>
          <p:nvPr/>
        </p:nvSpPr>
        <p:spPr bwMode="auto">
          <a:xfrm flipV="1">
            <a:off x="3366655" y="1532660"/>
            <a:ext cx="22288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8724" name="Line 96"/>
          <p:cNvSpPr>
            <a:spLocks noChangeShapeType="1"/>
          </p:cNvSpPr>
          <p:nvPr/>
        </p:nvSpPr>
        <p:spPr bwMode="auto">
          <a:xfrm flipH="1" flipV="1">
            <a:off x="6172200" y="1558637"/>
            <a:ext cx="628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28725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988B7B4C-44FF-4C57-85BE-00932F52E09E}" type="datetime1">
              <a:rPr lang="en-US" smtClean="0"/>
              <a:pPr/>
              <a:t>4/8/2024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68919"/>
      </p:ext>
    </p:extLst>
  </p:cSld>
  <p:clrMapOvr>
    <a:masterClrMapping/>
  </p:clrMapOvr>
  <p:transition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685800"/>
          </a:xfrm>
        </p:spPr>
        <p:txBody>
          <a:bodyPr/>
          <a:lstStyle/>
          <a:p>
            <a:pPr eaLnBrk="1" hangingPunct="1"/>
            <a:r>
              <a:rPr lang="en-US"/>
              <a:t>Merge Sort Example</a:t>
            </a:r>
          </a:p>
        </p:txBody>
      </p:sp>
      <p:graphicFrame>
        <p:nvGraphicFramePr>
          <p:cNvPr id="63491" name="Group 3"/>
          <p:cNvGraphicFramePr>
            <a:graphicFrameLocks noGrp="1"/>
          </p:cNvGraphicFramePr>
          <p:nvPr/>
        </p:nvGraphicFramePr>
        <p:xfrm>
          <a:off x="2286000" y="1314450"/>
          <a:ext cx="4572000" cy="400050"/>
        </p:xfrm>
        <a:graphic>
          <a:graphicData uri="http://schemas.openxmlformats.org/drawingml/2006/table">
            <a:tbl>
              <a:tblPr/>
              <a:tblGrid>
                <a:gridCol w="5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3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2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1225EC42-6781-427F-A61B-03161235A0CB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2972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0066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image.slidesharecdn.com/10-mergesort-150305171054-conversion-gate01/95/10-merge-sort-2-638.jpg?cb=14255971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800100"/>
            <a:ext cx="6400800" cy="378680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688060" y="400051"/>
            <a:ext cx="11657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>
                <a:solidFill>
                  <a:srgbClr val="C00000"/>
                </a:solidFill>
              </a:rPr>
              <a:t>Merge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3600" dirty="0"/>
          </a:p>
          <a:p>
            <a:pPr algn="ctr">
              <a:buNone/>
            </a:pPr>
            <a:r>
              <a:rPr lang="en-US" sz="7200" dirty="0"/>
              <a:t>Questions?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14300"/>
            <a:ext cx="5829300" cy="571500"/>
          </a:xfrm>
        </p:spPr>
        <p:txBody>
          <a:bodyPr/>
          <a:lstStyle/>
          <a:p>
            <a:pPr eaLnBrk="1" hangingPunct="1"/>
            <a:r>
              <a:rPr lang="en-US"/>
              <a:t>Merging </a:t>
            </a:r>
            <a:r>
              <a:rPr lang="en-US" sz="15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34832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69393"/>
              </p:ext>
            </p:extLst>
          </p:nvPr>
        </p:nvGraphicFramePr>
        <p:xfrm>
          <a:off x="22288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33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0766"/>
              </p:ext>
            </p:extLst>
          </p:nvPr>
        </p:nvGraphicFramePr>
        <p:xfrm>
          <a:off x="48577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66" name="Group 50"/>
          <p:cNvGraphicFramePr>
            <a:graphicFrameLocks noGrp="1"/>
          </p:cNvGraphicFramePr>
          <p:nvPr/>
        </p:nvGraphicFramePr>
        <p:xfrm>
          <a:off x="2514600" y="2057400"/>
          <a:ext cx="43434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63" name="Line 51"/>
          <p:cNvSpPr>
            <a:spLocks noChangeShapeType="1"/>
          </p:cNvSpPr>
          <p:nvPr/>
        </p:nvSpPr>
        <p:spPr bwMode="auto">
          <a:xfrm flipV="1">
            <a:off x="251460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9264" name="Line 52"/>
          <p:cNvSpPr>
            <a:spLocks noChangeShapeType="1"/>
          </p:cNvSpPr>
          <p:nvPr/>
        </p:nvSpPr>
        <p:spPr bwMode="auto">
          <a:xfrm flipV="1">
            <a:off x="514350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9265" name="Line 53"/>
          <p:cNvSpPr>
            <a:spLocks noChangeShapeType="1"/>
          </p:cNvSpPr>
          <p:nvPr/>
        </p:nvSpPr>
        <p:spPr bwMode="auto">
          <a:xfrm flipV="1">
            <a:off x="2800350" y="25146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9266" name="Text Box 54"/>
          <p:cNvSpPr txBox="1">
            <a:spLocks noChangeArrowheads="1"/>
          </p:cNvSpPr>
          <p:nvPr/>
        </p:nvSpPr>
        <p:spPr bwMode="auto">
          <a:xfrm>
            <a:off x="188595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X:</a:t>
            </a:r>
          </a:p>
        </p:txBody>
      </p:sp>
      <p:sp>
        <p:nvSpPr>
          <p:cNvPr id="9267" name="Text Box 55"/>
          <p:cNvSpPr txBox="1">
            <a:spLocks noChangeArrowheads="1"/>
          </p:cNvSpPr>
          <p:nvPr/>
        </p:nvSpPr>
        <p:spPr bwMode="auto">
          <a:xfrm>
            <a:off x="445770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Y:</a:t>
            </a:r>
          </a:p>
        </p:txBody>
      </p:sp>
      <p:sp>
        <p:nvSpPr>
          <p:cNvPr id="9268" name="Text Box 56"/>
          <p:cNvSpPr txBox="1">
            <a:spLocks noChangeArrowheads="1"/>
          </p:cNvSpPr>
          <p:nvPr/>
        </p:nvSpPr>
        <p:spPr bwMode="auto">
          <a:xfrm>
            <a:off x="1657350" y="2057400"/>
            <a:ext cx="8001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Result:</a:t>
            </a:r>
          </a:p>
        </p:txBody>
      </p:sp>
      <p:sp>
        <p:nvSpPr>
          <p:cNvPr id="9269" name="Date Placeholder 1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17A2D5ED-EE68-427F-9DDE-D9DB4AFD8357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9271" name="Footer Placeholder 1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14300"/>
            <a:ext cx="5829300" cy="571500"/>
          </a:xfrm>
        </p:spPr>
        <p:txBody>
          <a:bodyPr/>
          <a:lstStyle/>
          <a:p>
            <a:pPr eaLnBrk="1" hangingPunct="1"/>
            <a:r>
              <a:rPr lang="en-US"/>
              <a:t>Merging </a:t>
            </a:r>
            <a:r>
              <a:rPr lang="en-US" sz="15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34245"/>
              </p:ext>
            </p:extLst>
          </p:nvPr>
        </p:nvGraphicFramePr>
        <p:xfrm>
          <a:off x="22288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5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13984"/>
              </p:ext>
            </p:extLst>
          </p:nvPr>
        </p:nvGraphicFramePr>
        <p:xfrm>
          <a:off x="48577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67" name="Group 27"/>
          <p:cNvGraphicFramePr>
            <a:graphicFrameLocks noGrp="1"/>
          </p:cNvGraphicFramePr>
          <p:nvPr/>
        </p:nvGraphicFramePr>
        <p:xfrm>
          <a:off x="2514600" y="2057400"/>
          <a:ext cx="43434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87" name="Line 47"/>
          <p:cNvSpPr>
            <a:spLocks noChangeShapeType="1"/>
          </p:cNvSpPr>
          <p:nvPr/>
        </p:nvSpPr>
        <p:spPr bwMode="auto">
          <a:xfrm flipV="1">
            <a:off x="251460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 flipV="1">
            <a:off x="571500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 flipV="1">
            <a:off x="3314700" y="25146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188595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X:</a:t>
            </a:r>
          </a:p>
        </p:txBody>
      </p: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445770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Y:</a:t>
            </a:r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1657350" y="2057400"/>
            <a:ext cx="8001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Result:</a:t>
            </a:r>
          </a:p>
        </p:txBody>
      </p:sp>
      <p:sp>
        <p:nvSpPr>
          <p:cNvPr id="10293" name="Date Placeholder 1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E725A9E9-D19C-4673-903D-1E175D1BEB42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10295" name="Footer Placeholder 1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14300"/>
            <a:ext cx="5829300" cy="571500"/>
          </a:xfrm>
        </p:spPr>
        <p:txBody>
          <a:bodyPr/>
          <a:lstStyle/>
          <a:p>
            <a:pPr eaLnBrk="1" hangingPunct="1"/>
            <a:r>
              <a:rPr lang="en-US"/>
              <a:t>Merging </a:t>
            </a:r>
            <a:r>
              <a:rPr lang="en-US" sz="15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47785"/>
              </p:ext>
            </p:extLst>
          </p:nvPr>
        </p:nvGraphicFramePr>
        <p:xfrm>
          <a:off x="22288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2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91688"/>
              </p:ext>
            </p:extLst>
          </p:nvPr>
        </p:nvGraphicFramePr>
        <p:xfrm>
          <a:off x="48577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39" name="Group 27"/>
          <p:cNvGraphicFramePr>
            <a:graphicFrameLocks noGrp="1"/>
          </p:cNvGraphicFramePr>
          <p:nvPr/>
        </p:nvGraphicFramePr>
        <p:xfrm>
          <a:off x="2514600" y="2057400"/>
          <a:ext cx="43434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11" name="Line 47"/>
          <p:cNvSpPr>
            <a:spLocks noChangeShapeType="1"/>
          </p:cNvSpPr>
          <p:nvPr/>
        </p:nvSpPr>
        <p:spPr bwMode="auto">
          <a:xfrm flipV="1">
            <a:off x="302895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 flipV="1">
            <a:off x="571500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 flipV="1">
            <a:off x="3886200" y="25146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188595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X:</a:t>
            </a:r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445770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Y:</a:t>
            </a:r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1657350" y="2057400"/>
            <a:ext cx="8001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Result:</a:t>
            </a:r>
          </a:p>
        </p:txBody>
      </p:sp>
      <p:sp>
        <p:nvSpPr>
          <p:cNvPr id="11317" name="Date Placeholder 1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CDA63E41-515E-452F-AE86-18A0ED982221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11319" name="Footer Placeholder 1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14300"/>
            <a:ext cx="5829300" cy="571500"/>
          </a:xfrm>
        </p:spPr>
        <p:txBody>
          <a:bodyPr/>
          <a:lstStyle/>
          <a:p>
            <a:pPr eaLnBrk="1" hangingPunct="1"/>
            <a:r>
              <a:rPr lang="en-US"/>
              <a:t>Merging </a:t>
            </a:r>
            <a:r>
              <a:rPr lang="en-US" sz="15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399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85793"/>
              </p:ext>
            </p:extLst>
          </p:nvPr>
        </p:nvGraphicFramePr>
        <p:xfrm>
          <a:off x="22288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951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68465"/>
              </p:ext>
            </p:extLst>
          </p:nvPr>
        </p:nvGraphicFramePr>
        <p:xfrm>
          <a:off x="48577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963" name="Group 27"/>
          <p:cNvGraphicFramePr>
            <a:graphicFrameLocks noGrp="1"/>
          </p:cNvGraphicFramePr>
          <p:nvPr/>
        </p:nvGraphicFramePr>
        <p:xfrm>
          <a:off x="2514600" y="2057400"/>
          <a:ext cx="43434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35" name="Line 47"/>
          <p:cNvSpPr>
            <a:spLocks noChangeShapeType="1"/>
          </p:cNvSpPr>
          <p:nvPr/>
        </p:nvSpPr>
        <p:spPr bwMode="auto">
          <a:xfrm flipV="1">
            <a:off x="302895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622935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2337" name="Line 49"/>
          <p:cNvSpPr>
            <a:spLocks noChangeShapeType="1"/>
          </p:cNvSpPr>
          <p:nvPr/>
        </p:nvSpPr>
        <p:spPr bwMode="auto">
          <a:xfrm flipV="1">
            <a:off x="4400550" y="25146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188595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X:</a:t>
            </a:r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445770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Y:</a:t>
            </a:r>
          </a:p>
        </p:txBody>
      </p:sp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1657350" y="2057400"/>
            <a:ext cx="8001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Result:</a:t>
            </a:r>
          </a:p>
        </p:txBody>
      </p:sp>
      <p:sp>
        <p:nvSpPr>
          <p:cNvPr id="12341" name="Date Placeholder 1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52B9C0DF-4802-49FE-912F-FD4C94AF5982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12343" name="Footer Placeholder 1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7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14300"/>
            <a:ext cx="5829300" cy="571500"/>
          </a:xfrm>
        </p:spPr>
        <p:txBody>
          <a:bodyPr/>
          <a:lstStyle/>
          <a:p>
            <a:pPr eaLnBrk="1" hangingPunct="1"/>
            <a:r>
              <a:rPr lang="en-US"/>
              <a:t>Merging </a:t>
            </a:r>
            <a:r>
              <a:rPr lang="en-US" sz="15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09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42234"/>
              </p:ext>
            </p:extLst>
          </p:nvPr>
        </p:nvGraphicFramePr>
        <p:xfrm>
          <a:off x="22288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97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89676"/>
              </p:ext>
            </p:extLst>
          </p:nvPr>
        </p:nvGraphicFramePr>
        <p:xfrm>
          <a:off x="48577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987" name="Group 27"/>
          <p:cNvGraphicFramePr>
            <a:graphicFrameLocks noGrp="1"/>
          </p:cNvGraphicFramePr>
          <p:nvPr/>
        </p:nvGraphicFramePr>
        <p:xfrm>
          <a:off x="2514600" y="2057400"/>
          <a:ext cx="43434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59" name="Line 47"/>
          <p:cNvSpPr>
            <a:spLocks noChangeShapeType="1"/>
          </p:cNvSpPr>
          <p:nvPr/>
        </p:nvSpPr>
        <p:spPr bwMode="auto">
          <a:xfrm flipV="1">
            <a:off x="360045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622935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 flipV="1">
            <a:off x="4972050" y="25146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3362" name="Text Box 51"/>
          <p:cNvSpPr txBox="1">
            <a:spLocks noChangeArrowheads="1"/>
          </p:cNvSpPr>
          <p:nvPr/>
        </p:nvSpPr>
        <p:spPr bwMode="auto">
          <a:xfrm>
            <a:off x="188595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X:</a:t>
            </a:r>
          </a:p>
        </p:txBody>
      </p:sp>
      <p:sp>
        <p:nvSpPr>
          <p:cNvPr id="13363" name="Text Box 52"/>
          <p:cNvSpPr txBox="1">
            <a:spLocks noChangeArrowheads="1"/>
          </p:cNvSpPr>
          <p:nvPr/>
        </p:nvSpPr>
        <p:spPr bwMode="auto">
          <a:xfrm>
            <a:off x="445770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Y:</a:t>
            </a:r>
          </a:p>
        </p:txBody>
      </p:sp>
      <p:sp>
        <p:nvSpPr>
          <p:cNvPr id="13364" name="Text Box 53"/>
          <p:cNvSpPr txBox="1">
            <a:spLocks noChangeArrowheads="1"/>
          </p:cNvSpPr>
          <p:nvPr/>
        </p:nvSpPr>
        <p:spPr bwMode="auto">
          <a:xfrm>
            <a:off x="1657350" y="2057400"/>
            <a:ext cx="8001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Result:</a:t>
            </a:r>
          </a:p>
        </p:txBody>
      </p:sp>
      <p:sp>
        <p:nvSpPr>
          <p:cNvPr id="13365" name="Date Placeholder 1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2FE8F54C-8557-45D4-953D-66DEAE191F1B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13367" name="Footer Placeholder 1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14300"/>
            <a:ext cx="5829300" cy="571500"/>
          </a:xfrm>
        </p:spPr>
        <p:txBody>
          <a:bodyPr/>
          <a:lstStyle/>
          <a:p>
            <a:pPr eaLnBrk="1" hangingPunct="1"/>
            <a:r>
              <a:rPr lang="en-US"/>
              <a:t>Merging </a:t>
            </a:r>
            <a:r>
              <a:rPr lang="en-US" sz="15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19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76161"/>
              </p:ext>
            </p:extLst>
          </p:nvPr>
        </p:nvGraphicFramePr>
        <p:xfrm>
          <a:off x="22288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9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497345"/>
              </p:ext>
            </p:extLst>
          </p:nvPr>
        </p:nvGraphicFramePr>
        <p:xfrm>
          <a:off x="48577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011" name="Group 27"/>
          <p:cNvGraphicFramePr>
            <a:graphicFrameLocks noGrp="1"/>
          </p:cNvGraphicFramePr>
          <p:nvPr/>
        </p:nvGraphicFramePr>
        <p:xfrm>
          <a:off x="2514600" y="2057400"/>
          <a:ext cx="43434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83" name="Line 47"/>
          <p:cNvSpPr>
            <a:spLocks noChangeShapeType="1"/>
          </p:cNvSpPr>
          <p:nvPr/>
        </p:nvSpPr>
        <p:spPr bwMode="auto">
          <a:xfrm flipV="1">
            <a:off x="411480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 flipV="1">
            <a:off x="622935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 flipV="1">
            <a:off x="5543550" y="25146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188595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X: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445770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Y: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657350" y="2057400"/>
            <a:ext cx="8001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Result:</a:t>
            </a:r>
          </a:p>
        </p:txBody>
      </p:sp>
      <p:sp>
        <p:nvSpPr>
          <p:cNvPr id="14389" name="Date Placeholder 1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14A5A272-13AE-418C-93CA-7D084A8C2199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14391" name="Footer Placeholder 1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14300"/>
            <a:ext cx="5829300" cy="571500"/>
          </a:xfrm>
        </p:spPr>
        <p:txBody>
          <a:bodyPr/>
          <a:lstStyle/>
          <a:p>
            <a:pPr eaLnBrk="1" hangingPunct="1"/>
            <a:r>
              <a:rPr lang="en-US"/>
              <a:t>Merging </a:t>
            </a:r>
            <a:r>
              <a:rPr lang="en-US" sz="15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30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15473"/>
              </p:ext>
            </p:extLst>
          </p:nvPr>
        </p:nvGraphicFramePr>
        <p:xfrm>
          <a:off x="22288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023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23939"/>
              </p:ext>
            </p:extLst>
          </p:nvPr>
        </p:nvGraphicFramePr>
        <p:xfrm>
          <a:off x="4857750" y="1028700"/>
          <a:ext cx="21717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035" name="Group 27"/>
          <p:cNvGraphicFramePr>
            <a:graphicFrameLocks noGrp="1"/>
          </p:cNvGraphicFramePr>
          <p:nvPr/>
        </p:nvGraphicFramePr>
        <p:xfrm>
          <a:off x="2514600" y="2057400"/>
          <a:ext cx="4343400" cy="3886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07" name="Line 47"/>
          <p:cNvSpPr>
            <a:spLocks noChangeShapeType="1"/>
          </p:cNvSpPr>
          <p:nvPr/>
        </p:nvSpPr>
        <p:spPr bwMode="auto">
          <a:xfrm flipV="1">
            <a:off x="411480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5408" name="Line 48"/>
          <p:cNvSpPr>
            <a:spLocks noChangeShapeType="1"/>
          </p:cNvSpPr>
          <p:nvPr/>
        </p:nvSpPr>
        <p:spPr bwMode="auto">
          <a:xfrm flipV="1">
            <a:off x="6800850" y="1485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 flipV="1">
            <a:off x="6057900" y="25146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050"/>
          </a:p>
        </p:txBody>
      </p: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188595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X: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4457700" y="1028700"/>
            <a:ext cx="4000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Y:</a:t>
            </a:r>
          </a:p>
        </p:txBody>
      </p: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1657350" y="2057400"/>
            <a:ext cx="8001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/>
              <a:t>Result:</a:t>
            </a:r>
          </a:p>
        </p:txBody>
      </p:sp>
      <p:sp>
        <p:nvSpPr>
          <p:cNvPr id="15413" name="Date Placeholder 1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fld id="{67C1864D-74A1-41D9-B790-EF2F70902C83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15415" name="Footer Placeholder 1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7165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577</Words>
  <Application>Microsoft Office PowerPoint</Application>
  <PresentationFormat>On-screen Show (16:9)</PresentationFormat>
  <Paragraphs>363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Mulish</vt:lpstr>
      <vt:lpstr>Times New Roman</vt:lpstr>
      <vt:lpstr>Muli</vt:lpstr>
      <vt:lpstr>Lilita One</vt:lpstr>
      <vt:lpstr>Arial</vt:lpstr>
      <vt:lpstr>Wingdings</vt:lpstr>
      <vt:lpstr>Modern Wave XL by Slidesgo</vt:lpstr>
      <vt:lpstr>Lecture 11  Merge Sort</vt:lpstr>
      <vt:lpstr>Merge Sort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Divide And Conquer</vt:lpstr>
      <vt:lpstr>Merge Sort Example</vt:lpstr>
      <vt:lpstr>Merge Sort Example</vt:lpstr>
      <vt:lpstr>Merge Sort Example</vt:lpstr>
      <vt:lpstr>Merge Sort Example</vt:lpstr>
      <vt:lpstr>Merge Sort Example</vt:lpstr>
      <vt:lpstr>Merge Sort Example</vt:lpstr>
      <vt:lpstr>Merge Sort Example</vt:lpstr>
      <vt:lpstr>Merge Sort Example</vt:lpstr>
      <vt:lpstr>Merge Sort Example</vt:lpstr>
      <vt:lpstr>Merge Sort Example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29</cp:revision>
  <dcterms:modified xsi:type="dcterms:W3CDTF">2024-08-04T16:15:20Z</dcterms:modified>
</cp:coreProperties>
</file>