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301" r:id="rId3"/>
    <p:sldId id="264" r:id="rId4"/>
    <p:sldId id="265" r:id="rId5"/>
    <p:sldId id="266" r:id="rId6"/>
    <p:sldId id="259" r:id="rId7"/>
    <p:sldId id="260" r:id="rId8"/>
    <p:sldId id="302" r:id="rId9"/>
    <p:sldId id="303" r:id="rId10"/>
    <p:sldId id="262" r:id="rId11"/>
    <p:sldId id="277" r:id="rId12"/>
    <p:sldId id="267" r:id="rId13"/>
    <p:sldId id="269" r:id="rId14"/>
    <p:sldId id="270" r:id="rId15"/>
    <p:sldId id="271" r:id="rId16"/>
    <p:sldId id="272" r:id="rId17"/>
    <p:sldId id="274" r:id="rId18"/>
    <p:sldId id="278" r:id="rId19"/>
    <p:sldId id="276" r:id="rId20"/>
  </p:sldIdLst>
  <p:sldSz cx="9144000" cy="5143500" type="screen16x9"/>
  <p:notesSz cx="6858000" cy="9144000"/>
  <p:embeddedFontLst>
    <p:embeddedFont>
      <p:font typeface="Lilita One" panose="020B0604020202020204" charset="0"/>
      <p:regular r:id="rId22"/>
    </p:embeddedFont>
    <p:embeddedFont>
      <p:font typeface="Mulish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78753" autoAdjust="0"/>
  </p:normalViewPr>
  <p:slideViewPr>
    <p:cSldViewPr snapToGrid="0">
      <p:cViewPr varScale="1">
        <p:scale>
          <a:sx n="88" d="100"/>
          <a:sy n="88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96F91-E66F-4250-BF7A-EF571C4CB335}" type="slidenum">
              <a:rPr lang="en-US" altLang="en-US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46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2" r:id="rId2"/>
    <p:sldLayoutId id="2147483699" r:id="rId3"/>
    <p:sldLayoutId id="2147483700" r:id="rId4"/>
    <p:sldLayoutId id="2147483703" r:id="rId5"/>
    <p:sldLayoutId id="214748370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and-its-representations/" TargetMode="External"/><Relationship Id="rId2" Type="http://schemas.openxmlformats.org/officeDocument/2006/relationships/hyperlink" Target="https://www.techiedelight.com/implement-graph-data-structure-c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12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Graph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Daffodil International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14350"/>
            <a:ext cx="5600700" cy="3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1" y="1522810"/>
            <a:ext cx="3964781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1713" y="21431"/>
            <a:ext cx="6115050" cy="85725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pitchFamily="34" charset="-128"/>
              </a:rPr>
              <a:t>Adjacency List Representation of Graphs</a:t>
            </a:r>
          </a:p>
        </p:txBody>
      </p:sp>
      <p:pic>
        <p:nvPicPr>
          <p:cNvPr id="39940" name="Picture 4" descr="9_63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950" y="3086100"/>
            <a:ext cx="33492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5987" y="721519"/>
            <a:ext cx="3157538" cy="83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>
                <a:ea typeface="MS Mincho" pitchFamily="49" charset="-128"/>
              </a:rPr>
              <a:t>Trees are special cases of graphs! </a:t>
            </a:r>
            <a:endParaRPr lang="en-US" sz="3000" dirty="0"/>
          </a:p>
        </p:txBody>
      </p:sp>
      <p:pic>
        <p:nvPicPr>
          <p:cNvPr id="4" name="Picture 4" descr="631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243"/>
          <a:stretch>
            <a:fillRect/>
          </a:stretch>
        </p:blipFill>
        <p:spPr>
          <a:xfrm>
            <a:off x="1314450" y="1143000"/>
            <a:ext cx="5672138" cy="3611166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(a) A campus map as a graph; </a:t>
            </a:r>
            <a:br>
              <a:rPr lang="en-US" altLang="en-US"/>
            </a:br>
            <a:r>
              <a:rPr lang="en-US" altLang="en-US"/>
              <a:t>(b) a subgraph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685" y="1845469"/>
            <a:ext cx="5050631" cy="292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</a:t>
            </a:r>
          </a:p>
        </p:txBody>
      </p:sp>
      <p:sp>
        <p:nvSpPr>
          <p:cNvPr id="19459" name="Text Placeholder 4"/>
          <p:cNvSpPr>
            <a:spLocks noGrp="1"/>
          </p:cNvSpPr>
          <p:nvPr>
            <p:ph idx="1"/>
          </p:nvPr>
        </p:nvSpPr>
        <p:spPr>
          <a:xfrm>
            <a:off x="1731169" y="3944541"/>
            <a:ext cx="5886450" cy="627459"/>
          </a:xfrm>
        </p:spPr>
        <p:txBody>
          <a:bodyPr/>
          <a:lstStyle/>
          <a:p>
            <a:pPr eaLnBrk="1" hangingPunct="1"/>
            <a:r>
              <a:rPr lang="en-US" altLang="en-US"/>
              <a:t>Graphs that are (a) connected; </a:t>
            </a:r>
            <a:br>
              <a:rPr lang="en-US" altLang="en-US"/>
            </a:br>
            <a:r>
              <a:rPr lang="en-US" altLang="en-US"/>
              <a:t>(b) disconnected; and (c) complete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566" y="1382316"/>
            <a:ext cx="563284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</a:t>
            </a:r>
          </a:p>
        </p:txBody>
      </p:sp>
      <p:sp>
        <p:nvSpPr>
          <p:cNvPr id="20483" name="Text Placeholder 4"/>
          <p:cNvSpPr>
            <a:spLocks noGrp="1"/>
          </p:cNvSpPr>
          <p:nvPr>
            <p:ph idx="1"/>
          </p:nvPr>
        </p:nvSpPr>
        <p:spPr>
          <a:xfrm>
            <a:off x="1731169" y="3893344"/>
            <a:ext cx="6205538" cy="627460"/>
          </a:xfrm>
        </p:spPr>
        <p:txBody>
          <a:bodyPr/>
          <a:lstStyle/>
          <a:p>
            <a:pPr eaLnBrk="1" hangingPunct="1"/>
            <a:r>
              <a:rPr lang="en-US" altLang="en-US"/>
              <a:t>(a) A multigraph is not a simple graph; </a:t>
            </a:r>
            <a:br>
              <a:rPr lang="en-US" altLang="en-US"/>
            </a:br>
            <a:r>
              <a:rPr lang="en-US" altLang="en-US"/>
              <a:t>(b) a self edge is not allowed in a simple graph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8154" y="1194197"/>
            <a:ext cx="4612481" cy="264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143000"/>
            <a:ext cx="5829300" cy="2914650"/>
          </a:xfrm>
        </p:spPr>
        <p:txBody>
          <a:bodyPr/>
          <a:lstStyle/>
          <a:p>
            <a:pPr eaLnBrk="1" hangingPunct="1"/>
            <a:r>
              <a:rPr lang="en-US" altLang="en-US" u="sng">
                <a:ea typeface="MS PGothic" pitchFamily="34" charset="-128"/>
                <a:cs typeface="Times New Roman" pitchFamily="18" charset="0"/>
              </a:rPr>
              <a:t>Path</a:t>
            </a:r>
            <a:r>
              <a:rPr lang="en-US" altLang="en-US">
                <a:ea typeface="MS PGothic" pitchFamily="34" charset="-128"/>
                <a:cs typeface="Times New Roman" pitchFamily="18" charset="0"/>
              </a:rPr>
              <a:t>: A sequence of vertices that connects two nodes in a graph</a:t>
            </a:r>
          </a:p>
          <a:p>
            <a:pPr eaLnBrk="1" hangingPunct="1"/>
            <a:r>
              <a:rPr lang="en-US" altLang="en-US">
                <a:ea typeface="Gulim" pitchFamily="34" charset="-127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en-US" u="sng">
                <a:ea typeface="Gulim" pitchFamily="34" charset="-127"/>
                <a:cs typeface="Times New Roman" pitchFamily="18" charset="0"/>
                <a:sym typeface="Symbol" pitchFamily="18" charset="2"/>
              </a:rPr>
              <a:t>length</a:t>
            </a:r>
            <a:r>
              <a:rPr lang="en-US" altLang="en-US">
                <a:ea typeface="Gulim" pitchFamily="34" charset="-127"/>
                <a:cs typeface="Times New Roman" pitchFamily="18" charset="0"/>
                <a:sym typeface="Symbol" pitchFamily="18" charset="2"/>
              </a:rPr>
              <a:t> of a path is the number of edges in the path.</a:t>
            </a:r>
          </a:p>
          <a:p>
            <a:pPr eaLnBrk="1" hangingPunct="1"/>
            <a:endParaRPr lang="en-US" altLang="en-US"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4980385" y="3600450"/>
            <a:ext cx="211788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>
                <a:ea typeface="MS PGothic" pitchFamily="34" charset="-128"/>
              </a:rPr>
              <a:t>e.g., a path from 1 to 4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71800" y="3028951"/>
            <a:ext cx="2138363" cy="1650206"/>
            <a:chOff x="1062" y="2754"/>
            <a:chExt cx="1028" cy="954"/>
          </a:xfrm>
        </p:grpSpPr>
        <p:sp>
          <p:nvSpPr>
            <p:cNvPr id="21511" name="Oval 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1050">
                  <a:ea typeface="MS PGothic" pitchFamily="34" charset="-128"/>
                </a:rPr>
                <a:t>1</a:t>
              </a:r>
            </a:p>
          </p:txBody>
        </p:sp>
        <p:sp>
          <p:nvSpPr>
            <p:cNvPr id="21512" name="Oval 1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1050">
                  <a:ea typeface="MS PGothic" pitchFamily="34" charset="-128"/>
                </a:rPr>
                <a:t>2</a:t>
              </a:r>
            </a:p>
          </p:txBody>
        </p:sp>
        <p:sp>
          <p:nvSpPr>
            <p:cNvPr id="21513" name="Oval 1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1050">
                  <a:ea typeface="MS PGothic" pitchFamily="34" charset="-128"/>
                </a:rPr>
                <a:t>3</a:t>
              </a:r>
            </a:p>
          </p:txBody>
        </p:sp>
        <p:sp>
          <p:nvSpPr>
            <p:cNvPr id="21514" name="Oval 1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en-US" sz="1050">
                  <a:ea typeface="MS PGothic" pitchFamily="34" charset="-128"/>
                </a:rPr>
                <a:t>4</a:t>
              </a:r>
            </a:p>
          </p:txBody>
        </p:sp>
        <p:sp>
          <p:nvSpPr>
            <p:cNvPr id="21515" name="Line 1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16" name="Line 1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17" name="Line 1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18" name="Line 1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19" name="Freeform 1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20" name="Freeform 1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1521" name="Freeform 1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050"/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57851" y="3900488"/>
            <a:ext cx="8643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ea typeface="MS PGothic" pitchFamily="34" charset="-128"/>
              </a:rPr>
              <a:t>&lt;1, 2, 3, 4&gt;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itchFamily="34" charset="-128"/>
                <a:cs typeface="Times New Roman" pitchFamily="18" charset="0"/>
              </a:rPr>
              <a:t>Graph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itchFamily="34" charset="-128"/>
                <a:cs typeface="Times New Roman" pitchFamily="18" charset="0"/>
              </a:rPr>
              <a:t>Graph terminology</a:t>
            </a:r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1600200" y="1200150"/>
            <a:ext cx="60579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9973"/>
                </a:solidFill>
                <a:ea typeface="MS PGothic" pitchFamily="34" charset="-128"/>
              </a:rPr>
              <a:t>Complete graph:</a:t>
            </a:r>
            <a:r>
              <a:rPr lang="en-US" altLang="en-US" sz="2100">
                <a:solidFill>
                  <a:srgbClr val="009973"/>
                </a:solidFill>
                <a:ea typeface="MS PGothic" pitchFamily="34" charset="-128"/>
              </a:rPr>
              <a:t> </a:t>
            </a:r>
            <a:r>
              <a:rPr lang="en-US" altLang="en-US" sz="2100">
                <a:ea typeface="MS PGothic" pitchFamily="34" charset="-128"/>
              </a:rPr>
              <a:t>A graph in which every vertex is directly connected to every other vertex</a:t>
            </a:r>
          </a:p>
        </p:txBody>
      </p:sp>
      <p:pic>
        <p:nvPicPr>
          <p:cNvPr id="7" name="Picture 4" descr="P553a"/>
          <p:cNvPicPr>
            <a:picLocks noChangeAspect="1" noChangeArrowheads="1"/>
          </p:cNvPicPr>
          <p:nvPr/>
        </p:nvPicPr>
        <p:blipFill>
          <a:blip r:embed="rId2"/>
          <a:srcRect t="19006" r="60785"/>
          <a:stretch>
            <a:fillRect/>
          </a:stretch>
        </p:blipFill>
        <p:spPr bwMode="auto">
          <a:xfrm>
            <a:off x="1885950" y="2037160"/>
            <a:ext cx="2743200" cy="26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553a"/>
          <p:cNvPicPr>
            <a:picLocks noChangeAspect="1" noChangeArrowheads="1"/>
          </p:cNvPicPr>
          <p:nvPr/>
        </p:nvPicPr>
        <p:blipFill>
          <a:blip r:embed="rId2"/>
          <a:srcRect l="54903"/>
          <a:stretch>
            <a:fillRect/>
          </a:stretch>
        </p:blipFill>
        <p:spPr bwMode="auto">
          <a:xfrm>
            <a:off x="5000625" y="2078832"/>
            <a:ext cx="2514600" cy="258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dirty="0"/>
              <a:t>Directed Graph: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>
                <a:hlinkClick r:id="rId2"/>
              </a:rPr>
              <a:t>https://www.techiedelight.com/implement-graph-data-structure-c/</a:t>
            </a:r>
            <a:endParaRPr lang="en-US" b="1" dirty="0"/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/>
              <a:t>Undirected graph:</a:t>
            </a:r>
          </a:p>
          <a:p>
            <a:pPr marL="85725" indent="0">
              <a:buNone/>
            </a:pPr>
            <a:endParaRPr lang="en-US" dirty="0"/>
          </a:p>
          <a:p>
            <a:pPr marL="85725" indent="0">
              <a:buNone/>
            </a:pPr>
            <a:r>
              <a:rPr lang="en-US" dirty="0">
                <a:hlinkClick r:id="rId3"/>
              </a:rPr>
              <a:t>https://www.geeksforgeeks.org/graph-and-its-representations/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4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57200"/>
            <a:ext cx="5829300" cy="4000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S Mincho" charset="-128"/>
              </a:rPr>
              <a:t>What is a graph?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028700"/>
            <a:ext cx="5829300" cy="1771650"/>
          </a:xfrm>
        </p:spPr>
        <p:txBody>
          <a:bodyPr/>
          <a:lstStyle/>
          <a:p>
            <a:r>
              <a:rPr lang="en-US" sz="2100" dirty="0">
                <a:cs typeface="Times New Roman" pitchFamily="18" charset="0"/>
              </a:rPr>
              <a:t>A data structure that consists of a set of nodes (</a:t>
            </a:r>
            <a:r>
              <a:rPr lang="en-US" sz="2100" i="1" dirty="0">
                <a:cs typeface="Times New Roman" pitchFamily="18" charset="0"/>
              </a:rPr>
              <a:t>vertices</a:t>
            </a:r>
            <a:r>
              <a:rPr lang="en-US" sz="2100" dirty="0">
                <a:cs typeface="Times New Roman" pitchFamily="18" charset="0"/>
              </a:rPr>
              <a:t>) and a set of edges that relate the nodes to each other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ea typeface="MS Mincho" charset="-128"/>
              </a:rPr>
              <a:t>The set of edges describes relationships among the vertices</a:t>
            </a:r>
            <a:r>
              <a:rPr lang="en-US" sz="2100" dirty="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2343150" y="2800351"/>
            <a:ext cx="4572000" cy="1860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charset="-128"/>
              </a:rPr>
              <a:t>Undirected graphs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5829300" cy="800100"/>
          </a:xfrm>
        </p:spPr>
        <p:txBody>
          <a:bodyPr>
            <a:normAutofit/>
          </a:bodyPr>
          <a:lstStyle/>
          <a:p>
            <a:r>
              <a:rPr lang="en-US">
                <a:ea typeface="MS Mincho" charset="-128"/>
              </a:rPr>
              <a:t>When the edges in a graph have no direction, the graph is called </a:t>
            </a:r>
            <a:r>
              <a:rPr lang="en-US" i="1">
                <a:ea typeface="MS Mincho" charset="-128"/>
              </a:rPr>
              <a:t>undirected</a:t>
            </a:r>
            <a:endParaRPr 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r="36243" b="71895"/>
          <a:stretch>
            <a:fillRect/>
          </a:stretch>
        </p:blipFill>
        <p:spPr bwMode="auto">
          <a:xfrm>
            <a:off x="3086100" y="2400301"/>
            <a:ext cx="2914650" cy="2394347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914650" y="2286000"/>
            <a:ext cx="3200400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6667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pic>
        <p:nvPicPr>
          <p:cNvPr id="1027" name="Picture 3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028700"/>
            <a:ext cx="577215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52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Weighted graphs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742950"/>
            <a:ext cx="6172200" cy="1943100"/>
          </a:xfrm>
        </p:spPr>
        <p:txBody>
          <a:bodyPr>
            <a:normAutofit/>
          </a:bodyPr>
          <a:lstStyle/>
          <a:p>
            <a:r>
              <a:rPr lang="en-US" dirty="0"/>
              <a:t>Here we have the following parts. </a:t>
            </a:r>
          </a:p>
          <a:p>
            <a:r>
              <a:rPr lang="en-US" dirty="0"/>
              <a:t>The underlying set for the Vertices set is Integer. </a:t>
            </a:r>
          </a:p>
          <a:p>
            <a:r>
              <a:rPr lang="en-US" dirty="0"/>
              <a:t>The underlying set for the weights is Integer. </a:t>
            </a:r>
          </a:p>
          <a:p>
            <a:r>
              <a:rPr lang="en-US" dirty="0"/>
              <a:t>The Vertices set = {1,2,3,4,5} </a:t>
            </a:r>
          </a:p>
          <a:p>
            <a:r>
              <a:rPr lang="en-US" dirty="0"/>
              <a:t>The Edge set = {(1,4,5) ,(4,5,58) ,(3,5,34) ,(2,4,5) ,(2,5,4) ,(3,2,14) ,(1,2,2)}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49" name="Picture 1" descr="C:\Users\Administrato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1" y="2914650"/>
            <a:ext cx="2541494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977" y="355008"/>
            <a:ext cx="5915025" cy="36454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Graph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Vertices can be represent as one dimensional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 edges are commonly represented in two ways: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 Adjacency Matrix</a:t>
            </a:r>
          </a:p>
          <a:p>
            <a:pPr marL="0" indent="0">
              <a:buNone/>
            </a:pPr>
            <a:r>
              <a:rPr lang="en-US" dirty="0"/>
              <a:t>An adjacency matrix is 2D array of V x V vertices. Each row and column represent a vertex.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 the value of any element a[</a:t>
            </a:r>
            <a:r>
              <a:rPr lang="en-US" dirty="0" err="1"/>
              <a:t>i</a:t>
            </a:r>
            <a:r>
              <a:rPr lang="en-US" dirty="0"/>
              <a:t>][j] is 1, it represents that there is an edge connecting vertex </a:t>
            </a:r>
            <a:r>
              <a:rPr lang="en-US" dirty="0" err="1"/>
              <a:t>i</a:t>
            </a:r>
            <a:r>
              <a:rPr lang="en-US" dirty="0"/>
              <a:t> and vertex j.</a:t>
            </a:r>
          </a:p>
        </p:txBody>
      </p:sp>
    </p:spTree>
    <p:extLst>
      <p:ext uri="{BB962C8B-B14F-4D97-AF65-F5344CB8AC3E}">
        <p14:creationId xmlns:p14="http://schemas.microsoft.com/office/powerpoint/2010/main" val="2272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52" y="668004"/>
            <a:ext cx="2604260" cy="1864779"/>
          </a:xfrm>
        </p:spPr>
      </p:pic>
      <p:sp>
        <p:nvSpPr>
          <p:cNvPr id="6" name="Rectangle 5"/>
          <p:cNvSpPr/>
          <p:nvPr/>
        </p:nvSpPr>
        <p:spPr>
          <a:xfrm>
            <a:off x="1838461" y="2701022"/>
            <a:ext cx="54195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solidFill>
                  <a:srgbClr val="252830"/>
                </a:solidFill>
                <a:latin typeface="Open Sans"/>
              </a:rPr>
              <a:t>Since it is an undirected graph, for edge (0,2), we also need to mark edge (2,0); making the adjacency matrix symmetric about the diagonal. Edge lookup(checking if an edge exists between vertex A and vertex B) is extremely fast in adjacency matrix representation but we have to reserve space for every possible link between all vertices(V x V), so it requires more space.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3100" y="571500"/>
            <a:ext cx="18854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Adjacency Matrix Example</a:t>
            </a:r>
          </a:p>
        </p:txBody>
      </p:sp>
    </p:spTree>
    <p:extLst>
      <p:ext uri="{BB962C8B-B14F-4D97-AF65-F5344CB8AC3E}">
        <p14:creationId xmlns:p14="http://schemas.microsoft.com/office/powerpoint/2010/main" val="18670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2282" y="-2381"/>
            <a:ext cx="1178719" cy="301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1" y="833438"/>
            <a:ext cx="3565922" cy="320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4" descr="9_633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6060" y="3086100"/>
            <a:ext cx="33492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760" y="123825"/>
            <a:ext cx="5314950" cy="628650"/>
          </a:xfrm>
        </p:spPr>
        <p:txBody>
          <a:bodyPr/>
          <a:lstStyle/>
          <a:p>
            <a:pPr eaLnBrk="1" hangingPunct="1"/>
            <a:r>
              <a:rPr lang="en-US" altLang="en-US" sz="2100">
                <a:ea typeface="MS PGothic" pitchFamily="34" charset="-128"/>
              </a:rPr>
              <a:t>Adjacency Matrix for Flight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244" y="876601"/>
            <a:ext cx="5915025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Adjacency List</a:t>
            </a:r>
          </a:p>
          <a:p>
            <a:pPr marL="85725" indent="0">
              <a:buNone/>
            </a:pPr>
            <a:r>
              <a:rPr lang="en-US" b="1" dirty="0"/>
              <a:t>Adjacency list</a:t>
            </a:r>
            <a:r>
              <a:rPr lang="en-US" dirty="0"/>
              <a:t> is a collection of unordered lists used to represent a finite graph.</a:t>
            </a:r>
          </a:p>
          <a:p>
            <a:pPr marL="85725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883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490</Words>
  <Application>Microsoft Office PowerPoint</Application>
  <PresentationFormat>On-screen Show (16:9)</PresentationFormat>
  <Paragraphs>62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Courier New</vt:lpstr>
      <vt:lpstr>Times New Roman</vt:lpstr>
      <vt:lpstr>Muli</vt:lpstr>
      <vt:lpstr>Arial</vt:lpstr>
      <vt:lpstr>Open Sans</vt:lpstr>
      <vt:lpstr>Lilita One</vt:lpstr>
      <vt:lpstr>Mulish</vt:lpstr>
      <vt:lpstr>Modern Wave XL by Slidesgo</vt:lpstr>
      <vt:lpstr>Lecture 12  Graph</vt:lpstr>
      <vt:lpstr>What is a graph?</vt:lpstr>
      <vt:lpstr>Undirected graphs</vt:lpstr>
      <vt:lpstr>Directed Graph</vt:lpstr>
      <vt:lpstr>Weighted graphs  </vt:lpstr>
      <vt:lpstr>PowerPoint Presentation</vt:lpstr>
      <vt:lpstr>PowerPoint Presentation</vt:lpstr>
      <vt:lpstr>Adjacency Matrix for Flight Connections</vt:lpstr>
      <vt:lpstr>PowerPoint Presentation</vt:lpstr>
      <vt:lpstr>PowerPoint Presentation</vt:lpstr>
      <vt:lpstr>Adjacency List Representation of Graphs</vt:lpstr>
      <vt:lpstr>Trees are special cases of graphs! </vt:lpstr>
      <vt:lpstr>Terminology</vt:lpstr>
      <vt:lpstr>Terminology</vt:lpstr>
      <vt:lpstr>Terminology</vt:lpstr>
      <vt:lpstr>Graph terminology</vt:lpstr>
      <vt:lpstr>Graph terminology</vt:lpstr>
      <vt:lpstr>Graph Implementation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30</cp:revision>
  <dcterms:modified xsi:type="dcterms:W3CDTF">2024-08-04T17:04:56Z</dcterms:modified>
</cp:coreProperties>
</file>