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262" r:id="rId3"/>
    <p:sldId id="264" r:id="rId4"/>
    <p:sldId id="268" r:id="rId5"/>
    <p:sldId id="318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29" r:id="rId17"/>
    <p:sldId id="331" r:id="rId18"/>
    <p:sldId id="332" r:id="rId19"/>
    <p:sldId id="276" r:id="rId20"/>
  </p:sldIdLst>
  <p:sldSz cx="9144000" cy="5143500" type="screen16x9"/>
  <p:notesSz cx="6858000" cy="9144000"/>
  <p:embeddedFontLst>
    <p:embeddedFont>
      <p:font typeface="Lilita One" panose="020B0604020202020204" charset="0"/>
      <p:regular r:id="rId22"/>
    </p:embeddedFont>
    <p:embeddedFont>
      <p:font typeface="Mulish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53" autoAdjust="0"/>
  </p:normalViewPr>
  <p:slideViewPr>
    <p:cSldViewPr snapToGrid="0">
      <p:cViewPr>
        <p:scale>
          <a:sx n="100" d="100"/>
          <a:sy n="100" d="100"/>
        </p:scale>
        <p:origin x="946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87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11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35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94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570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44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38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29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714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30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49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09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5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2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3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Recursion, Iteration, Time-Space Tradeoff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Practice Example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71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lvl="1" indent="0"/>
            <a:r>
              <a:rPr lang="en-US" sz="2000" dirty="0"/>
              <a:t>Write A function which takes parameter a number and returns the factorial of that number. (Both in iterative and recursion method)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  <p:sp>
        <p:nvSpPr>
          <p:cNvPr id="10" name="Google Shape;922;p69">
            <a:extLst>
              <a:ext uri="{FF2B5EF4-FFF2-40B4-BE49-F238E27FC236}">
                <a16:creationId xmlns:a16="http://schemas.microsoft.com/office/drawing/2014/main" id="{24E9E0D6-322C-4B11-89A4-51FF0DA2667A}"/>
              </a:ext>
            </a:extLst>
          </p:cNvPr>
          <p:cNvSpPr txBox="1">
            <a:spLocks/>
          </p:cNvSpPr>
          <p:nvPr/>
        </p:nvSpPr>
        <p:spPr>
          <a:xfrm>
            <a:off x="1106837" y="2424223"/>
            <a:ext cx="6742176" cy="211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397000" lvl="3" indent="0"/>
            <a:r>
              <a:rPr lang="en-US" sz="2400" dirty="0"/>
              <a:t>Factorial Example:</a:t>
            </a:r>
          </a:p>
          <a:p>
            <a:pPr marL="1397000" lvl="3" indent="0"/>
            <a:br>
              <a:rPr lang="en-US" sz="2400" dirty="0"/>
            </a:br>
            <a:r>
              <a:rPr lang="en-US" sz="2400" dirty="0"/>
              <a:t>5! = 1*2*3*4*5</a:t>
            </a:r>
          </a:p>
          <a:p>
            <a:pPr marL="1397000" lvl="3" indent="0"/>
            <a:endParaRPr lang="en-US" sz="2400" dirty="0"/>
          </a:p>
          <a:p>
            <a:pPr marL="1397000" lvl="3" indent="0"/>
            <a:r>
              <a:rPr lang="en-US" sz="2400" dirty="0"/>
              <a:t>N! = 1*2*3*…….(N-1)*(N)</a:t>
            </a:r>
          </a:p>
          <a:p>
            <a:pPr marL="1397000" lvl="3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20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Iterative Solution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43124-29DB-4F7D-B8EB-969D591B3F3B}"/>
              </a:ext>
            </a:extLst>
          </p:cNvPr>
          <p:cNvSpPr txBox="1"/>
          <p:nvPr/>
        </p:nvSpPr>
        <p:spPr>
          <a:xfrm>
            <a:off x="801189" y="1532709"/>
            <a:ext cx="7724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fact (int a)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int result=1;</a:t>
            </a:r>
          </a:p>
          <a:p>
            <a:r>
              <a:rPr lang="en-US" sz="1600" dirty="0">
                <a:latin typeface="Mulish" panose="020B0604020202020204" charset="0"/>
              </a:rPr>
              <a:t>       for (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=a;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&gt;0 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--)</a:t>
            </a:r>
          </a:p>
          <a:p>
            <a:r>
              <a:rPr lang="en-US" sz="1600" dirty="0">
                <a:latin typeface="Mulish" panose="020B0604020202020204" charset="0"/>
              </a:rPr>
              <a:t>	result = result*I;</a:t>
            </a:r>
          </a:p>
          <a:p>
            <a:r>
              <a:rPr lang="en-US" sz="1600" dirty="0">
                <a:latin typeface="Mulish" panose="020B0604020202020204" charset="0"/>
              </a:rPr>
              <a:t>       return result;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Recursive Solution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43124-29DB-4F7D-B8EB-969D591B3F3B}"/>
              </a:ext>
            </a:extLst>
          </p:cNvPr>
          <p:cNvSpPr txBox="1"/>
          <p:nvPr/>
        </p:nvSpPr>
        <p:spPr>
          <a:xfrm>
            <a:off x="774835" y="1351225"/>
            <a:ext cx="7724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fact2 (int a)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if(a&lt;1)</a:t>
            </a:r>
          </a:p>
          <a:p>
            <a:r>
              <a:rPr lang="en-US" sz="1600" dirty="0">
                <a:latin typeface="Mulish" panose="020B0604020202020204" charset="0"/>
              </a:rPr>
              <a:t>    {</a:t>
            </a:r>
          </a:p>
          <a:p>
            <a:r>
              <a:rPr lang="en-US" sz="1600" dirty="0">
                <a:latin typeface="Mulish" panose="020B0604020202020204" charset="0"/>
              </a:rPr>
              <a:t>        return 1;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    return a*fact2(a-1);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691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50958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Time Space Tradeoff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89698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iteration works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33E18-2F13-4C30-BF90-8036FBACEAD9}"/>
              </a:ext>
            </a:extLst>
          </p:cNvPr>
          <p:cNvSpPr txBox="1"/>
          <p:nvPr/>
        </p:nvSpPr>
        <p:spPr>
          <a:xfrm>
            <a:off x="449813" y="1342277"/>
            <a:ext cx="84938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Iteration involves looping constructs like for, while, and do-while loops. </a:t>
            </a:r>
          </a:p>
          <a:p>
            <a:endParaRPr lang="en-US" dirty="0"/>
          </a:p>
          <a:p>
            <a:r>
              <a:rPr lang="en-US" dirty="0"/>
              <a:t>The trade-off considerations include: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Space Efficiency: </a:t>
            </a:r>
            <a:r>
              <a:rPr lang="en-US" dirty="0"/>
              <a:t>Iterative algorithms generally have lower space complexity because they use a constant amount of memory for control variables (e.g., loop counters). The memory requirement does not grow with the depth of the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Efficiency:  </a:t>
            </a:r>
            <a:r>
              <a:rPr lang="en-US" dirty="0"/>
              <a:t>Iteration can be time-efficient but may require more sophisticated algorithms (like iterative dynamic programming) to achieve the same results as recursive solutions.</a:t>
            </a:r>
          </a:p>
        </p:txBody>
      </p:sp>
    </p:spTree>
    <p:extLst>
      <p:ext uri="{BB962C8B-B14F-4D97-AF65-F5344CB8AC3E}">
        <p14:creationId xmlns:p14="http://schemas.microsoft.com/office/powerpoint/2010/main" val="251929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iteration works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33E18-2F13-4C30-BF90-8036FBACEAD9}"/>
              </a:ext>
            </a:extLst>
          </p:cNvPr>
          <p:cNvSpPr txBox="1"/>
          <p:nvPr/>
        </p:nvSpPr>
        <p:spPr>
          <a:xfrm>
            <a:off x="891326" y="1448365"/>
            <a:ext cx="35065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factorial(int n) {</a:t>
            </a:r>
          </a:p>
          <a:p>
            <a:r>
              <a:rPr lang="en-US" dirty="0"/>
              <a:t>    int result = 1;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result *=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8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recursion works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0A16F-9C49-4924-B530-38A2D6DFF32E}"/>
              </a:ext>
            </a:extLst>
          </p:cNvPr>
          <p:cNvSpPr txBox="1"/>
          <p:nvPr/>
        </p:nvSpPr>
        <p:spPr>
          <a:xfrm>
            <a:off x="648099" y="2150447"/>
            <a:ext cx="82635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Space Efficiency: </a:t>
            </a:r>
            <a:r>
              <a:rPr lang="en-US" dirty="0"/>
              <a:t>Recursive algorithms can be less space-efficient due to the overhead of maintaining the call stack. Each recursive call consumes stack memory, which can lead to stack overflow if the recursion depth is too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Efficiency: </a:t>
            </a:r>
            <a:r>
              <a:rPr lang="en-US" dirty="0"/>
              <a:t>Recursion can simplify code and reduce the number of operations needed, potentially leading to more elegant and sometimes faster solutions, especially when sub-problems overlap, as in dynamic programming with memorization.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4BA68-8FE3-422C-8ACE-A041E588BFD7}"/>
              </a:ext>
            </a:extLst>
          </p:cNvPr>
          <p:cNvSpPr txBox="1"/>
          <p:nvPr/>
        </p:nvSpPr>
        <p:spPr>
          <a:xfrm>
            <a:off x="328526" y="1357446"/>
            <a:ext cx="8486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Recursion basically puts the function into the stack then calls itself</a:t>
            </a:r>
          </a:p>
        </p:txBody>
      </p:sp>
    </p:spTree>
    <p:extLst>
      <p:ext uri="{BB962C8B-B14F-4D97-AF65-F5344CB8AC3E}">
        <p14:creationId xmlns:p14="http://schemas.microsoft.com/office/powerpoint/2010/main" val="13420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recursion works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0A16F-9C49-4924-B530-38A2D6DFF32E}"/>
              </a:ext>
            </a:extLst>
          </p:cNvPr>
          <p:cNvSpPr txBox="1"/>
          <p:nvPr/>
        </p:nvSpPr>
        <p:spPr>
          <a:xfrm>
            <a:off x="1194875" y="1448365"/>
            <a:ext cx="52364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factorial(int n) {</a:t>
            </a:r>
          </a:p>
          <a:p>
            <a:r>
              <a:rPr lang="en-US" dirty="0"/>
              <a:t>    if (n &lt;= 1) {</a:t>
            </a:r>
          </a:p>
          <a:p>
            <a:r>
              <a:rPr lang="en-US" dirty="0"/>
              <a:t>        return 1;  // Base case: factorial of 0 or 1 is 1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return n * factorial(n - 1);  // Recursive case: n! = n * (n-1)!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0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Tail Call Optimization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0A16F-9C49-4924-B530-38A2D6DFF32E}"/>
              </a:ext>
            </a:extLst>
          </p:cNvPr>
          <p:cNvSpPr txBox="1"/>
          <p:nvPr/>
        </p:nvSpPr>
        <p:spPr>
          <a:xfrm>
            <a:off x="2519176" y="2353622"/>
            <a:ext cx="52364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factorial(int n, int accumulator = 1) {</a:t>
            </a:r>
          </a:p>
          <a:p>
            <a:r>
              <a:rPr lang="en-US" dirty="0"/>
              <a:t>    if (n == 0) return accumulator;</a:t>
            </a:r>
          </a:p>
          <a:p>
            <a:r>
              <a:rPr lang="en-US" dirty="0"/>
              <a:t>    return factorial(n - 1, n * accumulator); // Tail call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4359C-F85A-402A-9E8E-3A3B535BE84A}"/>
              </a:ext>
            </a:extLst>
          </p:cNvPr>
          <p:cNvSpPr txBox="1"/>
          <p:nvPr/>
        </p:nvSpPr>
        <p:spPr>
          <a:xfrm>
            <a:off x="533400" y="1312551"/>
            <a:ext cx="7743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removes the last entry from the stack. As it is not of any need. So the space complexity reduces.</a:t>
            </a:r>
          </a:p>
        </p:txBody>
      </p:sp>
    </p:spTree>
    <p:extLst>
      <p:ext uri="{BB962C8B-B14F-4D97-AF65-F5344CB8AC3E}">
        <p14:creationId xmlns:p14="http://schemas.microsoft.com/office/powerpoint/2010/main" val="14765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515491" y="121056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515491" y="222241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35175" y="321255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202518" y="1148089"/>
            <a:ext cx="3009300" cy="650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Iteration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600691" y="129576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600691" y="230761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20375" y="329775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82834" y="231211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Recursion 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202518" y="330225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Space Tradeoff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38234" y="99228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57918" y="198388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57918" y="301383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Iteration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54315" y="1306801"/>
            <a:ext cx="8258759" cy="13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Iteration refers to the process of repeatedly executing a block of code until a certain condition is met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AAFA-A8EF-4891-BEC2-9A94696920DA}"/>
              </a:ext>
            </a:extLst>
          </p:cNvPr>
          <p:cNvSpPr txBox="1"/>
          <p:nvPr/>
        </p:nvSpPr>
        <p:spPr>
          <a:xfrm>
            <a:off x="554315" y="2237991"/>
            <a:ext cx="8033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ulish" panose="020B0604020202020204" charset="0"/>
              </a:rPr>
              <a:t>Iterative processes are essential for tasks that require </a:t>
            </a:r>
            <a:r>
              <a:rPr lang="en-US" sz="2400" b="1" dirty="0">
                <a:latin typeface="Mulish" panose="020B0604020202020204" charset="0"/>
              </a:rPr>
              <a:t>repetition.</a:t>
            </a:r>
            <a:r>
              <a:rPr lang="en-US" sz="2400" dirty="0">
                <a:latin typeface="Mulish" panose="020B060402020202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of Iteration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365760" y="1351225"/>
            <a:ext cx="2751909" cy="26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Loops:</a:t>
            </a:r>
          </a:p>
          <a:p>
            <a:pPr marL="0" indent="0"/>
            <a:endParaRPr lang="en-US" sz="2000" b="1" dirty="0"/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/>
              <a:t>For Loop</a:t>
            </a:r>
          </a:p>
          <a:p>
            <a:pPr marL="482600" lvl="1" indent="0"/>
            <a:endParaRPr lang="nn-NO" sz="1400" b="1" dirty="0"/>
          </a:p>
          <a:p>
            <a:pPr marL="482600" lvl="1" indent="0"/>
            <a:r>
              <a:rPr lang="nn-NO" sz="1400" dirty="0"/>
              <a:t>for (int i = 1; i &lt;= 5; i++) </a:t>
            </a:r>
          </a:p>
          <a:p>
            <a:pPr marL="482600" lvl="1" indent="0"/>
            <a:r>
              <a:rPr lang="nn-NO" sz="1400" dirty="0"/>
              <a:t>{</a:t>
            </a:r>
          </a:p>
          <a:p>
            <a:pPr marL="482600" lvl="1" indent="0"/>
            <a:r>
              <a:rPr lang="nn-NO" sz="1400" dirty="0"/>
              <a:t>    cout &lt;&lt; i &lt;&lt; endl;</a:t>
            </a:r>
          </a:p>
          <a:p>
            <a:pPr marL="482600" lvl="1" indent="0"/>
            <a:r>
              <a:rPr lang="nn-NO" sz="1400" dirty="0"/>
              <a:t>}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46A50-9A3B-464F-834F-649AD4278CB8}"/>
              </a:ext>
            </a:extLst>
          </p:cNvPr>
          <p:cNvSpPr txBox="1"/>
          <p:nvPr/>
        </p:nvSpPr>
        <p:spPr>
          <a:xfrm>
            <a:off x="2851379" y="1992775"/>
            <a:ext cx="33752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Mulish" panose="020B0604020202020204" charset="0"/>
              </a:rPr>
              <a:t>While Loop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>
              <a:latin typeface="Mulish" panose="020B0604020202020204" charset="0"/>
            </a:endParaRPr>
          </a:p>
          <a:p>
            <a:pPr marL="800100" lvl="1"/>
            <a:r>
              <a:rPr lang="en-US" dirty="0">
                <a:latin typeface="Mulish" panose="020B0604020202020204" charset="0"/>
              </a:rPr>
              <a:t>int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= 1;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while (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&lt;= 5) {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cout</a:t>
            </a:r>
            <a:r>
              <a:rPr lang="en-US" dirty="0">
                <a:latin typeface="Mulish" panose="020B0604020202020204" charset="0"/>
              </a:rPr>
              <a:t> &lt;&lt;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&lt;&lt; </a:t>
            </a:r>
            <a:r>
              <a:rPr lang="en-US" dirty="0" err="1">
                <a:latin typeface="Mulish" panose="020B0604020202020204" charset="0"/>
              </a:rPr>
              <a:t>endl</a:t>
            </a:r>
            <a:r>
              <a:rPr lang="en-US" dirty="0">
                <a:latin typeface="Mulish" panose="020B0604020202020204" charset="0"/>
              </a:rPr>
              <a:t>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++;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}</a:t>
            </a:r>
          </a:p>
          <a:p>
            <a:pPr marL="800100" lvl="1"/>
            <a:endParaRPr lang="en-US" sz="2000" b="1" dirty="0">
              <a:latin typeface="Mulis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F8C64-1ECE-42B7-8E4D-B94E5D9E37B6}"/>
              </a:ext>
            </a:extLst>
          </p:cNvPr>
          <p:cNvSpPr txBox="1"/>
          <p:nvPr/>
        </p:nvSpPr>
        <p:spPr>
          <a:xfrm>
            <a:off x="5603288" y="1885448"/>
            <a:ext cx="299207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Mulish" panose="020B0604020202020204" charset="0"/>
              </a:rPr>
              <a:t>Do while Loop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>
              <a:latin typeface="Mulish" panose="020B0604020202020204" charset="0"/>
            </a:endParaRPr>
          </a:p>
          <a:p>
            <a:pPr marL="800100" lvl="1"/>
            <a:r>
              <a:rPr lang="en-US" dirty="0">
                <a:latin typeface="Mulish" panose="020B0604020202020204" charset="0"/>
              </a:rPr>
              <a:t>int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= 1;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do {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cout</a:t>
            </a:r>
            <a:r>
              <a:rPr lang="en-US" dirty="0">
                <a:latin typeface="Mulish" panose="020B0604020202020204" charset="0"/>
              </a:rPr>
              <a:t> &lt;&lt;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&lt;&lt; </a:t>
            </a:r>
            <a:r>
              <a:rPr lang="en-US" dirty="0" err="1">
                <a:latin typeface="Mulish" panose="020B0604020202020204" charset="0"/>
              </a:rPr>
              <a:t>endl</a:t>
            </a:r>
            <a:r>
              <a:rPr lang="en-US" dirty="0">
                <a:latin typeface="Mulish" panose="020B0604020202020204" charset="0"/>
              </a:rPr>
              <a:t>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++;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} while (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&lt;= 5);</a:t>
            </a:r>
          </a:p>
          <a:p>
            <a:pPr marL="800100" lvl="1"/>
            <a:endParaRPr lang="en-US" sz="2000" b="1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Recursion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7070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lvl="1" indent="0"/>
            <a:r>
              <a:rPr lang="en-US" sz="2000" b="1" dirty="0"/>
              <a:t>Definition: The algorithm that repeats itself by calling its own is called recursion.</a:t>
            </a:r>
          </a:p>
          <a:p>
            <a:pPr marL="482600" lvl="1" indent="0"/>
            <a:endParaRPr lang="en-US" sz="2000" b="1" dirty="0"/>
          </a:p>
          <a:p>
            <a:pPr marL="482600" lvl="1" indent="0"/>
            <a:endParaRPr lang="en-US" sz="2000" b="1" dirty="0"/>
          </a:p>
          <a:p>
            <a:pPr marL="482600" lvl="1" indent="0"/>
            <a:r>
              <a:rPr lang="en-US" sz="2000" dirty="0"/>
              <a:t>There is </a:t>
            </a:r>
            <a:r>
              <a:rPr lang="en-US" sz="2400" b="1" dirty="0"/>
              <a:t>two</a:t>
            </a:r>
            <a:r>
              <a:rPr lang="en-US" sz="2000" dirty="0"/>
              <a:t> important properties of Recursive function:</a:t>
            </a:r>
          </a:p>
          <a:p>
            <a:pPr marL="482600" lvl="1" indent="0"/>
            <a:endParaRPr lang="en-US" sz="2000" dirty="0"/>
          </a:p>
          <a:p>
            <a:pPr marL="939800" lvl="1" indent="-457200">
              <a:buAutoNum type="arabicPeriod"/>
            </a:pPr>
            <a:r>
              <a:rPr lang="en-US" sz="2000" dirty="0"/>
              <a:t>The function call itself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939800" lvl="1" indent="-457200">
              <a:buAutoNum type="arabicPeriod"/>
            </a:pPr>
            <a:r>
              <a:rPr lang="en-US" sz="2000" dirty="0"/>
              <a:t>There is a condition where the function returns. This condition is called base condition. </a:t>
            </a:r>
          </a:p>
        </p:txBody>
      </p:sp>
    </p:spTree>
    <p:extLst>
      <p:ext uri="{BB962C8B-B14F-4D97-AF65-F5344CB8AC3E}">
        <p14:creationId xmlns:p14="http://schemas.microsoft.com/office/powerpoint/2010/main" val="20174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939800" lvl="1" indent="-457200">
              <a:buAutoNum type="arabicPeriod"/>
            </a:pPr>
            <a:r>
              <a:rPr lang="en-US" sz="2000" dirty="0"/>
              <a:t>The function call itself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1397000" lvl="3" indent="0"/>
            <a:r>
              <a:rPr lang="en-US" sz="2400" dirty="0"/>
              <a:t>int fun1 (int a)</a:t>
            </a:r>
          </a:p>
          <a:p>
            <a:pPr marL="1397000" lvl="3" indent="0"/>
            <a:r>
              <a:rPr lang="en-US" sz="2400" dirty="0"/>
              <a:t>{</a:t>
            </a:r>
          </a:p>
          <a:p>
            <a:pPr marL="1397000" lvl="3" indent="0"/>
            <a:r>
              <a:rPr lang="en-US" sz="2400" dirty="0"/>
              <a:t>	int b = a+(a-1);</a:t>
            </a:r>
          </a:p>
          <a:p>
            <a:pPr marL="1397000" lvl="3" indent="0"/>
            <a:r>
              <a:rPr lang="en-US" sz="2400" dirty="0"/>
              <a:t>	fun1(b);</a:t>
            </a:r>
          </a:p>
          <a:p>
            <a:pPr marL="1397000" lvl="3" indent="0"/>
            <a:r>
              <a:rPr lang="en-US" sz="2400" dirty="0"/>
              <a:t>}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19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939800" lvl="1" indent="-457200">
              <a:buAutoNum type="arabicPeriod"/>
            </a:pPr>
            <a:r>
              <a:rPr lang="en-US" sz="2000" dirty="0"/>
              <a:t>A Base Condition, where the function ends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1397000" lvl="3" indent="0"/>
            <a:r>
              <a:rPr lang="en-US" sz="2400" dirty="0"/>
              <a:t>int fun1 (int a)</a:t>
            </a:r>
          </a:p>
          <a:p>
            <a:pPr marL="1397000" lvl="3" indent="0"/>
            <a:r>
              <a:rPr lang="en-US" sz="2400" dirty="0"/>
              <a:t>{</a:t>
            </a:r>
          </a:p>
          <a:p>
            <a:pPr marL="1397000" lvl="3" indent="0"/>
            <a:r>
              <a:rPr lang="en-US" sz="2400" dirty="0"/>
              <a:t>	</a:t>
            </a:r>
          </a:p>
          <a:p>
            <a:pPr marL="1397000" lvl="3" indent="0"/>
            <a:endParaRPr lang="en-US" sz="2400" dirty="0"/>
          </a:p>
          <a:p>
            <a:pPr marL="1397000" lvl="3" indent="0"/>
            <a:r>
              <a:rPr lang="en-US" sz="2400" dirty="0"/>
              <a:t>	int b = </a:t>
            </a:r>
            <a:r>
              <a:rPr lang="en-US" sz="2400" dirty="0" err="1"/>
              <a:t>a+a</a:t>
            </a:r>
            <a:r>
              <a:rPr lang="en-US" sz="2400" dirty="0"/>
              <a:t>;</a:t>
            </a:r>
          </a:p>
          <a:p>
            <a:pPr marL="1397000" lvl="3" indent="0"/>
            <a:r>
              <a:rPr lang="en-US" sz="2400" dirty="0"/>
              <a:t>	fun1(b);</a:t>
            </a:r>
          </a:p>
          <a:p>
            <a:pPr marL="1397000" lvl="3" indent="0"/>
            <a:r>
              <a:rPr lang="en-US" sz="2400" dirty="0"/>
              <a:t>}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2AFCA-52E1-46E8-A059-243E6721FEC6}"/>
              </a:ext>
            </a:extLst>
          </p:cNvPr>
          <p:cNvSpPr txBox="1"/>
          <p:nvPr/>
        </p:nvSpPr>
        <p:spPr>
          <a:xfrm>
            <a:off x="1986224" y="2499566"/>
            <a:ext cx="202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if (a&gt;13)    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 return 0;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94CD6-46C0-44FD-850F-327C68C2094D}"/>
              </a:ext>
            </a:extLst>
          </p:cNvPr>
          <p:cNvSpPr/>
          <p:nvPr/>
        </p:nvSpPr>
        <p:spPr>
          <a:xfrm>
            <a:off x="1986224" y="2499566"/>
            <a:ext cx="1810713" cy="922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807</Words>
  <Application>Microsoft Office PowerPoint</Application>
  <PresentationFormat>On-screen Show (16:9)</PresentationFormat>
  <Paragraphs>206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Lilita One</vt:lpstr>
      <vt:lpstr>Mulish</vt:lpstr>
      <vt:lpstr>Arial</vt:lpstr>
      <vt:lpstr>Muli</vt:lpstr>
      <vt:lpstr>Modern Wave XL by Slidesgo</vt:lpstr>
      <vt:lpstr>Lecture 3  Recursion, Iteration, Time-Space Tradeoff</vt:lpstr>
      <vt:lpstr>Table of contents</vt:lpstr>
      <vt:lpstr>Iteration </vt:lpstr>
      <vt:lpstr>Iteration</vt:lpstr>
      <vt:lpstr>Tools of Iteration</vt:lpstr>
      <vt:lpstr>Recursion </vt:lpstr>
      <vt:lpstr>Recursion</vt:lpstr>
      <vt:lpstr>Recursion</vt:lpstr>
      <vt:lpstr>Recursion</vt:lpstr>
      <vt:lpstr>Practice Example</vt:lpstr>
      <vt:lpstr>Iterative Solution </vt:lpstr>
      <vt:lpstr>Recursive Solution </vt:lpstr>
      <vt:lpstr>Time Space Tradeoff </vt:lpstr>
      <vt:lpstr>How iteration works</vt:lpstr>
      <vt:lpstr>How iteration works</vt:lpstr>
      <vt:lpstr>How recursion works</vt:lpstr>
      <vt:lpstr>How recursion works</vt:lpstr>
      <vt:lpstr>Tail Call Optimization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22</cp:revision>
  <dcterms:modified xsi:type="dcterms:W3CDTF">2024-07-31T06:07:22Z</dcterms:modified>
</cp:coreProperties>
</file>