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1"/>
  </p:notesMasterIdLst>
  <p:sldIdLst>
    <p:sldId id="256" r:id="rId2"/>
    <p:sldId id="262" r:id="rId3"/>
    <p:sldId id="264" r:id="rId4"/>
    <p:sldId id="268" r:id="rId5"/>
    <p:sldId id="272" r:id="rId6"/>
    <p:sldId id="275" r:id="rId7"/>
    <p:sldId id="277" r:id="rId8"/>
    <p:sldId id="278" r:id="rId9"/>
    <p:sldId id="276" r:id="rId10"/>
  </p:sldIdLst>
  <p:sldSz cx="9144000" cy="5143500" type="screen16x9"/>
  <p:notesSz cx="6858000" cy="9144000"/>
  <p:embeddedFontLst>
    <p:embeddedFont>
      <p:font typeface="Lilita One" panose="020B0604020202020204" charset="0"/>
      <p:regular r:id="rId12"/>
    </p:embeddedFont>
    <p:embeddedFont>
      <p:font typeface="Mulish" panose="020B0604020202020204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5" autoAdjust="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0bd9e236d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0bd9e236d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0bd9e236d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0bd9e236d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675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54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55" name="Google Shape;155;p13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3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60" name="Google Shape;160;p1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2523762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1"/>
          </p:nvPr>
        </p:nvSpPr>
        <p:spPr>
          <a:xfrm>
            <a:off x="29443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title" idx="2" hasCustomPrompt="1"/>
          </p:nvPr>
        </p:nvSpPr>
        <p:spPr>
          <a:xfrm>
            <a:off x="430304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260" name="Google Shape;260;p21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261" name="Google Shape;261;p21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21"/>
          <p:cNvGrpSpPr/>
          <p:nvPr/>
        </p:nvGrpSpPr>
        <p:grpSpPr>
          <a:xfrm rot="10800000">
            <a:off x="7847618" y="2617131"/>
            <a:ext cx="1390748" cy="2523532"/>
            <a:chOff x="-185357" y="-16183"/>
            <a:chExt cx="1390748" cy="2523532"/>
          </a:xfrm>
        </p:grpSpPr>
        <p:sp>
          <p:nvSpPr>
            <p:cNvPr id="264" name="Google Shape;264;p21"/>
            <p:cNvSpPr/>
            <p:nvPr/>
          </p:nvSpPr>
          <p:spPr>
            <a:xfrm flipH="1">
              <a:off x="-118142" y="93504"/>
              <a:ext cx="376314" cy="96253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 flipH="1">
              <a:off x="-118142" y="-16183"/>
              <a:ext cx="840553" cy="1363736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 flipH="1">
              <a:off x="-185357" y="-16183"/>
              <a:ext cx="1390748" cy="2523532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21"/>
          <p:cNvGrpSpPr/>
          <p:nvPr/>
        </p:nvGrpSpPr>
        <p:grpSpPr>
          <a:xfrm rot="10800000" flipH="1">
            <a:off x="9" y="2092892"/>
            <a:ext cx="1447812" cy="3031578"/>
            <a:chOff x="238125" y="846675"/>
            <a:chExt cx="1237975" cy="2592200"/>
          </a:xfrm>
        </p:grpSpPr>
        <p:sp>
          <p:nvSpPr>
            <p:cNvPr id="268" name="Google Shape;268;p21"/>
            <p:cNvSpPr/>
            <p:nvPr/>
          </p:nvSpPr>
          <p:spPr>
            <a:xfrm>
              <a:off x="238125" y="846675"/>
              <a:ext cx="1237975" cy="2592200"/>
            </a:xfrm>
            <a:custGeom>
              <a:avLst/>
              <a:gdLst/>
              <a:ahLst/>
              <a:cxnLst/>
              <a:rect l="l" t="t" r="r" b="b"/>
              <a:pathLst>
                <a:path w="49519" h="103688" extrusionOk="0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21"/>
          <p:cNvSpPr/>
          <p:nvPr/>
        </p:nvSpPr>
        <p:spPr>
          <a:xfrm rot="-5400000">
            <a:off x="453075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7" r:id="rId6"/>
    <p:sldLayoutId id="2147483672" r:id="rId7"/>
    <p:sldLayoutId id="2147483699" r:id="rId8"/>
    <p:sldLayoutId id="214748370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SE 131</a:t>
            </a:r>
            <a:br>
              <a:rPr lang="en" dirty="0"/>
            </a:br>
            <a:r>
              <a:rPr lang="en" dirty="0"/>
              <a:t>Data Structure</a:t>
            </a:r>
            <a:endParaRPr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/>
              <a:t>c</a:t>
            </a:r>
            <a:r>
              <a:rPr lang="en" sz="3200"/>
              <a:t>ontents</a:t>
            </a:r>
            <a:endParaRPr sz="3200"/>
          </a:p>
        </p:txBody>
      </p:sp>
      <p:sp>
        <p:nvSpPr>
          <p:cNvPr id="790" name="Google Shape;790;p63">
            <a:hlinkClick r:id="rId3" action="ppaction://hlinksldjump"/>
          </p:cNvPr>
          <p:cNvSpPr/>
          <p:nvPr/>
        </p:nvSpPr>
        <p:spPr>
          <a:xfrm>
            <a:off x="4495807" y="54000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63">
            <a:hlinkClick r:id="rId4" action="ppaction://hlinksldjump"/>
          </p:cNvPr>
          <p:cNvSpPr/>
          <p:nvPr/>
        </p:nvSpPr>
        <p:spPr>
          <a:xfrm>
            <a:off x="4495807" y="211595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3">
            <a:hlinkClick r:id="" action="ppaction://noaction"/>
          </p:cNvPr>
          <p:cNvSpPr/>
          <p:nvPr/>
        </p:nvSpPr>
        <p:spPr>
          <a:xfrm>
            <a:off x="4495807" y="369190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Evaluation</a:t>
            </a:r>
            <a:endParaRPr dirty="0"/>
          </a:p>
        </p:txBody>
      </p:sp>
      <p:sp>
        <p:nvSpPr>
          <p:cNvPr id="794" name="Google Shape;794;p6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4581007" y="62520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5" name="Google Shape;795;p6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6" name="Google Shape;796;p6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7" name="Google Shape;797;p63"/>
          <p:cNvSpPr txBox="1">
            <a:spLocks noGrp="1"/>
          </p:cNvSpPr>
          <p:nvPr>
            <p:ph type="subTitle" idx="5"/>
          </p:nvPr>
        </p:nvSpPr>
        <p:spPr>
          <a:xfrm>
            <a:off x="5448900" y="1002174"/>
            <a:ext cx="29092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your performance would be evaluated </a:t>
            </a:r>
            <a:endParaRPr dirty="0"/>
          </a:p>
        </p:txBody>
      </p:sp>
      <p:sp>
        <p:nvSpPr>
          <p:cNvPr id="798" name="Google Shape;798;p63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2616394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Outline</a:t>
            </a:r>
            <a:endParaRPr dirty="0"/>
          </a:p>
        </p:txBody>
      </p:sp>
      <p:sp>
        <p:nvSpPr>
          <p:cNvPr id="799" name="Google Shape;799;p63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3230756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 &amp; Content</a:t>
            </a:r>
            <a:endParaRPr dirty="0"/>
          </a:p>
        </p:txBody>
      </p:sp>
      <p:sp>
        <p:nvSpPr>
          <p:cNvPr id="800" name="Google Shape;800;p63"/>
          <p:cNvSpPr txBox="1">
            <a:spLocks noGrp="1"/>
          </p:cNvSpPr>
          <p:nvPr>
            <p:ph type="subTitle" idx="9"/>
          </p:nvPr>
        </p:nvSpPr>
        <p:spPr>
          <a:xfrm>
            <a:off x="5448900" y="4135650"/>
            <a:ext cx="2394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further reading</a:t>
            </a:r>
            <a:endParaRPr dirty="0"/>
          </a:p>
        </p:txBody>
      </p:sp>
      <p:sp>
        <p:nvSpPr>
          <p:cNvPr id="801" name="Google Shape;801;p63"/>
          <p:cNvSpPr/>
          <p:nvPr/>
        </p:nvSpPr>
        <p:spPr>
          <a:xfrm rot="-5400000">
            <a:off x="6218550" y="88582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63"/>
          <p:cNvSpPr txBox="1">
            <a:spLocks noGrp="1"/>
          </p:cNvSpPr>
          <p:nvPr>
            <p:ph type="subTitle" idx="7"/>
          </p:nvPr>
        </p:nvSpPr>
        <p:spPr>
          <a:xfrm>
            <a:off x="5448900" y="2571750"/>
            <a:ext cx="3173606" cy="392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are going to study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3" name="Google Shape;803;p63"/>
          <p:cNvSpPr/>
          <p:nvPr/>
        </p:nvSpPr>
        <p:spPr>
          <a:xfrm rot="-5400000">
            <a:off x="6218550" y="246322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3">
            <a:hlinkClick r:id="rId5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5" name="Google Shape;805;p63">
            <a:hlinkClick r:id="rId6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6" name="Google Shape;806;p6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7" name="Google Shape;807;p6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build="p"/>
      <p:bldP spid="797" grpId="0" build="p"/>
      <p:bldP spid="798" grpId="0" build="p"/>
      <p:bldP spid="799" grpId="0" build="p"/>
      <p:bldP spid="800" grpId="0" build="p"/>
      <p:bldP spid="801" grpId="0" animBg="1"/>
      <p:bldP spid="802" grpId="0" build="p"/>
      <p:bldP spid="8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Course Evaluation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" name="Google Shape;918;p69">
            <a:extLst>
              <a:ext uri="{FF2B5EF4-FFF2-40B4-BE49-F238E27FC236}">
                <a16:creationId xmlns:a16="http://schemas.microsoft.com/office/drawing/2014/main" id="{5FF7F905-8D75-44CC-A3E7-56FC4A8F2A75}"/>
              </a:ext>
            </a:extLst>
          </p:cNvPr>
          <p:cNvSpPr txBox="1">
            <a:spLocks/>
          </p:cNvSpPr>
          <p:nvPr/>
        </p:nvSpPr>
        <p:spPr>
          <a:xfrm>
            <a:off x="1741312" y="1757110"/>
            <a:ext cx="2318623" cy="237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Attendance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Assignment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3 Class Tests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000"/>
          </a:p>
          <a:p>
            <a:pPr marL="0" indent="0" algn="l"/>
            <a:endParaRPr lang="en-US" sz="1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Presentation</a:t>
            </a:r>
            <a:endParaRPr lang="en-US" sz="2000" dirty="0"/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091" y="752367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of Evaluation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280179" y="2442658"/>
            <a:ext cx="22653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Midterm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</a:t>
            </a:r>
          </a:p>
        </p:txBody>
      </p:sp>
      <p:sp>
        <p:nvSpPr>
          <p:cNvPr id="19" name="Google Shape;943;p69">
            <a:extLst>
              <a:ext uri="{FF2B5EF4-FFF2-40B4-BE49-F238E27FC236}">
                <a16:creationId xmlns:a16="http://schemas.microsoft.com/office/drawing/2014/main" id="{8E2D7787-81E7-4090-B71E-BD3E81AB9B0A}"/>
              </a:ext>
            </a:extLst>
          </p:cNvPr>
          <p:cNvSpPr/>
          <p:nvPr/>
        </p:nvSpPr>
        <p:spPr>
          <a:xfrm>
            <a:off x="4530745" y="1643725"/>
            <a:ext cx="82500" cy="2672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918;p69">
            <a:extLst>
              <a:ext uri="{FF2B5EF4-FFF2-40B4-BE49-F238E27FC236}">
                <a16:creationId xmlns:a16="http://schemas.microsoft.com/office/drawing/2014/main" id="{3E229DAE-720A-4037-B68D-DF3873E9D086}"/>
              </a:ext>
            </a:extLst>
          </p:cNvPr>
          <p:cNvSpPr txBox="1">
            <a:spLocks/>
          </p:cNvSpPr>
          <p:nvPr/>
        </p:nvSpPr>
        <p:spPr>
          <a:xfrm>
            <a:off x="3763374" y="1791786"/>
            <a:ext cx="2318623" cy="237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-US" sz="2000" dirty="0"/>
              <a:t>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algn="l"/>
            <a:r>
              <a:rPr lang="en-US" sz="2000" dirty="0"/>
              <a:t>5 </a:t>
            </a:r>
          </a:p>
          <a:p>
            <a:pPr marL="0" indent="0" algn="l"/>
            <a:endParaRPr lang="en-US" sz="2000" dirty="0"/>
          </a:p>
          <a:p>
            <a:pPr marL="0" indent="0" algn="l"/>
            <a:r>
              <a:rPr lang="en-US" sz="2000" dirty="0"/>
              <a:t>15</a:t>
            </a:r>
          </a:p>
          <a:p>
            <a:pPr marL="0" indent="0" algn="l"/>
            <a:endParaRPr lang="en-US" sz="1200" dirty="0"/>
          </a:p>
          <a:p>
            <a:pPr marL="0" indent="0" algn="l"/>
            <a:endParaRPr lang="en-US" sz="1200" dirty="0"/>
          </a:p>
          <a:p>
            <a:pPr marL="0" indent="0" algn="l"/>
            <a:r>
              <a:rPr lang="en-US" sz="2000" dirty="0"/>
              <a:t>8</a:t>
            </a:r>
          </a:p>
        </p:txBody>
      </p:sp>
      <p:sp>
        <p:nvSpPr>
          <p:cNvPr id="21" name="Google Shape;918;p69">
            <a:extLst>
              <a:ext uri="{FF2B5EF4-FFF2-40B4-BE49-F238E27FC236}">
                <a16:creationId xmlns:a16="http://schemas.microsoft.com/office/drawing/2014/main" id="{83A235CF-1538-4FF4-8C22-5A33F4B8374E}"/>
              </a:ext>
            </a:extLst>
          </p:cNvPr>
          <p:cNvSpPr txBox="1">
            <a:spLocks/>
          </p:cNvSpPr>
          <p:nvPr/>
        </p:nvSpPr>
        <p:spPr>
          <a:xfrm>
            <a:off x="7166753" y="2442658"/>
            <a:ext cx="2318623" cy="1190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-US" sz="2000" dirty="0"/>
              <a:t>25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algn="l"/>
            <a:r>
              <a:rPr lang="en-US" sz="2000" dirty="0"/>
              <a:t>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3"/>
          <p:cNvSpPr/>
          <p:nvPr/>
        </p:nvSpPr>
        <p:spPr>
          <a:xfrm>
            <a:off x="4235249" y="196600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/>
          </p:nvPr>
        </p:nvSpPr>
        <p:spPr>
          <a:xfrm>
            <a:off x="2523762" y="267957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Outline</a:t>
            </a:r>
            <a:endParaRPr dirty="0"/>
          </a:p>
        </p:txBody>
      </p:sp>
      <p:sp>
        <p:nvSpPr>
          <p:cNvPr id="1047" name="Google Shape;1047;p73"/>
          <p:cNvSpPr txBox="1">
            <a:spLocks noGrp="1"/>
          </p:cNvSpPr>
          <p:nvPr>
            <p:ph type="title" idx="4294967295"/>
          </p:nvPr>
        </p:nvSpPr>
        <p:spPr>
          <a:xfrm>
            <a:off x="4303049" y="203380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8" name="Google Shape;1048;p73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49" name="Google Shape;1049;p73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0" name="Google Shape;1050;p7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1" name="Google Shape;1051;p7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2" name="Google Shape;1052;p73"/>
          <p:cNvSpPr txBox="1">
            <a:spLocks noGrp="1"/>
          </p:cNvSpPr>
          <p:nvPr>
            <p:ph type="title" idx="2"/>
          </p:nvPr>
        </p:nvSpPr>
        <p:spPr>
          <a:xfrm>
            <a:off x="4303049" y="203380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76"/>
          <p:cNvSpPr txBox="1">
            <a:spLocks noGrp="1"/>
          </p:cNvSpPr>
          <p:nvPr>
            <p:ph type="subTitle" idx="1"/>
          </p:nvPr>
        </p:nvSpPr>
        <p:spPr>
          <a:xfrm>
            <a:off x="1319581" y="1216624"/>
            <a:ext cx="3053110" cy="348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Array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Stack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Queue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Linked List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Heap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Tree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Graph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dirty="0"/>
          </a:p>
        </p:txBody>
      </p:sp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Outline</a:t>
            </a:r>
            <a:endParaRPr dirty="0"/>
          </a:p>
        </p:txBody>
      </p:sp>
      <p:sp>
        <p:nvSpPr>
          <p:cNvPr id="1100" name="Google Shape;1100;p76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1" name="Google Shape;1101;p76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2" name="Google Shape;1102;p7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3" name="Google Shape;1103;p7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" name="Google Shape;1097;p76">
            <a:extLst>
              <a:ext uri="{FF2B5EF4-FFF2-40B4-BE49-F238E27FC236}">
                <a16:creationId xmlns:a16="http://schemas.microsoft.com/office/drawing/2014/main" id="{59BF89E4-616D-445E-9B4A-9DB0EA882E3D}"/>
              </a:ext>
            </a:extLst>
          </p:cNvPr>
          <p:cNvSpPr txBox="1">
            <a:spLocks/>
          </p:cNvSpPr>
          <p:nvPr/>
        </p:nvSpPr>
        <p:spPr>
          <a:xfrm>
            <a:off x="4149413" y="1684903"/>
            <a:ext cx="3515990" cy="224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-330200"/>
            <a:r>
              <a:rPr lang="en-US" dirty="0"/>
              <a:t>Adjacency List and Matrix</a:t>
            </a:r>
          </a:p>
          <a:p>
            <a:pPr indent="-330200"/>
            <a:endParaRPr lang="en-US" dirty="0"/>
          </a:p>
          <a:p>
            <a:pPr indent="-330200"/>
            <a:r>
              <a:rPr lang="en-US" dirty="0"/>
              <a:t>Searching Algorithm</a:t>
            </a:r>
          </a:p>
          <a:p>
            <a:pPr indent="-330200"/>
            <a:endParaRPr lang="en-US" dirty="0"/>
          </a:p>
          <a:p>
            <a:pPr indent="-330200"/>
            <a:r>
              <a:rPr lang="en-US" dirty="0"/>
              <a:t>Sorting Algorithm</a:t>
            </a:r>
          </a:p>
          <a:p>
            <a:pPr indent="-330200"/>
            <a:endParaRPr lang="en-US" dirty="0"/>
          </a:p>
          <a:p>
            <a:pPr indent="-330200"/>
            <a:r>
              <a:rPr lang="en-US" dirty="0"/>
              <a:t>Time Complexity Calculation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3"/>
          <p:cNvSpPr/>
          <p:nvPr/>
        </p:nvSpPr>
        <p:spPr>
          <a:xfrm>
            <a:off x="4321079" y="145546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/>
          </p:nvPr>
        </p:nvSpPr>
        <p:spPr>
          <a:xfrm>
            <a:off x="2892106" y="2196765"/>
            <a:ext cx="3798254" cy="1284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</a:t>
            </a:r>
            <a:br>
              <a:rPr lang="en-US" dirty="0"/>
            </a:br>
            <a:r>
              <a:rPr lang="en-US" dirty="0"/>
              <a:t>&amp; Content</a:t>
            </a:r>
          </a:p>
        </p:txBody>
      </p:sp>
      <p:sp>
        <p:nvSpPr>
          <p:cNvPr id="1047" name="Google Shape;1047;p73"/>
          <p:cNvSpPr txBox="1">
            <a:spLocks noGrp="1"/>
          </p:cNvSpPr>
          <p:nvPr>
            <p:ph type="title" idx="4294967295"/>
          </p:nvPr>
        </p:nvSpPr>
        <p:spPr>
          <a:xfrm>
            <a:off x="4388879" y="152326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8" name="Google Shape;1048;p73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49" name="Google Shape;1049;p73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0" name="Google Shape;1050;p7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1" name="Google Shape;1051;p7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2" name="Google Shape;1052;p73"/>
          <p:cNvSpPr txBox="1">
            <a:spLocks noGrp="1"/>
          </p:cNvSpPr>
          <p:nvPr>
            <p:ph type="title" idx="2"/>
          </p:nvPr>
        </p:nvSpPr>
        <p:spPr>
          <a:xfrm>
            <a:off x="4388879" y="152326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3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76"/>
          <p:cNvSpPr txBox="1">
            <a:spLocks noGrp="1"/>
          </p:cNvSpPr>
          <p:nvPr>
            <p:ph type="subTitle" idx="1"/>
          </p:nvPr>
        </p:nvSpPr>
        <p:spPr>
          <a:xfrm>
            <a:off x="1214090" y="1670135"/>
            <a:ext cx="7000270" cy="2033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>
              <a:buFont typeface="+mj-lt"/>
              <a:buAutoNum type="arabicPeriod"/>
            </a:pPr>
            <a:r>
              <a:rPr lang="en-US" dirty="0"/>
              <a:t>A Pseudocode Approach with C, 2nd Edition, by </a:t>
            </a:r>
            <a:r>
              <a:rPr lang="en-US" dirty="0" err="1"/>
              <a:t>ichard</a:t>
            </a:r>
            <a:r>
              <a:rPr lang="en-US" dirty="0"/>
              <a:t> F. </a:t>
            </a:r>
            <a:r>
              <a:rPr lang="en-US" dirty="0" err="1"/>
              <a:t>Gilberg</a:t>
            </a:r>
            <a:r>
              <a:rPr lang="en-US" dirty="0"/>
              <a:t> (Author), Behrouz A. </a:t>
            </a:r>
            <a:r>
              <a:rPr lang="en-US" dirty="0" err="1"/>
              <a:t>Forouzan</a:t>
            </a:r>
            <a:r>
              <a:rPr lang="en-US" dirty="0"/>
              <a:t> (Author) </a:t>
            </a:r>
          </a:p>
          <a:p>
            <a:pPr marL="469900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Poppins" panose="00000500000000000000" pitchFamily="2" charset="0"/>
            </a:endParaRPr>
          </a:p>
          <a:p>
            <a:pPr marL="469900">
              <a:buFont typeface="+mj-lt"/>
              <a:buAutoNum type="arabicPeriod"/>
            </a:pPr>
            <a:r>
              <a:rPr lang="en-US" dirty="0"/>
              <a:t>Data Structures and Algorithms Made Easy: Data Structures and Algorithmic Puzzles" is a book written by Narasimha </a:t>
            </a:r>
            <a:r>
              <a:rPr lang="en-US" dirty="0" err="1"/>
              <a:t>Karumanchi</a:t>
            </a:r>
            <a:r>
              <a:rPr lang="en-US" dirty="0"/>
              <a:t>.</a:t>
            </a:r>
          </a:p>
          <a:p>
            <a:pPr marL="469900">
              <a:buFont typeface="+mj-lt"/>
              <a:buAutoNum type="arabicPeriod"/>
            </a:pPr>
            <a:endParaRPr lang="en-US" dirty="0"/>
          </a:p>
          <a:p>
            <a:pPr marL="469900">
              <a:buFont typeface="+mj-lt"/>
              <a:buAutoNum type="arabicPeriod"/>
            </a:pPr>
            <a:r>
              <a:rPr lang="en-US" dirty="0"/>
              <a:t>Data Structures (SIE) Paperback – January 1, 2014</a:t>
            </a:r>
          </a:p>
          <a:p>
            <a:pPr marL="469900">
              <a:buFont typeface="+mj-lt"/>
              <a:buAutoNum type="arabicPeriod"/>
            </a:pPr>
            <a:endParaRPr lang="en-US" dirty="0"/>
          </a:p>
          <a:p>
            <a:pPr marL="469900">
              <a:buFont typeface="+mj-lt"/>
              <a:buAutoNum type="arabicPeriod"/>
            </a:pPr>
            <a:r>
              <a:rPr lang="en-US" dirty="0"/>
              <a:t>https://www.geeksforgeeks.org/data-structures/</a:t>
            </a:r>
            <a:endParaRPr dirty="0"/>
          </a:p>
        </p:txBody>
      </p:sp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 and Content</a:t>
            </a:r>
            <a:endParaRPr dirty="0"/>
          </a:p>
        </p:txBody>
      </p:sp>
      <p:sp>
        <p:nvSpPr>
          <p:cNvPr id="1100" name="Google Shape;1100;p76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1" name="Google Shape;1101;p76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2" name="Google Shape;1102;p7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3" name="Google Shape;1103;p7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68028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191</Words>
  <Application>Microsoft Office PowerPoint</Application>
  <PresentationFormat>On-screen Show (16:9)</PresentationFormat>
  <Paragraphs>103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Poppins</vt:lpstr>
      <vt:lpstr>Lilita One</vt:lpstr>
      <vt:lpstr>Muli</vt:lpstr>
      <vt:lpstr>Mulish</vt:lpstr>
      <vt:lpstr>Arial</vt:lpstr>
      <vt:lpstr>Modern Wave XL by Slidesgo</vt:lpstr>
      <vt:lpstr>SE 131 Data Structure</vt:lpstr>
      <vt:lpstr>Table of contents</vt:lpstr>
      <vt:lpstr>Course Evaluation</vt:lpstr>
      <vt:lpstr>Process of Evaluation</vt:lpstr>
      <vt:lpstr>Course Outline</vt:lpstr>
      <vt:lpstr>Course Outline</vt:lpstr>
      <vt:lpstr>Reference &amp; Content</vt:lpstr>
      <vt:lpstr>Reference and Content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cp:lastModifiedBy>Abrar Hasan</cp:lastModifiedBy>
  <cp:revision>6</cp:revision>
  <dcterms:modified xsi:type="dcterms:W3CDTF">2024-07-13T03:56:29Z</dcterms:modified>
</cp:coreProperties>
</file>