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5"/>
  </p:notesMasterIdLst>
  <p:sldIdLst>
    <p:sldId id="256" r:id="rId2"/>
    <p:sldId id="263" r:id="rId3"/>
    <p:sldId id="380" r:id="rId4"/>
    <p:sldId id="382" r:id="rId5"/>
    <p:sldId id="383" r:id="rId6"/>
    <p:sldId id="384" r:id="rId7"/>
    <p:sldId id="385" r:id="rId8"/>
    <p:sldId id="265" r:id="rId9"/>
    <p:sldId id="266" r:id="rId10"/>
    <p:sldId id="273" r:id="rId11"/>
    <p:sldId id="371" r:id="rId12"/>
    <p:sldId id="386" r:id="rId13"/>
    <p:sldId id="345" r:id="rId14"/>
    <p:sldId id="379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47" r:id="rId23"/>
    <p:sldId id="348" r:id="rId24"/>
  </p:sldIdLst>
  <p:sldSz cx="9144000" cy="5143500" type="screen16x9"/>
  <p:notesSz cx="6858000" cy="9144000"/>
  <p:embeddedFontLst>
    <p:embeddedFont>
      <p:font typeface="Lilita One" panose="020B060402020202020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E2B12"/>
    <a:srgbClr val="7700D0"/>
    <a:srgbClr val="4B0082"/>
    <a:srgbClr val="FE0000"/>
    <a:srgbClr val="BD92DE"/>
    <a:srgbClr val="FF6600"/>
    <a:srgbClr val="9C5BCD"/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>
        <p:scale>
          <a:sx n="75" d="100"/>
          <a:sy n="75" d="100"/>
        </p:scale>
        <p:origin x="1109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0bd9e236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0bd9e236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70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90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e1984cb7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e1984cb7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1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652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11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20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15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30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12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0bd9e23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0bd9e23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48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434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3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4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10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1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23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39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8a0076b5a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8a0076b5a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5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0bd9e236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0bd9e236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2"/>
          </p:nvPr>
        </p:nvSpPr>
        <p:spPr>
          <a:xfrm>
            <a:off x="713225" y="31513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3"/>
          </p:nvPr>
        </p:nvSpPr>
        <p:spPr>
          <a:xfrm>
            <a:off x="3374550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4"/>
          </p:nvPr>
        </p:nvSpPr>
        <p:spPr>
          <a:xfrm>
            <a:off x="3374550" y="3150063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5"/>
          </p:nvPr>
        </p:nvSpPr>
        <p:spPr>
          <a:xfrm>
            <a:off x="6035875" y="2797975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6"/>
          </p:nvPr>
        </p:nvSpPr>
        <p:spPr>
          <a:xfrm>
            <a:off x="6035875" y="31488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 rot="-5400000">
            <a:off x="3607737" y="561586"/>
            <a:ext cx="1928549" cy="9144028"/>
            <a:chOff x="-1073765" y="-129175"/>
            <a:chExt cx="1928549" cy="5367789"/>
          </a:xfrm>
        </p:grpSpPr>
        <p:sp>
          <p:nvSpPr>
            <p:cNvPr id="170" name="Google Shape;170;p14"/>
            <p:cNvSpPr/>
            <p:nvPr/>
          </p:nvSpPr>
          <p:spPr>
            <a:xfrm>
              <a:off x="-1073765" y="-129175"/>
              <a:ext cx="1236624" cy="5367789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780026" y="-129175"/>
              <a:ext cx="1151020" cy="5367789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-294149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942" y="-129175"/>
              <a:ext cx="838842" cy="5367789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887806" y="-8"/>
            <a:ext cx="1390748" cy="2523532"/>
            <a:chOff x="6373700" y="846675"/>
            <a:chExt cx="1059375" cy="1937750"/>
          </a:xfrm>
        </p:grpSpPr>
        <p:sp>
          <p:nvSpPr>
            <p:cNvPr id="175" name="Google Shape;175;p1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 hasCustomPrompt="1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 idx="7" hasCustomPrompt="1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8" hasCustomPrompt="1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4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sh"/>
              <a:buNone/>
              <a:defRPr sz="14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sh"/>
              <a:buNone/>
              <a:defRPr sz="2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title" idx="2" hasCustomPrompt="1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65" r:id="rId4"/>
    <p:sldLayoutId id="2147483666" r:id="rId5"/>
    <p:sldLayoutId id="2147483668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0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46231" y="871539"/>
            <a:ext cx="6002400" cy="2717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Lecture 10</a:t>
            </a:r>
            <a:br>
              <a:rPr lang="en" sz="5000" dirty="0"/>
            </a:br>
            <a:r>
              <a:rPr lang="en" sz="5000" dirty="0"/>
              <a:t>Binary Search Tree</a:t>
            </a:r>
            <a:endParaRPr sz="5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4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74"/>
          <p:cNvGrpSpPr/>
          <p:nvPr/>
        </p:nvGrpSpPr>
        <p:grpSpPr>
          <a:xfrm rot="10800000">
            <a:off x="-252126" y="-21"/>
            <a:ext cx="3862492" cy="5143520"/>
            <a:chOff x="4725575" y="844150"/>
            <a:chExt cx="2829250" cy="4018375"/>
          </a:xfrm>
        </p:grpSpPr>
        <p:sp>
          <p:nvSpPr>
            <p:cNvPr id="1060" name="Google Shape;1060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74"/>
          <p:cNvGrpSpPr/>
          <p:nvPr/>
        </p:nvGrpSpPr>
        <p:grpSpPr>
          <a:xfrm>
            <a:off x="5515599" y="-21"/>
            <a:ext cx="3862492" cy="5143520"/>
            <a:chOff x="4725575" y="844150"/>
            <a:chExt cx="2829250" cy="4018375"/>
          </a:xfrm>
        </p:grpSpPr>
        <p:sp>
          <p:nvSpPr>
            <p:cNvPr id="1068" name="Google Shape;1068;p74"/>
            <p:cNvSpPr/>
            <p:nvPr/>
          </p:nvSpPr>
          <p:spPr>
            <a:xfrm>
              <a:off x="4725575" y="844150"/>
              <a:ext cx="2614950" cy="4018375"/>
            </a:xfrm>
            <a:custGeom>
              <a:avLst/>
              <a:gdLst/>
              <a:ahLst/>
              <a:cxnLst/>
              <a:rect l="l" t="t" r="r" b="b"/>
              <a:pathLst>
                <a:path w="104598" h="160735" extrusionOk="0">
                  <a:moveTo>
                    <a:pt x="89845" y="1"/>
                  </a:moveTo>
                  <a:cubicBezTo>
                    <a:pt x="96584" y="39493"/>
                    <a:pt x="70069" y="96941"/>
                    <a:pt x="19777" y="143875"/>
                  </a:cubicBezTo>
                  <a:cubicBezTo>
                    <a:pt x="13312" y="149899"/>
                    <a:pt x="6692" y="155531"/>
                    <a:pt x="1" y="160734"/>
                  </a:cubicBezTo>
                  <a:lnTo>
                    <a:pt x="2322" y="160734"/>
                  </a:lnTo>
                  <a:cubicBezTo>
                    <a:pt x="7585" y="156865"/>
                    <a:pt x="12788" y="152757"/>
                    <a:pt x="17955" y="148411"/>
                  </a:cubicBezTo>
                  <a:cubicBezTo>
                    <a:pt x="74069" y="101084"/>
                    <a:pt x="104597" y="40946"/>
                    <a:pt x="97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4853275" y="844150"/>
              <a:ext cx="2701550" cy="4018375"/>
            </a:xfrm>
            <a:custGeom>
              <a:avLst/>
              <a:gdLst/>
              <a:ahLst/>
              <a:cxnLst/>
              <a:rect l="l" t="t" r="r" b="b"/>
              <a:pathLst>
                <a:path w="108062" h="160735" extrusionOk="0">
                  <a:moveTo>
                    <a:pt x="99084" y="1"/>
                  </a:moveTo>
                  <a:cubicBezTo>
                    <a:pt x="108062" y="42422"/>
                    <a:pt x="73176" y="105382"/>
                    <a:pt x="10740" y="152912"/>
                  </a:cubicBezTo>
                  <a:cubicBezTo>
                    <a:pt x="7180" y="155626"/>
                    <a:pt x="3596" y="158234"/>
                    <a:pt x="0" y="160734"/>
                  </a:cubicBezTo>
                  <a:lnTo>
                    <a:pt x="3322" y="160734"/>
                  </a:lnTo>
                  <a:cubicBezTo>
                    <a:pt x="5001" y="159639"/>
                    <a:pt x="6680" y="158508"/>
                    <a:pt x="8347" y="157365"/>
                  </a:cubicBezTo>
                  <a:cubicBezTo>
                    <a:pt x="54555" y="125718"/>
                    <a:pt x="87559" y="85832"/>
                    <a:pt x="101144" y="49745"/>
                  </a:cubicBezTo>
                  <a:lnTo>
                    <a:pt x="10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4"/>
            <p:cNvSpPr/>
            <p:nvPr/>
          </p:nvSpPr>
          <p:spPr>
            <a:xfrm>
              <a:off x="5036025" y="2528875"/>
              <a:ext cx="2345850" cy="2333650"/>
            </a:xfrm>
            <a:custGeom>
              <a:avLst/>
              <a:gdLst/>
              <a:ahLst/>
              <a:cxnLst/>
              <a:rect l="l" t="t" r="r" b="b"/>
              <a:pathLst>
                <a:path w="93834" h="93346" extrusionOk="0">
                  <a:moveTo>
                    <a:pt x="93834" y="1"/>
                  </a:moveTo>
                  <a:cubicBezTo>
                    <a:pt x="76177" y="32552"/>
                    <a:pt x="43256" y="66461"/>
                    <a:pt x="1" y="93345"/>
                  </a:cubicBezTo>
                  <a:lnTo>
                    <a:pt x="4763" y="93345"/>
                  </a:lnTo>
                  <a:cubicBezTo>
                    <a:pt x="43661" y="70485"/>
                    <a:pt x="74570" y="42160"/>
                    <a:pt x="93834" y="13871"/>
                  </a:cubicBezTo>
                  <a:lnTo>
                    <a:pt x="93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5297075" y="3175375"/>
              <a:ext cx="2084800" cy="1687150"/>
            </a:xfrm>
            <a:custGeom>
              <a:avLst/>
              <a:gdLst/>
              <a:ahLst/>
              <a:cxnLst/>
              <a:rect l="l" t="t" r="r" b="b"/>
              <a:pathLst>
                <a:path w="83392" h="67486" extrusionOk="0">
                  <a:moveTo>
                    <a:pt x="83392" y="1"/>
                  </a:moveTo>
                  <a:cubicBezTo>
                    <a:pt x="63628" y="24349"/>
                    <a:pt x="34934" y="48054"/>
                    <a:pt x="1" y="67485"/>
                  </a:cubicBezTo>
                  <a:lnTo>
                    <a:pt x="6775" y="67485"/>
                  </a:lnTo>
                  <a:cubicBezTo>
                    <a:pt x="37779" y="51102"/>
                    <a:pt x="63961" y="31445"/>
                    <a:pt x="83392" y="10835"/>
                  </a:cubicBezTo>
                  <a:lnTo>
                    <a:pt x="83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5667650" y="3697775"/>
              <a:ext cx="1714225" cy="1164750"/>
            </a:xfrm>
            <a:custGeom>
              <a:avLst/>
              <a:gdLst/>
              <a:ahLst/>
              <a:cxnLst/>
              <a:rect l="l" t="t" r="r" b="b"/>
              <a:pathLst>
                <a:path w="68569" h="46590" extrusionOk="0">
                  <a:moveTo>
                    <a:pt x="68569" y="0"/>
                  </a:moveTo>
                  <a:cubicBezTo>
                    <a:pt x="50210" y="17002"/>
                    <a:pt x="26921" y="33004"/>
                    <a:pt x="1" y="46589"/>
                  </a:cubicBezTo>
                  <a:lnTo>
                    <a:pt x="9526" y="46589"/>
                  </a:lnTo>
                  <a:cubicBezTo>
                    <a:pt x="32064" y="35659"/>
                    <a:pt x="52007" y="23051"/>
                    <a:pt x="68569" y="9525"/>
                  </a:cubicBezTo>
                  <a:lnTo>
                    <a:pt x="68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6185275" y="4164775"/>
              <a:ext cx="1196600" cy="697750"/>
            </a:xfrm>
            <a:custGeom>
              <a:avLst/>
              <a:gdLst/>
              <a:ahLst/>
              <a:cxnLst/>
              <a:rect l="l" t="t" r="r" b="b"/>
              <a:pathLst>
                <a:path w="47864" h="27910" extrusionOk="0">
                  <a:moveTo>
                    <a:pt x="47864" y="1"/>
                  </a:moveTo>
                  <a:cubicBezTo>
                    <a:pt x="33862" y="10109"/>
                    <a:pt x="17765" y="19527"/>
                    <a:pt x="1" y="27909"/>
                  </a:cubicBezTo>
                  <a:lnTo>
                    <a:pt x="12991" y="27909"/>
                  </a:lnTo>
                  <a:cubicBezTo>
                    <a:pt x="25564" y="22063"/>
                    <a:pt x="37244" y="15681"/>
                    <a:pt x="47864" y="8895"/>
                  </a:cubicBezTo>
                  <a:lnTo>
                    <a:pt x="47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4"/>
            <p:cNvSpPr/>
            <p:nvPr/>
          </p:nvSpPr>
          <p:spPr>
            <a:xfrm>
              <a:off x="6881500" y="4605325"/>
              <a:ext cx="500375" cy="257200"/>
            </a:xfrm>
            <a:custGeom>
              <a:avLst/>
              <a:gdLst/>
              <a:ahLst/>
              <a:cxnLst/>
              <a:rect l="l" t="t" r="r" b="b"/>
              <a:pathLst>
                <a:path w="20015" h="10288" extrusionOk="0">
                  <a:moveTo>
                    <a:pt x="20015" y="0"/>
                  </a:moveTo>
                  <a:cubicBezTo>
                    <a:pt x="13669" y="3584"/>
                    <a:pt x="6990" y="7013"/>
                    <a:pt x="1" y="10287"/>
                  </a:cubicBezTo>
                  <a:lnTo>
                    <a:pt x="16610" y="10287"/>
                  </a:lnTo>
                  <a:cubicBezTo>
                    <a:pt x="17753" y="9739"/>
                    <a:pt x="18896" y="9180"/>
                    <a:pt x="20015" y="8620"/>
                  </a:cubicBezTo>
                  <a:lnTo>
                    <a:pt x="20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74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74"/>
          <p:cNvSpPr txBox="1">
            <a:spLocks noGrp="1"/>
          </p:cNvSpPr>
          <p:nvPr>
            <p:ph type="title"/>
          </p:nvPr>
        </p:nvSpPr>
        <p:spPr>
          <a:xfrm>
            <a:off x="2587885" y="2638647"/>
            <a:ext cx="4096500" cy="1097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  <a:endParaRPr dirty="0"/>
          </a:p>
        </p:txBody>
      </p:sp>
      <p:sp>
        <p:nvSpPr>
          <p:cNvPr id="1078" name="Google Shape;1078;p74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02</a:t>
            </a:r>
            <a:endParaRPr dirty="0"/>
          </a:p>
        </p:txBody>
      </p:sp>
      <p:sp>
        <p:nvSpPr>
          <p:cNvPr id="1079" name="Google Shape;1079;p74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0" name="Google Shape;1080;p74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1" name="Google Shape;1081;p7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2" name="Google Shape;1082;p7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394678" y="1093344"/>
            <a:ext cx="7306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Always insert new node as leaf node.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2. Start at root node as current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3. If new node’s key &lt; current’s key.</a:t>
            </a:r>
          </a:p>
          <a:p>
            <a:pPr marL="0" indent="0">
              <a:buNone/>
            </a:pPr>
            <a:r>
              <a:rPr lang="en-US" dirty="0"/>
              <a:t>	1. If current node has a left child, search left.</a:t>
            </a:r>
          </a:p>
          <a:p>
            <a:pPr marL="0" indent="0">
              <a:buNone/>
            </a:pPr>
            <a:r>
              <a:rPr lang="en-US" dirty="0"/>
              <a:t>	2. Else add new node as current’s left child.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If new node’s key &gt; current’s key. </a:t>
            </a:r>
          </a:p>
          <a:p>
            <a:pPr marL="0" indent="0">
              <a:buNone/>
            </a:pPr>
            <a:r>
              <a:rPr lang="en-US" dirty="0"/>
              <a:t>	1. If current node has a right child, search right.</a:t>
            </a:r>
          </a:p>
          <a:p>
            <a:pPr marL="0" indent="0">
              <a:buNone/>
            </a:pPr>
            <a:r>
              <a:rPr lang="en-US" dirty="0"/>
              <a:t>	2. Else add new node as current’s right child.</a:t>
            </a:r>
          </a:p>
          <a:p>
            <a:endParaRPr lang="en-US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0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394678" y="1093344"/>
            <a:ext cx="34691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Always insert new node as leaf node.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2. Start at root node as current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3. If new node’s key &lt; current’s key.</a:t>
            </a:r>
          </a:p>
          <a:p>
            <a:pPr marL="0" indent="0">
              <a:buNone/>
            </a:pPr>
            <a:r>
              <a:rPr lang="en-US" dirty="0"/>
              <a:t>	1. If current node has a left child, search left.</a:t>
            </a:r>
          </a:p>
          <a:p>
            <a:pPr marL="0" indent="0">
              <a:buNone/>
            </a:pPr>
            <a:r>
              <a:rPr lang="en-US" dirty="0"/>
              <a:t>	2. Else add new node as current’s left child.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If new node’s key &gt; current’s key. </a:t>
            </a:r>
          </a:p>
          <a:p>
            <a:pPr marL="0" indent="0">
              <a:buNone/>
            </a:pPr>
            <a:r>
              <a:rPr lang="en-US" dirty="0"/>
              <a:t>	1. If current node has a right child, search right.</a:t>
            </a:r>
          </a:p>
          <a:p>
            <a:pPr marL="0" indent="0">
              <a:buNone/>
            </a:pPr>
            <a:r>
              <a:rPr lang="en-US" dirty="0"/>
              <a:t>	2. Else add new node as current’s right child.</a:t>
            </a:r>
          </a:p>
          <a:p>
            <a:endParaRPr lang="en-US" dirty="0">
              <a:latin typeface="Mulish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AF3813-217B-48F9-BDF6-B970CC969284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7AFCA4-0ECA-4A73-9549-79C3C1C22BBD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2B34CC-4082-408F-925E-E97C747981A9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BC435E-F8A6-4C22-9523-41A9EB4278B3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EC884F-AF01-4A73-BB59-CD6D91457E76}"/>
              </a:ext>
            </a:extLst>
          </p:cNvPr>
          <p:cNvSpPr/>
          <p:nvPr/>
        </p:nvSpPr>
        <p:spPr>
          <a:xfrm>
            <a:off x="5232364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90ADAE-CC7E-4DA5-BA30-32C9811FCE9D}"/>
              </a:ext>
            </a:extLst>
          </p:cNvPr>
          <p:cNvSpPr/>
          <p:nvPr/>
        </p:nvSpPr>
        <p:spPr>
          <a:xfrm>
            <a:off x="4110417" y="291080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8E87AE-2188-4EC6-B2DD-2425BB697993}"/>
              </a:ext>
            </a:extLst>
          </p:cNvPr>
          <p:cNvSpPr/>
          <p:nvPr/>
        </p:nvSpPr>
        <p:spPr>
          <a:xfrm>
            <a:off x="6237144" y="284012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440553-5FF5-4A6C-B602-54904A8B654B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9DEC36-3197-49AA-8B4C-4F49D3F574A4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737C51-7D73-48C6-93CD-6900BEE0BA53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4384737" y="2447276"/>
            <a:ext cx="423900" cy="46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498B99-DDCD-48E9-8706-C125A067F99A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5196585" y="2447276"/>
            <a:ext cx="310099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58B1B9-2C50-4F59-BDA0-26A3A4254767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6511464" y="2347595"/>
            <a:ext cx="441038" cy="492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06DCD5-E55F-4B6C-B444-7F9FA39F13E2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165D127-EFDF-4BD7-9D50-1D3E7D0A13C1}"/>
              </a:ext>
            </a:extLst>
          </p:cNvPr>
          <p:cNvSpPr/>
          <p:nvPr/>
        </p:nvSpPr>
        <p:spPr>
          <a:xfrm>
            <a:off x="7399876" y="386342"/>
            <a:ext cx="548640" cy="548640"/>
          </a:xfrm>
          <a:prstGeom prst="ellipse">
            <a:avLst/>
          </a:prstGeom>
          <a:solidFill>
            <a:srgbClr val="7700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633677-FCB1-49E8-80C9-E7586D1B2D62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5700658" y="3345295"/>
            <a:ext cx="504073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4EFF741-3513-42C0-AC7F-E9003C67A72E}"/>
              </a:ext>
            </a:extLst>
          </p:cNvPr>
          <p:cNvSpPr/>
          <p:nvPr/>
        </p:nvSpPr>
        <p:spPr>
          <a:xfrm>
            <a:off x="7399876" y="399347"/>
            <a:ext cx="548640" cy="548640"/>
          </a:xfrm>
          <a:prstGeom prst="ellipse">
            <a:avLst/>
          </a:prstGeom>
          <a:solidFill>
            <a:srgbClr val="7700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9DDA1-7D3F-42F9-A5E2-509C361DEF8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994579" y="3345295"/>
            <a:ext cx="318131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294E857-1BB2-4863-A05F-AFB873261151}"/>
              </a:ext>
            </a:extLst>
          </p:cNvPr>
          <p:cNvSpPr/>
          <p:nvPr/>
        </p:nvSpPr>
        <p:spPr>
          <a:xfrm>
            <a:off x="7399876" y="373337"/>
            <a:ext cx="548640" cy="548640"/>
          </a:xfrm>
          <a:prstGeom prst="ellipse">
            <a:avLst/>
          </a:prstGeom>
          <a:solidFill>
            <a:srgbClr val="BE2B1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BD208D-3E0F-4B82-A6D8-D2F446BBC615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93827E-6 L -0.11146 0.144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0.14444 L -0.22466 0.3123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66 0.31234 L -0.16962 0.4950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62 0.49506 L -0.14427 0.645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19753E-6 L -0.11146 0.1444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0.14445 L -0.22466 0.3123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66 0.31235 L -0.16962 0.4950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62 0.49507 L -0.31893 0.6432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5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11146 0.144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0.14444 L 0.0177 0.2947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 0.29475 L 0.07569 0.4861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9 0.48611 L 0.06336 0.63024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49" grpId="0" animBg="1"/>
      <p:bldP spid="49" grpId="1" animBg="1"/>
      <p:bldP spid="49" grpId="2" animBg="1"/>
      <p:bldP spid="49" grpId="3" animBg="1"/>
      <p:bldP spid="49" grpId="4" animBg="1"/>
      <p:bldP spid="54" grpId="0" animBg="1"/>
      <p:bldP spid="54" grpId="1" animBg="1"/>
      <p:bldP spid="54" grpId="2" animBg="1"/>
      <p:bldP spid="54" grpId="3" animBg="1"/>
      <p:bldP spid="54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106"/>
          <p:cNvGrpSpPr/>
          <p:nvPr/>
        </p:nvGrpSpPr>
        <p:grpSpPr>
          <a:xfrm>
            <a:off x="-461340" y="-162672"/>
            <a:ext cx="2834785" cy="5431185"/>
            <a:chOff x="-461340" y="-162672"/>
            <a:chExt cx="2834785" cy="5431185"/>
          </a:xfrm>
        </p:grpSpPr>
        <p:sp>
          <p:nvSpPr>
            <p:cNvPr id="1667" name="Google Shape;1667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06"/>
          <p:cNvGrpSpPr/>
          <p:nvPr/>
        </p:nvGrpSpPr>
        <p:grpSpPr>
          <a:xfrm>
            <a:off x="6770560" y="-162672"/>
            <a:ext cx="2834785" cy="5431185"/>
            <a:chOff x="-461340" y="-162672"/>
            <a:chExt cx="2834785" cy="5431185"/>
          </a:xfrm>
        </p:grpSpPr>
        <p:sp>
          <p:nvSpPr>
            <p:cNvPr id="1675" name="Google Shape;1675;p106"/>
            <p:cNvSpPr/>
            <p:nvPr/>
          </p:nvSpPr>
          <p:spPr>
            <a:xfrm>
              <a:off x="1042871" y="-162672"/>
              <a:ext cx="1214245" cy="5431185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6"/>
            <p:cNvSpPr/>
            <p:nvPr/>
          </p:nvSpPr>
          <p:spPr>
            <a:xfrm>
              <a:off x="1647423" y="-162672"/>
              <a:ext cx="726022" cy="5431185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6"/>
            <p:cNvSpPr/>
            <p:nvPr/>
          </p:nvSpPr>
          <p:spPr>
            <a:xfrm>
              <a:off x="-461340" y="-162672"/>
              <a:ext cx="797765" cy="5431185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6"/>
            <p:cNvSpPr/>
            <p:nvPr/>
          </p:nvSpPr>
          <p:spPr>
            <a:xfrm>
              <a:off x="336408" y="-162672"/>
              <a:ext cx="1344145" cy="5431185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6"/>
            <p:cNvSpPr/>
            <p:nvPr/>
          </p:nvSpPr>
          <p:spPr>
            <a:xfrm>
              <a:off x="-268179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6"/>
            <p:cNvSpPr/>
            <p:nvPr/>
          </p:nvSpPr>
          <p:spPr>
            <a:xfrm>
              <a:off x="629341" y="-162672"/>
              <a:ext cx="1433325" cy="5431185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6"/>
            <p:cNvSpPr/>
            <p:nvPr/>
          </p:nvSpPr>
          <p:spPr>
            <a:xfrm>
              <a:off x="31565" y="-162672"/>
              <a:ext cx="1048259" cy="5431185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10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0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1120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</a:t>
            </a:r>
            <a:endParaRPr dirty="0"/>
          </a:p>
        </p:txBody>
      </p:sp>
      <p:sp>
        <p:nvSpPr>
          <p:cNvPr id="1685" name="Google Shape;1685;p10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86" name="Google Shape;1686;p106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7" name="Google Shape;1687;p106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8" name="Google Shape;1688;p10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89" name="Google Shape;1689;p10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90" name="Google Shape;1690;p10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853466" y="1402199"/>
            <a:ext cx="5030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There are 3 possible cases</a:t>
            </a:r>
          </a:p>
        </p:txBody>
      </p:sp>
    </p:spTree>
    <p:extLst>
      <p:ext uri="{BB962C8B-B14F-4D97-AF65-F5344CB8AC3E}">
        <p14:creationId xmlns:p14="http://schemas.microsoft.com/office/powerpoint/2010/main" val="310702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1: Deleting the leaf node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215570" y="1463159"/>
            <a:ext cx="50300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free the allocated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modify the other part of the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CBE45-1C07-4254-9625-07EA24F92407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1468C-74A7-4C25-A692-865B5B6E666F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C018F-CF5F-4C00-8A75-6C6831835212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83309-2AAA-4AD3-8086-257823153819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358333-F078-42B6-B923-FFB1C801F52E}"/>
              </a:ext>
            </a:extLst>
          </p:cNvPr>
          <p:cNvSpPr/>
          <p:nvPr/>
        </p:nvSpPr>
        <p:spPr>
          <a:xfrm>
            <a:off x="5232364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AC6F50-DF7D-48F8-80C9-F630C48A16D9}"/>
              </a:ext>
            </a:extLst>
          </p:cNvPr>
          <p:cNvSpPr/>
          <p:nvPr/>
        </p:nvSpPr>
        <p:spPr>
          <a:xfrm>
            <a:off x="4110417" y="291080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CCB719-03E9-4BDD-B9F3-5F102F664AA5}"/>
              </a:ext>
            </a:extLst>
          </p:cNvPr>
          <p:cNvSpPr/>
          <p:nvPr/>
        </p:nvSpPr>
        <p:spPr>
          <a:xfrm>
            <a:off x="6237144" y="284012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3E38A-67A9-4602-9238-DB1D0C9BDDAA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B9FDD-A38B-4AA2-B9E4-0F080679CAF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722FEA-5155-4EE6-87FF-879C8E7E9503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384737" y="2447276"/>
            <a:ext cx="423900" cy="46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C55FF1-0157-4372-9283-5BB1DCC2F84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5196585" y="2447276"/>
            <a:ext cx="310099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E3D4A3-ADC4-4CDF-986A-05E271E77305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6511464" y="2347595"/>
            <a:ext cx="441038" cy="492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569344-E4E1-4A5A-8513-E4AE96A4A385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3E37B0-047E-4CD3-ABBA-0C6F402CDD1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5700658" y="3345295"/>
            <a:ext cx="504073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B0E2B7-54D9-4455-941E-D659B683EFA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994579" y="3345295"/>
            <a:ext cx="318131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AF69D-205F-45AC-B1A7-88DCF6A415C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A45B9A-A67F-4A07-BE05-F4E577F1355D}"/>
              </a:ext>
            </a:extLst>
          </p:cNvPr>
          <p:cNvSpPr/>
          <p:nvPr/>
        </p:nvSpPr>
        <p:spPr>
          <a:xfrm>
            <a:off x="4572000" y="3728478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FF422-D7F1-400D-8A35-0E2BFDFB74F0}"/>
              </a:ext>
            </a:extLst>
          </p:cNvPr>
          <p:cNvSpPr/>
          <p:nvPr/>
        </p:nvSpPr>
        <p:spPr>
          <a:xfrm>
            <a:off x="6065541" y="3775020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4AC482-10F6-470A-814C-B308C12B27F0}"/>
              </a:ext>
            </a:extLst>
          </p:cNvPr>
          <p:cNvSpPr/>
          <p:nvPr/>
        </p:nvSpPr>
        <p:spPr>
          <a:xfrm>
            <a:off x="7907270" y="364602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3A86D-5E5B-4FEF-B169-8EC291A9ECF1}"/>
              </a:ext>
            </a:extLst>
          </p:cNvPr>
          <p:cNvSpPr>
            <a:spLocks noChangeAspect="1"/>
          </p:cNvSpPr>
          <p:nvPr/>
        </p:nvSpPr>
        <p:spPr>
          <a:xfrm>
            <a:off x="5966215" y="3691075"/>
            <a:ext cx="731520" cy="7315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2: Deleting the node with single child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3375-B552-40F8-9D98-C97B1D075A1F}"/>
              </a:ext>
            </a:extLst>
          </p:cNvPr>
          <p:cNvSpPr txBox="1"/>
          <p:nvPr/>
        </p:nvSpPr>
        <p:spPr>
          <a:xfrm>
            <a:off x="215570" y="1463159"/>
            <a:ext cx="5030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the node with child node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CBE45-1C07-4254-9625-07EA24F92407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1468C-74A7-4C25-A692-865B5B6E666F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C018F-CF5F-4C00-8A75-6C6831835212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83309-2AAA-4AD3-8086-257823153819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358333-F078-42B6-B923-FFB1C801F52E}"/>
              </a:ext>
            </a:extLst>
          </p:cNvPr>
          <p:cNvSpPr/>
          <p:nvPr/>
        </p:nvSpPr>
        <p:spPr>
          <a:xfrm>
            <a:off x="5232364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AC6F50-DF7D-48F8-80C9-F630C48A16D9}"/>
              </a:ext>
            </a:extLst>
          </p:cNvPr>
          <p:cNvSpPr/>
          <p:nvPr/>
        </p:nvSpPr>
        <p:spPr>
          <a:xfrm>
            <a:off x="4110417" y="291080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CCB719-03E9-4BDD-B9F3-5F102F664AA5}"/>
              </a:ext>
            </a:extLst>
          </p:cNvPr>
          <p:cNvSpPr/>
          <p:nvPr/>
        </p:nvSpPr>
        <p:spPr>
          <a:xfrm>
            <a:off x="6237144" y="284012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3E38A-67A9-4602-9238-DB1D0C9BDDAA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B9FDD-A38B-4AA2-B9E4-0F080679CAF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722FEA-5155-4EE6-87FF-879C8E7E9503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384737" y="2447276"/>
            <a:ext cx="423900" cy="46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C55FF1-0157-4372-9283-5BB1DCC2F848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5196585" y="2447276"/>
            <a:ext cx="310099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E3D4A3-ADC4-4CDF-986A-05E271E77305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6511464" y="2347595"/>
            <a:ext cx="441038" cy="492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569344-E4E1-4A5A-8513-E4AE96A4A385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3E37B0-047E-4CD3-ABBA-0C6F402CDD1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5700658" y="3345295"/>
            <a:ext cx="504073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B0E2B7-54D9-4455-941E-D659B683EFA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994579" y="3345295"/>
            <a:ext cx="318131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AF69D-205F-45AC-B1A7-88DCF6A415C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A45B9A-A67F-4A07-BE05-F4E577F1355D}"/>
              </a:ext>
            </a:extLst>
          </p:cNvPr>
          <p:cNvSpPr/>
          <p:nvPr/>
        </p:nvSpPr>
        <p:spPr>
          <a:xfrm>
            <a:off x="4572000" y="3728478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FF422-D7F1-400D-8A35-0E2BFDFB74F0}"/>
              </a:ext>
            </a:extLst>
          </p:cNvPr>
          <p:cNvSpPr/>
          <p:nvPr/>
        </p:nvSpPr>
        <p:spPr>
          <a:xfrm>
            <a:off x="6065541" y="3775020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4AC482-10F6-470A-814C-B308C12B27F0}"/>
              </a:ext>
            </a:extLst>
          </p:cNvPr>
          <p:cNvSpPr/>
          <p:nvPr/>
        </p:nvSpPr>
        <p:spPr>
          <a:xfrm>
            <a:off x="7907270" y="364602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3A86D-5E5B-4FEF-B169-8EC291A9ECF1}"/>
              </a:ext>
            </a:extLst>
          </p:cNvPr>
          <p:cNvSpPr>
            <a:spLocks noChangeAspect="1"/>
          </p:cNvSpPr>
          <p:nvPr/>
        </p:nvSpPr>
        <p:spPr>
          <a:xfrm>
            <a:off x="7345525" y="2796655"/>
            <a:ext cx="731520" cy="7315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5121 -0.1478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0" grpId="0" animBg="1"/>
      <p:bldP spid="3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2: Deleting the node with multiple child</a:t>
            </a:r>
            <a:endParaRPr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CBE45-1C07-4254-9625-07EA24F92407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1468C-74A7-4C25-A692-865B5B6E666F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C018F-CF5F-4C00-8A75-6C6831835212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83309-2AAA-4AD3-8086-257823153819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358333-F078-42B6-B923-FFB1C801F52E}"/>
              </a:ext>
            </a:extLst>
          </p:cNvPr>
          <p:cNvSpPr/>
          <p:nvPr/>
        </p:nvSpPr>
        <p:spPr>
          <a:xfrm>
            <a:off x="3400180" y="2901997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3E38A-67A9-4602-9238-DB1D0C9BDDAA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B9FDD-A38B-4AA2-B9E4-0F080679CAF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569344-E4E1-4A5A-8513-E4AE96A4A385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3E37B0-047E-4CD3-ABBA-0C6F402CDD1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868474" y="3370291"/>
            <a:ext cx="504073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B0E2B7-54D9-4455-941E-D659B683EFA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162395" y="3370291"/>
            <a:ext cx="318131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AF69D-205F-45AC-B1A7-88DCF6A415C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A45B9A-A67F-4A07-BE05-F4E577F1355D}"/>
              </a:ext>
            </a:extLst>
          </p:cNvPr>
          <p:cNvSpPr/>
          <p:nvPr/>
        </p:nvSpPr>
        <p:spPr>
          <a:xfrm>
            <a:off x="2739816" y="3753474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FF422-D7F1-400D-8A35-0E2BFDFB74F0}"/>
              </a:ext>
            </a:extLst>
          </p:cNvPr>
          <p:cNvSpPr/>
          <p:nvPr/>
        </p:nvSpPr>
        <p:spPr>
          <a:xfrm>
            <a:off x="4233357" y="3800016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4AC482-10F6-470A-814C-B308C12B27F0}"/>
              </a:ext>
            </a:extLst>
          </p:cNvPr>
          <p:cNvSpPr/>
          <p:nvPr/>
        </p:nvSpPr>
        <p:spPr>
          <a:xfrm>
            <a:off x="7907270" y="364602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3A86D-5E5B-4FEF-B169-8EC291A9ECF1}"/>
              </a:ext>
            </a:extLst>
          </p:cNvPr>
          <p:cNvSpPr>
            <a:spLocks noChangeAspect="1"/>
          </p:cNvSpPr>
          <p:nvPr/>
        </p:nvSpPr>
        <p:spPr>
          <a:xfrm>
            <a:off x="4628819" y="1887542"/>
            <a:ext cx="731520" cy="7315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066C8B-0D66-4591-9778-B4F71545F5FD}"/>
              </a:ext>
            </a:extLst>
          </p:cNvPr>
          <p:cNvSpPr/>
          <p:nvPr/>
        </p:nvSpPr>
        <p:spPr>
          <a:xfrm>
            <a:off x="5783431" y="2901997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AE04C-206D-4253-96D2-C6D5B09DA738}"/>
              </a:ext>
            </a:extLst>
          </p:cNvPr>
          <p:cNvCxnSpPr>
            <a:cxnSpLocks/>
            <a:stCxn id="36" idx="5"/>
            <a:endCxn id="40" idx="0"/>
          </p:cNvCxnSpPr>
          <p:nvPr/>
        </p:nvCxnSpPr>
        <p:spPr>
          <a:xfrm>
            <a:off x="6251725" y="3383156"/>
            <a:ext cx="450020" cy="391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DEDAF8-888A-4737-85D3-93DC567696E6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545646" y="3383156"/>
            <a:ext cx="318131" cy="416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A3ECCCE-4CA7-475D-B114-216E267B8915}"/>
              </a:ext>
            </a:extLst>
          </p:cNvPr>
          <p:cNvSpPr/>
          <p:nvPr/>
        </p:nvSpPr>
        <p:spPr>
          <a:xfrm>
            <a:off x="5123067" y="3753474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D0789D-3CAE-4BF1-84F7-A93540C41314}"/>
              </a:ext>
            </a:extLst>
          </p:cNvPr>
          <p:cNvSpPr/>
          <p:nvPr/>
        </p:nvSpPr>
        <p:spPr>
          <a:xfrm>
            <a:off x="6427425" y="3774986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CC8FD2-3011-47A1-ACBD-1F2A74A852D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674500" y="2253302"/>
            <a:ext cx="1053791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BFC971-CB3F-4230-94C6-5CCBF58730A9}"/>
              </a:ext>
            </a:extLst>
          </p:cNvPr>
          <p:cNvCxnSpPr>
            <a:cxnSpLocks/>
            <a:stCxn id="9" idx="6"/>
            <a:endCxn id="36" idx="0"/>
          </p:cNvCxnSpPr>
          <p:nvPr/>
        </p:nvCxnSpPr>
        <p:spPr>
          <a:xfrm>
            <a:off x="5276931" y="2253302"/>
            <a:ext cx="780820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5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2: Deleting the node with multiple child</a:t>
            </a:r>
            <a:endParaRPr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CBE45-1C07-4254-9625-07EA24F92407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1468C-74A7-4C25-A692-865B5B6E666F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C018F-CF5F-4C00-8A75-6C6831835212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83309-2AAA-4AD3-8086-257823153819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358333-F078-42B6-B923-FFB1C801F52E}"/>
              </a:ext>
            </a:extLst>
          </p:cNvPr>
          <p:cNvSpPr/>
          <p:nvPr/>
        </p:nvSpPr>
        <p:spPr>
          <a:xfrm>
            <a:off x="3400180" y="2901997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3E38A-67A9-4602-9238-DB1D0C9BDDAA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B9FDD-A38B-4AA2-B9E4-0F080679CAF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569344-E4E1-4A5A-8513-E4AE96A4A385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3E37B0-047E-4CD3-ABBA-0C6F402CDD1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868474" y="3370291"/>
            <a:ext cx="504073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B0E2B7-54D9-4455-941E-D659B683EFA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162395" y="3370291"/>
            <a:ext cx="318131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AF69D-205F-45AC-B1A7-88DCF6A415C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A45B9A-A67F-4A07-BE05-F4E577F1355D}"/>
              </a:ext>
            </a:extLst>
          </p:cNvPr>
          <p:cNvSpPr/>
          <p:nvPr/>
        </p:nvSpPr>
        <p:spPr>
          <a:xfrm>
            <a:off x="2739816" y="3753474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FF422-D7F1-400D-8A35-0E2BFDFB74F0}"/>
              </a:ext>
            </a:extLst>
          </p:cNvPr>
          <p:cNvSpPr/>
          <p:nvPr/>
        </p:nvSpPr>
        <p:spPr>
          <a:xfrm>
            <a:off x="4233357" y="3800016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4AC482-10F6-470A-814C-B308C12B27F0}"/>
              </a:ext>
            </a:extLst>
          </p:cNvPr>
          <p:cNvSpPr/>
          <p:nvPr/>
        </p:nvSpPr>
        <p:spPr>
          <a:xfrm>
            <a:off x="7907270" y="364602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3A86D-5E5B-4FEF-B169-8EC291A9ECF1}"/>
              </a:ext>
            </a:extLst>
          </p:cNvPr>
          <p:cNvSpPr>
            <a:spLocks noChangeAspect="1"/>
          </p:cNvSpPr>
          <p:nvPr/>
        </p:nvSpPr>
        <p:spPr>
          <a:xfrm>
            <a:off x="4636439" y="1887542"/>
            <a:ext cx="731520" cy="7315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066C8B-0D66-4591-9778-B4F71545F5FD}"/>
              </a:ext>
            </a:extLst>
          </p:cNvPr>
          <p:cNvSpPr/>
          <p:nvPr/>
        </p:nvSpPr>
        <p:spPr>
          <a:xfrm>
            <a:off x="5783431" y="2901997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AE04C-206D-4253-96D2-C6D5B09DA738}"/>
              </a:ext>
            </a:extLst>
          </p:cNvPr>
          <p:cNvCxnSpPr>
            <a:cxnSpLocks/>
            <a:stCxn id="36" idx="5"/>
            <a:endCxn id="40" idx="0"/>
          </p:cNvCxnSpPr>
          <p:nvPr/>
        </p:nvCxnSpPr>
        <p:spPr>
          <a:xfrm>
            <a:off x="6251725" y="3383156"/>
            <a:ext cx="450020" cy="391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DEDAF8-888A-4737-85D3-93DC567696E6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545646" y="3383156"/>
            <a:ext cx="318131" cy="416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A3ECCCE-4CA7-475D-B114-216E267B8915}"/>
              </a:ext>
            </a:extLst>
          </p:cNvPr>
          <p:cNvSpPr/>
          <p:nvPr/>
        </p:nvSpPr>
        <p:spPr>
          <a:xfrm>
            <a:off x="5123067" y="3753474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D0789D-3CAE-4BF1-84F7-A93540C41314}"/>
              </a:ext>
            </a:extLst>
          </p:cNvPr>
          <p:cNvSpPr/>
          <p:nvPr/>
        </p:nvSpPr>
        <p:spPr>
          <a:xfrm>
            <a:off x="6427425" y="3774986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CC8FD2-3011-47A1-ACBD-1F2A74A852D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674500" y="2253302"/>
            <a:ext cx="1053791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BFC971-CB3F-4230-94C6-5CCBF58730A9}"/>
              </a:ext>
            </a:extLst>
          </p:cNvPr>
          <p:cNvCxnSpPr>
            <a:cxnSpLocks/>
            <a:stCxn id="9" idx="6"/>
            <a:endCxn id="36" idx="0"/>
          </p:cNvCxnSpPr>
          <p:nvPr/>
        </p:nvCxnSpPr>
        <p:spPr>
          <a:xfrm>
            <a:off x="5276931" y="2253302"/>
            <a:ext cx="780820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535B09-7DE1-4EE2-8F43-61D7B33BC6E8}"/>
              </a:ext>
            </a:extLst>
          </p:cNvPr>
          <p:cNvSpPr txBox="1"/>
          <p:nvPr/>
        </p:nvSpPr>
        <p:spPr>
          <a:xfrm>
            <a:off x="168946" y="1342225"/>
            <a:ext cx="3178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Way 1:</a:t>
            </a:r>
          </a:p>
          <a:p>
            <a:r>
              <a:rPr lang="en-US" sz="2000" dirty="0"/>
              <a:t>Replace the node with the </a:t>
            </a:r>
            <a:r>
              <a:rPr lang="en-US" sz="3400" dirty="0"/>
              <a:t>largest</a:t>
            </a:r>
            <a:r>
              <a:rPr lang="en-US" sz="2000" dirty="0"/>
              <a:t> element of the </a:t>
            </a:r>
            <a:r>
              <a:rPr lang="en-US" sz="3400" dirty="0"/>
              <a:t>left Subtree</a:t>
            </a:r>
          </a:p>
        </p:txBody>
      </p:sp>
    </p:spTree>
    <p:extLst>
      <p:ext uri="{BB962C8B-B14F-4D97-AF65-F5344CB8AC3E}">
        <p14:creationId xmlns:p14="http://schemas.microsoft.com/office/powerpoint/2010/main" val="8151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69136E-6 L -0.0908 -0.1743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8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8 -0.17439 L 0.05417 -0.3561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28" grpId="1" animBg="1"/>
      <p:bldP spid="30" grpId="0" animBg="1"/>
      <p:bldP spid="3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2: Deleting the node with multiple child</a:t>
            </a:r>
            <a:endParaRPr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CBE45-1C07-4254-9625-07EA24F92407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1468C-74A7-4C25-A692-865B5B6E666F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C018F-CF5F-4C00-8A75-6C6831835212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83309-2AAA-4AD3-8086-257823153819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358333-F078-42B6-B923-FFB1C801F52E}"/>
              </a:ext>
            </a:extLst>
          </p:cNvPr>
          <p:cNvSpPr/>
          <p:nvPr/>
        </p:nvSpPr>
        <p:spPr>
          <a:xfrm>
            <a:off x="3400180" y="2901997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3E38A-67A9-4602-9238-DB1D0C9BDDAA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B9FDD-A38B-4AA2-B9E4-0F080679CAF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569344-E4E1-4A5A-8513-E4AE96A4A385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3E37B0-047E-4CD3-ABBA-0C6F402CDD1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868474" y="3370291"/>
            <a:ext cx="504073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B0E2B7-54D9-4455-941E-D659B683EFA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162395" y="3370291"/>
            <a:ext cx="318131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AF69D-205F-45AC-B1A7-88DCF6A415C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A45B9A-A67F-4A07-BE05-F4E577F1355D}"/>
              </a:ext>
            </a:extLst>
          </p:cNvPr>
          <p:cNvSpPr/>
          <p:nvPr/>
        </p:nvSpPr>
        <p:spPr>
          <a:xfrm>
            <a:off x="2739816" y="3753474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FF422-D7F1-400D-8A35-0E2BFDFB74F0}"/>
              </a:ext>
            </a:extLst>
          </p:cNvPr>
          <p:cNvSpPr/>
          <p:nvPr/>
        </p:nvSpPr>
        <p:spPr>
          <a:xfrm>
            <a:off x="4233357" y="3800016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4AC482-10F6-470A-814C-B308C12B27F0}"/>
              </a:ext>
            </a:extLst>
          </p:cNvPr>
          <p:cNvSpPr/>
          <p:nvPr/>
        </p:nvSpPr>
        <p:spPr>
          <a:xfrm>
            <a:off x="7907270" y="364602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3A86D-5E5B-4FEF-B169-8EC291A9ECF1}"/>
              </a:ext>
            </a:extLst>
          </p:cNvPr>
          <p:cNvSpPr>
            <a:spLocks noChangeAspect="1"/>
          </p:cNvSpPr>
          <p:nvPr/>
        </p:nvSpPr>
        <p:spPr>
          <a:xfrm>
            <a:off x="4636439" y="1887542"/>
            <a:ext cx="731520" cy="7315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066C8B-0D66-4591-9778-B4F71545F5FD}"/>
              </a:ext>
            </a:extLst>
          </p:cNvPr>
          <p:cNvSpPr/>
          <p:nvPr/>
        </p:nvSpPr>
        <p:spPr>
          <a:xfrm>
            <a:off x="5783431" y="2901997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AE04C-206D-4253-96D2-C6D5B09DA738}"/>
              </a:ext>
            </a:extLst>
          </p:cNvPr>
          <p:cNvCxnSpPr>
            <a:cxnSpLocks/>
            <a:stCxn id="36" idx="5"/>
            <a:endCxn id="40" idx="0"/>
          </p:cNvCxnSpPr>
          <p:nvPr/>
        </p:nvCxnSpPr>
        <p:spPr>
          <a:xfrm>
            <a:off x="6251725" y="3383156"/>
            <a:ext cx="450020" cy="391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DEDAF8-888A-4737-85D3-93DC567696E6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545646" y="3383156"/>
            <a:ext cx="318131" cy="416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A3ECCCE-4CA7-475D-B114-216E267B8915}"/>
              </a:ext>
            </a:extLst>
          </p:cNvPr>
          <p:cNvSpPr/>
          <p:nvPr/>
        </p:nvSpPr>
        <p:spPr>
          <a:xfrm>
            <a:off x="5123067" y="3753474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D0789D-3CAE-4BF1-84F7-A93540C41314}"/>
              </a:ext>
            </a:extLst>
          </p:cNvPr>
          <p:cNvSpPr/>
          <p:nvPr/>
        </p:nvSpPr>
        <p:spPr>
          <a:xfrm>
            <a:off x="6427425" y="3774986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CC8FD2-3011-47A1-ACBD-1F2A74A852D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674500" y="2253302"/>
            <a:ext cx="1053791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BFC971-CB3F-4230-94C6-5CCBF58730A9}"/>
              </a:ext>
            </a:extLst>
          </p:cNvPr>
          <p:cNvCxnSpPr>
            <a:cxnSpLocks/>
            <a:stCxn id="9" idx="6"/>
            <a:endCxn id="36" idx="0"/>
          </p:cNvCxnSpPr>
          <p:nvPr/>
        </p:nvCxnSpPr>
        <p:spPr>
          <a:xfrm>
            <a:off x="5276931" y="2253302"/>
            <a:ext cx="780820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535B09-7DE1-4EE2-8F43-61D7B33BC6E8}"/>
              </a:ext>
            </a:extLst>
          </p:cNvPr>
          <p:cNvSpPr txBox="1"/>
          <p:nvPr/>
        </p:nvSpPr>
        <p:spPr>
          <a:xfrm>
            <a:off x="169256" y="1095912"/>
            <a:ext cx="3275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Way 2:</a:t>
            </a:r>
          </a:p>
          <a:p>
            <a:r>
              <a:rPr lang="en-US" sz="2000" dirty="0"/>
              <a:t>Replace the node with the </a:t>
            </a:r>
            <a:r>
              <a:rPr lang="en-US" sz="3400" dirty="0"/>
              <a:t>smallest</a:t>
            </a:r>
            <a:r>
              <a:rPr lang="en-US" sz="2000" dirty="0"/>
              <a:t> element of the </a:t>
            </a:r>
            <a:r>
              <a:rPr lang="en-US" sz="3400" dirty="0"/>
              <a:t>Right Subtree</a:t>
            </a:r>
          </a:p>
        </p:txBody>
      </p:sp>
    </p:spTree>
    <p:extLst>
      <p:ext uri="{BB962C8B-B14F-4D97-AF65-F5344CB8AC3E}">
        <p14:creationId xmlns:p14="http://schemas.microsoft.com/office/powerpoint/2010/main" val="19880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07222 -0.1632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22 -0.16327 L -0.04323 -0.346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0" grpId="1" animBg="1"/>
      <p:bldP spid="39" grpId="0" animBg="1"/>
      <p:bldP spid="3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4"/>
          <p:cNvSpPr txBox="1">
            <a:spLocks noGrp="1"/>
          </p:cNvSpPr>
          <p:nvPr>
            <p:ph type="subTitle" idx="1"/>
          </p:nvPr>
        </p:nvSpPr>
        <p:spPr>
          <a:xfrm>
            <a:off x="721885" y="2797975"/>
            <a:ext cx="239490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 Tree</a:t>
            </a:r>
            <a:endParaRPr dirty="0"/>
          </a:p>
        </p:txBody>
      </p:sp>
      <p:sp>
        <p:nvSpPr>
          <p:cNvPr id="814" name="Google Shape;814;p64"/>
          <p:cNvSpPr txBox="1">
            <a:spLocks noGrp="1"/>
          </p:cNvSpPr>
          <p:nvPr>
            <p:ph type="subTitle" idx="3"/>
          </p:nvPr>
        </p:nvSpPr>
        <p:spPr>
          <a:xfrm>
            <a:off x="3383211" y="2797975"/>
            <a:ext cx="2394900" cy="572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</a:t>
            </a:r>
          </a:p>
        </p:txBody>
      </p:sp>
      <p:sp>
        <p:nvSpPr>
          <p:cNvPr id="816" name="Google Shape;816;p64"/>
          <p:cNvSpPr txBox="1">
            <a:spLocks noGrp="1"/>
          </p:cNvSpPr>
          <p:nvPr>
            <p:ph type="subTitle" idx="5"/>
          </p:nvPr>
        </p:nvSpPr>
        <p:spPr>
          <a:xfrm>
            <a:off x="6004825" y="2667942"/>
            <a:ext cx="2425950" cy="87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</a:t>
            </a:r>
          </a:p>
        </p:txBody>
      </p:sp>
      <p:sp>
        <p:nvSpPr>
          <p:cNvPr id="818" name="Google Shape;818;p6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9" name="Google Shape;819;p64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343500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0" name="Google Shape;820;p64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6004825" y="1680975"/>
            <a:ext cx="23949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1" name="Google Shape;821;p64"/>
          <p:cNvSpPr txBox="1">
            <a:spLocks noGrp="1"/>
          </p:cNvSpPr>
          <p:nvPr>
            <p:ph type="title" idx="9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 rot="-5400000">
            <a:off x="16720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4"/>
          <p:cNvSpPr/>
          <p:nvPr/>
        </p:nvSpPr>
        <p:spPr>
          <a:xfrm rot="-5400000">
            <a:off x="431782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4"/>
          <p:cNvSpPr/>
          <p:nvPr/>
        </p:nvSpPr>
        <p:spPr>
          <a:xfrm rot="-5400000">
            <a:off x="6994675" y="164425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4">
            <a:hlinkClick r:id="rId4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6" name="Google Shape;826;p64">
            <a:hlinkClick r:id="rId5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7" name="Google Shape;827;p64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28" name="Google Shape;828;p64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673" y="430213"/>
            <a:ext cx="7399200" cy="900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3: Deleting the node with multiple child (Special Case)</a:t>
            </a:r>
            <a:endParaRPr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CBE45-1C07-4254-9625-07EA24F92407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1468C-74A7-4C25-A692-865B5B6E666F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C018F-CF5F-4C00-8A75-6C6831835212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83309-2AAA-4AD3-8086-257823153819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358333-F078-42B6-B923-FFB1C801F52E}"/>
              </a:ext>
            </a:extLst>
          </p:cNvPr>
          <p:cNvSpPr/>
          <p:nvPr/>
        </p:nvSpPr>
        <p:spPr>
          <a:xfrm>
            <a:off x="3400180" y="2901997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3E38A-67A9-4602-9238-DB1D0C9BDDAA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B9FDD-A38B-4AA2-B9E4-0F080679CAF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569344-E4E1-4A5A-8513-E4AE96A4A385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3E37B0-047E-4CD3-ABBA-0C6F402CDD17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>
          <a:xfrm flipH="1">
            <a:off x="2990896" y="3370291"/>
            <a:ext cx="489630" cy="447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AF69D-205F-45AC-B1A7-88DCF6A415C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36FF422-D7F1-400D-8A35-0E2BFDFB74F0}"/>
              </a:ext>
            </a:extLst>
          </p:cNvPr>
          <p:cNvSpPr/>
          <p:nvPr/>
        </p:nvSpPr>
        <p:spPr>
          <a:xfrm>
            <a:off x="2716576" y="381761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4AC482-10F6-470A-814C-B308C12B27F0}"/>
              </a:ext>
            </a:extLst>
          </p:cNvPr>
          <p:cNvSpPr/>
          <p:nvPr/>
        </p:nvSpPr>
        <p:spPr>
          <a:xfrm>
            <a:off x="7907270" y="364602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3A86D-5E5B-4FEF-B169-8EC291A9ECF1}"/>
              </a:ext>
            </a:extLst>
          </p:cNvPr>
          <p:cNvSpPr>
            <a:spLocks noChangeAspect="1"/>
          </p:cNvSpPr>
          <p:nvPr/>
        </p:nvSpPr>
        <p:spPr>
          <a:xfrm>
            <a:off x="4636439" y="1887542"/>
            <a:ext cx="731520" cy="7315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066C8B-0D66-4591-9778-B4F71545F5FD}"/>
              </a:ext>
            </a:extLst>
          </p:cNvPr>
          <p:cNvSpPr/>
          <p:nvPr/>
        </p:nvSpPr>
        <p:spPr>
          <a:xfrm>
            <a:off x="5783431" y="2901997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AE04C-206D-4253-96D2-C6D5B09DA738}"/>
              </a:ext>
            </a:extLst>
          </p:cNvPr>
          <p:cNvCxnSpPr>
            <a:cxnSpLocks/>
            <a:stCxn id="36" idx="5"/>
            <a:endCxn id="40" idx="0"/>
          </p:cNvCxnSpPr>
          <p:nvPr/>
        </p:nvCxnSpPr>
        <p:spPr>
          <a:xfrm>
            <a:off x="6251725" y="3383156"/>
            <a:ext cx="450020" cy="391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BD0789D-3CAE-4BF1-84F7-A93540C41314}"/>
              </a:ext>
            </a:extLst>
          </p:cNvPr>
          <p:cNvSpPr/>
          <p:nvPr/>
        </p:nvSpPr>
        <p:spPr>
          <a:xfrm>
            <a:off x="6427425" y="3774986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CC8FD2-3011-47A1-ACBD-1F2A74A852D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674500" y="2253302"/>
            <a:ext cx="1053791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BFC971-CB3F-4230-94C6-5CCBF58730A9}"/>
              </a:ext>
            </a:extLst>
          </p:cNvPr>
          <p:cNvCxnSpPr>
            <a:cxnSpLocks/>
            <a:stCxn id="9" idx="6"/>
            <a:endCxn id="36" idx="0"/>
          </p:cNvCxnSpPr>
          <p:nvPr/>
        </p:nvCxnSpPr>
        <p:spPr>
          <a:xfrm>
            <a:off x="5276931" y="2253302"/>
            <a:ext cx="780820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D6A304A-6856-4101-9BE9-37664FE844DE}"/>
              </a:ext>
            </a:extLst>
          </p:cNvPr>
          <p:cNvGrpSpPr/>
          <p:nvPr/>
        </p:nvGrpSpPr>
        <p:grpSpPr>
          <a:xfrm>
            <a:off x="1646886" y="3040262"/>
            <a:ext cx="1522463" cy="338554"/>
            <a:chOff x="1646886" y="3040262"/>
            <a:chExt cx="1522463" cy="338554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573BEB12-A25B-4C0D-AD1D-E57DDC420A5A}"/>
                </a:ext>
              </a:extLst>
            </p:cNvPr>
            <p:cNvSpPr/>
            <p:nvPr/>
          </p:nvSpPr>
          <p:spPr>
            <a:xfrm>
              <a:off x="2620709" y="3069860"/>
              <a:ext cx="548640" cy="25816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882570-F275-42F7-B0EC-C703AEDC4FDA}"/>
                </a:ext>
              </a:extLst>
            </p:cNvPr>
            <p:cNvSpPr txBox="1"/>
            <p:nvPr/>
          </p:nvSpPr>
          <p:spPr>
            <a:xfrm>
              <a:off x="1646886" y="3040262"/>
              <a:ext cx="9738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Largest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8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14531 -0.1796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7465 -0.1777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8" grpId="0" animBg="1"/>
      <p:bldP spid="30" grpId="0" animBg="1"/>
      <p:bldP spid="3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673" y="430213"/>
            <a:ext cx="7399200" cy="900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3: Deleting the node with multiple child (Special Case)</a:t>
            </a:r>
            <a:endParaRPr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7CBE45-1C07-4254-9625-07EA24F92407}"/>
              </a:ext>
            </a:extLst>
          </p:cNvPr>
          <p:cNvSpPr/>
          <p:nvPr/>
        </p:nvSpPr>
        <p:spPr>
          <a:xfrm>
            <a:off x="5742936" y="1161309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1468C-74A7-4C25-A692-865B5B6E666F}"/>
              </a:ext>
            </a:extLst>
          </p:cNvPr>
          <p:cNvSpPr/>
          <p:nvPr/>
        </p:nvSpPr>
        <p:spPr>
          <a:xfrm>
            <a:off x="4728291" y="1978982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C018F-CF5F-4C00-8A75-6C6831835212}"/>
              </a:ext>
            </a:extLst>
          </p:cNvPr>
          <p:cNvSpPr>
            <a:spLocks noChangeAspect="1"/>
          </p:cNvSpPr>
          <p:nvPr/>
        </p:nvSpPr>
        <p:spPr>
          <a:xfrm>
            <a:off x="6872156" y="18793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83309-2AAA-4AD3-8086-257823153819}"/>
              </a:ext>
            </a:extLst>
          </p:cNvPr>
          <p:cNvSpPr/>
          <p:nvPr/>
        </p:nvSpPr>
        <p:spPr>
          <a:xfrm>
            <a:off x="7438976" y="2877001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358333-F078-42B6-B923-FFB1C801F52E}"/>
              </a:ext>
            </a:extLst>
          </p:cNvPr>
          <p:cNvSpPr/>
          <p:nvPr/>
        </p:nvSpPr>
        <p:spPr>
          <a:xfrm>
            <a:off x="3400180" y="2901997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3E38A-67A9-4602-9238-DB1D0C9BDDAA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96585" y="1629603"/>
            <a:ext cx="626697" cy="429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B9FDD-A38B-4AA2-B9E4-0F080679CAF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6211230" y="1629603"/>
            <a:ext cx="741272" cy="330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569344-E4E1-4A5A-8513-E4AE96A4A385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7340450" y="2347595"/>
            <a:ext cx="372846" cy="529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3E37B0-047E-4CD3-ABBA-0C6F402CDD17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>
          <a:xfrm flipH="1">
            <a:off x="2990896" y="3370291"/>
            <a:ext cx="489630" cy="447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CAF69D-205F-45AC-B1A7-88DCF6A415C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907270" y="3345295"/>
            <a:ext cx="178872" cy="300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36FF422-D7F1-400D-8A35-0E2BFDFB74F0}"/>
              </a:ext>
            </a:extLst>
          </p:cNvPr>
          <p:cNvSpPr/>
          <p:nvPr/>
        </p:nvSpPr>
        <p:spPr>
          <a:xfrm>
            <a:off x="2716576" y="381761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4AC482-10F6-470A-814C-B308C12B27F0}"/>
              </a:ext>
            </a:extLst>
          </p:cNvPr>
          <p:cNvSpPr/>
          <p:nvPr/>
        </p:nvSpPr>
        <p:spPr>
          <a:xfrm>
            <a:off x="7907270" y="3646025"/>
            <a:ext cx="548640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3A86D-5E5B-4FEF-B169-8EC291A9ECF1}"/>
              </a:ext>
            </a:extLst>
          </p:cNvPr>
          <p:cNvSpPr>
            <a:spLocks noChangeAspect="1"/>
          </p:cNvSpPr>
          <p:nvPr/>
        </p:nvSpPr>
        <p:spPr>
          <a:xfrm>
            <a:off x="4636439" y="1887542"/>
            <a:ext cx="731520" cy="7315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066C8B-0D66-4591-9778-B4F71545F5FD}"/>
              </a:ext>
            </a:extLst>
          </p:cNvPr>
          <p:cNvSpPr/>
          <p:nvPr/>
        </p:nvSpPr>
        <p:spPr>
          <a:xfrm>
            <a:off x="5783431" y="2901997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AE04C-206D-4253-96D2-C6D5B09DA738}"/>
              </a:ext>
            </a:extLst>
          </p:cNvPr>
          <p:cNvCxnSpPr>
            <a:cxnSpLocks/>
            <a:stCxn id="36" idx="5"/>
            <a:endCxn id="40" idx="0"/>
          </p:cNvCxnSpPr>
          <p:nvPr/>
        </p:nvCxnSpPr>
        <p:spPr>
          <a:xfrm>
            <a:off x="6251725" y="3383156"/>
            <a:ext cx="450020" cy="391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BD0789D-3CAE-4BF1-84F7-A93540C41314}"/>
              </a:ext>
            </a:extLst>
          </p:cNvPr>
          <p:cNvSpPr/>
          <p:nvPr/>
        </p:nvSpPr>
        <p:spPr>
          <a:xfrm>
            <a:off x="6427425" y="3774986"/>
            <a:ext cx="548640" cy="5637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CC8FD2-3011-47A1-ACBD-1F2A74A852D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674500" y="2253302"/>
            <a:ext cx="1053791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BFC971-CB3F-4230-94C6-5CCBF58730A9}"/>
              </a:ext>
            </a:extLst>
          </p:cNvPr>
          <p:cNvCxnSpPr>
            <a:cxnSpLocks/>
            <a:stCxn id="9" idx="6"/>
            <a:endCxn id="36" idx="0"/>
          </p:cNvCxnSpPr>
          <p:nvPr/>
        </p:nvCxnSpPr>
        <p:spPr>
          <a:xfrm>
            <a:off x="5276931" y="2253302"/>
            <a:ext cx="780820" cy="648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D6A304A-6856-4101-9BE9-37664FE844DE}"/>
              </a:ext>
            </a:extLst>
          </p:cNvPr>
          <p:cNvGrpSpPr/>
          <p:nvPr/>
        </p:nvGrpSpPr>
        <p:grpSpPr>
          <a:xfrm>
            <a:off x="4144878" y="3077372"/>
            <a:ext cx="1522463" cy="338554"/>
            <a:chOff x="1646886" y="3040262"/>
            <a:chExt cx="1522463" cy="338554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573BEB12-A25B-4C0D-AD1D-E57DDC420A5A}"/>
                </a:ext>
              </a:extLst>
            </p:cNvPr>
            <p:cNvSpPr/>
            <p:nvPr/>
          </p:nvSpPr>
          <p:spPr>
            <a:xfrm>
              <a:off x="2620709" y="3069860"/>
              <a:ext cx="548640" cy="25816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882570-F275-42F7-B0EC-C703AEDC4FDA}"/>
                </a:ext>
              </a:extLst>
            </p:cNvPr>
            <p:cNvSpPr txBox="1"/>
            <p:nvPr/>
          </p:nvSpPr>
          <p:spPr>
            <a:xfrm>
              <a:off x="1646886" y="3040262"/>
              <a:ext cx="9738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Smallest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3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83951E-6 L -0.11545 -0.176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8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7 L -0.07031 -0.1697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" y="-8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0" grpId="1" animBg="1"/>
      <p:bldP spid="36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3E247-AB98-41C6-A5E1-01A5D84C4053}"/>
              </a:ext>
            </a:extLst>
          </p:cNvPr>
          <p:cNvSpPr txBox="1"/>
          <p:nvPr/>
        </p:nvSpPr>
        <p:spPr>
          <a:xfrm>
            <a:off x="2468607" y="1448365"/>
            <a:ext cx="4336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latin typeface="Lilita One" panose="020B060402020202020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42270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" action="ppaction://noaction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" name="Google Shape;975;p71">
            <a:extLst>
              <a:ext uri="{FF2B5EF4-FFF2-40B4-BE49-F238E27FC236}">
                <a16:creationId xmlns:a16="http://schemas.microsoft.com/office/drawing/2014/main" id="{E2F00C0B-2970-4580-BECF-B5D8A90FB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7616" y="1642110"/>
            <a:ext cx="2978939" cy="1859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963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 Order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1B5894-5287-40EE-A8DC-F0B7746B480E}"/>
              </a:ext>
            </a:extLst>
          </p:cNvPr>
          <p:cNvSpPr>
            <a:spLocks noGrp="1"/>
          </p:cNvSpPr>
          <p:nvPr/>
        </p:nvSpPr>
        <p:spPr>
          <a:xfrm>
            <a:off x="781691" y="3691882"/>
            <a:ext cx="7467600" cy="2130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Pre Order: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,B,D,E,H,C,F,I,G,J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FF77B5-4DA3-4383-8FEA-3CF15F70A3F4}"/>
              </a:ext>
            </a:extLst>
          </p:cNvPr>
          <p:cNvSpPr/>
          <p:nvPr/>
        </p:nvSpPr>
        <p:spPr>
          <a:xfrm>
            <a:off x="5858423" y="65527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E158F-EFEE-43B6-9F83-C89B6C7FC4A5}"/>
              </a:ext>
            </a:extLst>
          </p:cNvPr>
          <p:cNvSpPr/>
          <p:nvPr/>
        </p:nvSpPr>
        <p:spPr>
          <a:xfrm>
            <a:off x="4839284" y="194062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EB2AE0-AE6D-44BD-AB09-0061365F641E}"/>
              </a:ext>
            </a:extLst>
          </p:cNvPr>
          <p:cNvSpPr/>
          <p:nvPr/>
        </p:nvSpPr>
        <p:spPr>
          <a:xfrm>
            <a:off x="6982803" y="196796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21EE7-DBC0-4F9C-B8E0-110F984D096C}"/>
              </a:ext>
            </a:extLst>
          </p:cNvPr>
          <p:cNvSpPr/>
          <p:nvPr/>
        </p:nvSpPr>
        <p:spPr>
          <a:xfrm>
            <a:off x="7451443" y="2571750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7CBBB-559B-4D30-B813-C106B15EAC3F}"/>
              </a:ext>
            </a:extLst>
          </p:cNvPr>
          <p:cNvSpPr/>
          <p:nvPr/>
        </p:nvSpPr>
        <p:spPr>
          <a:xfrm>
            <a:off x="7153827" y="326896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8C69A0-8269-4368-B9C8-DC6526B20B45}"/>
              </a:ext>
            </a:extLst>
          </p:cNvPr>
          <p:cNvSpPr/>
          <p:nvPr/>
        </p:nvSpPr>
        <p:spPr>
          <a:xfrm>
            <a:off x="5196777" y="259812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DC0FE8-45DE-4D11-971D-309A8101460A}"/>
              </a:ext>
            </a:extLst>
          </p:cNvPr>
          <p:cNvSpPr/>
          <p:nvPr/>
        </p:nvSpPr>
        <p:spPr>
          <a:xfrm>
            <a:off x="4503603" y="260300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E46BE-B874-4073-A2AB-529AE5393BB7}"/>
              </a:ext>
            </a:extLst>
          </p:cNvPr>
          <p:cNvSpPr/>
          <p:nvPr/>
        </p:nvSpPr>
        <p:spPr>
          <a:xfrm>
            <a:off x="5472660" y="3206069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983AF1-3F4B-4B5D-A0B3-4F77D674CDAC}"/>
              </a:ext>
            </a:extLst>
          </p:cNvPr>
          <p:cNvSpPr/>
          <p:nvPr/>
        </p:nvSpPr>
        <p:spPr>
          <a:xfrm>
            <a:off x="6574662" y="2591911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9C01F-E60C-4B9C-9740-9AFDFD8D58FB}"/>
              </a:ext>
            </a:extLst>
          </p:cNvPr>
          <p:cNvSpPr/>
          <p:nvPr/>
        </p:nvSpPr>
        <p:spPr>
          <a:xfrm>
            <a:off x="6239693" y="324894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7C3F79-0333-4651-8216-A7EA8B50D897}"/>
              </a:ext>
            </a:extLst>
          </p:cNvPr>
          <p:cNvCxnSpPr>
            <a:stCxn id="2" idx="3"/>
            <a:endCxn id="11" idx="0"/>
          </p:cNvCxnSpPr>
          <p:nvPr/>
        </p:nvCxnSpPr>
        <p:spPr>
          <a:xfrm flipH="1">
            <a:off x="5032166" y="983080"/>
            <a:ext cx="882751" cy="95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10460D-8ACB-46C2-A1D5-F3FE11676358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6187692" y="983080"/>
            <a:ext cx="987993" cy="98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81B73C-B4A4-4A4D-B99F-7E61435D7D88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696485" y="2268430"/>
            <a:ext cx="199293" cy="334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19A0D-2E6A-491A-9F68-A25F891D320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168553" y="2268430"/>
            <a:ext cx="221106" cy="329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BC697-0055-4057-B911-CEB2AAAB35F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853903" y="2295773"/>
            <a:ext cx="185394" cy="30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99D5E-2C96-4EE1-AACA-16FD944B54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312072" y="2295773"/>
            <a:ext cx="227518" cy="275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2FEF5D-5F9F-4104-8E51-B8385522FCCC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5526046" y="2925933"/>
            <a:ext cx="139496" cy="280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B4966E-BD7C-4955-9325-6885E232B91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6432575" y="2919716"/>
            <a:ext cx="198581" cy="329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516C96-6A68-4E9F-9D0A-2828FBBEE213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7346709" y="2899555"/>
            <a:ext cx="161228" cy="3694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6BD45EB-7122-4AE5-A795-251D817727FC}"/>
              </a:ext>
            </a:extLst>
          </p:cNvPr>
          <p:cNvSpPr txBox="1"/>
          <p:nvPr/>
        </p:nvSpPr>
        <p:spPr>
          <a:xfrm>
            <a:off x="377419" y="1358990"/>
            <a:ext cx="2609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(Root, Left Child, Right Child)</a:t>
            </a:r>
          </a:p>
        </p:txBody>
      </p:sp>
    </p:spTree>
    <p:extLst>
      <p:ext uri="{BB962C8B-B14F-4D97-AF65-F5344CB8AC3E}">
        <p14:creationId xmlns:p14="http://schemas.microsoft.com/office/powerpoint/2010/main" val="135367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1B5894-5287-40EE-A8DC-F0B7746B480E}"/>
              </a:ext>
            </a:extLst>
          </p:cNvPr>
          <p:cNvSpPr>
            <a:spLocks noGrp="1"/>
          </p:cNvSpPr>
          <p:nvPr/>
        </p:nvSpPr>
        <p:spPr>
          <a:xfrm>
            <a:off x="781691" y="3691882"/>
            <a:ext cx="7467600" cy="2130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Order: D,B,E,H,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,I,F,C,J,G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FF77B5-4DA3-4383-8FEA-3CF15F70A3F4}"/>
              </a:ext>
            </a:extLst>
          </p:cNvPr>
          <p:cNvSpPr/>
          <p:nvPr/>
        </p:nvSpPr>
        <p:spPr>
          <a:xfrm>
            <a:off x="5858423" y="65527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E158F-EFEE-43B6-9F83-C89B6C7FC4A5}"/>
              </a:ext>
            </a:extLst>
          </p:cNvPr>
          <p:cNvSpPr/>
          <p:nvPr/>
        </p:nvSpPr>
        <p:spPr>
          <a:xfrm>
            <a:off x="4839284" y="194062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EB2AE0-AE6D-44BD-AB09-0061365F641E}"/>
              </a:ext>
            </a:extLst>
          </p:cNvPr>
          <p:cNvSpPr/>
          <p:nvPr/>
        </p:nvSpPr>
        <p:spPr>
          <a:xfrm>
            <a:off x="6982803" y="196796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21EE7-DBC0-4F9C-B8E0-110F984D096C}"/>
              </a:ext>
            </a:extLst>
          </p:cNvPr>
          <p:cNvSpPr/>
          <p:nvPr/>
        </p:nvSpPr>
        <p:spPr>
          <a:xfrm>
            <a:off x="7451443" y="2571750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7CBBB-559B-4D30-B813-C106B15EAC3F}"/>
              </a:ext>
            </a:extLst>
          </p:cNvPr>
          <p:cNvSpPr/>
          <p:nvPr/>
        </p:nvSpPr>
        <p:spPr>
          <a:xfrm>
            <a:off x="7153827" y="326896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8C69A0-8269-4368-B9C8-DC6526B20B45}"/>
              </a:ext>
            </a:extLst>
          </p:cNvPr>
          <p:cNvSpPr/>
          <p:nvPr/>
        </p:nvSpPr>
        <p:spPr>
          <a:xfrm>
            <a:off x="5196777" y="259812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DC0FE8-45DE-4D11-971D-309A8101460A}"/>
              </a:ext>
            </a:extLst>
          </p:cNvPr>
          <p:cNvSpPr/>
          <p:nvPr/>
        </p:nvSpPr>
        <p:spPr>
          <a:xfrm>
            <a:off x="4503603" y="260300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E46BE-B874-4073-A2AB-529AE5393BB7}"/>
              </a:ext>
            </a:extLst>
          </p:cNvPr>
          <p:cNvSpPr/>
          <p:nvPr/>
        </p:nvSpPr>
        <p:spPr>
          <a:xfrm>
            <a:off x="5472660" y="3206069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983AF1-3F4B-4B5D-A0B3-4F77D674CDAC}"/>
              </a:ext>
            </a:extLst>
          </p:cNvPr>
          <p:cNvSpPr/>
          <p:nvPr/>
        </p:nvSpPr>
        <p:spPr>
          <a:xfrm>
            <a:off x="6574662" y="2591911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9C01F-E60C-4B9C-9740-9AFDFD8D58FB}"/>
              </a:ext>
            </a:extLst>
          </p:cNvPr>
          <p:cNvSpPr/>
          <p:nvPr/>
        </p:nvSpPr>
        <p:spPr>
          <a:xfrm>
            <a:off x="6239693" y="324894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7C3F79-0333-4651-8216-A7EA8B50D897}"/>
              </a:ext>
            </a:extLst>
          </p:cNvPr>
          <p:cNvCxnSpPr>
            <a:stCxn id="2" idx="3"/>
            <a:endCxn id="11" idx="0"/>
          </p:cNvCxnSpPr>
          <p:nvPr/>
        </p:nvCxnSpPr>
        <p:spPr>
          <a:xfrm flipH="1">
            <a:off x="5032166" y="983080"/>
            <a:ext cx="882751" cy="95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10460D-8ACB-46C2-A1D5-F3FE11676358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6187692" y="983080"/>
            <a:ext cx="987993" cy="98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81B73C-B4A4-4A4D-B99F-7E61435D7D88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696485" y="2268430"/>
            <a:ext cx="199293" cy="334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19A0D-2E6A-491A-9F68-A25F891D320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168553" y="2268430"/>
            <a:ext cx="221106" cy="329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BC697-0055-4057-B911-CEB2AAAB35F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853903" y="2295773"/>
            <a:ext cx="185394" cy="30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99D5E-2C96-4EE1-AACA-16FD944B54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312072" y="2295773"/>
            <a:ext cx="227518" cy="275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2FEF5D-5F9F-4104-8E51-B8385522FCCC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5526046" y="2925933"/>
            <a:ext cx="139496" cy="280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B4966E-BD7C-4955-9325-6885E232B91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6432575" y="2919716"/>
            <a:ext cx="198581" cy="329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516C96-6A68-4E9F-9D0A-2828FBBEE213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7346709" y="2899555"/>
            <a:ext cx="161228" cy="3694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4745F5-36F9-46B7-BFD8-34E1B75C26E7}"/>
              </a:ext>
            </a:extLst>
          </p:cNvPr>
          <p:cNvSpPr txBox="1"/>
          <p:nvPr/>
        </p:nvSpPr>
        <p:spPr>
          <a:xfrm>
            <a:off x="272205" y="1682322"/>
            <a:ext cx="4759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(Left Child, Root, Right Child)</a:t>
            </a:r>
          </a:p>
        </p:txBody>
      </p:sp>
    </p:spTree>
    <p:extLst>
      <p:ext uri="{BB962C8B-B14F-4D97-AF65-F5344CB8AC3E}">
        <p14:creationId xmlns:p14="http://schemas.microsoft.com/office/powerpoint/2010/main" val="296903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920;p69">
            <a:extLst>
              <a:ext uri="{FF2B5EF4-FFF2-40B4-BE49-F238E27FC236}">
                <a16:creationId xmlns:a16="http://schemas.microsoft.com/office/drawing/2014/main" id="{2BB681DA-5E67-4E84-8F9D-1E5A20F04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70" y="386342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 Order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1B5894-5287-40EE-A8DC-F0B7746B480E}"/>
              </a:ext>
            </a:extLst>
          </p:cNvPr>
          <p:cNvSpPr>
            <a:spLocks noGrp="1"/>
          </p:cNvSpPr>
          <p:nvPr/>
        </p:nvSpPr>
        <p:spPr>
          <a:xfrm>
            <a:off x="781691" y="3691882"/>
            <a:ext cx="7467600" cy="2130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 Post Order: D,H,E,B,I,F,J,G,C,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FF77B5-4DA3-4383-8FEA-3CF15F70A3F4}"/>
              </a:ext>
            </a:extLst>
          </p:cNvPr>
          <p:cNvSpPr/>
          <p:nvPr/>
        </p:nvSpPr>
        <p:spPr>
          <a:xfrm>
            <a:off x="5858423" y="65527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E158F-EFEE-43B6-9F83-C89B6C7FC4A5}"/>
              </a:ext>
            </a:extLst>
          </p:cNvPr>
          <p:cNvSpPr/>
          <p:nvPr/>
        </p:nvSpPr>
        <p:spPr>
          <a:xfrm>
            <a:off x="4839284" y="194062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EB2AE0-AE6D-44BD-AB09-0061365F641E}"/>
              </a:ext>
            </a:extLst>
          </p:cNvPr>
          <p:cNvSpPr/>
          <p:nvPr/>
        </p:nvSpPr>
        <p:spPr>
          <a:xfrm>
            <a:off x="6982803" y="196796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21EE7-DBC0-4F9C-B8E0-110F984D096C}"/>
              </a:ext>
            </a:extLst>
          </p:cNvPr>
          <p:cNvSpPr/>
          <p:nvPr/>
        </p:nvSpPr>
        <p:spPr>
          <a:xfrm>
            <a:off x="7451443" y="2571750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7CBBB-559B-4D30-B813-C106B15EAC3F}"/>
              </a:ext>
            </a:extLst>
          </p:cNvPr>
          <p:cNvSpPr/>
          <p:nvPr/>
        </p:nvSpPr>
        <p:spPr>
          <a:xfrm>
            <a:off x="7153827" y="326896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8C69A0-8269-4368-B9C8-DC6526B20B45}"/>
              </a:ext>
            </a:extLst>
          </p:cNvPr>
          <p:cNvSpPr/>
          <p:nvPr/>
        </p:nvSpPr>
        <p:spPr>
          <a:xfrm>
            <a:off x="5196777" y="2598128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DC0FE8-45DE-4D11-971D-309A8101460A}"/>
              </a:ext>
            </a:extLst>
          </p:cNvPr>
          <p:cNvSpPr/>
          <p:nvPr/>
        </p:nvSpPr>
        <p:spPr>
          <a:xfrm>
            <a:off x="4503603" y="2603004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E46BE-B874-4073-A2AB-529AE5393BB7}"/>
              </a:ext>
            </a:extLst>
          </p:cNvPr>
          <p:cNvSpPr/>
          <p:nvPr/>
        </p:nvSpPr>
        <p:spPr>
          <a:xfrm>
            <a:off x="5472660" y="3206069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983AF1-3F4B-4B5D-A0B3-4F77D674CDAC}"/>
              </a:ext>
            </a:extLst>
          </p:cNvPr>
          <p:cNvSpPr/>
          <p:nvPr/>
        </p:nvSpPr>
        <p:spPr>
          <a:xfrm>
            <a:off x="6574662" y="2591911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C9C01F-E60C-4B9C-9740-9AFDFD8D58FB}"/>
              </a:ext>
            </a:extLst>
          </p:cNvPr>
          <p:cNvSpPr/>
          <p:nvPr/>
        </p:nvSpPr>
        <p:spPr>
          <a:xfrm>
            <a:off x="6239693" y="3248945"/>
            <a:ext cx="385763" cy="384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7C3F79-0333-4651-8216-A7EA8B50D897}"/>
              </a:ext>
            </a:extLst>
          </p:cNvPr>
          <p:cNvCxnSpPr>
            <a:stCxn id="2" idx="3"/>
            <a:endCxn id="11" idx="0"/>
          </p:cNvCxnSpPr>
          <p:nvPr/>
        </p:nvCxnSpPr>
        <p:spPr>
          <a:xfrm flipH="1">
            <a:off x="5032166" y="983080"/>
            <a:ext cx="882751" cy="95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10460D-8ACB-46C2-A1D5-F3FE11676358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6187692" y="983080"/>
            <a:ext cx="987993" cy="98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81B73C-B4A4-4A4D-B99F-7E61435D7D88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696485" y="2268430"/>
            <a:ext cx="199293" cy="334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19A0D-2E6A-491A-9F68-A25F891D320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168553" y="2268430"/>
            <a:ext cx="221106" cy="329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BC697-0055-4057-B911-CEB2AAAB35F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853903" y="2295773"/>
            <a:ext cx="185394" cy="30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99D5E-2C96-4EE1-AACA-16FD944B547A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312072" y="2295773"/>
            <a:ext cx="227518" cy="275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2FEF5D-5F9F-4104-8E51-B8385522FCCC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5526046" y="2925933"/>
            <a:ext cx="139496" cy="2801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B4966E-BD7C-4955-9325-6885E232B91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6432575" y="2919716"/>
            <a:ext cx="198581" cy="329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516C96-6A68-4E9F-9D0A-2828FBBEE213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7346709" y="2899555"/>
            <a:ext cx="161228" cy="3694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31C609-58EB-4922-87AB-0545592AD5C7}"/>
              </a:ext>
            </a:extLst>
          </p:cNvPr>
          <p:cNvSpPr txBox="1"/>
          <p:nvPr/>
        </p:nvSpPr>
        <p:spPr>
          <a:xfrm>
            <a:off x="548458" y="1979206"/>
            <a:ext cx="2826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(Left Child, Right Child , Root)</a:t>
            </a:r>
          </a:p>
        </p:txBody>
      </p:sp>
    </p:spTree>
    <p:extLst>
      <p:ext uri="{BB962C8B-B14F-4D97-AF65-F5344CB8AC3E}">
        <p14:creationId xmlns:p14="http://schemas.microsoft.com/office/powerpoint/2010/main" val="17638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30" name="Content Placeholder 3">
            <a:extLst>
              <a:ext uri="{FF2B5EF4-FFF2-40B4-BE49-F238E27FC236}">
                <a16:creationId xmlns:a16="http://schemas.microsoft.com/office/drawing/2014/main" id="{763EACF6-E62A-4786-B500-DF319536CC88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92" y="1044371"/>
            <a:ext cx="7054597" cy="39150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5D1A33-9BE1-493D-A7B2-2C40001C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13" y="471671"/>
            <a:ext cx="7399200" cy="572700"/>
          </a:xfrm>
        </p:spPr>
        <p:txBody>
          <a:bodyPr/>
          <a:lstStyle/>
          <a:p>
            <a:r>
              <a:rPr lang="en-US" dirty="0"/>
              <a:t>Exercise Traversal</a:t>
            </a:r>
          </a:p>
        </p:txBody>
      </p:sp>
    </p:spTree>
    <p:extLst>
      <p:ext uri="{BB962C8B-B14F-4D97-AF65-F5344CB8AC3E}">
        <p14:creationId xmlns:p14="http://schemas.microsoft.com/office/powerpoint/2010/main" val="402446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0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3" name="Google Shape;1713;p10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4" name="Google Shape;1714;p10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15" name="Google Shape;1715;p10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74FE20-CA25-4595-841B-7FBF14826EC3}"/>
              </a:ext>
            </a:extLst>
          </p:cNvPr>
          <p:cNvSpPr>
            <a:spLocks noGrp="1"/>
          </p:cNvSpPr>
          <p:nvPr/>
        </p:nvSpPr>
        <p:spPr>
          <a:xfrm>
            <a:off x="137308" y="310075"/>
            <a:ext cx="7029451" cy="861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Answer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92BF76-3C5B-4A1E-B928-140C79582CF8}"/>
              </a:ext>
            </a:extLst>
          </p:cNvPr>
          <p:cNvSpPr>
            <a:spLocks noGrp="1"/>
          </p:cNvSpPr>
          <p:nvPr/>
        </p:nvSpPr>
        <p:spPr>
          <a:xfrm>
            <a:off x="137309" y="1297209"/>
            <a:ext cx="7315051" cy="306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InOrder</a:t>
            </a:r>
            <a:r>
              <a:rPr lang="en-US" sz="1600" dirty="0"/>
              <a:t> (root) visits nodes in the following order:</a:t>
            </a:r>
          </a:p>
          <a:p>
            <a:r>
              <a:rPr lang="en-US" sz="1600" dirty="0"/>
              <a:t>4, 10, 12, 15, 18, 22, 24, 25, 31, 35, 44, 50, 66, 70, 90</a:t>
            </a:r>
          </a:p>
          <a:p>
            <a:endParaRPr lang="en-US" sz="1600" dirty="0"/>
          </a:p>
          <a:p>
            <a:r>
              <a:rPr lang="en-US" sz="1600" dirty="0"/>
              <a:t>A Pre-order traversal visits nodes in the following order: </a:t>
            </a:r>
          </a:p>
          <a:p>
            <a:pPr marL="0" indent="0">
              <a:buNone/>
            </a:pPr>
            <a:r>
              <a:rPr lang="en-US" sz="1600" dirty="0"/>
              <a:t>25, 15, 10, 4, 12, 22, 18, 24, 50, 35, 31, 44, 70, 66, 90</a:t>
            </a:r>
          </a:p>
          <a:p>
            <a:endParaRPr lang="en-US" sz="1600" dirty="0"/>
          </a:p>
          <a:p>
            <a:r>
              <a:rPr lang="en-US" sz="1600" dirty="0"/>
              <a:t> A Post-order traversal visits nodes in the following order:</a:t>
            </a:r>
          </a:p>
          <a:p>
            <a:pPr marL="0" indent="0">
              <a:buNone/>
            </a:pPr>
            <a:r>
              <a:rPr lang="en-US" sz="1600" dirty="0"/>
              <a:t>4, 12, 10, 18, 24, 22, 15, 31, 44, 35, 66, 90, 70, 50, 25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390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66"/>
          <p:cNvGrpSpPr/>
          <p:nvPr/>
        </p:nvGrpSpPr>
        <p:grpSpPr>
          <a:xfrm>
            <a:off x="-1698232" y="80578"/>
            <a:ext cx="3708365" cy="5136369"/>
            <a:chOff x="185425" y="920975"/>
            <a:chExt cx="2824775" cy="3944075"/>
          </a:xfrm>
        </p:grpSpPr>
        <p:sp>
          <p:nvSpPr>
            <p:cNvPr id="847" name="Google Shape;84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6"/>
          <p:cNvGrpSpPr/>
          <p:nvPr/>
        </p:nvGrpSpPr>
        <p:grpSpPr>
          <a:xfrm rot="10800000">
            <a:off x="7133868" y="3566"/>
            <a:ext cx="3708365" cy="5136369"/>
            <a:chOff x="185425" y="920975"/>
            <a:chExt cx="2824775" cy="3944075"/>
          </a:xfrm>
        </p:grpSpPr>
        <p:sp>
          <p:nvSpPr>
            <p:cNvPr id="857" name="Google Shape;857;p66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66"/>
          <p:cNvSpPr/>
          <p:nvPr/>
        </p:nvSpPr>
        <p:spPr>
          <a:xfrm>
            <a:off x="2635500" y="635300"/>
            <a:ext cx="3873000" cy="3873000"/>
          </a:xfrm>
          <a:prstGeom prst="ellipse">
            <a:avLst/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6"/>
          <p:cNvSpPr txBox="1">
            <a:spLocks noGrp="1"/>
          </p:cNvSpPr>
          <p:nvPr>
            <p:ph type="title"/>
          </p:nvPr>
        </p:nvSpPr>
        <p:spPr>
          <a:xfrm>
            <a:off x="2523750" y="2525002"/>
            <a:ext cx="4096500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BST</a:t>
            </a:r>
            <a:endParaRPr dirty="0"/>
          </a:p>
        </p:txBody>
      </p:sp>
      <p:sp>
        <p:nvSpPr>
          <p:cNvPr id="868" name="Google Shape;868;p66"/>
          <p:cNvSpPr txBox="1">
            <a:spLocks noGrp="1"/>
          </p:cNvSpPr>
          <p:nvPr>
            <p:ph type="subTitle" idx="1"/>
          </p:nvPr>
        </p:nvSpPr>
        <p:spPr>
          <a:xfrm>
            <a:off x="3122950" y="3225500"/>
            <a:ext cx="2898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about Binary Search Tree</a:t>
            </a:r>
            <a:endParaRPr dirty="0"/>
          </a:p>
        </p:txBody>
      </p:sp>
      <p:sp>
        <p:nvSpPr>
          <p:cNvPr id="869" name="Google Shape;869;p66"/>
          <p:cNvSpPr txBox="1">
            <a:spLocks noGrp="1"/>
          </p:cNvSpPr>
          <p:nvPr>
            <p:ph type="title" idx="2"/>
          </p:nvPr>
        </p:nvSpPr>
        <p:spPr>
          <a:xfrm>
            <a:off x="3431850" y="1386400"/>
            <a:ext cx="22803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0" name="Google Shape;870;p66"/>
          <p:cNvSpPr/>
          <p:nvPr/>
        </p:nvSpPr>
        <p:spPr>
          <a:xfrm rot="-5400000">
            <a:off x="4530700" y="1483704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6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2" name="Google Shape;872;p6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3" name="Google Shape;873;p6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74" name="Google Shape;874;p6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7"/>
          <p:cNvSpPr txBox="1">
            <a:spLocks noGrp="1"/>
          </p:cNvSpPr>
          <p:nvPr>
            <p:ph type="title"/>
          </p:nvPr>
        </p:nvSpPr>
        <p:spPr>
          <a:xfrm>
            <a:off x="240680" y="391279"/>
            <a:ext cx="6518148" cy="7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Search Tree</a:t>
            </a:r>
            <a:endParaRPr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D844AB1-23E5-47C7-B86E-58C13EEDDF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7027" y="1010575"/>
            <a:ext cx="4767651" cy="338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Mulish" panose="020B0604020202020204" charset="0"/>
              </a:rPr>
              <a:t>Binary Search Tree</a:t>
            </a:r>
            <a:r>
              <a:rPr lang="en-US" sz="1600" dirty="0">
                <a:solidFill>
                  <a:schemeClr val="bg1"/>
                </a:solidFill>
                <a:latin typeface="Mulish" panose="020B0604020202020204" charset="0"/>
              </a:rPr>
              <a:t> is a node-based binary tree data structure which has the following properties:</a:t>
            </a:r>
          </a:p>
          <a:p>
            <a:endParaRPr lang="en-US" sz="1600" dirty="0">
              <a:solidFill>
                <a:schemeClr val="bg1"/>
              </a:solidFill>
              <a:latin typeface="Mulish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ulish" panose="020B0604020202020204" charset="0"/>
              </a:rPr>
              <a:t>=&gt;The left subtree of a node contains only nodes with keys lesser than the node’s key.</a:t>
            </a:r>
          </a:p>
          <a:p>
            <a:endParaRPr lang="en-US" sz="1600" dirty="0">
              <a:solidFill>
                <a:schemeClr val="bg1"/>
              </a:solidFill>
              <a:latin typeface="Mulish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ulish" panose="020B0604020202020204" charset="0"/>
              </a:rPr>
              <a:t>=&gt;The right subtree of a node contains only nodes with keys greater than the node’s key.</a:t>
            </a:r>
          </a:p>
          <a:p>
            <a:endParaRPr lang="en-US" sz="1600" dirty="0">
              <a:solidFill>
                <a:schemeClr val="bg1"/>
              </a:solidFill>
              <a:latin typeface="Mulish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ulish" panose="020B0604020202020204" charset="0"/>
              </a:rPr>
              <a:t>=&gt;The left and right subtree each must also be a binary search tree.</a:t>
            </a:r>
          </a:p>
          <a:p>
            <a:endParaRPr lang="en-US" sz="16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882" name="Google Shape;882;p67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3" name="Google Shape;883;p67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4" name="Google Shape;884;p67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85" name="Google Shape;885;p67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D9F0DB-0293-46EE-9C09-4EF7047CC992}"/>
              </a:ext>
            </a:extLst>
          </p:cNvPr>
          <p:cNvSpPr/>
          <p:nvPr/>
        </p:nvSpPr>
        <p:spPr>
          <a:xfrm>
            <a:off x="6756381" y="1010575"/>
            <a:ext cx="385763" cy="384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009B5F-43DE-4CE7-A51D-F2E637DFC7BD}"/>
              </a:ext>
            </a:extLst>
          </p:cNvPr>
          <p:cNvSpPr/>
          <p:nvPr/>
        </p:nvSpPr>
        <p:spPr>
          <a:xfrm>
            <a:off x="5741736" y="1828248"/>
            <a:ext cx="385763" cy="384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6B545C-7680-4E26-BE29-F37DF4F8C6A5}"/>
              </a:ext>
            </a:extLst>
          </p:cNvPr>
          <p:cNvSpPr>
            <a:spLocks noChangeAspect="1"/>
          </p:cNvSpPr>
          <p:nvPr/>
        </p:nvSpPr>
        <p:spPr>
          <a:xfrm>
            <a:off x="7885600" y="1728567"/>
            <a:ext cx="548640" cy="548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8AADFA-A2D6-4A81-9053-6ED0127D5A47}"/>
              </a:ext>
            </a:extLst>
          </p:cNvPr>
          <p:cNvSpPr/>
          <p:nvPr/>
        </p:nvSpPr>
        <p:spPr>
          <a:xfrm>
            <a:off x="8353894" y="2358227"/>
            <a:ext cx="548640" cy="548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4585AC-0826-41CA-BED9-BF0CE7450E98}"/>
              </a:ext>
            </a:extLst>
          </p:cNvPr>
          <p:cNvSpPr/>
          <p:nvPr/>
        </p:nvSpPr>
        <p:spPr>
          <a:xfrm>
            <a:off x="7965600" y="2992546"/>
            <a:ext cx="548640" cy="548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787A65-E43A-46A2-8A41-6526D9E01EB2}"/>
              </a:ext>
            </a:extLst>
          </p:cNvPr>
          <p:cNvSpPr/>
          <p:nvPr/>
        </p:nvSpPr>
        <p:spPr>
          <a:xfrm>
            <a:off x="6099229" y="2485751"/>
            <a:ext cx="385763" cy="384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1A4712-A05F-4C9D-ADDB-79A21C3BF999}"/>
              </a:ext>
            </a:extLst>
          </p:cNvPr>
          <p:cNvSpPr/>
          <p:nvPr/>
        </p:nvSpPr>
        <p:spPr>
          <a:xfrm>
            <a:off x="5406055" y="2490627"/>
            <a:ext cx="385763" cy="384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CE17DB-C336-4584-9130-687A3AF7E1D8}"/>
              </a:ext>
            </a:extLst>
          </p:cNvPr>
          <p:cNvSpPr/>
          <p:nvPr/>
        </p:nvSpPr>
        <p:spPr>
          <a:xfrm>
            <a:off x="6375112" y="3093692"/>
            <a:ext cx="385763" cy="384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7B9279-B752-4007-8DDE-770B288BC44C}"/>
              </a:ext>
            </a:extLst>
          </p:cNvPr>
          <p:cNvSpPr/>
          <p:nvPr/>
        </p:nvSpPr>
        <p:spPr>
          <a:xfrm>
            <a:off x="7429730" y="2358227"/>
            <a:ext cx="385763" cy="384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0EEDC-DF60-4203-9517-0E35DD09880D}"/>
              </a:ext>
            </a:extLst>
          </p:cNvPr>
          <p:cNvSpPr/>
          <p:nvPr/>
        </p:nvSpPr>
        <p:spPr>
          <a:xfrm>
            <a:off x="7024956" y="2906867"/>
            <a:ext cx="548640" cy="548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0B018C-D8C5-4FB8-9879-4470CCAB5A02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 flipH="1">
            <a:off x="5934618" y="1338380"/>
            <a:ext cx="878257" cy="48986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3B0253-8ECA-458E-AAAA-B3740AA27C0E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7085650" y="1338380"/>
            <a:ext cx="1074270" cy="3901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1118F7-2761-476D-8AB1-0B4D91B7B050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5598937" y="2156053"/>
            <a:ext cx="199293" cy="33457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965AF-AADE-49D3-A036-BC388A4D6F2F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6071005" y="2156053"/>
            <a:ext cx="221106" cy="32969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682D44-A163-406F-846B-A08A2233991D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7756701" y="2196861"/>
            <a:ext cx="209245" cy="16662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8787CB-6D5C-4C34-87CD-B88CBCAF4475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8353894" y="2196861"/>
            <a:ext cx="160346" cy="1613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5B0CF3-5FFF-43BD-929D-4DDDBE9CF873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6428498" y="2813556"/>
            <a:ext cx="139496" cy="2801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8C75B2-5343-46CE-9642-790752A28D4F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7299276" y="2686032"/>
            <a:ext cx="186948" cy="22083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0100C3-B35C-4C3C-B43A-75493142D25C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8239920" y="2826521"/>
            <a:ext cx="194320" cy="16602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880;p67">
            <a:extLst>
              <a:ext uri="{FF2B5EF4-FFF2-40B4-BE49-F238E27FC236}">
                <a16:creationId xmlns:a16="http://schemas.microsoft.com/office/drawing/2014/main" id="{31C67703-E33F-4E72-8993-3F1522556247}"/>
              </a:ext>
            </a:extLst>
          </p:cNvPr>
          <p:cNvSpPr txBox="1">
            <a:spLocks/>
          </p:cNvSpPr>
          <p:nvPr/>
        </p:nvSpPr>
        <p:spPr>
          <a:xfrm>
            <a:off x="5042285" y="3965803"/>
            <a:ext cx="4199718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Lilita One"/>
              <a:buNone/>
              <a:defRPr sz="42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000" dirty="0"/>
              <a:t>What Should be here??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9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865</Words>
  <Application>Microsoft Office PowerPoint</Application>
  <PresentationFormat>On-screen Show (16:9)</PresentationFormat>
  <Paragraphs>301</Paragraphs>
  <Slides>23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Lilita One</vt:lpstr>
      <vt:lpstr>Mulish</vt:lpstr>
      <vt:lpstr>Arial</vt:lpstr>
      <vt:lpstr>Wingdings</vt:lpstr>
      <vt:lpstr>Muli</vt:lpstr>
      <vt:lpstr>Modern Wave XL by Slidesgo</vt:lpstr>
      <vt:lpstr>Lecture 10 Binary Search Tree</vt:lpstr>
      <vt:lpstr>01</vt:lpstr>
      <vt:lpstr>Pre Order</vt:lpstr>
      <vt:lpstr>In Order</vt:lpstr>
      <vt:lpstr>Post Order</vt:lpstr>
      <vt:lpstr>Exercise Traversal</vt:lpstr>
      <vt:lpstr>PowerPoint Presentation</vt:lpstr>
      <vt:lpstr>BST</vt:lpstr>
      <vt:lpstr>Binary Search Tree</vt:lpstr>
      <vt:lpstr>Insertion</vt:lpstr>
      <vt:lpstr>Insertion</vt:lpstr>
      <vt:lpstr>Insertion</vt:lpstr>
      <vt:lpstr>Deletion</vt:lpstr>
      <vt:lpstr>Deletion</vt:lpstr>
      <vt:lpstr>Case 1: Deleting the leaf node</vt:lpstr>
      <vt:lpstr>Case 2: Deleting the node with single child</vt:lpstr>
      <vt:lpstr>Case 2: Deleting the node with multiple child</vt:lpstr>
      <vt:lpstr>Case 2: Deleting the node with multiple child</vt:lpstr>
      <vt:lpstr>Case 2: Deleting the node with multiple child</vt:lpstr>
      <vt:lpstr>Case 3: Deleting the node with multiple child (Special Case)</vt:lpstr>
      <vt:lpstr>Case 3: Deleting the node with multiple child (Special Case)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23</cp:revision>
  <dcterms:modified xsi:type="dcterms:W3CDTF">2024-07-30T04:22:37Z</dcterms:modified>
</cp:coreProperties>
</file>