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42"/>
  </p:notesMasterIdLst>
  <p:sldIdLst>
    <p:sldId id="256" r:id="rId2"/>
    <p:sldId id="262" r:id="rId3"/>
    <p:sldId id="264" r:id="rId4"/>
    <p:sldId id="26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2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77" r:id="rId21"/>
    <p:sldId id="293" r:id="rId22"/>
    <p:sldId id="295" r:id="rId23"/>
    <p:sldId id="296" r:id="rId24"/>
    <p:sldId id="297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7" r:id="rId33"/>
    <p:sldId id="306" r:id="rId34"/>
    <p:sldId id="298" r:id="rId35"/>
    <p:sldId id="308" r:id="rId36"/>
    <p:sldId id="309" r:id="rId37"/>
    <p:sldId id="310" r:id="rId38"/>
    <p:sldId id="311" r:id="rId39"/>
    <p:sldId id="312" r:id="rId40"/>
    <p:sldId id="276" r:id="rId41"/>
  </p:sldIdLst>
  <p:sldSz cx="9144000" cy="5143500" type="screen16x9"/>
  <p:notesSz cx="6858000" cy="9144000"/>
  <p:embeddedFontLst>
    <p:embeddedFont>
      <p:font typeface="Lilita One" panose="020B0604020202020204" charset="0"/>
      <p:regular r:id="rId43"/>
    </p:embeddedFont>
    <p:embeddedFont>
      <p:font typeface="Mulish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53" autoAdjust="0"/>
  </p:normalViewPr>
  <p:slideViewPr>
    <p:cSldViewPr snapToGrid="0">
      <p:cViewPr varScale="1">
        <p:scale>
          <a:sx n="63" d="100"/>
          <a:sy n="63" d="100"/>
        </p:scale>
        <p:origin x="7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578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389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826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739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81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185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816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7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7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673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928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531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976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498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00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551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050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867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87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329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869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9020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1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407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5978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177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396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O(1)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8549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14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3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291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518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60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2523762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1"/>
          </p:nvPr>
        </p:nvSpPr>
        <p:spPr>
          <a:xfrm>
            <a:off x="29443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title" idx="2" hasCustomPrompt="1"/>
          </p:nvPr>
        </p:nvSpPr>
        <p:spPr>
          <a:xfrm>
            <a:off x="430304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260" name="Google Shape;260;p21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261" name="Google Shape;261;p21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1"/>
          <p:cNvGrpSpPr/>
          <p:nvPr/>
        </p:nvGrpSpPr>
        <p:grpSpPr>
          <a:xfrm rot="10800000">
            <a:off x="7847618" y="2617131"/>
            <a:ext cx="1390748" cy="2523532"/>
            <a:chOff x="-185357" y="-16183"/>
            <a:chExt cx="1390748" cy="2523532"/>
          </a:xfrm>
        </p:grpSpPr>
        <p:sp>
          <p:nvSpPr>
            <p:cNvPr id="264" name="Google Shape;264;p21"/>
            <p:cNvSpPr/>
            <p:nvPr/>
          </p:nvSpPr>
          <p:spPr>
            <a:xfrm flipH="1">
              <a:off x="-118142" y="93504"/>
              <a:ext cx="376314" cy="96253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 flipH="1">
              <a:off x="-118142" y="-16183"/>
              <a:ext cx="840553" cy="1363736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 flipH="1">
              <a:off x="-185357" y="-16183"/>
              <a:ext cx="1390748" cy="2523532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21"/>
          <p:cNvGrpSpPr/>
          <p:nvPr/>
        </p:nvGrpSpPr>
        <p:grpSpPr>
          <a:xfrm rot="10800000" flipH="1">
            <a:off x="9" y="2092892"/>
            <a:ext cx="1447812" cy="3031578"/>
            <a:chOff x="238125" y="846675"/>
            <a:chExt cx="1237975" cy="2592200"/>
          </a:xfrm>
        </p:grpSpPr>
        <p:sp>
          <p:nvSpPr>
            <p:cNvPr id="268" name="Google Shape;268;p21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21"/>
          <p:cNvSpPr/>
          <p:nvPr/>
        </p:nvSpPr>
        <p:spPr>
          <a:xfrm rot="-5400000">
            <a:off x="453075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7" r:id="rId6"/>
    <p:sldLayoutId id="2147483672" r:id="rId7"/>
    <p:sldLayoutId id="2147483699" r:id="rId8"/>
    <p:sldLayoutId id="214748370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2</a:t>
            </a:r>
            <a:br>
              <a:rPr lang="en" sz="3000" dirty="0"/>
            </a:br>
            <a:br>
              <a:rPr lang="en" sz="3000" dirty="0"/>
            </a:br>
            <a:r>
              <a:rPr lang="en-US" sz="3000" dirty="0"/>
              <a:t>Data Structure main concept, basic operations, Algorithm, complexity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52400" y="1298710"/>
            <a:ext cx="8900160" cy="139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Linear Data Structure: </a:t>
            </a:r>
          </a:p>
          <a:p>
            <a:pPr marL="0" indent="0"/>
            <a:r>
              <a:rPr lang="en-US" sz="2000" dirty="0"/>
              <a:t>Data structure in which data elements are arranged sequentially or linearly, where each element is attached to its previous and next adjacent elements, is called a linear data structure.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09EF2E-9FC8-4CD5-9B45-0647B2B6B8D0}"/>
              </a:ext>
            </a:extLst>
          </p:cNvPr>
          <p:cNvSpPr/>
          <p:nvPr/>
        </p:nvSpPr>
        <p:spPr>
          <a:xfrm>
            <a:off x="1386840" y="337566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CCC7F1-3E23-4A5E-9E11-1BD2A5467B04}"/>
              </a:ext>
            </a:extLst>
          </p:cNvPr>
          <p:cNvSpPr/>
          <p:nvPr/>
        </p:nvSpPr>
        <p:spPr>
          <a:xfrm>
            <a:off x="2554766" y="337566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B948A-6875-4FB0-A7E4-6579E3106EA5}"/>
              </a:ext>
            </a:extLst>
          </p:cNvPr>
          <p:cNvSpPr/>
          <p:nvPr/>
        </p:nvSpPr>
        <p:spPr>
          <a:xfrm>
            <a:off x="3722693" y="337566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F4D26-447F-4FCD-B10D-49C0DD1EFC62}"/>
              </a:ext>
            </a:extLst>
          </p:cNvPr>
          <p:cNvSpPr/>
          <p:nvPr/>
        </p:nvSpPr>
        <p:spPr>
          <a:xfrm>
            <a:off x="5636736" y="361569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FAED7-5896-41CB-A080-853CA928BE60}"/>
              </a:ext>
            </a:extLst>
          </p:cNvPr>
          <p:cNvSpPr/>
          <p:nvPr/>
        </p:nvSpPr>
        <p:spPr>
          <a:xfrm>
            <a:off x="5636736" y="302744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39C109-36C2-4A73-948C-8FFF7EEA85DA}"/>
              </a:ext>
            </a:extLst>
          </p:cNvPr>
          <p:cNvSpPr/>
          <p:nvPr/>
        </p:nvSpPr>
        <p:spPr>
          <a:xfrm>
            <a:off x="5636736" y="420703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7003D2-DA00-4B46-A83B-27759A7E90CD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2339340" y="3615690"/>
            <a:ext cx="21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A95724-4A76-4D98-880B-F2DF6CFE303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507266" y="3615690"/>
            <a:ext cx="215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449813" y="1172980"/>
            <a:ext cx="8900160" cy="109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Non Linear Data Structure: </a:t>
            </a:r>
          </a:p>
          <a:p>
            <a:pPr marL="0" indent="0"/>
            <a:r>
              <a:rPr lang="en-US" dirty="0"/>
              <a:t>Data structures where data elements are not placed sequentially or linearly are called non-linear data structures</a:t>
            </a:r>
            <a:endParaRPr lang="en-US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A3EABE-D5A4-4A20-AFCA-96DBA44BC3F2}"/>
              </a:ext>
            </a:extLst>
          </p:cNvPr>
          <p:cNvSpPr/>
          <p:nvPr/>
        </p:nvSpPr>
        <p:spPr>
          <a:xfrm>
            <a:off x="1371600" y="2994660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B9457A-785D-400D-B21E-B2C452434971}"/>
              </a:ext>
            </a:extLst>
          </p:cNvPr>
          <p:cNvSpPr/>
          <p:nvPr/>
        </p:nvSpPr>
        <p:spPr>
          <a:xfrm>
            <a:off x="2446020" y="3970520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456F74-DC43-454F-9498-0D69E29CD91B}"/>
              </a:ext>
            </a:extLst>
          </p:cNvPr>
          <p:cNvSpPr/>
          <p:nvPr/>
        </p:nvSpPr>
        <p:spPr>
          <a:xfrm>
            <a:off x="2612944" y="2209801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015445-1486-4221-958A-75BBE603780C}"/>
              </a:ext>
            </a:extLst>
          </p:cNvPr>
          <p:cNvSpPr/>
          <p:nvPr/>
        </p:nvSpPr>
        <p:spPr>
          <a:xfrm>
            <a:off x="3709508" y="3215142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48B1DE-5584-4A57-A653-DDE6D2177EDB}"/>
              </a:ext>
            </a:extLst>
          </p:cNvPr>
          <p:cNvSpPr/>
          <p:nvPr/>
        </p:nvSpPr>
        <p:spPr>
          <a:xfrm>
            <a:off x="7250843" y="2074546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C36671-69B8-46A7-866E-470920275E91}"/>
              </a:ext>
            </a:extLst>
          </p:cNvPr>
          <p:cNvSpPr/>
          <p:nvPr/>
        </p:nvSpPr>
        <p:spPr>
          <a:xfrm>
            <a:off x="5968185" y="3312227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6A945D-40FD-4207-806F-3F99606D4B9F}"/>
              </a:ext>
            </a:extLst>
          </p:cNvPr>
          <p:cNvSpPr/>
          <p:nvPr/>
        </p:nvSpPr>
        <p:spPr>
          <a:xfrm>
            <a:off x="8306093" y="3247922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227A97-4265-4EC6-B9AB-D3CC2E2834FF}"/>
              </a:ext>
            </a:extLst>
          </p:cNvPr>
          <p:cNvCxnSpPr>
            <a:cxnSpLocks/>
            <a:stCxn id="21" idx="2"/>
            <a:endCxn id="3" idx="7"/>
          </p:cNvCxnSpPr>
          <p:nvPr/>
        </p:nvCxnSpPr>
        <p:spPr>
          <a:xfrm flipH="1">
            <a:off x="1989487" y="2541271"/>
            <a:ext cx="623457" cy="5504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1CA55F-1782-4926-9A7E-0AB8F56BE49D}"/>
              </a:ext>
            </a:extLst>
          </p:cNvPr>
          <p:cNvCxnSpPr>
            <a:cxnSpLocks/>
            <a:stCxn id="3" idx="5"/>
            <a:endCxn id="19" idx="1"/>
          </p:cNvCxnSpPr>
          <p:nvPr/>
        </p:nvCxnSpPr>
        <p:spPr>
          <a:xfrm>
            <a:off x="1989487" y="3560515"/>
            <a:ext cx="562546" cy="507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FE4C39-32B3-4C59-A9A6-F55DC75B20BB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3230831" y="2775656"/>
            <a:ext cx="584690" cy="536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204486-86CA-41BF-A12B-C19383CE50FD}"/>
              </a:ext>
            </a:extLst>
          </p:cNvPr>
          <p:cNvCxnSpPr>
            <a:cxnSpLocks/>
            <a:stCxn id="22" idx="3"/>
            <a:endCxn id="19" idx="7"/>
          </p:cNvCxnSpPr>
          <p:nvPr/>
        </p:nvCxnSpPr>
        <p:spPr>
          <a:xfrm flipH="1">
            <a:off x="3063907" y="3780997"/>
            <a:ext cx="751614" cy="2866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307CEE-8A50-4FE5-8973-D44DB94F511D}"/>
              </a:ext>
            </a:extLst>
          </p:cNvPr>
          <p:cNvCxnSpPr>
            <a:cxnSpLocks/>
            <a:stCxn id="22" idx="2"/>
            <a:endCxn id="3" idx="6"/>
          </p:cNvCxnSpPr>
          <p:nvPr/>
        </p:nvCxnSpPr>
        <p:spPr>
          <a:xfrm flipH="1" flipV="1">
            <a:off x="2095500" y="3326130"/>
            <a:ext cx="1614008" cy="2204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F07339-4063-4CE1-A6E6-158358E4070A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6586072" y="2640401"/>
            <a:ext cx="770784" cy="7689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521A04-A15E-4986-AEE6-5AC1C4514B26}"/>
              </a:ext>
            </a:extLst>
          </p:cNvPr>
          <p:cNvCxnSpPr>
            <a:cxnSpLocks/>
            <a:stCxn id="23" idx="5"/>
            <a:endCxn id="25" idx="0"/>
          </p:cNvCxnSpPr>
          <p:nvPr/>
        </p:nvCxnSpPr>
        <p:spPr>
          <a:xfrm>
            <a:off x="7868730" y="2640401"/>
            <a:ext cx="799313" cy="6075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11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235249" y="196600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523762" y="267957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Operations</a:t>
            </a:r>
            <a:endParaRPr dirty="0"/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Operation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854780" y="1351225"/>
            <a:ext cx="3139799" cy="225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500" dirty="0"/>
              <a:t>Insertion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500" dirty="0"/>
              <a:t>Deletion 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500" dirty="0"/>
              <a:t>Traversal 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500" dirty="0"/>
              <a:t>Searching 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500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6634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C5429F-DB8D-47A8-891C-2EC83706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0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13660" y="1046426"/>
            <a:ext cx="7335353" cy="995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500" dirty="0"/>
              <a:t>Insertion : Removing an existing element from the data structure.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5B286-AAB1-40E0-BF61-0574F7C3361C}"/>
              </a:ext>
            </a:extLst>
          </p:cNvPr>
          <p:cNvSpPr/>
          <p:nvPr/>
        </p:nvSpPr>
        <p:spPr>
          <a:xfrm>
            <a:off x="1386840" y="337566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1A465-45F2-40FE-B271-1F9892F5AB86}"/>
              </a:ext>
            </a:extLst>
          </p:cNvPr>
          <p:cNvSpPr/>
          <p:nvPr/>
        </p:nvSpPr>
        <p:spPr>
          <a:xfrm>
            <a:off x="2554766" y="337566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94476-29C6-42D7-B727-532D0A910EB8}"/>
              </a:ext>
            </a:extLst>
          </p:cNvPr>
          <p:cNvSpPr/>
          <p:nvPr/>
        </p:nvSpPr>
        <p:spPr>
          <a:xfrm>
            <a:off x="3864604" y="337566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13B526-6CA1-45C8-9A6E-BE7F6B74F46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339340" y="3615690"/>
            <a:ext cx="21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49B8EA-C7F8-43DA-8AD7-BCF9585CF2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07266" y="3615690"/>
            <a:ext cx="356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3A023A-0EE2-4ACD-A3CE-A35ABB84BB5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339340" y="3615690"/>
            <a:ext cx="1525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8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4043 L 0.00365 -0.04043 C 0.00504 -0.04784 0.00834 -0.06667 0.01111 -0.07624 C 0.01285 -0.08272 0.01459 -0.08951 0.01684 -0.09537 C 0.01927 -0.10155 0.02205 -0.10679 0.02518 -0.11173 C 0.0507 -0.15155 0.07778 -0.18797 0.11268 -0.20062 C 0.12917 -0.20648 0.14566 -0.21173 0.16181 -0.21852 C 0.17917 -0.22562 0.18334 -0.2284 0.20434 -0.23025 C 0.22275 -0.23179 0.24098 -0.23118 0.25938 -0.23179 C 0.30747 -0.23704 0.29236 -0.2358 0.38594 -0.23179 C 0.39219 -0.23148 0.39827 -0.22871 0.40434 -0.22716 C 0.41372 -0.22531 0.42309 -0.22284 0.43264 -0.2213 C 0.44532 -0.21945 0.45816 -0.21914 0.47101 -0.21698 L 0.48681 -0.21389 C 0.48872 -0.21358 0.49063 -0.21297 0.49271 -0.21235 L 0.49271 -0.21235 " pathEditMode="relative" ptsTypes="AAAAAAAAAAAAAAAA">
                                      <p:cBhvr>
                                        <p:cTn id="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Traversal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13660" y="1046426"/>
            <a:ext cx="7335353" cy="995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500" dirty="0"/>
              <a:t>Traversal: Accessing and processing each element in the data structure.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5B286-AAB1-40E0-BF61-0574F7C3361C}"/>
              </a:ext>
            </a:extLst>
          </p:cNvPr>
          <p:cNvSpPr/>
          <p:nvPr/>
        </p:nvSpPr>
        <p:spPr>
          <a:xfrm>
            <a:off x="2871315" y="325374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1A465-45F2-40FE-B271-1F9892F5AB86}"/>
              </a:ext>
            </a:extLst>
          </p:cNvPr>
          <p:cNvSpPr/>
          <p:nvPr/>
        </p:nvSpPr>
        <p:spPr>
          <a:xfrm>
            <a:off x="4445477" y="325374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94476-29C6-42D7-B727-532D0A910EB8}"/>
              </a:ext>
            </a:extLst>
          </p:cNvPr>
          <p:cNvSpPr/>
          <p:nvPr/>
        </p:nvSpPr>
        <p:spPr>
          <a:xfrm>
            <a:off x="6019639" y="325374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13B526-6CA1-45C8-9A6E-BE7F6B74F46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823815" y="3493770"/>
            <a:ext cx="62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49B8EA-C7F8-43DA-8AD7-BCF9585CF2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397977" y="3493770"/>
            <a:ext cx="62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B56A94-5B66-4B29-BC40-ED943287990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47565" y="2571750"/>
            <a:ext cx="0" cy="68199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664580-902C-4069-9F0E-9C6D93F14B9A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921727" y="2510790"/>
            <a:ext cx="959" cy="74295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9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97531E-6 L 0.17205 -0.0058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58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82716E-6 L 0.15712 -3.82716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Searching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13660" y="1118379"/>
            <a:ext cx="8180527" cy="60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Searching</a:t>
            </a:r>
            <a:r>
              <a:rPr lang="en-US" sz="2000" dirty="0"/>
              <a:t>: Finding the location of an element in the data structure.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5B286-AAB1-40E0-BF61-0574F7C3361C}"/>
              </a:ext>
            </a:extLst>
          </p:cNvPr>
          <p:cNvSpPr/>
          <p:nvPr/>
        </p:nvSpPr>
        <p:spPr>
          <a:xfrm>
            <a:off x="2871315" y="3253740"/>
            <a:ext cx="952500" cy="480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1A465-45F2-40FE-B271-1F9892F5AB86}"/>
              </a:ext>
            </a:extLst>
          </p:cNvPr>
          <p:cNvSpPr/>
          <p:nvPr/>
        </p:nvSpPr>
        <p:spPr>
          <a:xfrm>
            <a:off x="4445477" y="3253740"/>
            <a:ext cx="952500" cy="4800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94476-29C6-42D7-B727-532D0A910EB8}"/>
              </a:ext>
            </a:extLst>
          </p:cNvPr>
          <p:cNvSpPr/>
          <p:nvPr/>
        </p:nvSpPr>
        <p:spPr>
          <a:xfrm>
            <a:off x="6019639" y="3253740"/>
            <a:ext cx="952500" cy="4800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13B526-6CA1-45C8-9A6E-BE7F6B74F46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823815" y="3493770"/>
            <a:ext cx="62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49B8EA-C7F8-43DA-8AD7-BCF9585CF2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397977" y="3493770"/>
            <a:ext cx="62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29C6C50-206F-4144-B6B5-A587CC75D460}"/>
              </a:ext>
            </a:extLst>
          </p:cNvPr>
          <p:cNvSpPr/>
          <p:nvPr/>
        </p:nvSpPr>
        <p:spPr>
          <a:xfrm>
            <a:off x="4227514" y="2978541"/>
            <a:ext cx="1386049" cy="10304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Sorting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13660" y="1118379"/>
            <a:ext cx="8180527" cy="60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Sorting</a:t>
            </a:r>
            <a:r>
              <a:rPr lang="en-US" sz="2000" dirty="0"/>
              <a:t>: Arranging the elements in a specific order.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5B286-AAB1-40E0-BF61-0574F7C3361C}"/>
              </a:ext>
            </a:extLst>
          </p:cNvPr>
          <p:cNvSpPr/>
          <p:nvPr/>
        </p:nvSpPr>
        <p:spPr>
          <a:xfrm>
            <a:off x="5944013" y="3253740"/>
            <a:ext cx="952500" cy="480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1A465-45F2-40FE-B271-1F9892F5AB86}"/>
              </a:ext>
            </a:extLst>
          </p:cNvPr>
          <p:cNvSpPr/>
          <p:nvPr/>
        </p:nvSpPr>
        <p:spPr>
          <a:xfrm>
            <a:off x="4445477" y="3253740"/>
            <a:ext cx="952500" cy="4800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94476-29C6-42D7-B727-532D0A910EB8}"/>
              </a:ext>
            </a:extLst>
          </p:cNvPr>
          <p:cNvSpPr/>
          <p:nvPr/>
        </p:nvSpPr>
        <p:spPr>
          <a:xfrm>
            <a:off x="2946941" y="3253740"/>
            <a:ext cx="952500" cy="480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0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0.04375 0.03951 C -0.05277 0.04877 -0.06649 0.05401 -0.08072 0.05401 C -0.09687 0.05401 -0.10989 0.04877 -0.11892 0.03951 L -0.16232 -0.00092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27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092 L -0.0427 -0.10092 C -0.05191 -0.12346 -0.06579 -0.13549 -0.08003 -0.13549 C -0.09635 -0.13549 -0.10954 -0.12346 -0.11875 -0.10092 L -0.1625 -0.00092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-67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0093 L 0.08924 0.04074 C 0.10764 0.05 0.13525 0.05524 0.16389 0.05524 C 0.19653 0.05524 0.22275 0.05 0.24115 0.04074 L 0.329 -0.00093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72" y="2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13660" y="1118379"/>
            <a:ext cx="8180527" cy="60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Updating</a:t>
            </a:r>
            <a:r>
              <a:rPr lang="en-US" sz="2000" dirty="0"/>
              <a:t>: Modifying the value of an existing element.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5B286-AAB1-40E0-BF61-0574F7C3361C}"/>
              </a:ext>
            </a:extLst>
          </p:cNvPr>
          <p:cNvSpPr/>
          <p:nvPr/>
        </p:nvSpPr>
        <p:spPr>
          <a:xfrm>
            <a:off x="5944013" y="3253740"/>
            <a:ext cx="952500" cy="480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1A465-45F2-40FE-B271-1F9892F5AB86}"/>
              </a:ext>
            </a:extLst>
          </p:cNvPr>
          <p:cNvSpPr/>
          <p:nvPr/>
        </p:nvSpPr>
        <p:spPr>
          <a:xfrm>
            <a:off x="4445477" y="3253740"/>
            <a:ext cx="952500" cy="4800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94476-29C6-42D7-B727-532D0A910EB8}"/>
              </a:ext>
            </a:extLst>
          </p:cNvPr>
          <p:cNvSpPr/>
          <p:nvPr/>
        </p:nvSpPr>
        <p:spPr>
          <a:xfrm>
            <a:off x="2946941" y="3253740"/>
            <a:ext cx="952500" cy="480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C8113C-D760-4C99-B6D5-C0EB38076617}"/>
              </a:ext>
            </a:extLst>
          </p:cNvPr>
          <p:cNvSpPr/>
          <p:nvPr/>
        </p:nvSpPr>
        <p:spPr>
          <a:xfrm>
            <a:off x="4445477" y="3253740"/>
            <a:ext cx="952500" cy="480060"/>
          </a:xfrm>
          <a:prstGeom prst="rect">
            <a:avLst/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/>
              <a:t>c</a:t>
            </a:r>
            <a:r>
              <a:rPr lang="en" sz="3200"/>
              <a:t>ontents</a:t>
            </a:r>
            <a:endParaRPr sz="3200"/>
          </a:p>
        </p:txBody>
      </p:sp>
      <p:sp>
        <p:nvSpPr>
          <p:cNvPr id="790" name="Google Shape;790;p63">
            <a:hlinkClick r:id="rId3" action="ppaction://hlinksldjump"/>
          </p:cNvPr>
          <p:cNvSpPr/>
          <p:nvPr/>
        </p:nvSpPr>
        <p:spPr>
          <a:xfrm>
            <a:off x="4495807" y="54000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rId4" action="ppaction://hlinksldjump"/>
          </p:cNvPr>
          <p:cNvSpPr/>
          <p:nvPr/>
        </p:nvSpPr>
        <p:spPr>
          <a:xfrm>
            <a:off x="4495807" y="155185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3">
            <a:hlinkClick r:id="" action="ppaction://noaction"/>
          </p:cNvPr>
          <p:cNvSpPr/>
          <p:nvPr/>
        </p:nvSpPr>
        <p:spPr>
          <a:xfrm>
            <a:off x="4515491" y="254199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3009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Data Structure main concept</a:t>
            </a:r>
            <a:endParaRPr dirty="0"/>
          </a:p>
        </p:txBody>
      </p:sp>
      <p:sp>
        <p:nvSpPr>
          <p:cNvPr id="794" name="Google Shape;794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4581007" y="62520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581007" y="163705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6" name="Google Shape;796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600691" y="262719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63150" y="1641552"/>
            <a:ext cx="261639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Basic operations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8"/>
          </p:nvPr>
        </p:nvSpPr>
        <p:spPr>
          <a:xfrm>
            <a:off x="5182834" y="2631698"/>
            <a:ext cx="323075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18550" y="32172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3"/>
          <p:cNvSpPr/>
          <p:nvPr/>
        </p:nvSpPr>
        <p:spPr>
          <a:xfrm rot="-5400000">
            <a:off x="6238234" y="1313325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7" name="Google Shape;792;p63">
            <a:hlinkClick r:id="" action="ppaction://noaction"/>
            <a:extLst>
              <a:ext uri="{FF2B5EF4-FFF2-40B4-BE49-F238E27FC236}">
                <a16:creationId xmlns:a16="http://schemas.microsoft.com/office/drawing/2014/main" id="{658D6ECE-D699-4872-A07A-CCB81D91A6DF}"/>
              </a:ext>
            </a:extLst>
          </p:cNvPr>
          <p:cNvSpPr/>
          <p:nvPr/>
        </p:nvSpPr>
        <p:spPr>
          <a:xfrm>
            <a:off x="4495807" y="353214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96;p63">
            <a:hlinkClick r:id="" action="ppaction://noaction"/>
            <a:extLst>
              <a:ext uri="{FF2B5EF4-FFF2-40B4-BE49-F238E27FC236}">
                <a16:creationId xmlns:a16="http://schemas.microsoft.com/office/drawing/2014/main" id="{EED11EA7-2046-4FBA-9CFE-997C1F85309F}"/>
              </a:ext>
            </a:extLst>
          </p:cNvPr>
          <p:cNvSpPr txBox="1">
            <a:spLocks/>
          </p:cNvSpPr>
          <p:nvPr/>
        </p:nvSpPr>
        <p:spPr>
          <a:xfrm>
            <a:off x="4581007" y="3617342"/>
            <a:ext cx="402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29" name="Google Shape;799;p63">
            <a:extLst>
              <a:ext uri="{FF2B5EF4-FFF2-40B4-BE49-F238E27FC236}">
                <a16:creationId xmlns:a16="http://schemas.microsoft.com/office/drawing/2014/main" id="{031BF6BE-140E-41A0-BDF8-9B91CE5FC441}"/>
              </a:ext>
            </a:extLst>
          </p:cNvPr>
          <p:cNvSpPr txBox="1">
            <a:spLocks/>
          </p:cNvSpPr>
          <p:nvPr/>
        </p:nvSpPr>
        <p:spPr>
          <a:xfrm>
            <a:off x="5163150" y="3621844"/>
            <a:ext cx="3230756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Complexity</a:t>
            </a:r>
          </a:p>
        </p:txBody>
      </p:sp>
      <p:sp>
        <p:nvSpPr>
          <p:cNvPr id="30" name="Google Shape;803;p63">
            <a:extLst>
              <a:ext uri="{FF2B5EF4-FFF2-40B4-BE49-F238E27FC236}">
                <a16:creationId xmlns:a16="http://schemas.microsoft.com/office/drawing/2014/main" id="{076E6A62-76B8-4563-8290-31E39466885E}"/>
              </a:ext>
            </a:extLst>
          </p:cNvPr>
          <p:cNvSpPr/>
          <p:nvPr/>
        </p:nvSpPr>
        <p:spPr>
          <a:xfrm rot="-5400000">
            <a:off x="6238234" y="2343271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798" grpId="0" build="p"/>
      <p:bldP spid="799" grpId="0" build="p"/>
      <p:bldP spid="801" grpId="0" animBg="1"/>
      <p:bldP spid="803" grpId="0" animBg="1"/>
      <p:bldP spid="29" grpId="0" build="p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321079" y="145546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672873" y="2474856"/>
            <a:ext cx="3798254" cy="951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88879" y="15232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88879" y="15232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038770" y="2164554"/>
            <a:ext cx="7647359" cy="145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000" b="1" dirty="0"/>
              <a:t>Searching: </a:t>
            </a:r>
            <a:r>
              <a:rPr lang="en-US" sz="2000" dirty="0"/>
              <a:t>Binary Search, Linear Search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b="1" dirty="0"/>
              <a:t>Sorting : </a:t>
            </a:r>
            <a:r>
              <a:rPr lang="en-US" sz="2000" dirty="0"/>
              <a:t>Bubble Sort, </a:t>
            </a:r>
            <a:r>
              <a:rPr lang="en-US" sz="2000" dirty="0" err="1"/>
              <a:t>Qsort</a:t>
            </a:r>
            <a:r>
              <a:rPr lang="en-US" sz="2000" dirty="0"/>
              <a:t>, Merge Sort, Heap Sort, </a:t>
            </a:r>
            <a:r>
              <a:rPr lang="en-US" sz="2000" dirty="0" err="1"/>
              <a:t>Redix</a:t>
            </a:r>
            <a:r>
              <a:rPr lang="en-US" sz="2000" dirty="0"/>
              <a:t> 			Sort, Bucket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9D039-1569-4667-B553-9EEB6B4D002F}"/>
              </a:ext>
            </a:extLst>
          </p:cNvPr>
          <p:cNvSpPr txBox="1"/>
          <p:nvPr/>
        </p:nvSpPr>
        <p:spPr>
          <a:xfrm>
            <a:off x="449814" y="1176789"/>
            <a:ext cx="82443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Mulish" panose="020B0604020202020204" charset="0"/>
              </a:rPr>
              <a:t>An Algorithm is a finite step – by – step list of well defined instructions  for solving a particular problem. It is used to manipulate the data contained in the data structures as in searching and sorting. It states explicitly how the data will be manipulated. </a:t>
            </a:r>
          </a:p>
        </p:txBody>
      </p:sp>
    </p:spTree>
    <p:extLst>
      <p:ext uri="{BB962C8B-B14F-4D97-AF65-F5344CB8AC3E}">
        <p14:creationId xmlns:p14="http://schemas.microsoft.com/office/powerpoint/2010/main" val="2182796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321079" y="145546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672873" y="2474856"/>
            <a:ext cx="3798254" cy="951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Complexity</a:t>
            </a:r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88879" y="15232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4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88879" y="15232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4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Complexity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313699" y="2571750"/>
            <a:ext cx="7647359" cy="145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000" b="1" dirty="0"/>
              <a:t>Space Complexity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b="1" dirty="0"/>
              <a:t>Time Complexity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9DAB4-A4D6-45AB-B5A5-CC251AFA183E}"/>
              </a:ext>
            </a:extLst>
          </p:cNvPr>
          <p:cNvSpPr txBox="1"/>
          <p:nvPr/>
        </p:nvSpPr>
        <p:spPr>
          <a:xfrm>
            <a:off x="565379" y="1176789"/>
            <a:ext cx="8327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Mulish" panose="020B0604020202020204" charset="0"/>
              </a:rPr>
              <a:t>The </a:t>
            </a:r>
            <a:r>
              <a:rPr lang="en-US" altLang="en-US" b="1" dirty="0">
                <a:latin typeface="Mulish" panose="020B0604020202020204" charset="0"/>
              </a:rPr>
              <a:t>complexity</a:t>
            </a:r>
            <a:r>
              <a:rPr lang="en-US" altLang="en-US" dirty="0">
                <a:latin typeface="Mulish" panose="020B0604020202020204" charset="0"/>
              </a:rPr>
              <a:t> of an algorithm is a function describing the efficiency of the algorithm in terms of the amount of data the algorithm must process. </a:t>
            </a:r>
            <a:endParaRPr lang="en-US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52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sz="2800" b="1" dirty="0"/>
              <a:t>Time Complexity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691811" y="1118379"/>
            <a:ext cx="7647359" cy="900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Complexity: </a:t>
            </a:r>
            <a:r>
              <a:rPr lang="en-US" sz="2000" dirty="0"/>
              <a:t>Time complexity refers to the amount of time an algorithm takes to complete as a function of the input size. </a:t>
            </a:r>
            <a:r>
              <a:rPr lang="en-US" sz="2000" b="1" dirty="0"/>
              <a:t> </a:t>
            </a:r>
            <a:endParaRPr lang="en-US" sz="2000"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32199D26-D633-454C-8AB3-BC1C61B59BEA}"/>
              </a:ext>
            </a:extLst>
          </p:cNvPr>
          <p:cNvSpPr txBox="1">
            <a:spLocks/>
          </p:cNvSpPr>
          <p:nvPr/>
        </p:nvSpPr>
        <p:spPr>
          <a:xfrm>
            <a:off x="1842905" y="2462424"/>
            <a:ext cx="3613016" cy="900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It is denoted by</a:t>
            </a:r>
            <a:r>
              <a:rPr lang="en-US" sz="3000" b="1" dirty="0"/>
              <a:t> O </a:t>
            </a:r>
            <a:r>
              <a:rPr lang="en-US" sz="2000" dirty="0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3158232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sz="2800" b="1" dirty="0"/>
              <a:t>How to calculate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6" y="1260775"/>
            <a:ext cx="7647359" cy="339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If the code takes Fixed amount of time then Complexity </a:t>
            </a:r>
            <a:r>
              <a:rPr lang="en-US" sz="2000" b="1" dirty="0"/>
              <a:t>O(1)</a:t>
            </a:r>
          </a:p>
          <a:p>
            <a:pPr marL="0" indent="0"/>
            <a:endParaRPr lang="en-US" sz="2000" b="1" dirty="0"/>
          </a:p>
          <a:p>
            <a:pPr marL="0" indent="0"/>
            <a:r>
              <a:rPr lang="en-US" sz="2000" dirty="0"/>
              <a:t>If There is two possible complexity, </a:t>
            </a:r>
            <a:r>
              <a:rPr lang="en-US" sz="2400" b="1" dirty="0"/>
              <a:t>MAX </a:t>
            </a:r>
            <a:r>
              <a:rPr lang="en-US" sz="2000" dirty="0"/>
              <a:t>would be the total Complexity</a:t>
            </a:r>
          </a:p>
          <a:p>
            <a:pPr marL="0" indent="0"/>
            <a:endParaRPr lang="en-US" sz="2000" b="1" dirty="0"/>
          </a:p>
          <a:p>
            <a:pPr marL="0" indent="0"/>
            <a:r>
              <a:rPr lang="en-US" sz="2000" b="1" dirty="0"/>
              <a:t>Other Commonly used Complexities: 	</a:t>
            </a:r>
          </a:p>
          <a:p>
            <a:pPr marL="1257300" lvl="2">
              <a:buFont typeface="Arial" panose="020B0604020202020204" pitchFamily="34" charset="0"/>
              <a:buChar char="•"/>
            </a:pPr>
            <a:r>
              <a:rPr lang="en-US" sz="2000" b="1" dirty="0"/>
              <a:t>O(n)</a:t>
            </a:r>
          </a:p>
          <a:p>
            <a:pPr marL="1257300" lvl="2">
              <a:buFont typeface="Arial" panose="020B0604020202020204" pitchFamily="34" charset="0"/>
              <a:buChar char="•"/>
            </a:pPr>
            <a:r>
              <a:rPr lang="en-US" sz="2000" b="1" dirty="0"/>
              <a:t>O(n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</a:p>
          <a:p>
            <a:pPr marL="1257300" lvl="2">
              <a:buFont typeface="Arial" panose="020B0604020202020204" pitchFamily="34" charset="0"/>
              <a:buChar char="•"/>
            </a:pPr>
            <a:r>
              <a:rPr lang="en-US" sz="2000" b="1" dirty="0"/>
              <a:t>O(log n)</a:t>
            </a:r>
          </a:p>
          <a:p>
            <a:pPr marL="1257300" lvl="2">
              <a:buFont typeface="Arial" panose="020B0604020202020204" pitchFamily="34" charset="0"/>
              <a:buChar char="•"/>
            </a:pPr>
            <a:r>
              <a:rPr lang="en-US" sz="2000" b="1" dirty="0"/>
              <a:t>O(</a:t>
            </a:r>
            <a:r>
              <a:rPr lang="en-US" sz="2000" b="1" dirty="0" err="1"/>
              <a:t>nlog</a:t>
            </a:r>
            <a:r>
              <a:rPr lang="en-US" sz="2000" b="1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9501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2537012" cy="21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int a;</a:t>
            </a:r>
          </a:p>
          <a:p>
            <a:pPr marL="0" indent="0"/>
            <a:r>
              <a:rPr lang="en-US" sz="2000" dirty="0"/>
              <a:t>	Float b;</a:t>
            </a:r>
          </a:p>
          <a:p>
            <a:pPr marL="0" indent="0"/>
            <a:r>
              <a:rPr lang="en-US" sz="2000" dirty="0"/>
              <a:t>	Char c;</a:t>
            </a:r>
          </a:p>
          <a:p>
            <a:pPr marL="0" indent="0"/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 a;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4572000" y="2255590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 = O(1)</a:t>
            </a:r>
          </a:p>
        </p:txBody>
      </p:sp>
    </p:spTree>
    <p:extLst>
      <p:ext uri="{BB962C8B-B14F-4D97-AF65-F5344CB8AC3E}">
        <p14:creationId xmlns:p14="http://schemas.microsoft.com/office/powerpoint/2010/main" val="8601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2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21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=0;i&lt;100;i++)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0" indent="0"/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137379" y="2212727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 = O(1)</a:t>
            </a:r>
          </a:p>
        </p:txBody>
      </p:sp>
    </p:spTree>
    <p:extLst>
      <p:ext uri="{BB962C8B-B14F-4D97-AF65-F5344CB8AC3E}">
        <p14:creationId xmlns:p14="http://schemas.microsoft.com/office/powerpoint/2010/main" val="305013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3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227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=0;i&lt;</a:t>
            </a:r>
            <a:r>
              <a:rPr lang="en-US" sz="2000" dirty="0" err="1"/>
              <a:t>n;i</a:t>
            </a:r>
            <a:r>
              <a:rPr lang="en-US" sz="2000" dirty="0"/>
              <a:t>++)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0" indent="0"/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415985" y="2277021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 = O(n)</a:t>
            </a:r>
          </a:p>
        </p:txBody>
      </p:sp>
    </p:spTree>
    <p:extLst>
      <p:ext uri="{BB962C8B-B14F-4D97-AF65-F5344CB8AC3E}">
        <p14:creationId xmlns:p14="http://schemas.microsoft.com/office/powerpoint/2010/main" val="28352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4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35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=0;i&lt;</a:t>
            </a:r>
            <a:r>
              <a:rPr lang="en-US" sz="2000" dirty="0" err="1"/>
              <a:t>n;i</a:t>
            </a:r>
            <a:r>
              <a:rPr lang="en-US" sz="2000" dirty="0"/>
              <a:t>++)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0" indent="0"/>
            <a:r>
              <a:rPr lang="en-US" sz="2000" dirty="0"/>
              <a:t>		for(int j=0;j&lt;</a:t>
            </a:r>
            <a:r>
              <a:rPr lang="en-US" sz="2000" dirty="0" err="1"/>
              <a:t>n;j</a:t>
            </a:r>
            <a:r>
              <a:rPr lang="en-US" sz="2000" dirty="0"/>
              <a:t>++)</a:t>
            </a:r>
          </a:p>
          <a:p>
            <a:pPr marL="0" indent="0"/>
            <a:r>
              <a:rPr lang="en-US" sz="2000" dirty="0"/>
              <a:t>		{</a:t>
            </a:r>
          </a:p>
          <a:p>
            <a:pPr marL="0" indent="0"/>
            <a:r>
              <a:rPr lang="en-US" sz="2000" dirty="0"/>
              <a:t>	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/>
            <a:r>
              <a:rPr lang="en-US" sz="2000" dirty="0"/>
              <a:t>		}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573147" y="2319884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 = O(n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351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Data Structure 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5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35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&lt;n 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0" indent="0"/>
            <a:r>
              <a:rPr lang="en-US" sz="2000" dirty="0"/>
              <a:t>		for(int j=0 ;j&lt;n+4 ; </a:t>
            </a:r>
            <a:r>
              <a:rPr lang="en-US" sz="2000" dirty="0" err="1"/>
              <a:t>j++</a:t>
            </a:r>
            <a:r>
              <a:rPr lang="en-US" sz="2000" dirty="0"/>
              <a:t>)</a:t>
            </a:r>
          </a:p>
          <a:p>
            <a:pPr marL="0" indent="0"/>
            <a:r>
              <a:rPr lang="en-US" sz="2000" dirty="0"/>
              <a:t>		{</a:t>
            </a:r>
          </a:p>
          <a:p>
            <a:pPr marL="0" indent="0"/>
            <a:r>
              <a:rPr lang="en-US" sz="2000" dirty="0"/>
              <a:t>	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/>
            <a:r>
              <a:rPr lang="en-US" sz="2000" dirty="0"/>
              <a:t>		}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573147" y="2319884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 = O(n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927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6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35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&lt;n 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0" indent="0"/>
            <a:r>
              <a:rPr lang="en-US" sz="2000" dirty="0"/>
              <a:t>		for(int j=0 ; j&lt;</a:t>
            </a:r>
            <a:r>
              <a:rPr lang="en-US" sz="2000" dirty="0" err="1"/>
              <a:t>i</a:t>
            </a:r>
            <a:r>
              <a:rPr lang="en-US" sz="2000" dirty="0"/>
              <a:t>  ; </a:t>
            </a:r>
            <a:r>
              <a:rPr lang="en-US" sz="2000" dirty="0" err="1"/>
              <a:t>j++</a:t>
            </a:r>
            <a:r>
              <a:rPr lang="en-US" sz="2000" dirty="0"/>
              <a:t>)</a:t>
            </a:r>
          </a:p>
          <a:p>
            <a:pPr marL="0" indent="0"/>
            <a:r>
              <a:rPr lang="en-US" sz="2000" dirty="0"/>
              <a:t>		{</a:t>
            </a:r>
          </a:p>
          <a:p>
            <a:pPr marL="0" indent="0"/>
            <a:r>
              <a:rPr lang="en-US" sz="2000" dirty="0"/>
              <a:t>	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/>
            <a:r>
              <a:rPr lang="en-US" sz="2000" dirty="0"/>
              <a:t>		}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573147" y="2319884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 = O(n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39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7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35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=1; </a:t>
            </a:r>
            <a:r>
              <a:rPr lang="en-US" sz="2000" dirty="0" err="1"/>
              <a:t>i</a:t>
            </a:r>
            <a:r>
              <a:rPr lang="en-US" sz="2000" dirty="0"/>
              <a:t>&lt;n ; </a:t>
            </a:r>
            <a:r>
              <a:rPr lang="en-US" sz="2000" dirty="0" err="1"/>
              <a:t>i</a:t>
            </a:r>
            <a:r>
              <a:rPr lang="en-US" sz="2000" dirty="0"/>
              <a:t>*2)</a:t>
            </a:r>
          </a:p>
          <a:p>
            <a:pPr marL="914400" lvl="2" indent="0"/>
            <a:r>
              <a:rPr lang="en-US" sz="2000" dirty="0"/>
              <a:t>{</a:t>
            </a:r>
          </a:p>
          <a:p>
            <a:pPr marL="914400" lvl="2" indent="0"/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914400" lvl="2" indent="0"/>
            <a:r>
              <a:rPr lang="en-US" sz="2000" dirty="0"/>
              <a:t>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758887" y="2419897"/>
            <a:ext cx="32922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700" b="1" dirty="0"/>
              <a:t>Time Complexity = O(log(n))</a:t>
            </a:r>
          </a:p>
        </p:txBody>
      </p:sp>
    </p:spTree>
    <p:extLst>
      <p:ext uri="{BB962C8B-B14F-4D97-AF65-F5344CB8AC3E}">
        <p14:creationId xmlns:p14="http://schemas.microsoft.com/office/powerpoint/2010/main" val="173527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8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35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j =0; j &lt;n ; </a:t>
            </a:r>
            <a:r>
              <a:rPr lang="en-US" sz="2000" dirty="0" err="1"/>
              <a:t>j++</a:t>
            </a:r>
            <a:r>
              <a:rPr lang="en-US" sz="2000" dirty="0"/>
              <a:t>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914400" lvl="2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=1; </a:t>
            </a:r>
            <a:r>
              <a:rPr lang="en-US" sz="2000" dirty="0" err="1"/>
              <a:t>i</a:t>
            </a:r>
            <a:r>
              <a:rPr lang="en-US" sz="2000" dirty="0"/>
              <a:t>&lt;n ; </a:t>
            </a:r>
            <a:r>
              <a:rPr lang="en-US" sz="2000" dirty="0" err="1"/>
              <a:t>i</a:t>
            </a:r>
            <a:r>
              <a:rPr lang="en-US" sz="2000" dirty="0"/>
              <a:t>*2)</a:t>
            </a:r>
          </a:p>
          <a:p>
            <a:pPr marL="914400" lvl="2" indent="0"/>
            <a:r>
              <a:rPr lang="en-US" sz="2000" dirty="0"/>
              <a:t>	{</a:t>
            </a:r>
          </a:p>
          <a:p>
            <a:pPr marL="914400" lvl="2" indent="0"/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914400" lvl="2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758887" y="2419896"/>
            <a:ext cx="3292244" cy="78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700" b="1" dirty="0"/>
              <a:t>Time Complexity = O(n*log(n))</a:t>
            </a:r>
          </a:p>
        </p:txBody>
      </p:sp>
    </p:spTree>
    <p:extLst>
      <p:ext uri="{BB962C8B-B14F-4D97-AF65-F5344CB8AC3E}">
        <p14:creationId xmlns:p14="http://schemas.microsoft.com/office/powerpoint/2010/main" val="13704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sz="2800" b="1" dirty="0"/>
              <a:t>Space Complexity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00993" y="1026951"/>
            <a:ext cx="8437267" cy="8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Space complexity refers to the amount of memory space required by an algorithm to execute as a </a:t>
            </a:r>
            <a:r>
              <a:rPr lang="en-US" sz="2000" b="1" dirty="0"/>
              <a:t>function of the input size</a:t>
            </a:r>
            <a:r>
              <a:rPr lang="en-US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46629-90DD-422F-A414-DA40D3A0A047}"/>
              </a:ext>
            </a:extLst>
          </p:cNvPr>
          <p:cNvSpPr txBox="1"/>
          <p:nvPr/>
        </p:nvSpPr>
        <p:spPr>
          <a:xfrm>
            <a:off x="1057275" y="2185898"/>
            <a:ext cx="70937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dirty="0"/>
              <a:t>If the code takes Fixed amount of Space then Complexity </a:t>
            </a:r>
            <a:r>
              <a:rPr lang="en-US" sz="1400" b="1" dirty="0"/>
              <a:t>O(1)</a:t>
            </a:r>
          </a:p>
          <a:p>
            <a:pPr marL="0" indent="0"/>
            <a:endParaRPr lang="en-US" sz="1400" b="1" dirty="0"/>
          </a:p>
          <a:p>
            <a:pPr marL="0" indent="0"/>
            <a:r>
              <a:rPr lang="en-US" sz="1400" dirty="0"/>
              <a:t>If There is two possible complexity, </a:t>
            </a:r>
            <a:r>
              <a:rPr lang="en-US" sz="1600" b="1" dirty="0"/>
              <a:t>MAX </a:t>
            </a:r>
            <a:r>
              <a:rPr lang="en-US" sz="1400" dirty="0"/>
              <a:t>would be the total Complexity</a:t>
            </a:r>
          </a:p>
        </p:txBody>
      </p:sp>
    </p:spTree>
    <p:extLst>
      <p:ext uri="{BB962C8B-B14F-4D97-AF65-F5344CB8AC3E}">
        <p14:creationId xmlns:p14="http://schemas.microsoft.com/office/powerpoint/2010/main" val="3629316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Space Complexity Example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2537012" cy="21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int a;</a:t>
            </a:r>
          </a:p>
          <a:p>
            <a:pPr marL="0" indent="0"/>
            <a:r>
              <a:rPr lang="en-US" sz="2000" dirty="0"/>
              <a:t>	Float b;</a:t>
            </a:r>
          </a:p>
          <a:p>
            <a:pPr marL="0" indent="0"/>
            <a:r>
              <a:rPr lang="en-US" sz="2000" dirty="0"/>
              <a:t>	Char c;</a:t>
            </a:r>
          </a:p>
          <a:p>
            <a:pPr marL="0" indent="0"/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 a;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4572000" y="2255590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Space Complexity = O(1)</a:t>
            </a:r>
          </a:p>
        </p:txBody>
      </p:sp>
    </p:spTree>
    <p:extLst>
      <p:ext uri="{BB962C8B-B14F-4D97-AF65-F5344CB8AC3E}">
        <p14:creationId xmlns:p14="http://schemas.microsoft.com/office/powerpoint/2010/main" val="30198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Space Complexity Example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941995" y="1310781"/>
            <a:ext cx="2537012" cy="21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int a [10];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4572000" y="1739406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Space Complexity = O(1)</a:t>
            </a:r>
          </a:p>
        </p:txBody>
      </p:sp>
    </p:spTree>
    <p:extLst>
      <p:ext uri="{BB962C8B-B14F-4D97-AF65-F5344CB8AC3E}">
        <p14:creationId xmlns:p14="http://schemas.microsoft.com/office/powerpoint/2010/main" val="37088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Space Complexity Example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941995" y="1310781"/>
            <a:ext cx="2537012" cy="21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int a [n];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4637086" y="1805534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Space Complexity = O(n)</a:t>
            </a:r>
          </a:p>
        </p:txBody>
      </p:sp>
    </p:spTree>
    <p:extLst>
      <p:ext uri="{BB962C8B-B14F-4D97-AF65-F5344CB8AC3E}">
        <p14:creationId xmlns:p14="http://schemas.microsoft.com/office/powerpoint/2010/main" val="368661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Space Complexity Example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941995" y="1310781"/>
            <a:ext cx="2537012" cy="21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int a [n][n];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4637086" y="1805534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Space Complexity = O(n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678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Space Complexity Example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941994" y="1310781"/>
            <a:ext cx="6194611" cy="339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&lt;n 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0" indent="0"/>
            <a:r>
              <a:rPr lang="en-US" sz="2000" dirty="0"/>
              <a:t>		for(int j=0 ;j&lt;n+4 ; </a:t>
            </a:r>
            <a:r>
              <a:rPr lang="en-US" sz="2000" dirty="0" err="1"/>
              <a:t>j++</a:t>
            </a:r>
            <a:r>
              <a:rPr lang="en-US" sz="2000" dirty="0"/>
              <a:t>)</a:t>
            </a:r>
          </a:p>
          <a:p>
            <a:pPr marL="0" indent="0"/>
            <a:r>
              <a:rPr lang="en-US" sz="2000" dirty="0"/>
              <a:t>		{</a:t>
            </a:r>
          </a:p>
          <a:p>
            <a:pPr marL="0" indent="0"/>
            <a:r>
              <a:rPr lang="en-US" sz="2000" dirty="0"/>
              <a:t>	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/>
            <a:r>
              <a:rPr lang="en-US" sz="2000" dirty="0"/>
              <a:t>		}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4922686" y="1125044"/>
            <a:ext cx="3287081" cy="5727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Space Complexity = ?</a:t>
            </a:r>
          </a:p>
        </p:txBody>
      </p:sp>
    </p:spTree>
    <p:extLst>
      <p:ext uri="{BB962C8B-B14F-4D97-AF65-F5344CB8AC3E}">
        <p14:creationId xmlns:p14="http://schemas.microsoft.com/office/powerpoint/2010/main" val="349115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 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543287" y="1835439"/>
            <a:ext cx="6057425" cy="126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algn="ctr"/>
            <a:r>
              <a:rPr lang="en-US" sz="2000" dirty="0"/>
              <a:t>Before studying data structure we  need to know </a:t>
            </a:r>
            <a:r>
              <a:rPr lang="en-US" sz="2400" b="1" dirty="0"/>
              <a:t>what is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2543412" y="1778289"/>
            <a:ext cx="428601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Data is a collection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95600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96BD5-1059-41EA-B867-D187576B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50" y="332831"/>
            <a:ext cx="7399200" cy="572700"/>
          </a:xfrm>
        </p:spPr>
        <p:txBody>
          <a:bodyPr/>
          <a:lstStyle/>
          <a:p>
            <a:r>
              <a:rPr lang="en-US" dirty="0"/>
              <a:t>Data (contd.)</a:t>
            </a:r>
          </a:p>
        </p:txBody>
      </p:sp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E28CC390-7B42-4FCA-BDA6-E406A8BCF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750" y="2816362"/>
            <a:ext cx="1550193" cy="1550193"/>
          </a:xfrm>
          <a:prstGeom prst="rect">
            <a:avLst/>
          </a:prstGeom>
        </p:spPr>
      </p:pic>
      <p:sp>
        <p:nvSpPr>
          <p:cNvPr id="10" name="Google Shape;922;p69">
            <a:extLst>
              <a:ext uri="{FF2B5EF4-FFF2-40B4-BE49-F238E27FC236}">
                <a16:creationId xmlns:a16="http://schemas.microsoft.com/office/drawing/2014/main" id="{D21F8924-E1C2-40AA-B21D-EB306D46B78A}"/>
              </a:ext>
            </a:extLst>
          </p:cNvPr>
          <p:cNvSpPr txBox="1">
            <a:spLocks/>
          </p:cNvSpPr>
          <p:nvPr/>
        </p:nvSpPr>
        <p:spPr>
          <a:xfrm>
            <a:off x="3035439" y="941334"/>
            <a:ext cx="2529291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Consider a Human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26010067-A959-4588-BABC-40DCDFDDCB4F}"/>
              </a:ext>
            </a:extLst>
          </p:cNvPr>
          <p:cNvSpPr/>
          <p:nvPr/>
        </p:nvSpPr>
        <p:spPr>
          <a:xfrm>
            <a:off x="5075182" y="2457448"/>
            <a:ext cx="778029" cy="357190"/>
          </a:xfrm>
          <a:prstGeom prst="borderCallout1">
            <a:avLst>
              <a:gd name="adj1" fmla="val 50750"/>
              <a:gd name="adj2" fmla="val 3059"/>
              <a:gd name="adj3" fmla="val 118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E370BD4-CAC7-47F5-9A65-F72AC8EF9C89}"/>
              </a:ext>
            </a:extLst>
          </p:cNvPr>
          <p:cNvSpPr/>
          <p:nvPr/>
        </p:nvSpPr>
        <p:spPr>
          <a:xfrm>
            <a:off x="5301304" y="3290557"/>
            <a:ext cx="778028" cy="357190"/>
          </a:xfrm>
          <a:prstGeom prst="borderCallout1">
            <a:avLst>
              <a:gd name="adj1" fmla="val 50750"/>
              <a:gd name="adj2" fmla="val 3059"/>
              <a:gd name="adj3" fmla="val 58501"/>
              <a:gd name="adj4" fmla="val -52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NID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CF72F6CD-4060-4F66-926F-FF734DDE8248}"/>
              </a:ext>
            </a:extLst>
          </p:cNvPr>
          <p:cNvSpPr/>
          <p:nvPr/>
        </p:nvSpPr>
        <p:spPr>
          <a:xfrm>
            <a:off x="5464196" y="4187960"/>
            <a:ext cx="778028" cy="357190"/>
          </a:xfrm>
          <a:prstGeom prst="borderCallout1">
            <a:avLst>
              <a:gd name="adj1" fmla="val 50750"/>
              <a:gd name="adj2" fmla="val 3059"/>
              <a:gd name="adj3" fmla="val -47498"/>
              <a:gd name="adj4" fmla="val -94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of Birth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5858C733-8CB1-4BAE-8592-987168CF7980}"/>
              </a:ext>
            </a:extLst>
          </p:cNvPr>
          <p:cNvSpPr/>
          <p:nvPr/>
        </p:nvSpPr>
        <p:spPr>
          <a:xfrm flipH="1">
            <a:off x="2053532" y="2571750"/>
            <a:ext cx="1386855" cy="357190"/>
          </a:xfrm>
          <a:prstGeom prst="borderCallout1">
            <a:avLst>
              <a:gd name="adj1" fmla="val 50750"/>
              <a:gd name="adj2" fmla="val 3059"/>
              <a:gd name="adj3" fmla="val 136501"/>
              <a:gd name="adj4" fmla="val -31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Parental information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C3573E7A-C92A-4AFB-956E-A8CDEB1C4715}"/>
              </a:ext>
            </a:extLst>
          </p:cNvPr>
          <p:cNvSpPr/>
          <p:nvPr/>
        </p:nvSpPr>
        <p:spPr>
          <a:xfrm flipH="1">
            <a:off x="2025073" y="3404859"/>
            <a:ext cx="1386855" cy="357190"/>
          </a:xfrm>
          <a:prstGeom prst="borderCallout1">
            <a:avLst>
              <a:gd name="adj1" fmla="val 50750"/>
              <a:gd name="adj2" fmla="val 3059"/>
              <a:gd name="adj3" fmla="val 46502"/>
              <a:gd name="adj4" fmla="val -33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Marital Status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695C6700-F554-4BCF-8718-F882C074A08D}"/>
              </a:ext>
            </a:extLst>
          </p:cNvPr>
          <p:cNvSpPr/>
          <p:nvPr/>
        </p:nvSpPr>
        <p:spPr>
          <a:xfrm flipH="1">
            <a:off x="1970304" y="4359085"/>
            <a:ext cx="1386855" cy="357190"/>
          </a:xfrm>
          <a:prstGeom prst="borderCallout1">
            <a:avLst>
              <a:gd name="adj1" fmla="val 50750"/>
              <a:gd name="adj2" fmla="val 3059"/>
              <a:gd name="adj3" fmla="val -85497"/>
              <a:gd name="adj4" fmla="val -41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Employment Status</a:t>
            </a:r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EFC84213-F17B-4C26-9228-C1152B1212CC}"/>
              </a:ext>
            </a:extLst>
          </p:cNvPr>
          <p:cNvSpPr txBox="1">
            <a:spLocks/>
          </p:cNvSpPr>
          <p:nvPr/>
        </p:nvSpPr>
        <p:spPr>
          <a:xfrm>
            <a:off x="2835289" y="1403457"/>
            <a:ext cx="4479786" cy="52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What information he may have?</a:t>
            </a:r>
          </a:p>
        </p:txBody>
      </p:sp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02260CA4-A244-46D5-A6B0-59CFF78C4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9159" y="3902732"/>
            <a:ext cx="775096" cy="775096"/>
          </a:xfrm>
          <a:prstGeom prst="rect">
            <a:avLst/>
          </a:prstGeom>
        </p:spPr>
      </p:pic>
      <p:sp>
        <p:nvSpPr>
          <p:cNvPr id="29" name="Callout: Line with Accent Bar 28">
            <a:extLst>
              <a:ext uri="{FF2B5EF4-FFF2-40B4-BE49-F238E27FC236}">
                <a16:creationId xmlns:a16="http://schemas.microsoft.com/office/drawing/2014/main" id="{1A09CD2C-55C2-4F6D-8A43-88FAF71BC4BF}"/>
              </a:ext>
            </a:extLst>
          </p:cNvPr>
          <p:cNvSpPr/>
          <p:nvPr/>
        </p:nvSpPr>
        <p:spPr>
          <a:xfrm>
            <a:off x="4714182" y="3901436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llout: Line with Accent Bar 29">
            <a:extLst>
              <a:ext uri="{FF2B5EF4-FFF2-40B4-BE49-F238E27FC236}">
                <a16:creationId xmlns:a16="http://schemas.microsoft.com/office/drawing/2014/main" id="{423290B6-05DE-401D-81D4-A584CE6CEF5B}"/>
              </a:ext>
            </a:extLst>
          </p:cNvPr>
          <p:cNvSpPr/>
          <p:nvPr/>
        </p:nvSpPr>
        <p:spPr>
          <a:xfrm>
            <a:off x="4903491" y="4251204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llout: Line with Accent Bar 30">
            <a:extLst>
              <a:ext uri="{FF2B5EF4-FFF2-40B4-BE49-F238E27FC236}">
                <a16:creationId xmlns:a16="http://schemas.microsoft.com/office/drawing/2014/main" id="{2EBA828A-D103-4972-8126-2AAA58E7F4E8}"/>
              </a:ext>
            </a:extLst>
          </p:cNvPr>
          <p:cNvSpPr/>
          <p:nvPr/>
        </p:nvSpPr>
        <p:spPr>
          <a:xfrm>
            <a:off x="4754219" y="4627641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llout: Line with Accent Bar 37">
            <a:extLst>
              <a:ext uri="{FF2B5EF4-FFF2-40B4-BE49-F238E27FC236}">
                <a16:creationId xmlns:a16="http://schemas.microsoft.com/office/drawing/2014/main" id="{E946197A-58E1-4063-84E1-5F34A5F36F7D}"/>
              </a:ext>
            </a:extLst>
          </p:cNvPr>
          <p:cNvSpPr/>
          <p:nvPr/>
        </p:nvSpPr>
        <p:spPr>
          <a:xfrm flipH="1">
            <a:off x="3640540" y="3959668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llout: Line with Accent Bar 38">
            <a:extLst>
              <a:ext uri="{FF2B5EF4-FFF2-40B4-BE49-F238E27FC236}">
                <a16:creationId xmlns:a16="http://schemas.microsoft.com/office/drawing/2014/main" id="{CD2D2787-3758-438F-816C-3CD86C0C0CD4}"/>
              </a:ext>
            </a:extLst>
          </p:cNvPr>
          <p:cNvSpPr/>
          <p:nvPr/>
        </p:nvSpPr>
        <p:spPr>
          <a:xfrm flipH="1">
            <a:off x="3539244" y="4342718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llout: Line with Accent Bar 39">
            <a:extLst>
              <a:ext uri="{FF2B5EF4-FFF2-40B4-BE49-F238E27FC236}">
                <a16:creationId xmlns:a16="http://schemas.microsoft.com/office/drawing/2014/main" id="{EBF6A933-8ACA-40F3-9964-87C8685D652B}"/>
              </a:ext>
            </a:extLst>
          </p:cNvPr>
          <p:cNvSpPr/>
          <p:nvPr/>
        </p:nvSpPr>
        <p:spPr>
          <a:xfrm flipH="1">
            <a:off x="3705593" y="4742763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91258736-3301-4385-BD55-8088E7998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8343" y="3045081"/>
            <a:ext cx="775096" cy="775096"/>
          </a:xfrm>
          <a:prstGeom prst="rect">
            <a:avLst/>
          </a:prstGeom>
        </p:spPr>
      </p:pic>
      <p:sp>
        <p:nvSpPr>
          <p:cNvPr id="42" name="Callout: Line with Accent Bar 41">
            <a:extLst>
              <a:ext uri="{FF2B5EF4-FFF2-40B4-BE49-F238E27FC236}">
                <a16:creationId xmlns:a16="http://schemas.microsoft.com/office/drawing/2014/main" id="{EC6F696D-B9A2-46B5-AC3E-238AABD3D476}"/>
              </a:ext>
            </a:extLst>
          </p:cNvPr>
          <p:cNvSpPr/>
          <p:nvPr/>
        </p:nvSpPr>
        <p:spPr>
          <a:xfrm>
            <a:off x="7173366" y="3043785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llout: Line with Accent Bar 42">
            <a:extLst>
              <a:ext uri="{FF2B5EF4-FFF2-40B4-BE49-F238E27FC236}">
                <a16:creationId xmlns:a16="http://schemas.microsoft.com/office/drawing/2014/main" id="{A859DB53-C3B8-4FAF-A303-82A0F9AC221A}"/>
              </a:ext>
            </a:extLst>
          </p:cNvPr>
          <p:cNvSpPr/>
          <p:nvPr/>
        </p:nvSpPr>
        <p:spPr>
          <a:xfrm>
            <a:off x="7362675" y="3393553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llout: Line with Accent Bar 43">
            <a:extLst>
              <a:ext uri="{FF2B5EF4-FFF2-40B4-BE49-F238E27FC236}">
                <a16:creationId xmlns:a16="http://schemas.microsoft.com/office/drawing/2014/main" id="{030C4347-19A1-4CF4-A6EB-4A9746036F54}"/>
              </a:ext>
            </a:extLst>
          </p:cNvPr>
          <p:cNvSpPr/>
          <p:nvPr/>
        </p:nvSpPr>
        <p:spPr>
          <a:xfrm>
            <a:off x="7213403" y="3769990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llout: Line with Accent Bar 44">
            <a:extLst>
              <a:ext uri="{FF2B5EF4-FFF2-40B4-BE49-F238E27FC236}">
                <a16:creationId xmlns:a16="http://schemas.microsoft.com/office/drawing/2014/main" id="{1040A6C1-2586-4C27-8D7C-3B79A42830FE}"/>
              </a:ext>
            </a:extLst>
          </p:cNvPr>
          <p:cNvSpPr/>
          <p:nvPr/>
        </p:nvSpPr>
        <p:spPr>
          <a:xfrm flipH="1">
            <a:off x="6099724" y="3102017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llout: Line with Accent Bar 45">
            <a:extLst>
              <a:ext uri="{FF2B5EF4-FFF2-40B4-BE49-F238E27FC236}">
                <a16:creationId xmlns:a16="http://schemas.microsoft.com/office/drawing/2014/main" id="{435A74A8-B994-4AE1-AC97-3FF553E46A09}"/>
              </a:ext>
            </a:extLst>
          </p:cNvPr>
          <p:cNvSpPr/>
          <p:nvPr/>
        </p:nvSpPr>
        <p:spPr>
          <a:xfrm flipH="1">
            <a:off x="5998428" y="3485067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llout: Line with Accent Bar 46">
            <a:extLst>
              <a:ext uri="{FF2B5EF4-FFF2-40B4-BE49-F238E27FC236}">
                <a16:creationId xmlns:a16="http://schemas.microsoft.com/office/drawing/2014/main" id="{E1ED8F65-2805-4CD2-A2FF-B47FD7E354FC}"/>
              </a:ext>
            </a:extLst>
          </p:cNvPr>
          <p:cNvSpPr/>
          <p:nvPr/>
        </p:nvSpPr>
        <p:spPr>
          <a:xfrm flipH="1">
            <a:off x="6164777" y="3885112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2548ACC1-D84E-4A8E-AFC2-D95FFBFD5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6402" y="1659807"/>
            <a:ext cx="775096" cy="775096"/>
          </a:xfrm>
          <a:prstGeom prst="rect">
            <a:avLst/>
          </a:prstGeom>
        </p:spPr>
      </p:pic>
      <p:sp>
        <p:nvSpPr>
          <p:cNvPr id="49" name="Callout: Line with Accent Bar 48">
            <a:extLst>
              <a:ext uri="{FF2B5EF4-FFF2-40B4-BE49-F238E27FC236}">
                <a16:creationId xmlns:a16="http://schemas.microsoft.com/office/drawing/2014/main" id="{5C3A7FD3-7D6D-41CA-B3A3-8B6A779A4307}"/>
              </a:ext>
            </a:extLst>
          </p:cNvPr>
          <p:cNvSpPr/>
          <p:nvPr/>
        </p:nvSpPr>
        <p:spPr>
          <a:xfrm>
            <a:off x="8121425" y="1658511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llout: Line with Accent Bar 49">
            <a:extLst>
              <a:ext uri="{FF2B5EF4-FFF2-40B4-BE49-F238E27FC236}">
                <a16:creationId xmlns:a16="http://schemas.microsoft.com/office/drawing/2014/main" id="{0FDCE2BA-9D6C-4EB8-968A-F9B932FDBE16}"/>
              </a:ext>
            </a:extLst>
          </p:cNvPr>
          <p:cNvSpPr/>
          <p:nvPr/>
        </p:nvSpPr>
        <p:spPr>
          <a:xfrm>
            <a:off x="8310734" y="2008279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llout: Line with Accent Bar 50">
            <a:extLst>
              <a:ext uri="{FF2B5EF4-FFF2-40B4-BE49-F238E27FC236}">
                <a16:creationId xmlns:a16="http://schemas.microsoft.com/office/drawing/2014/main" id="{D50BD6E0-2ECE-40E0-A16E-B68E9618BFAA}"/>
              </a:ext>
            </a:extLst>
          </p:cNvPr>
          <p:cNvSpPr/>
          <p:nvPr/>
        </p:nvSpPr>
        <p:spPr>
          <a:xfrm>
            <a:off x="8161462" y="2384716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llout: Line with Accent Bar 51">
            <a:extLst>
              <a:ext uri="{FF2B5EF4-FFF2-40B4-BE49-F238E27FC236}">
                <a16:creationId xmlns:a16="http://schemas.microsoft.com/office/drawing/2014/main" id="{D03078F7-941E-4D07-96B1-3DD6260C9ED0}"/>
              </a:ext>
            </a:extLst>
          </p:cNvPr>
          <p:cNvSpPr/>
          <p:nvPr/>
        </p:nvSpPr>
        <p:spPr>
          <a:xfrm flipH="1">
            <a:off x="7047783" y="1716743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Line with Accent Bar 52">
            <a:extLst>
              <a:ext uri="{FF2B5EF4-FFF2-40B4-BE49-F238E27FC236}">
                <a16:creationId xmlns:a16="http://schemas.microsoft.com/office/drawing/2014/main" id="{BBFBD3BB-D15A-4FC4-8459-56C406FC191D}"/>
              </a:ext>
            </a:extLst>
          </p:cNvPr>
          <p:cNvSpPr/>
          <p:nvPr/>
        </p:nvSpPr>
        <p:spPr>
          <a:xfrm flipH="1">
            <a:off x="6946487" y="2099793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llout: Line with Accent Bar 53">
            <a:extLst>
              <a:ext uri="{FF2B5EF4-FFF2-40B4-BE49-F238E27FC236}">
                <a16:creationId xmlns:a16="http://schemas.microsoft.com/office/drawing/2014/main" id="{E791364D-E96A-49A6-9B16-24D7E0C51232}"/>
              </a:ext>
            </a:extLst>
          </p:cNvPr>
          <p:cNvSpPr/>
          <p:nvPr/>
        </p:nvSpPr>
        <p:spPr>
          <a:xfrm flipH="1">
            <a:off x="7112836" y="2499838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Man with solid fill">
            <a:extLst>
              <a:ext uri="{FF2B5EF4-FFF2-40B4-BE49-F238E27FC236}">
                <a16:creationId xmlns:a16="http://schemas.microsoft.com/office/drawing/2014/main" id="{19E31C42-2410-43D5-93F3-104F03ABA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659" y="2885064"/>
            <a:ext cx="775096" cy="775096"/>
          </a:xfrm>
          <a:prstGeom prst="rect">
            <a:avLst/>
          </a:prstGeom>
        </p:spPr>
      </p:pic>
      <p:sp>
        <p:nvSpPr>
          <p:cNvPr id="56" name="Callout: Line with Accent Bar 55">
            <a:extLst>
              <a:ext uri="{FF2B5EF4-FFF2-40B4-BE49-F238E27FC236}">
                <a16:creationId xmlns:a16="http://schemas.microsoft.com/office/drawing/2014/main" id="{59790D0D-A52F-4DCD-87CF-EC75AEB22D15}"/>
              </a:ext>
            </a:extLst>
          </p:cNvPr>
          <p:cNvSpPr/>
          <p:nvPr/>
        </p:nvSpPr>
        <p:spPr>
          <a:xfrm>
            <a:off x="2226682" y="2883768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llout: Line with Accent Bar 56">
            <a:extLst>
              <a:ext uri="{FF2B5EF4-FFF2-40B4-BE49-F238E27FC236}">
                <a16:creationId xmlns:a16="http://schemas.microsoft.com/office/drawing/2014/main" id="{81E00529-5A5E-4606-A0C2-D7DE146CFD61}"/>
              </a:ext>
            </a:extLst>
          </p:cNvPr>
          <p:cNvSpPr/>
          <p:nvPr/>
        </p:nvSpPr>
        <p:spPr>
          <a:xfrm>
            <a:off x="2415991" y="3233536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llout: Line with Accent Bar 57">
            <a:extLst>
              <a:ext uri="{FF2B5EF4-FFF2-40B4-BE49-F238E27FC236}">
                <a16:creationId xmlns:a16="http://schemas.microsoft.com/office/drawing/2014/main" id="{8D7E1A9B-73F7-4611-8248-B57F01B79F48}"/>
              </a:ext>
            </a:extLst>
          </p:cNvPr>
          <p:cNvSpPr/>
          <p:nvPr/>
        </p:nvSpPr>
        <p:spPr>
          <a:xfrm>
            <a:off x="2266719" y="3609973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llout: Line with Accent Bar 58">
            <a:extLst>
              <a:ext uri="{FF2B5EF4-FFF2-40B4-BE49-F238E27FC236}">
                <a16:creationId xmlns:a16="http://schemas.microsoft.com/office/drawing/2014/main" id="{8C881594-CFA9-4D8C-8F10-8E7FEB7C2DC5}"/>
              </a:ext>
            </a:extLst>
          </p:cNvPr>
          <p:cNvSpPr/>
          <p:nvPr/>
        </p:nvSpPr>
        <p:spPr>
          <a:xfrm flipH="1">
            <a:off x="1153040" y="2942000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llout: Line with Accent Bar 59">
            <a:extLst>
              <a:ext uri="{FF2B5EF4-FFF2-40B4-BE49-F238E27FC236}">
                <a16:creationId xmlns:a16="http://schemas.microsoft.com/office/drawing/2014/main" id="{73EE5BDF-81FD-47C3-88D4-D40D59C0B939}"/>
              </a:ext>
            </a:extLst>
          </p:cNvPr>
          <p:cNvSpPr/>
          <p:nvPr/>
        </p:nvSpPr>
        <p:spPr>
          <a:xfrm flipH="1">
            <a:off x="1051744" y="3325050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llout: Line with Accent Bar 60">
            <a:extLst>
              <a:ext uri="{FF2B5EF4-FFF2-40B4-BE49-F238E27FC236}">
                <a16:creationId xmlns:a16="http://schemas.microsoft.com/office/drawing/2014/main" id="{3ACEE948-7076-4654-9046-4C2AE8DAC27F}"/>
              </a:ext>
            </a:extLst>
          </p:cNvPr>
          <p:cNvSpPr/>
          <p:nvPr/>
        </p:nvSpPr>
        <p:spPr>
          <a:xfrm flipH="1">
            <a:off x="1218093" y="3725095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phic 61" descr="Man with solid fill">
            <a:extLst>
              <a:ext uri="{FF2B5EF4-FFF2-40B4-BE49-F238E27FC236}">
                <a16:creationId xmlns:a16="http://schemas.microsoft.com/office/drawing/2014/main" id="{11F40E70-913F-4CF2-91A2-622F3032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0549" y="1059036"/>
            <a:ext cx="775096" cy="775096"/>
          </a:xfrm>
          <a:prstGeom prst="rect">
            <a:avLst/>
          </a:prstGeom>
        </p:spPr>
      </p:pic>
      <p:sp>
        <p:nvSpPr>
          <p:cNvPr id="63" name="Callout: Line with Accent Bar 62">
            <a:extLst>
              <a:ext uri="{FF2B5EF4-FFF2-40B4-BE49-F238E27FC236}">
                <a16:creationId xmlns:a16="http://schemas.microsoft.com/office/drawing/2014/main" id="{567878AF-D7A1-42DE-A70F-9D3E7475D4EC}"/>
              </a:ext>
            </a:extLst>
          </p:cNvPr>
          <p:cNvSpPr/>
          <p:nvPr/>
        </p:nvSpPr>
        <p:spPr>
          <a:xfrm>
            <a:off x="5355572" y="1057740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allout: Line with Accent Bar 63">
            <a:extLst>
              <a:ext uri="{FF2B5EF4-FFF2-40B4-BE49-F238E27FC236}">
                <a16:creationId xmlns:a16="http://schemas.microsoft.com/office/drawing/2014/main" id="{DC143DA8-9903-4EA9-A06D-972D302DB2C0}"/>
              </a:ext>
            </a:extLst>
          </p:cNvPr>
          <p:cNvSpPr/>
          <p:nvPr/>
        </p:nvSpPr>
        <p:spPr>
          <a:xfrm>
            <a:off x="5544881" y="1407508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llout: Line with Accent Bar 64">
            <a:extLst>
              <a:ext uri="{FF2B5EF4-FFF2-40B4-BE49-F238E27FC236}">
                <a16:creationId xmlns:a16="http://schemas.microsoft.com/office/drawing/2014/main" id="{6DA8F2E8-9F99-42F6-92BD-8D0F5BCF1EDB}"/>
              </a:ext>
            </a:extLst>
          </p:cNvPr>
          <p:cNvSpPr/>
          <p:nvPr/>
        </p:nvSpPr>
        <p:spPr>
          <a:xfrm>
            <a:off x="5395609" y="1783945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llout: Line with Accent Bar 65">
            <a:extLst>
              <a:ext uri="{FF2B5EF4-FFF2-40B4-BE49-F238E27FC236}">
                <a16:creationId xmlns:a16="http://schemas.microsoft.com/office/drawing/2014/main" id="{477F0605-27E9-4B1A-8B1D-522C416D4F39}"/>
              </a:ext>
            </a:extLst>
          </p:cNvPr>
          <p:cNvSpPr/>
          <p:nvPr/>
        </p:nvSpPr>
        <p:spPr>
          <a:xfrm flipH="1">
            <a:off x="4281930" y="1115972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llout: Line with Accent Bar 66">
            <a:extLst>
              <a:ext uri="{FF2B5EF4-FFF2-40B4-BE49-F238E27FC236}">
                <a16:creationId xmlns:a16="http://schemas.microsoft.com/office/drawing/2014/main" id="{45EC74DA-69C4-451B-AD91-268E05B2A7E1}"/>
              </a:ext>
            </a:extLst>
          </p:cNvPr>
          <p:cNvSpPr/>
          <p:nvPr/>
        </p:nvSpPr>
        <p:spPr>
          <a:xfrm flipH="1">
            <a:off x="4180634" y="1499022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llout: Line with Accent Bar 67">
            <a:extLst>
              <a:ext uri="{FF2B5EF4-FFF2-40B4-BE49-F238E27FC236}">
                <a16:creationId xmlns:a16="http://schemas.microsoft.com/office/drawing/2014/main" id="{F049B2A4-2F2E-4717-9DB4-68C04426CB49}"/>
              </a:ext>
            </a:extLst>
          </p:cNvPr>
          <p:cNvSpPr/>
          <p:nvPr/>
        </p:nvSpPr>
        <p:spPr>
          <a:xfrm flipH="1">
            <a:off x="4346983" y="1899067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Man with solid fill">
            <a:extLst>
              <a:ext uri="{FF2B5EF4-FFF2-40B4-BE49-F238E27FC236}">
                <a16:creationId xmlns:a16="http://schemas.microsoft.com/office/drawing/2014/main" id="{4156545B-02F3-421B-876B-35BBD781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043" y="1335975"/>
            <a:ext cx="775096" cy="775096"/>
          </a:xfrm>
          <a:prstGeom prst="rect">
            <a:avLst/>
          </a:prstGeom>
        </p:spPr>
      </p:pic>
      <p:sp>
        <p:nvSpPr>
          <p:cNvPr id="70" name="Callout: Line with Accent Bar 69">
            <a:extLst>
              <a:ext uri="{FF2B5EF4-FFF2-40B4-BE49-F238E27FC236}">
                <a16:creationId xmlns:a16="http://schemas.microsoft.com/office/drawing/2014/main" id="{ED08B9B2-6BCC-4E61-BD2C-CB4586546501}"/>
              </a:ext>
            </a:extLst>
          </p:cNvPr>
          <p:cNvSpPr/>
          <p:nvPr/>
        </p:nvSpPr>
        <p:spPr>
          <a:xfrm>
            <a:off x="2819066" y="1334679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llout: Line with Accent Bar 70">
            <a:extLst>
              <a:ext uri="{FF2B5EF4-FFF2-40B4-BE49-F238E27FC236}">
                <a16:creationId xmlns:a16="http://schemas.microsoft.com/office/drawing/2014/main" id="{30F8F5B7-F3BF-4722-8BA8-9173F0CDE88A}"/>
              </a:ext>
            </a:extLst>
          </p:cNvPr>
          <p:cNvSpPr/>
          <p:nvPr/>
        </p:nvSpPr>
        <p:spPr>
          <a:xfrm>
            <a:off x="3008375" y="1684447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allout: Line with Accent Bar 71">
            <a:extLst>
              <a:ext uri="{FF2B5EF4-FFF2-40B4-BE49-F238E27FC236}">
                <a16:creationId xmlns:a16="http://schemas.microsoft.com/office/drawing/2014/main" id="{59F37F86-B51B-4D0E-AFCF-87F8874BB050}"/>
              </a:ext>
            </a:extLst>
          </p:cNvPr>
          <p:cNvSpPr/>
          <p:nvPr/>
        </p:nvSpPr>
        <p:spPr>
          <a:xfrm>
            <a:off x="2859103" y="2060884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allout: Line with Accent Bar 72">
            <a:extLst>
              <a:ext uri="{FF2B5EF4-FFF2-40B4-BE49-F238E27FC236}">
                <a16:creationId xmlns:a16="http://schemas.microsoft.com/office/drawing/2014/main" id="{F7B988CD-4A8F-4EF7-B384-C3E608B34438}"/>
              </a:ext>
            </a:extLst>
          </p:cNvPr>
          <p:cNvSpPr/>
          <p:nvPr/>
        </p:nvSpPr>
        <p:spPr>
          <a:xfrm flipH="1">
            <a:off x="1745424" y="1392911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allout: Line with Accent Bar 73">
            <a:extLst>
              <a:ext uri="{FF2B5EF4-FFF2-40B4-BE49-F238E27FC236}">
                <a16:creationId xmlns:a16="http://schemas.microsoft.com/office/drawing/2014/main" id="{5A204075-CB09-4074-8D53-78C6926C81A2}"/>
              </a:ext>
            </a:extLst>
          </p:cNvPr>
          <p:cNvSpPr/>
          <p:nvPr/>
        </p:nvSpPr>
        <p:spPr>
          <a:xfrm flipH="1">
            <a:off x="1644128" y="1775961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llout: Line with Accent Bar 74">
            <a:extLst>
              <a:ext uri="{FF2B5EF4-FFF2-40B4-BE49-F238E27FC236}">
                <a16:creationId xmlns:a16="http://schemas.microsoft.com/office/drawing/2014/main" id="{1793F8E1-DBDD-4AB0-AA64-69DD57602EA3}"/>
              </a:ext>
            </a:extLst>
          </p:cNvPr>
          <p:cNvSpPr/>
          <p:nvPr/>
        </p:nvSpPr>
        <p:spPr>
          <a:xfrm flipH="1">
            <a:off x="1810477" y="2176006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922;p69">
            <a:extLst>
              <a:ext uri="{FF2B5EF4-FFF2-40B4-BE49-F238E27FC236}">
                <a16:creationId xmlns:a16="http://schemas.microsoft.com/office/drawing/2014/main" id="{DD529C44-EDAA-4DDA-9BAC-262D53710537}"/>
              </a:ext>
            </a:extLst>
          </p:cNvPr>
          <p:cNvSpPr txBox="1">
            <a:spLocks/>
          </p:cNvSpPr>
          <p:nvPr/>
        </p:nvSpPr>
        <p:spPr>
          <a:xfrm>
            <a:off x="3041815" y="2358528"/>
            <a:ext cx="3305679" cy="103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dirty="0"/>
              <a:t>So there would be many people with many information. More specifically </a:t>
            </a:r>
            <a:r>
              <a:rPr lang="en-US" sz="1800" b="1" dirty="0"/>
              <a:t>More data</a:t>
            </a:r>
          </a:p>
        </p:txBody>
      </p:sp>
    </p:spTree>
    <p:extLst>
      <p:ext uri="{BB962C8B-B14F-4D97-AF65-F5344CB8AC3E}">
        <p14:creationId xmlns:p14="http://schemas.microsoft.com/office/powerpoint/2010/main" val="206404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8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45878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888331" y="917171"/>
            <a:ext cx="5664994" cy="62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But the collection of Data are very </a:t>
            </a:r>
            <a:r>
              <a:rPr lang="en-US" sz="2600" b="1" dirty="0"/>
              <a:t>messy </a:t>
            </a:r>
          </a:p>
        </p:txBody>
      </p:sp>
      <p:pic>
        <p:nvPicPr>
          <p:cNvPr id="1026" name="Picture 2" descr="Messy office interior with a lot of documents Generative AI">
            <a:extLst>
              <a:ext uri="{FF2B5EF4-FFF2-40B4-BE49-F238E27FC236}">
                <a16:creationId xmlns:a16="http://schemas.microsoft.com/office/drawing/2014/main" id="{BC6E344D-7CA3-4A4D-B41A-2B099746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86" y="2004710"/>
            <a:ext cx="4156905" cy="276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973EBB-5358-4592-B261-99D5B3D02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11572"/>
            <a:ext cx="4497504" cy="2531928"/>
          </a:xfrm>
          <a:prstGeom prst="rect">
            <a:avLst/>
          </a:prstGeom>
        </p:spPr>
      </p:pic>
      <p:sp>
        <p:nvSpPr>
          <p:cNvPr id="12" name="Google Shape;922;p69">
            <a:extLst>
              <a:ext uri="{FF2B5EF4-FFF2-40B4-BE49-F238E27FC236}">
                <a16:creationId xmlns:a16="http://schemas.microsoft.com/office/drawing/2014/main" id="{06E552CD-BF3B-4351-92E7-11FF33D95500}"/>
              </a:ext>
            </a:extLst>
          </p:cNvPr>
          <p:cNvSpPr txBox="1">
            <a:spLocks/>
          </p:cNvSpPr>
          <p:nvPr/>
        </p:nvSpPr>
        <p:spPr>
          <a:xfrm>
            <a:off x="742952" y="2130614"/>
            <a:ext cx="2757486" cy="47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>
                <a:solidFill>
                  <a:srgbClr val="C62037"/>
                </a:solidFill>
              </a:rPr>
              <a:t>Not this kind of Messi</a:t>
            </a:r>
            <a:endParaRPr lang="en-US" sz="2600" b="1" dirty="0">
              <a:solidFill>
                <a:srgbClr val="C62037"/>
              </a:solidFill>
            </a:endParaRPr>
          </a:p>
        </p:txBody>
      </p:sp>
      <p:pic>
        <p:nvPicPr>
          <p:cNvPr id="1030" name="Picture 6" descr="end it red x Sticker by End It Movement">
            <a:extLst>
              <a:ext uri="{FF2B5EF4-FFF2-40B4-BE49-F238E27FC236}">
                <a16:creationId xmlns:a16="http://schemas.microsoft.com/office/drawing/2014/main" id="{3234F043-7161-4907-9F29-58AC5CFED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98" y="2130614"/>
            <a:ext cx="1310853" cy="13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922;p69">
            <a:extLst>
              <a:ext uri="{FF2B5EF4-FFF2-40B4-BE49-F238E27FC236}">
                <a16:creationId xmlns:a16="http://schemas.microsoft.com/office/drawing/2014/main" id="{7611CF4A-838C-436A-AC39-1F32917B4740}"/>
              </a:ext>
            </a:extLst>
          </p:cNvPr>
          <p:cNvSpPr txBox="1">
            <a:spLocks/>
          </p:cNvSpPr>
          <p:nvPr/>
        </p:nvSpPr>
        <p:spPr>
          <a:xfrm>
            <a:off x="5843926" y="1546326"/>
            <a:ext cx="2369418" cy="4741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>
                <a:solidFill>
                  <a:schemeClr val="bg1"/>
                </a:solidFill>
              </a:rPr>
              <a:t>This kind of Messy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0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386530" y="1298710"/>
            <a:ext cx="7072312" cy="45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So we need some structured block to store the data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17859BC2-D1AE-4E1D-9605-5CBAFFAAC93D}"/>
              </a:ext>
            </a:extLst>
          </p:cNvPr>
          <p:cNvSpPr txBox="1">
            <a:spLocks/>
          </p:cNvSpPr>
          <p:nvPr/>
        </p:nvSpPr>
        <p:spPr>
          <a:xfrm>
            <a:off x="527606" y="1950708"/>
            <a:ext cx="8209199" cy="93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b="1" dirty="0"/>
              <a:t>Definition: </a:t>
            </a:r>
            <a:r>
              <a:rPr lang="en-US" dirty="0"/>
              <a:t>A data structure is a system used for storing and organizing data. It arranges data on a computer in a manner that allows for efficient access and updates.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of Data Structure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BD6B8-C43C-42C6-9EE0-4B07372EC96D}"/>
              </a:ext>
            </a:extLst>
          </p:cNvPr>
          <p:cNvSpPr/>
          <p:nvPr/>
        </p:nvSpPr>
        <p:spPr>
          <a:xfrm>
            <a:off x="4515491" y="1180000"/>
            <a:ext cx="1348422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5B640D-46D4-47CC-98DD-66F025E060DC}"/>
              </a:ext>
            </a:extLst>
          </p:cNvPr>
          <p:cNvSpPr/>
          <p:nvPr/>
        </p:nvSpPr>
        <p:spPr>
          <a:xfrm>
            <a:off x="2944412" y="1999050"/>
            <a:ext cx="1054101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259ED-3FB6-4E16-B299-A30CA13A7797}"/>
              </a:ext>
            </a:extLst>
          </p:cNvPr>
          <p:cNvSpPr/>
          <p:nvPr/>
        </p:nvSpPr>
        <p:spPr>
          <a:xfrm>
            <a:off x="6627495" y="2004143"/>
            <a:ext cx="1125538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Linear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51D0-2D76-4150-A5AD-40102B013338}"/>
              </a:ext>
            </a:extLst>
          </p:cNvPr>
          <p:cNvSpPr/>
          <p:nvPr/>
        </p:nvSpPr>
        <p:spPr>
          <a:xfrm>
            <a:off x="1203897" y="2966192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F3B904-B9A1-4439-9CC1-CEB72FD3A4A0}"/>
              </a:ext>
            </a:extLst>
          </p:cNvPr>
          <p:cNvSpPr/>
          <p:nvPr/>
        </p:nvSpPr>
        <p:spPr>
          <a:xfrm>
            <a:off x="4068165" y="2984988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E4E60-BA66-426F-BF59-B328FA103ADC}"/>
              </a:ext>
            </a:extLst>
          </p:cNvPr>
          <p:cNvSpPr/>
          <p:nvPr/>
        </p:nvSpPr>
        <p:spPr>
          <a:xfrm>
            <a:off x="5678414" y="2967952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C694F9-270D-4B15-BBB6-C1F00C628EE9}"/>
              </a:ext>
            </a:extLst>
          </p:cNvPr>
          <p:cNvSpPr/>
          <p:nvPr/>
        </p:nvSpPr>
        <p:spPr>
          <a:xfrm>
            <a:off x="7666249" y="2966192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64F2D0-5A8E-4E2D-A842-03CE176AE914}"/>
              </a:ext>
            </a:extLst>
          </p:cNvPr>
          <p:cNvSpPr/>
          <p:nvPr/>
        </p:nvSpPr>
        <p:spPr>
          <a:xfrm>
            <a:off x="2764631" y="3889556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B39ECA-6CC8-46ED-A469-27B4C3B2A386}"/>
              </a:ext>
            </a:extLst>
          </p:cNvPr>
          <p:cNvSpPr/>
          <p:nvPr/>
        </p:nvSpPr>
        <p:spPr>
          <a:xfrm>
            <a:off x="4068165" y="3889556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E760AE-4036-45AC-B873-B150EC5B17A5}"/>
              </a:ext>
            </a:extLst>
          </p:cNvPr>
          <p:cNvSpPr/>
          <p:nvPr/>
        </p:nvSpPr>
        <p:spPr>
          <a:xfrm>
            <a:off x="5483675" y="3891231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 List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AFB0A2-5E40-4D10-AAAB-308EBB62B940}"/>
              </a:ext>
            </a:extLst>
          </p:cNvPr>
          <p:cNvSpPr/>
          <p:nvPr/>
        </p:nvSpPr>
        <p:spPr>
          <a:xfrm>
            <a:off x="1203896" y="3889556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7BA1DC-A19D-463D-A73E-F7894911FE89}"/>
              </a:ext>
            </a:extLst>
          </p:cNvPr>
          <p:cNvGrpSpPr/>
          <p:nvPr/>
        </p:nvGrpSpPr>
        <p:grpSpPr>
          <a:xfrm>
            <a:off x="3471462" y="1466350"/>
            <a:ext cx="1044029" cy="532700"/>
            <a:chOff x="3471462" y="1466350"/>
            <a:chExt cx="1044029" cy="5327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8DB68B-99FF-46A5-A263-000BCA13FA75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3471462" y="1466350"/>
              <a:ext cx="10440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E49C31A-B239-4121-A73D-1C222CF092B6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3471462" y="1466350"/>
              <a:ext cx="1" cy="532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6D7FF9-6A90-4F2C-A669-1DEC4B3EE4A2}"/>
              </a:ext>
            </a:extLst>
          </p:cNvPr>
          <p:cNvGrpSpPr/>
          <p:nvPr/>
        </p:nvGrpSpPr>
        <p:grpSpPr>
          <a:xfrm>
            <a:off x="1689550" y="2241030"/>
            <a:ext cx="1254862" cy="725162"/>
            <a:chOff x="3471462" y="1466350"/>
            <a:chExt cx="1044029" cy="5327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CBA308C-07C5-408D-ABE4-955C2FDBBDCC}"/>
                </a:ext>
              </a:extLst>
            </p:cNvPr>
            <p:cNvCxnSpPr/>
            <p:nvPr/>
          </p:nvCxnSpPr>
          <p:spPr>
            <a:xfrm flipH="1">
              <a:off x="3471462" y="1466350"/>
              <a:ext cx="10440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74C296-E25F-4C86-876B-DC80A0D4EAB9}"/>
                </a:ext>
              </a:extLst>
            </p:cNvPr>
            <p:cNvCxnSpPr/>
            <p:nvPr/>
          </p:nvCxnSpPr>
          <p:spPr>
            <a:xfrm>
              <a:off x="3471462" y="1466350"/>
              <a:ext cx="1" cy="532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B9EB41-ED53-4C7A-837A-BF09AFF4ACE3}"/>
              </a:ext>
            </a:extLst>
          </p:cNvPr>
          <p:cNvGrpSpPr/>
          <p:nvPr/>
        </p:nvGrpSpPr>
        <p:grpSpPr>
          <a:xfrm flipH="1">
            <a:off x="5863913" y="1410974"/>
            <a:ext cx="1254862" cy="588076"/>
            <a:chOff x="3471462" y="1466350"/>
            <a:chExt cx="1044029" cy="5327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D175BD0-CA3B-4947-8699-87CA07F8E6C0}"/>
                </a:ext>
              </a:extLst>
            </p:cNvPr>
            <p:cNvCxnSpPr/>
            <p:nvPr/>
          </p:nvCxnSpPr>
          <p:spPr>
            <a:xfrm flipH="1">
              <a:off x="3471462" y="1466350"/>
              <a:ext cx="10440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46EB33-9435-4758-B8CB-136AB0C48A50}"/>
                </a:ext>
              </a:extLst>
            </p:cNvPr>
            <p:cNvCxnSpPr/>
            <p:nvPr/>
          </p:nvCxnSpPr>
          <p:spPr>
            <a:xfrm>
              <a:off x="3471462" y="1466350"/>
              <a:ext cx="1" cy="532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D6ED33-A26C-40FC-BF0D-0272CBC79111}"/>
              </a:ext>
            </a:extLst>
          </p:cNvPr>
          <p:cNvGrpSpPr/>
          <p:nvPr/>
        </p:nvGrpSpPr>
        <p:grpSpPr>
          <a:xfrm flipH="1">
            <a:off x="3965054" y="2222784"/>
            <a:ext cx="669549" cy="743405"/>
            <a:chOff x="3471462" y="1466350"/>
            <a:chExt cx="1044029" cy="5327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AF096-7916-4B69-9C5E-62D36FD4FC6E}"/>
                </a:ext>
              </a:extLst>
            </p:cNvPr>
            <p:cNvCxnSpPr/>
            <p:nvPr/>
          </p:nvCxnSpPr>
          <p:spPr>
            <a:xfrm flipH="1">
              <a:off x="3471462" y="1466350"/>
              <a:ext cx="10440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600DF6-2503-4FB1-8849-8EEDA13A6B3C}"/>
                </a:ext>
              </a:extLst>
            </p:cNvPr>
            <p:cNvCxnSpPr/>
            <p:nvPr/>
          </p:nvCxnSpPr>
          <p:spPr>
            <a:xfrm>
              <a:off x="3471462" y="1466350"/>
              <a:ext cx="1" cy="532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DE92668-B138-4B9F-984C-ECBE5F09025B}"/>
              </a:ext>
            </a:extLst>
          </p:cNvPr>
          <p:cNvGrpSpPr/>
          <p:nvPr/>
        </p:nvGrpSpPr>
        <p:grpSpPr>
          <a:xfrm flipH="1">
            <a:off x="7753033" y="2326227"/>
            <a:ext cx="491557" cy="588076"/>
            <a:chOff x="3471462" y="1466350"/>
            <a:chExt cx="1044029" cy="5327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709290-0A07-46C3-BB3D-851A3E579B28}"/>
                </a:ext>
              </a:extLst>
            </p:cNvPr>
            <p:cNvCxnSpPr/>
            <p:nvPr/>
          </p:nvCxnSpPr>
          <p:spPr>
            <a:xfrm flipH="1">
              <a:off x="3471462" y="1466350"/>
              <a:ext cx="10440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36C860-BE75-4078-8B3A-49BA09C60B35}"/>
                </a:ext>
              </a:extLst>
            </p:cNvPr>
            <p:cNvCxnSpPr/>
            <p:nvPr/>
          </p:nvCxnSpPr>
          <p:spPr>
            <a:xfrm>
              <a:off x="3471462" y="1466350"/>
              <a:ext cx="1" cy="532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170E7E-73CE-43F7-96C0-A577E5FF665C}"/>
              </a:ext>
            </a:extLst>
          </p:cNvPr>
          <p:cNvGrpSpPr/>
          <p:nvPr/>
        </p:nvGrpSpPr>
        <p:grpSpPr>
          <a:xfrm>
            <a:off x="6179521" y="2283637"/>
            <a:ext cx="445623" cy="682552"/>
            <a:chOff x="3569022" y="1462491"/>
            <a:chExt cx="946469" cy="6182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8C9FE0-CF20-4C8F-ABF9-9CF27A999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9022" y="1466350"/>
              <a:ext cx="94646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386EC8-3F8C-4D5B-A1CD-D0A8A472E48F}"/>
                </a:ext>
              </a:extLst>
            </p:cNvPr>
            <p:cNvCxnSpPr>
              <a:cxnSpLocks/>
            </p:cNvCxnSpPr>
            <p:nvPr/>
          </p:nvCxnSpPr>
          <p:spPr>
            <a:xfrm>
              <a:off x="3569022" y="1462491"/>
              <a:ext cx="2" cy="6182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2C893C-5697-4B5F-A884-66D7B385A07E}"/>
              </a:ext>
            </a:extLst>
          </p:cNvPr>
          <p:cNvCxnSpPr>
            <a:cxnSpLocks/>
          </p:cNvCxnSpPr>
          <p:nvPr/>
        </p:nvCxnSpPr>
        <p:spPr>
          <a:xfrm>
            <a:off x="3268465" y="3717561"/>
            <a:ext cx="27190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349C18-82FC-48F5-9716-A202D2D127EC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1707731" y="3538892"/>
            <a:ext cx="1" cy="3506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D91E20-634E-40DA-9F9D-4CD84D25EE5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268466" y="3714224"/>
            <a:ext cx="0" cy="175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1713EAC-6E13-489F-AA31-8954725C37D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572000" y="3728392"/>
            <a:ext cx="0" cy="1611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D18EB6E-0153-4E88-8C2C-9CBC1AD2F3A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987509" y="3728392"/>
            <a:ext cx="1" cy="1628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02C9F5-7A1F-4629-A6A0-768820EF30AB}"/>
              </a:ext>
            </a:extLst>
          </p:cNvPr>
          <p:cNvCxnSpPr>
            <a:cxnSpLocks/>
          </p:cNvCxnSpPr>
          <p:nvPr/>
        </p:nvCxnSpPr>
        <p:spPr>
          <a:xfrm>
            <a:off x="4571999" y="3567228"/>
            <a:ext cx="0" cy="1611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37454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1294</Words>
  <Application>Microsoft Office PowerPoint</Application>
  <PresentationFormat>On-screen Show (16:9)</PresentationFormat>
  <Paragraphs>377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Lilita One</vt:lpstr>
      <vt:lpstr>Mulish</vt:lpstr>
      <vt:lpstr>Muli</vt:lpstr>
      <vt:lpstr>Arial</vt:lpstr>
      <vt:lpstr>Modern Wave XL by Slidesgo</vt:lpstr>
      <vt:lpstr>Lecture 2  Data Structure main concept, basic operations, Algorithm, complexity</vt:lpstr>
      <vt:lpstr>Table of contents</vt:lpstr>
      <vt:lpstr>Data Structure </vt:lpstr>
      <vt:lpstr>Data Structure </vt:lpstr>
      <vt:lpstr>Data</vt:lpstr>
      <vt:lpstr>Data (contd.)</vt:lpstr>
      <vt:lpstr>Data</vt:lpstr>
      <vt:lpstr>Data Structure</vt:lpstr>
      <vt:lpstr>Type of Data Structure</vt:lpstr>
      <vt:lpstr>Data Structure</vt:lpstr>
      <vt:lpstr>Data Structure</vt:lpstr>
      <vt:lpstr>Basic Operations</vt:lpstr>
      <vt:lpstr>Basic Operation</vt:lpstr>
      <vt:lpstr>PowerPoint Presentation</vt:lpstr>
      <vt:lpstr>Deletion</vt:lpstr>
      <vt:lpstr>Traversal</vt:lpstr>
      <vt:lpstr>Searching</vt:lpstr>
      <vt:lpstr>Sorting</vt:lpstr>
      <vt:lpstr>Update</vt:lpstr>
      <vt:lpstr>Algorithm</vt:lpstr>
      <vt:lpstr>Algorithms</vt:lpstr>
      <vt:lpstr>Complexity</vt:lpstr>
      <vt:lpstr>Complexity</vt:lpstr>
      <vt:lpstr>Time Complexity</vt:lpstr>
      <vt:lpstr>How to calculate</vt:lpstr>
      <vt:lpstr>Time Complexity Example</vt:lpstr>
      <vt:lpstr>Time Complexity Example 2</vt:lpstr>
      <vt:lpstr>Time Complexity Example 3</vt:lpstr>
      <vt:lpstr>Time Complexity Example 4</vt:lpstr>
      <vt:lpstr>Time Complexity Example 5</vt:lpstr>
      <vt:lpstr>Time Complexity Example 6</vt:lpstr>
      <vt:lpstr>Time Complexity Example 7</vt:lpstr>
      <vt:lpstr>Time Complexity Example 8</vt:lpstr>
      <vt:lpstr>Space Complexity</vt:lpstr>
      <vt:lpstr>Space Complexity Example</vt:lpstr>
      <vt:lpstr>Space Complexity Example</vt:lpstr>
      <vt:lpstr>Space Complexity Example</vt:lpstr>
      <vt:lpstr>Space Complexity Example</vt:lpstr>
      <vt:lpstr>Space Complexity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16</cp:revision>
  <dcterms:modified xsi:type="dcterms:W3CDTF">2024-07-18T16:12:35Z</dcterms:modified>
</cp:coreProperties>
</file>