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7"/>
  </p:notesMasterIdLst>
  <p:sldIdLst>
    <p:sldId id="256" r:id="rId2"/>
    <p:sldId id="262" r:id="rId3"/>
    <p:sldId id="264" r:id="rId4"/>
    <p:sldId id="268" r:id="rId5"/>
    <p:sldId id="329" r:id="rId6"/>
    <p:sldId id="330" r:id="rId7"/>
    <p:sldId id="331" r:id="rId8"/>
    <p:sldId id="332" r:id="rId9"/>
    <p:sldId id="320" r:id="rId10"/>
    <p:sldId id="321" r:id="rId11"/>
    <p:sldId id="333" r:id="rId12"/>
    <p:sldId id="334" r:id="rId13"/>
    <p:sldId id="335" r:id="rId14"/>
    <p:sldId id="336" r:id="rId15"/>
    <p:sldId id="337" r:id="rId16"/>
    <p:sldId id="327" r:id="rId17"/>
    <p:sldId id="328" r:id="rId18"/>
    <p:sldId id="338" r:id="rId19"/>
    <p:sldId id="343" r:id="rId20"/>
    <p:sldId id="339" r:id="rId21"/>
    <p:sldId id="340" r:id="rId22"/>
    <p:sldId id="341" r:id="rId23"/>
    <p:sldId id="342" r:id="rId24"/>
    <p:sldId id="344" r:id="rId25"/>
    <p:sldId id="276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Lilita One" panose="020B0604020202020204" charset="0"/>
      <p:regular r:id="rId29"/>
    </p:embeddedFont>
    <p:embeddedFont>
      <p:font typeface="Mulish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0" autoAdjust="0"/>
    <p:restoredTop sz="78753" autoAdjust="0"/>
  </p:normalViewPr>
  <p:slideViewPr>
    <p:cSldViewPr snapToGrid="0">
      <p:cViewPr varScale="1">
        <p:scale>
          <a:sx n="88" d="100"/>
          <a:sy n="88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498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67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69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812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88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244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941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570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365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47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486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843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835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655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955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015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869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4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881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30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55" name="Google Shape;155;p13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3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60" name="Google Shape;160;p1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72" r:id="rId6"/>
    <p:sldLayoutId id="2147483699" r:id="rId7"/>
    <p:sldLayoutId id="214748370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gif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gif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gif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gif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gif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6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4</a:t>
            </a:r>
            <a:br>
              <a:rPr lang="en" sz="3000" dirty="0"/>
            </a:br>
            <a:br>
              <a:rPr lang="en" sz="3000" dirty="0"/>
            </a:br>
            <a:r>
              <a:rPr lang="en-US" sz="3000" dirty="0"/>
              <a:t>Array Basics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Daffodil International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 Operation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0" y="1240037"/>
            <a:ext cx="8973312" cy="3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82600" lvl="1" indent="0"/>
            <a:r>
              <a:rPr lang="en-US" sz="2000" dirty="0"/>
              <a:t>Traversal</a:t>
            </a:r>
          </a:p>
          <a:p>
            <a:pPr marL="482600" lvl="1" indent="0"/>
            <a:endParaRPr lang="en-US" sz="2000" dirty="0"/>
          </a:p>
          <a:p>
            <a:pPr marL="482600" lvl="1" indent="0"/>
            <a:r>
              <a:rPr lang="en-US" sz="2000" dirty="0"/>
              <a:t>Insertion</a:t>
            </a:r>
          </a:p>
          <a:p>
            <a:pPr marL="482600" lvl="1" indent="0"/>
            <a:endParaRPr lang="en-US" sz="2000" dirty="0"/>
          </a:p>
          <a:p>
            <a:pPr marL="482600" lvl="1" indent="0"/>
            <a:r>
              <a:rPr lang="en-US" sz="2000" dirty="0"/>
              <a:t>Deletion </a:t>
            </a:r>
          </a:p>
        </p:txBody>
      </p:sp>
    </p:spTree>
    <p:extLst>
      <p:ext uri="{BB962C8B-B14F-4D97-AF65-F5344CB8AC3E}">
        <p14:creationId xmlns:p14="http://schemas.microsoft.com/office/powerpoint/2010/main" val="201740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Traversal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FCE8EEBB-EA47-47FC-AD8C-13740AD5075D}"/>
              </a:ext>
            </a:extLst>
          </p:cNvPr>
          <p:cNvSpPr txBox="1">
            <a:spLocks/>
          </p:cNvSpPr>
          <p:nvPr/>
        </p:nvSpPr>
        <p:spPr>
          <a:xfrm>
            <a:off x="517793" y="1351225"/>
            <a:ext cx="7335353" cy="43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Traversal: Accessing and processing each element in the data structure.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B17CA-7512-48CC-A3E7-1FD6E5B54A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512" t="37305" r="31392" b="46102"/>
          <a:stretch/>
        </p:blipFill>
        <p:spPr>
          <a:xfrm>
            <a:off x="4815839" y="2299063"/>
            <a:ext cx="3666309" cy="853440"/>
          </a:xfrm>
          <a:prstGeom prst="rect">
            <a:avLst/>
          </a:prstGeom>
        </p:spPr>
      </p:pic>
      <p:sp>
        <p:nvSpPr>
          <p:cNvPr id="11" name="Google Shape;922;p69">
            <a:extLst>
              <a:ext uri="{FF2B5EF4-FFF2-40B4-BE49-F238E27FC236}">
                <a16:creationId xmlns:a16="http://schemas.microsoft.com/office/drawing/2014/main" id="{9839649B-89D2-484B-9AF7-B890F90AE14D}"/>
              </a:ext>
            </a:extLst>
          </p:cNvPr>
          <p:cNvSpPr txBox="1">
            <a:spLocks/>
          </p:cNvSpPr>
          <p:nvPr/>
        </p:nvSpPr>
        <p:spPr>
          <a:xfrm>
            <a:off x="1010497" y="2013527"/>
            <a:ext cx="3805342" cy="180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b="1" dirty="0"/>
              <a:t>int a [3] = {1,2,3};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        for (int </a:t>
            </a:r>
            <a:r>
              <a:rPr lang="en-US" b="1" dirty="0" err="1"/>
              <a:t>i</a:t>
            </a:r>
            <a:r>
              <a:rPr lang="en-US" b="1" dirty="0"/>
              <a:t>=0;i&lt;3;i++)</a:t>
            </a:r>
          </a:p>
          <a:p>
            <a:pPr marL="0" indent="0"/>
            <a:r>
              <a:rPr lang="en-US" b="1" dirty="0"/>
              <a:t>        {</a:t>
            </a:r>
          </a:p>
          <a:p>
            <a:pPr marL="0" indent="0"/>
            <a:r>
              <a:rPr lang="en-US" b="1" dirty="0"/>
              <a:t>                </a:t>
            </a:r>
            <a:r>
              <a:rPr lang="en-US" b="1" dirty="0" err="1"/>
              <a:t>cout</a:t>
            </a:r>
            <a:r>
              <a:rPr lang="en-US" b="1" dirty="0"/>
              <a:t>&lt;&lt;a[</a:t>
            </a:r>
            <a:r>
              <a:rPr lang="en-US" b="1" dirty="0" err="1"/>
              <a:t>i</a:t>
            </a:r>
            <a:r>
              <a:rPr lang="en-US" b="1" dirty="0"/>
              <a:t>]&lt;&lt;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0" indent="0"/>
            <a:r>
              <a:rPr lang="en-US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04188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Insertion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FCE8EEBB-EA47-47FC-AD8C-13740AD5075D}"/>
              </a:ext>
            </a:extLst>
          </p:cNvPr>
          <p:cNvSpPr txBox="1">
            <a:spLocks/>
          </p:cNvSpPr>
          <p:nvPr/>
        </p:nvSpPr>
        <p:spPr>
          <a:xfrm>
            <a:off x="552629" y="1351226"/>
            <a:ext cx="73353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Adding a new data to an empty or filled location of an array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3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Insertion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FCE8EEBB-EA47-47FC-AD8C-13740AD5075D}"/>
              </a:ext>
            </a:extLst>
          </p:cNvPr>
          <p:cNvSpPr txBox="1">
            <a:spLocks/>
          </p:cNvSpPr>
          <p:nvPr/>
        </p:nvSpPr>
        <p:spPr>
          <a:xfrm>
            <a:off x="552629" y="1351226"/>
            <a:ext cx="73353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In empty array, new values are stored in empty location</a:t>
            </a:r>
          </a:p>
          <a:p>
            <a:pPr marL="0" indent="0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1F4A2-14FE-4DA6-80DE-3C3E82A340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556" t="17974" r="21667" b="54174"/>
          <a:stretch/>
        </p:blipFill>
        <p:spPr>
          <a:xfrm>
            <a:off x="5598160" y="2367280"/>
            <a:ext cx="3545840" cy="1432560"/>
          </a:xfrm>
          <a:prstGeom prst="rect">
            <a:avLst/>
          </a:prstGeom>
        </p:spPr>
      </p:pic>
      <p:sp>
        <p:nvSpPr>
          <p:cNvPr id="9" name="Google Shape;922;p69">
            <a:extLst>
              <a:ext uri="{FF2B5EF4-FFF2-40B4-BE49-F238E27FC236}">
                <a16:creationId xmlns:a16="http://schemas.microsoft.com/office/drawing/2014/main" id="{4040D06F-6C2E-4555-BE21-0225681B994B}"/>
              </a:ext>
            </a:extLst>
          </p:cNvPr>
          <p:cNvSpPr txBox="1">
            <a:spLocks/>
          </p:cNvSpPr>
          <p:nvPr/>
        </p:nvSpPr>
        <p:spPr>
          <a:xfrm>
            <a:off x="1465777" y="2214065"/>
            <a:ext cx="1801679" cy="1738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int main()</a:t>
            </a:r>
          </a:p>
          <a:p>
            <a:pPr marL="0" indent="0"/>
            <a:r>
              <a:rPr lang="en-US" dirty="0"/>
              <a:t>{</a:t>
            </a:r>
          </a:p>
          <a:p>
            <a:pPr marL="0" indent="0"/>
            <a:r>
              <a:rPr lang="en-US" dirty="0"/>
              <a:t>        int a [3];</a:t>
            </a:r>
          </a:p>
          <a:p>
            <a:pPr marL="0" indent="0"/>
            <a:r>
              <a:rPr lang="en-US" dirty="0"/>
              <a:t>        a[0] = 1</a:t>
            </a:r>
          </a:p>
          <a:p>
            <a:pPr marL="0" indent="0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64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Insertion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FCE8EEBB-EA47-47FC-AD8C-13740AD5075D}"/>
              </a:ext>
            </a:extLst>
          </p:cNvPr>
          <p:cNvSpPr txBox="1">
            <a:spLocks/>
          </p:cNvSpPr>
          <p:nvPr/>
        </p:nvSpPr>
        <p:spPr>
          <a:xfrm>
            <a:off x="552629" y="1351226"/>
            <a:ext cx="73353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In filled array, old values are either replaced or moved backward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6AB37-4C79-4354-9BC8-E7AF0C8C21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200" t="19200" r="19066" b="46192"/>
          <a:stretch/>
        </p:blipFill>
        <p:spPr>
          <a:xfrm>
            <a:off x="5137379" y="2329559"/>
            <a:ext cx="3816096" cy="1780032"/>
          </a:xfrm>
          <a:prstGeom prst="rect">
            <a:avLst/>
          </a:prstGeom>
        </p:spPr>
      </p:pic>
      <p:sp>
        <p:nvSpPr>
          <p:cNvPr id="11" name="Google Shape;922;p69">
            <a:extLst>
              <a:ext uri="{FF2B5EF4-FFF2-40B4-BE49-F238E27FC236}">
                <a16:creationId xmlns:a16="http://schemas.microsoft.com/office/drawing/2014/main" id="{70D5C3B3-56AE-4791-9CDA-637269441874}"/>
              </a:ext>
            </a:extLst>
          </p:cNvPr>
          <p:cNvSpPr txBox="1">
            <a:spLocks/>
          </p:cNvSpPr>
          <p:nvPr/>
        </p:nvSpPr>
        <p:spPr>
          <a:xfrm>
            <a:off x="969410" y="1923926"/>
            <a:ext cx="2894404" cy="321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int a [6] = {1,2,3,4,5};</a:t>
            </a:r>
          </a:p>
          <a:p>
            <a:pPr marL="0" indent="0"/>
            <a:r>
              <a:rPr lang="en-US" dirty="0"/>
              <a:t>        </a:t>
            </a:r>
          </a:p>
          <a:p>
            <a:pPr marL="0" indent="0"/>
            <a:r>
              <a:rPr lang="en-US" dirty="0"/>
              <a:t>        for(int </a:t>
            </a:r>
            <a:r>
              <a:rPr lang="en-US" dirty="0" err="1"/>
              <a:t>i</a:t>
            </a:r>
            <a:r>
              <a:rPr lang="en-US" dirty="0"/>
              <a:t> =4;i&gt;=0;i--)</a:t>
            </a:r>
          </a:p>
          <a:p>
            <a:pPr marL="0" indent="0"/>
            <a:r>
              <a:rPr lang="en-US" dirty="0"/>
              <a:t>        {</a:t>
            </a:r>
          </a:p>
          <a:p>
            <a:pPr marL="0" indent="0"/>
            <a:r>
              <a:rPr lang="en-US" dirty="0"/>
              <a:t>                a[i+1]=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/>
            <a:r>
              <a:rPr lang="en-US" dirty="0"/>
              <a:t>        }</a:t>
            </a:r>
          </a:p>
          <a:p>
            <a:pPr marL="0" indent="0"/>
            <a:r>
              <a:rPr lang="en-US" dirty="0"/>
              <a:t>        a[0] = 6;</a:t>
            </a:r>
          </a:p>
          <a:p>
            <a:pPr marL="0" indent="0"/>
            <a:r>
              <a:rPr lang="en-US" dirty="0"/>
              <a:t>        for(int </a:t>
            </a:r>
            <a:r>
              <a:rPr lang="en-US" dirty="0" err="1"/>
              <a:t>i</a:t>
            </a:r>
            <a:r>
              <a:rPr lang="en-US" dirty="0"/>
              <a:t>=0;i&lt;6;i++)</a:t>
            </a:r>
          </a:p>
          <a:p>
            <a:pPr marL="0" indent="0"/>
            <a:r>
              <a:rPr lang="en-US" dirty="0"/>
              <a:t>        {</a:t>
            </a:r>
          </a:p>
          <a:p>
            <a:pPr marL="0" indent="0"/>
            <a:r>
              <a:rPr lang="en-US" dirty="0"/>
              <a:t>                </a:t>
            </a:r>
            <a:r>
              <a:rPr lang="en-US" dirty="0" err="1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/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05106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Deletion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FCE8EEBB-EA47-47FC-AD8C-13740AD5075D}"/>
              </a:ext>
            </a:extLst>
          </p:cNvPr>
          <p:cNvSpPr txBox="1">
            <a:spLocks/>
          </p:cNvSpPr>
          <p:nvPr/>
        </p:nvSpPr>
        <p:spPr>
          <a:xfrm>
            <a:off x="552629" y="1241498"/>
            <a:ext cx="7335353" cy="108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Delete an item from specific location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 item behind that location is moved one step forward</a:t>
            </a:r>
          </a:p>
        </p:txBody>
      </p:sp>
      <p:sp>
        <p:nvSpPr>
          <p:cNvPr id="10" name="Google Shape;922;p69">
            <a:extLst>
              <a:ext uri="{FF2B5EF4-FFF2-40B4-BE49-F238E27FC236}">
                <a16:creationId xmlns:a16="http://schemas.microsoft.com/office/drawing/2014/main" id="{FE830C08-F59C-4523-824B-B8E83087A3C4}"/>
              </a:ext>
            </a:extLst>
          </p:cNvPr>
          <p:cNvSpPr txBox="1">
            <a:spLocks/>
          </p:cNvSpPr>
          <p:nvPr/>
        </p:nvSpPr>
        <p:spPr>
          <a:xfrm>
            <a:off x="904323" y="2614422"/>
            <a:ext cx="2582589" cy="205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int a [6] = {1,2,3,4,5,6};</a:t>
            </a:r>
          </a:p>
          <a:p>
            <a:pPr marL="0" indent="0"/>
            <a:r>
              <a:rPr lang="en-US" dirty="0"/>
              <a:t>        </a:t>
            </a:r>
          </a:p>
          <a:p>
            <a:pPr marL="0" indent="0"/>
            <a:r>
              <a:rPr lang="en-US" dirty="0"/>
              <a:t>        for(int </a:t>
            </a:r>
            <a:r>
              <a:rPr lang="en-US" dirty="0" err="1"/>
              <a:t>i</a:t>
            </a:r>
            <a:r>
              <a:rPr lang="en-US" dirty="0"/>
              <a:t> =0;i&lt;5;i++)</a:t>
            </a:r>
          </a:p>
          <a:p>
            <a:pPr marL="0" indent="0"/>
            <a:r>
              <a:rPr lang="en-US" dirty="0"/>
              <a:t>        {</a:t>
            </a:r>
          </a:p>
          <a:p>
            <a:pPr marL="0" indent="0"/>
            <a:r>
              <a:rPr lang="en-US" dirty="0"/>
              <a:t>                a[</a:t>
            </a:r>
            <a:r>
              <a:rPr lang="en-US" dirty="0" err="1"/>
              <a:t>i</a:t>
            </a:r>
            <a:r>
              <a:rPr lang="en-US" dirty="0"/>
              <a:t>]=a[i+1];</a:t>
            </a:r>
          </a:p>
          <a:p>
            <a:pPr marL="0" indent="0"/>
            <a:r>
              <a:rPr lang="en-US" dirty="0"/>
              <a:t>        }</a:t>
            </a:r>
          </a:p>
          <a:p>
            <a:pPr marL="0" indent="0"/>
            <a:r>
              <a:rPr lang="en-US" dirty="0"/>
              <a:t>        a[5] = '\0';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B29E9-162C-42A7-8445-FCB1282238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933" t="29630" r="33334" b="49233"/>
          <a:stretch/>
        </p:blipFill>
        <p:spPr>
          <a:xfrm>
            <a:off x="5137379" y="2592124"/>
            <a:ext cx="2901696" cy="10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50958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200" dirty="0"/>
              <a:t>Searching Algorithm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3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89698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Search</a:t>
            </a:r>
            <a:endParaRPr dirty="0"/>
          </a:p>
        </p:txBody>
      </p:sp>
      <p:sp>
        <p:nvSpPr>
          <p:cNvPr id="7" name="Google Shape;922;p69">
            <a:extLst>
              <a:ext uri="{FF2B5EF4-FFF2-40B4-BE49-F238E27FC236}">
                <a16:creationId xmlns:a16="http://schemas.microsoft.com/office/drawing/2014/main" id="{23FBF506-7482-425C-99B6-694C2EC1712F}"/>
              </a:ext>
            </a:extLst>
          </p:cNvPr>
          <p:cNvSpPr txBox="1">
            <a:spLocks/>
          </p:cNvSpPr>
          <p:nvPr/>
        </p:nvSpPr>
        <p:spPr>
          <a:xfrm>
            <a:off x="587331" y="1289503"/>
            <a:ext cx="7886109" cy="86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The searching technique which traverses the whole array sequentially to locate the desired item is called </a:t>
            </a:r>
            <a:r>
              <a:rPr lang="en-US" b="1" dirty="0"/>
              <a:t>Linear Search</a:t>
            </a:r>
            <a:r>
              <a:rPr lang="en-US" dirty="0"/>
              <a:t>.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AA2EE0FE-DF00-4EBA-9EC0-C487524F0285}"/>
              </a:ext>
            </a:extLst>
          </p:cNvPr>
          <p:cNvSpPr txBox="1">
            <a:spLocks/>
          </p:cNvSpPr>
          <p:nvPr/>
        </p:nvSpPr>
        <p:spPr>
          <a:xfrm>
            <a:off x="572436" y="2261391"/>
            <a:ext cx="7886109" cy="86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It iterate over the whole array.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Compares each element with desired data. If found it returns the location/ index.</a:t>
            </a:r>
          </a:p>
        </p:txBody>
      </p:sp>
    </p:spTree>
    <p:extLst>
      <p:ext uri="{BB962C8B-B14F-4D97-AF65-F5344CB8AC3E}">
        <p14:creationId xmlns:p14="http://schemas.microsoft.com/office/powerpoint/2010/main" val="251929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Search</a:t>
            </a:r>
            <a:endParaRPr dirty="0"/>
          </a:p>
        </p:txBody>
      </p:sp>
      <p:sp>
        <p:nvSpPr>
          <p:cNvPr id="7" name="Google Shape;922;p69">
            <a:extLst>
              <a:ext uri="{FF2B5EF4-FFF2-40B4-BE49-F238E27FC236}">
                <a16:creationId xmlns:a16="http://schemas.microsoft.com/office/drawing/2014/main" id="{23FBF506-7482-425C-99B6-694C2EC1712F}"/>
              </a:ext>
            </a:extLst>
          </p:cNvPr>
          <p:cNvSpPr txBox="1">
            <a:spLocks/>
          </p:cNvSpPr>
          <p:nvPr/>
        </p:nvSpPr>
        <p:spPr>
          <a:xfrm>
            <a:off x="587332" y="1289503"/>
            <a:ext cx="3129250" cy="32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int a [6] = {1,2,3,4,5,6};</a:t>
            </a:r>
          </a:p>
          <a:p>
            <a:pPr marL="0" indent="0"/>
            <a:r>
              <a:rPr lang="en-US" dirty="0"/>
              <a:t>        </a:t>
            </a:r>
          </a:p>
          <a:p>
            <a:pPr marL="0" indent="0"/>
            <a:r>
              <a:rPr lang="en-US" dirty="0"/>
              <a:t>        for(int </a:t>
            </a:r>
            <a:r>
              <a:rPr lang="en-US" dirty="0" err="1"/>
              <a:t>i</a:t>
            </a:r>
            <a:r>
              <a:rPr lang="en-US" dirty="0"/>
              <a:t>=0;i&lt;6;i++)</a:t>
            </a:r>
          </a:p>
          <a:p>
            <a:pPr marL="0" indent="0"/>
            <a:r>
              <a:rPr lang="en-US" dirty="0"/>
              <a:t>        {</a:t>
            </a:r>
          </a:p>
          <a:p>
            <a:pPr marL="0" indent="0"/>
            <a:r>
              <a:rPr lang="en-US" dirty="0"/>
              <a:t>                if(a[</a:t>
            </a:r>
            <a:r>
              <a:rPr lang="en-US" dirty="0" err="1"/>
              <a:t>i</a:t>
            </a:r>
            <a:r>
              <a:rPr lang="en-US" dirty="0"/>
              <a:t>]==4)</a:t>
            </a:r>
          </a:p>
          <a:p>
            <a:pPr marL="0" indent="0"/>
            <a:r>
              <a:rPr lang="en-US" dirty="0"/>
              <a:t>                {</a:t>
            </a:r>
          </a:p>
          <a:p>
            <a:pPr marL="0" indent="0"/>
            <a:r>
              <a:rPr lang="en-US" dirty="0"/>
              <a:t>                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i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/>
            <a:r>
              <a:rPr lang="en-US" dirty="0"/>
              <a:t>                        break;</a:t>
            </a:r>
          </a:p>
          <a:p>
            <a:pPr marL="0" indent="0"/>
            <a:r>
              <a:rPr lang="en-US" dirty="0"/>
              <a:t>                }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       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2DF89-3856-4FB6-8CC2-2614F45F36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200" t="29100" r="37200" b="54015"/>
          <a:stretch/>
        </p:blipFill>
        <p:spPr>
          <a:xfrm>
            <a:off x="5427420" y="1995614"/>
            <a:ext cx="2863140" cy="11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9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Complexity of Linear Search</a:t>
            </a:r>
            <a:endParaRPr dirty="0"/>
          </a:p>
        </p:txBody>
      </p:sp>
      <p:sp>
        <p:nvSpPr>
          <p:cNvPr id="7" name="Google Shape;922;p69">
            <a:extLst>
              <a:ext uri="{FF2B5EF4-FFF2-40B4-BE49-F238E27FC236}">
                <a16:creationId xmlns:a16="http://schemas.microsoft.com/office/drawing/2014/main" id="{23FBF506-7482-425C-99B6-694C2EC1712F}"/>
              </a:ext>
            </a:extLst>
          </p:cNvPr>
          <p:cNvSpPr txBox="1">
            <a:spLocks/>
          </p:cNvSpPr>
          <p:nvPr/>
        </p:nvSpPr>
        <p:spPr>
          <a:xfrm>
            <a:off x="587332" y="1289503"/>
            <a:ext cx="3129250" cy="32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       </a:t>
            </a:r>
          </a:p>
          <a:p>
            <a:pPr marL="0" indent="0"/>
            <a:r>
              <a:rPr lang="en-US" dirty="0"/>
              <a:t>        for(int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/>
            <a:r>
              <a:rPr lang="en-US" dirty="0"/>
              <a:t>        {</a:t>
            </a:r>
          </a:p>
          <a:p>
            <a:pPr marL="0" indent="0"/>
            <a:r>
              <a:rPr lang="en-US" dirty="0"/>
              <a:t>                if(a[</a:t>
            </a:r>
            <a:r>
              <a:rPr lang="en-US" dirty="0" err="1"/>
              <a:t>i</a:t>
            </a:r>
            <a:r>
              <a:rPr lang="en-US" dirty="0"/>
              <a:t>]==key)</a:t>
            </a:r>
          </a:p>
          <a:p>
            <a:pPr marL="0" indent="0"/>
            <a:r>
              <a:rPr lang="en-US" dirty="0"/>
              <a:t>                {</a:t>
            </a:r>
          </a:p>
          <a:p>
            <a:pPr marL="0" indent="0"/>
            <a:r>
              <a:rPr lang="en-US" dirty="0"/>
              <a:t>                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i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/>
            <a:r>
              <a:rPr lang="en-US" dirty="0"/>
              <a:t>                        break;</a:t>
            </a:r>
          </a:p>
          <a:p>
            <a:pPr marL="0" indent="0"/>
            <a:r>
              <a:rPr lang="en-US" dirty="0"/>
              <a:t>                }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       }</a:t>
            </a:r>
          </a:p>
        </p:txBody>
      </p:sp>
      <p:sp>
        <p:nvSpPr>
          <p:cNvPr id="9" name="Google Shape;922;p69">
            <a:extLst>
              <a:ext uri="{FF2B5EF4-FFF2-40B4-BE49-F238E27FC236}">
                <a16:creationId xmlns:a16="http://schemas.microsoft.com/office/drawing/2014/main" id="{F42552A7-AFF5-4D7B-9D1A-D03E218A9EB0}"/>
              </a:ext>
            </a:extLst>
          </p:cNvPr>
          <p:cNvSpPr txBox="1">
            <a:spLocks/>
          </p:cNvSpPr>
          <p:nvPr/>
        </p:nvSpPr>
        <p:spPr>
          <a:xfrm>
            <a:off x="5427418" y="2082746"/>
            <a:ext cx="3129250" cy="140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4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07187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Table of </a:t>
            </a:r>
            <a:r>
              <a:rPr lang="en" dirty="0"/>
              <a:t>c</a:t>
            </a:r>
            <a:r>
              <a:rPr lang="en" sz="3200" dirty="0"/>
              <a:t>ontents</a:t>
            </a:r>
            <a:endParaRPr sz="3200" dirty="0"/>
          </a:p>
        </p:txBody>
      </p:sp>
      <p:sp>
        <p:nvSpPr>
          <p:cNvPr id="790" name="Google Shape;790;p63">
            <a:hlinkClick r:id="rId3" action="ppaction://hlinksldjump"/>
          </p:cNvPr>
          <p:cNvSpPr/>
          <p:nvPr/>
        </p:nvSpPr>
        <p:spPr>
          <a:xfrm>
            <a:off x="4515491" y="121056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63">
            <a:hlinkClick r:id="rId4" action="ppaction://hlinksldjump"/>
          </p:cNvPr>
          <p:cNvSpPr/>
          <p:nvPr/>
        </p:nvSpPr>
        <p:spPr>
          <a:xfrm>
            <a:off x="4515491" y="222241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3">
            <a:hlinkClick r:id="" action="ppaction://noaction"/>
          </p:cNvPr>
          <p:cNvSpPr/>
          <p:nvPr/>
        </p:nvSpPr>
        <p:spPr>
          <a:xfrm>
            <a:off x="4535175" y="3212556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"/>
          </p:nvPr>
        </p:nvSpPr>
        <p:spPr>
          <a:xfrm>
            <a:off x="5202518" y="1148089"/>
            <a:ext cx="3009300" cy="650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Array </a:t>
            </a:r>
            <a:endParaRPr dirty="0"/>
          </a:p>
        </p:txBody>
      </p:sp>
      <p:sp>
        <p:nvSpPr>
          <p:cNvPr id="794" name="Google Shape;794;p6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4600691" y="129576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5" name="Google Shape;795;p6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4600691" y="230761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6" name="Google Shape;796;p6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4620375" y="3297756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8" name="Google Shape;798;p63"/>
          <p:cNvSpPr txBox="1">
            <a:spLocks noGrp="1"/>
          </p:cNvSpPr>
          <p:nvPr>
            <p:ph type="subTitle" idx="6"/>
          </p:nvPr>
        </p:nvSpPr>
        <p:spPr>
          <a:xfrm>
            <a:off x="5182834" y="2312112"/>
            <a:ext cx="2616394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Operation of Array </a:t>
            </a:r>
            <a:endParaRPr dirty="0"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8"/>
          </p:nvPr>
        </p:nvSpPr>
        <p:spPr>
          <a:xfrm>
            <a:off x="5202518" y="3302258"/>
            <a:ext cx="323075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Searching Algorithm</a:t>
            </a:r>
            <a:endParaRPr dirty="0"/>
          </a:p>
        </p:txBody>
      </p:sp>
      <p:sp>
        <p:nvSpPr>
          <p:cNvPr id="801" name="Google Shape;801;p63"/>
          <p:cNvSpPr/>
          <p:nvPr/>
        </p:nvSpPr>
        <p:spPr>
          <a:xfrm rot="-5400000">
            <a:off x="6238234" y="99228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3"/>
          <p:cNvSpPr/>
          <p:nvPr/>
        </p:nvSpPr>
        <p:spPr>
          <a:xfrm rot="-5400000">
            <a:off x="6257918" y="1983885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3">
            <a:hlinkClick r:id="rId5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5" name="Google Shape;805;p63">
            <a:hlinkClick r:id="rId6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6" name="Google Shape;806;p6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7" name="Google Shape;807;p6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0" name="Google Shape;803;p63">
            <a:extLst>
              <a:ext uri="{FF2B5EF4-FFF2-40B4-BE49-F238E27FC236}">
                <a16:creationId xmlns:a16="http://schemas.microsoft.com/office/drawing/2014/main" id="{076E6A62-76B8-4563-8290-31E39466885E}"/>
              </a:ext>
            </a:extLst>
          </p:cNvPr>
          <p:cNvSpPr/>
          <p:nvPr/>
        </p:nvSpPr>
        <p:spPr>
          <a:xfrm rot="-5400000">
            <a:off x="6257918" y="3013831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build="p"/>
      <p:bldP spid="798" grpId="0" build="p"/>
      <p:bldP spid="799" grpId="0" build="p"/>
      <p:bldP spid="801" grpId="0" animBg="1"/>
      <p:bldP spid="803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Search</a:t>
            </a:r>
            <a:endParaRPr dirty="0"/>
          </a:p>
        </p:txBody>
      </p:sp>
      <p:sp>
        <p:nvSpPr>
          <p:cNvPr id="7" name="Google Shape;922;p69">
            <a:extLst>
              <a:ext uri="{FF2B5EF4-FFF2-40B4-BE49-F238E27FC236}">
                <a16:creationId xmlns:a16="http://schemas.microsoft.com/office/drawing/2014/main" id="{23FBF506-7482-425C-99B6-694C2EC1712F}"/>
              </a:ext>
            </a:extLst>
          </p:cNvPr>
          <p:cNvSpPr txBox="1">
            <a:spLocks/>
          </p:cNvSpPr>
          <p:nvPr/>
        </p:nvSpPr>
        <p:spPr>
          <a:xfrm>
            <a:off x="1513923" y="1886911"/>
            <a:ext cx="7886109" cy="86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Perquisite of Binary 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b="1" dirty="0"/>
              <a:t>The array must be sorted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68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Search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258A5E06-C271-45BA-8BA6-D0FE962CC968}"/>
              </a:ext>
            </a:extLst>
          </p:cNvPr>
          <p:cNvSpPr txBox="1">
            <a:spLocks/>
          </p:cNvSpPr>
          <p:nvPr/>
        </p:nvSpPr>
        <p:spPr>
          <a:xfrm>
            <a:off x="836831" y="1179999"/>
            <a:ext cx="8014561" cy="37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Steps:</a:t>
            </a:r>
          </a:p>
          <a:p>
            <a:pPr marL="0" indent="0"/>
            <a:r>
              <a:rPr lang="en-US" dirty="0"/>
              <a:t>1. Lets assume the array is sorted in ascending order.</a:t>
            </a:r>
          </a:p>
          <a:p>
            <a:pPr marL="0" indent="0"/>
            <a:r>
              <a:rPr lang="en-US" dirty="0"/>
              <a:t>2. At first we take two indexes,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 index is the first of the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right index is the final of the array.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3. Then we find the middle index of the array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4. If the middle index and the diseased value is equal, the index is returned.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5. If Middle value is less than key value, left index = middle+1 index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6. If Middle value is greater than key value, right index = middle-1 index</a:t>
            </a:r>
          </a:p>
          <a:p>
            <a:pPr marL="0" indent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2232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65BF42EB-3EF7-4F80-BCAD-72F2BED4041C}"/>
              </a:ext>
            </a:extLst>
          </p:cNvPr>
          <p:cNvSpPr txBox="1"/>
          <p:nvPr/>
        </p:nvSpPr>
        <p:spPr>
          <a:xfrm>
            <a:off x="1819560" y="23636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7F1C4B5-05AA-423D-A7CD-1C5FB4593798}"/>
              </a:ext>
            </a:extLst>
          </p:cNvPr>
          <p:cNvGrpSpPr/>
          <p:nvPr/>
        </p:nvGrpSpPr>
        <p:grpSpPr>
          <a:xfrm>
            <a:off x="1726469" y="2752765"/>
            <a:ext cx="426720" cy="369332"/>
            <a:chOff x="5349406" y="2595337"/>
            <a:chExt cx="426720" cy="36933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2C5943D-F3DB-48EB-BFC7-7B9D829289F0}"/>
                </a:ext>
              </a:extLst>
            </p:cNvPr>
            <p:cNvSpPr/>
            <p:nvPr/>
          </p:nvSpPr>
          <p:spPr>
            <a:xfrm rot="10800000">
              <a:off x="5349406" y="2601085"/>
              <a:ext cx="426720" cy="36358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D6CF24-BD70-4E60-964A-149685D0A569}"/>
                </a:ext>
              </a:extLst>
            </p:cNvPr>
            <p:cNvSpPr txBox="1"/>
            <p:nvPr/>
          </p:nvSpPr>
          <p:spPr>
            <a:xfrm>
              <a:off x="5412818" y="259533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2EAB6FA-CED8-4595-8EFC-8FE145042396}"/>
              </a:ext>
            </a:extLst>
          </p:cNvPr>
          <p:cNvSpPr txBox="1"/>
          <p:nvPr/>
        </p:nvSpPr>
        <p:spPr>
          <a:xfrm>
            <a:off x="2641818" y="23642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6E3B5F7-8375-46EB-A240-2D306BEE7743}"/>
              </a:ext>
            </a:extLst>
          </p:cNvPr>
          <p:cNvSpPr/>
          <p:nvPr/>
        </p:nvSpPr>
        <p:spPr>
          <a:xfrm rot="10800000">
            <a:off x="2580172" y="2759262"/>
            <a:ext cx="426720" cy="363584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92E461-1080-48B4-818F-54A5CF407307}"/>
              </a:ext>
            </a:extLst>
          </p:cNvPr>
          <p:cNvSpPr txBox="1"/>
          <p:nvPr/>
        </p:nvSpPr>
        <p:spPr>
          <a:xfrm>
            <a:off x="2640004" y="27535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Search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DF915-C5A4-43E5-871A-6DB7CFA51A5B}"/>
              </a:ext>
            </a:extLst>
          </p:cNvPr>
          <p:cNvSpPr/>
          <p:nvPr/>
        </p:nvSpPr>
        <p:spPr>
          <a:xfrm rot="10800000">
            <a:off x="2368840" y="3305697"/>
            <a:ext cx="874015" cy="343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2DDE3-D9F4-42B5-968A-3CD440FBA6F3}"/>
              </a:ext>
            </a:extLst>
          </p:cNvPr>
          <p:cNvSpPr txBox="1"/>
          <p:nvPr/>
        </p:nvSpPr>
        <p:spPr>
          <a:xfrm>
            <a:off x="1328624" y="23725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EA8045-C9C5-4B9F-999D-59372677EB33}"/>
              </a:ext>
            </a:extLst>
          </p:cNvPr>
          <p:cNvGrpSpPr/>
          <p:nvPr/>
        </p:nvGrpSpPr>
        <p:grpSpPr>
          <a:xfrm>
            <a:off x="1300071" y="2752984"/>
            <a:ext cx="426720" cy="371237"/>
            <a:chOff x="7205339" y="4231083"/>
            <a:chExt cx="426720" cy="3712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5835CC-EE58-4ADD-9E10-161C72FC441D}"/>
                </a:ext>
              </a:extLst>
            </p:cNvPr>
            <p:cNvSpPr txBox="1"/>
            <p:nvPr/>
          </p:nvSpPr>
          <p:spPr>
            <a:xfrm>
              <a:off x="7284336" y="42310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5482CD-3214-4966-A89F-C1AB46A8A016}"/>
                </a:ext>
              </a:extLst>
            </p:cNvPr>
            <p:cNvSpPr/>
            <p:nvPr/>
          </p:nvSpPr>
          <p:spPr>
            <a:xfrm rot="10800000">
              <a:off x="7205339" y="4238736"/>
              <a:ext cx="426720" cy="36358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0919B-7DA7-43A5-A036-726BE0ADF92A}"/>
              </a:ext>
            </a:extLst>
          </p:cNvPr>
          <p:cNvSpPr/>
          <p:nvPr/>
        </p:nvSpPr>
        <p:spPr>
          <a:xfrm rot="10800000">
            <a:off x="2363884" y="3299325"/>
            <a:ext cx="874016" cy="3438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DCC434-54BC-45D1-8CCE-22414E5C154C}"/>
              </a:ext>
            </a:extLst>
          </p:cNvPr>
          <p:cNvSpPr/>
          <p:nvPr/>
        </p:nvSpPr>
        <p:spPr>
          <a:xfrm rot="10800000">
            <a:off x="2360088" y="3305697"/>
            <a:ext cx="874015" cy="343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78BFB6-82EC-4819-B788-BC12D58D6502}"/>
              </a:ext>
            </a:extLst>
          </p:cNvPr>
          <p:cNvSpPr txBox="1"/>
          <p:nvPr/>
        </p:nvSpPr>
        <p:spPr>
          <a:xfrm>
            <a:off x="2383465" y="328658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== 3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0BFCA-A9E3-4A75-9142-E9FE79D34858}"/>
              </a:ext>
            </a:extLst>
          </p:cNvPr>
          <p:cNvSpPr txBox="1"/>
          <p:nvPr/>
        </p:nvSpPr>
        <p:spPr>
          <a:xfrm>
            <a:off x="2383465" y="3292954"/>
            <a:ext cx="82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&gt; 3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99A90F-6426-447C-991F-5AFC23667402}"/>
              </a:ext>
            </a:extLst>
          </p:cNvPr>
          <p:cNvSpPr txBox="1"/>
          <p:nvPr/>
        </p:nvSpPr>
        <p:spPr>
          <a:xfrm>
            <a:off x="2387261" y="3286582"/>
            <a:ext cx="82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&lt; 3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BA6C3A-A26D-40D1-BD89-DC60E2187C17}"/>
              </a:ext>
            </a:extLst>
          </p:cNvPr>
          <p:cNvSpPr/>
          <p:nvPr/>
        </p:nvSpPr>
        <p:spPr>
          <a:xfrm rot="10800000">
            <a:off x="1744113" y="2771442"/>
            <a:ext cx="408182" cy="3438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A7047A-0A46-40ED-96CE-AFE3AF7AD7B4}"/>
              </a:ext>
            </a:extLst>
          </p:cNvPr>
          <p:cNvSpPr txBox="1"/>
          <p:nvPr/>
        </p:nvSpPr>
        <p:spPr>
          <a:xfrm>
            <a:off x="3066633" y="2364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9B248F-7841-4206-8713-43A89F3C2F06}"/>
              </a:ext>
            </a:extLst>
          </p:cNvPr>
          <p:cNvSpPr txBox="1"/>
          <p:nvPr/>
        </p:nvSpPr>
        <p:spPr>
          <a:xfrm>
            <a:off x="3491563" y="2364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27262-CD3B-4774-88EA-DEA7DBEB7A54}"/>
              </a:ext>
            </a:extLst>
          </p:cNvPr>
          <p:cNvSpPr txBox="1"/>
          <p:nvPr/>
        </p:nvSpPr>
        <p:spPr>
          <a:xfrm>
            <a:off x="3916493" y="2364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E4DD4B-1768-478A-9D78-94E14FC2D8E2}"/>
              </a:ext>
            </a:extLst>
          </p:cNvPr>
          <p:cNvGrpSpPr/>
          <p:nvPr/>
        </p:nvGrpSpPr>
        <p:grpSpPr>
          <a:xfrm>
            <a:off x="3007146" y="2752323"/>
            <a:ext cx="1280160" cy="369332"/>
            <a:chOff x="8365200" y="3666060"/>
            <a:chExt cx="1280160" cy="3693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D2FA7E-7FA6-4743-BD84-EE9D1B477402}"/>
                </a:ext>
              </a:extLst>
            </p:cNvPr>
            <p:cNvSpPr/>
            <p:nvPr/>
          </p:nvSpPr>
          <p:spPr>
            <a:xfrm rot="10800000">
              <a:off x="8365200" y="3671808"/>
              <a:ext cx="426720" cy="36358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72199B-EB1B-4490-8585-1EDCE7E1E932}"/>
                </a:ext>
              </a:extLst>
            </p:cNvPr>
            <p:cNvSpPr txBox="1"/>
            <p:nvPr/>
          </p:nvSpPr>
          <p:spPr>
            <a:xfrm>
              <a:off x="8423242" y="36660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906589-F910-45B0-B10A-11C43C57EB72}"/>
                </a:ext>
              </a:extLst>
            </p:cNvPr>
            <p:cNvSpPr/>
            <p:nvPr/>
          </p:nvSpPr>
          <p:spPr>
            <a:xfrm rot="10800000">
              <a:off x="8791920" y="3671808"/>
              <a:ext cx="426720" cy="36358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2C6F5F-BE09-4A05-9BA3-34E5D7F3B006}"/>
                </a:ext>
              </a:extLst>
            </p:cNvPr>
            <p:cNvSpPr txBox="1"/>
            <p:nvPr/>
          </p:nvSpPr>
          <p:spPr>
            <a:xfrm>
              <a:off x="8848172" y="36660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640655-E6F6-4BCC-887D-67A6444261F0}"/>
                </a:ext>
              </a:extLst>
            </p:cNvPr>
            <p:cNvSpPr/>
            <p:nvPr/>
          </p:nvSpPr>
          <p:spPr>
            <a:xfrm rot="10800000">
              <a:off x="9218640" y="3671808"/>
              <a:ext cx="426720" cy="36358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A8C425-44F1-4F4F-863A-798F41F9CED9}"/>
                </a:ext>
              </a:extLst>
            </p:cNvPr>
            <p:cNvSpPr txBox="1"/>
            <p:nvPr/>
          </p:nvSpPr>
          <p:spPr>
            <a:xfrm>
              <a:off x="9274892" y="36660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7DB2632-BD0A-4680-888B-D670679F7EFB}"/>
              </a:ext>
            </a:extLst>
          </p:cNvPr>
          <p:cNvSpPr/>
          <p:nvPr/>
        </p:nvSpPr>
        <p:spPr>
          <a:xfrm rot="10800000">
            <a:off x="2596714" y="2764288"/>
            <a:ext cx="408182" cy="3438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9C0AE7-269E-4BE7-82C7-C4B4A04DF7CD}"/>
              </a:ext>
            </a:extLst>
          </p:cNvPr>
          <p:cNvSpPr/>
          <p:nvPr/>
        </p:nvSpPr>
        <p:spPr>
          <a:xfrm rot="10800000">
            <a:off x="2368839" y="3299325"/>
            <a:ext cx="874016" cy="3438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864661-B4FA-4515-A301-78BF75FAE443}"/>
              </a:ext>
            </a:extLst>
          </p:cNvPr>
          <p:cNvSpPr/>
          <p:nvPr/>
        </p:nvSpPr>
        <p:spPr>
          <a:xfrm rot="10800000">
            <a:off x="3867861" y="2768141"/>
            <a:ext cx="408182" cy="3438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5C503E-15B8-4B4D-8AF2-630B10DCACD2}"/>
              </a:ext>
            </a:extLst>
          </p:cNvPr>
          <p:cNvSpPr/>
          <p:nvPr/>
        </p:nvSpPr>
        <p:spPr>
          <a:xfrm rot="10800000">
            <a:off x="2365826" y="3305697"/>
            <a:ext cx="874015" cy="343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62AA5B-179E-4D8D-AE74-C4EE91FF152C}"/>
              </a:ext>
            </a:extLst>
          </p:cNvPr>
          <p:cNvSpPr/>
          <p:nvPr/>
        </p:nvSpPr>
        <p:spPr>
          <a:xfrm rot="10800000">
            <a:off x="1313256" y="2771316"/>
            <a:ext cx="408182" cy="3438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0B8B60-029A-4A37-922A-308F6B576E16}"/>
              </a:ext>
            </a:extLst>
          </p:cNvPr>
          <p:cNvSpPr/>
          <p:nvPr/>
        </p:nvSpPr>
        <p:spPr>
          <a:xfrm rot="10800000">
            <a:off x="2153361" y="2758606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9328D7-17CE-4B97-9ED1-613E8F342DDF}"/>
              </a:ext>
            </a:extLst>
          </p:cNvPr>
          <p:cNvSpPr/>
          <p:nvPr/>
        </p:nvSpPr>
        <p:spPr>
          <a:xfrm rot="10800000">
            <a:off x="1299921" y="2758606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2DC68F-93AA-4181-BB7D-4A0928CF004A}"/>
              </a:ext>
            </a:extLst>
          </p:cNvPr>
          <p:cNvSpPr txBox="1"/>
          <p:nvPr/>
        </p:nvSpPr>
        <p:spPr>
          <a:xfrm>
            <a:off x="1378904" y="2752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0EBF36-AD08-4013-A07E-AB9BB031B2BE}"/>
              </a:ext>
            </a:extLst>
          </p:cNvPr>
          <p:cNvGrpSpPr/>
          <p:nvPr/>
        </p:nvGrpSpPr>
        <p:grpSpPr>
          <a:xfrm>
            <a:off x="1726641" y="2752858"/>
            <a:ext cx="426720" cy="369332"/>
            <a:chOff x="5349406" y="2595337"/>
            <a:chExt cx="426720" cy="3693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4A259C-06EC-4550-AFE9-EB87F9C9200B}"/>
                </a:ext>
              </a:extLst>
            </p:cNvPr>
            <p:cNvSpPr/>
            <p:nvPr/>
          </p:nvSpPr>
          <p:spPr>
            <a:xfrm rot="10800000">
              <a:off x="5349406" y="2601085"/>
              <a:ext cx="426720" cy="363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9AB4D3-A4E0-456B-8184-01E918A01572}"/>
                </a:ext>
              </a:extLst>
            </p:cNvPr>
            <p:cNvSpPr txBox="1"/>
            <p:nvPr/>
          </p:nvSpPr>
          <p:spPr>
            <a:xfrm>
              <a:off x="5412818" y="25953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1BD768C-D873-4BEF-9257-CACE1EDB3DC9}"/>
              </a:ext>
            </a:extLst>
          </p:cNvPr>
          <p:cNvSpPr txBox="1"/>
          <p:nvPr/>
        </p:nvSpPr>
        <p:spPr>
          <a:xfrm>
            <a:off x="2214983" y="2752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E0963A-D535-47AA-B93A-72D6D4A12EE6}"/>
              </a:ext>
            </a:extLst>
          </p:cNvPr>
          <p:cNvSpPr/>
          <p:nvPr/>
        </p:nvSpPr>
        <p:spPr>
          <a:xfrm rot="10800000">
            <a:off x="2580081" y="2758606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19AD1A-FAB0-4CAA-B92C-19B9AE234E0F}"/>
              </a:ext>
            </a:extLst>
          </p:cNvPr>
          <p:cNvSpPr txBox="1"/>
          <p:nvPr/>
        </p:nvSpPr>
        <p:spPr>
          <a:xfrm>
            <a:off x="2639913" y="2752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1093A3-D84E-4649-8C71-34C007B8DF6F}"/>
              </a:ext>
            </a:extLst>
          </p:cNvPr>
          <p:cNvGrpSpPr/>
          <p:nvPr/>
        </p:nvGrpSpPr>
        <p:grpSpPr>
          <a:xfrm>
            <a:off x="3006801" y="2752858"/>
            <a:ext cx="426720" cy="369332"/>
            <a:chOff x="6629566" y="2595337"/>
            <a:chExt cx="426720" cy="3693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D3707F4-5807-4186-9EA8-B65F7EFB632E}"/>
                </a:ext>
              </a:extLst>
            </p:cNvPr>
            <p:cNvSpPr/>
            <p:nvPr/>
          </p:nvSpPr>
          <p:spPr>
            <a:xfrm rot="10800000">
              <a:off x="6629566" y="2601085"/>
              <a:ext cx="426720" cy="363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1D5CF1-BB75-4FF0-8E25-207C44B065AE}"/>
                </a:ext>
              </a:extLst>
            </p:cNvPr>
            <p:cNvSpPr txBox="1"/>
            <p:nvPr/>
          </p:nvSpPr>
          <p:spPr>
            <a:xfrm>
              <a:off x="6687608" y="25953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2B2A03-AEAA-4710-984C-0F32E55FD52D}"/>
              </a:ext>
            </a:extLst>
          </p:cNvPr>
          <p:cNvGrpSpPr/>
          <p:nvPr/>
        </p:nvGrpSpPr>
        <p:grpSpPr>
          <a:xfrm>
            <a:off x="3433521" y="2752858"/>
            <a:ext cx="426720" cy="369332"/>
            <a:chOff x="7056286" y="2595337"/>
            <a:chExt cx="426720" cy="3693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0302138-68BD-402D-8311-8BB6949993EA}"/>
                </a:ext>
              </a:extLst>
            </p:cNvPr>
            <p:cNvSpPr/>
            <p:nvPr/>
          </p:nvSpPr>
          <p:spPr>
            <a:xfrm rot="10800000">
              <a:off x="7056286" y="2601085"/>
              <a:ext cx="426720" cy="363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67139D-29F1-4CEF-AFD6-9A79F797F06A}"/>
                </a:ext>
              </a:extLst>
            </p:cNvPr>
            <p:cNvSpPr txBox="1"/>
            <p:nvPr/>
          </p:nvSpPr>
          <p:spPr>
            <a:xfrm>
              <a:off x="7112538" y="25953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A2A598-333B-44EE-A52C-ABE6D1514C59}"/>
              </a:ext>
            </a:extLst>
          </p:cNvPr>
          <p:cNvGrpSpPr/>
          <p:nvPr/>
        </p:nvGrpSpPr>
        <p:grpSpPr>
          <a:xfrm>
            <a:off x="3860241" y="2752858"/>
            <a:ext cx="426720" cy="369332"/>
            <a:chOff x="7056286" y="2595337"/>
            <a:chExt cx="426720" cy="3693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03D159-6198-46B1-B827-483189E5FEF7}"/>
                </a:ext>
              </a:extLst>
            </p:cNvPr>
            <p:cNvSpPr/>
            <p:nvPr/>
          </p:nvSpPr>
          <p:spPr>
            <a:xfrm rot="10800000">
              <a:off x="7056286" y="2601085"/>
              <a:ext cx="426720" cy="363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167AECC-31FD-4927-8BB6-528AC3E7901D}"/>
                </a:ext>
              </a:extLst>
            </p:cNvPr>
            <p:cNvSpPr txBox="1"/>
            <p:nvPr/>
          </p:nvSpPr>
          <p:spPr>
            <a:xfrm>
              <a:off x="7112538" y="25953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8CF120E-E9C2-472B-A729-8B692F19D6D3}"/>
              </a:ext>
            </a:extLst>
          </p:cNvPr>
          <p:cNvSpPr txBox="1"/>
          <p:nvPr/>
        </p:nvSpPr>
        <p:spPr>
          <a:xfrm>
            <a:off x="2426555" y="328021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== 3 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BDA3B8-CCE5-49B0-ACFC-99B1C613F546}"/>
              </a:ext>
            </a:extLst>
          </p:cNvPr>
          <p:cNvSpPr txBox="1"/>
          <p:nvPr/>
        </p:nvSpPr>
        <p:spPr>
          <a:xfrm>
            <a:off x="2426555" y="3286581"/>
            <a:ext cx="82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&lt; 3 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571C41-73D9-433A-8A07-5B521D78EBDA}"/>
              </a:ext>
            </a:extLst>
          </p:cNvPr>
          <p:cNvSpPr txBox="1"/>
          <p:nvPr/>
        </p:nvSpPr>
        <p:spPr>
          <a:xfrm>
            <a:off x="2427714" y="3292953"/>
            <a:ext cx="82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&gt; 3 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DD601D-F8E7-4758-B501-6F5112C7BA96}"/>
              </a:ext>
            </a:extLst>
          </p:cNvPr>
          <p:cNvSpPr txBox="1"/>
          <p:nvPr/>
        </p:nvSpPr>
        <p:spPr>
          <a:xfrm>
            <a:off x="1820864" y="2363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EE4CCE-D44C-459A-93C3-F7627C00B3F4}"/>
              </a:ext>
            </a:extLst>
          </p:cNvPr>
          <p:cNvSpPr txBox="1"/>
          <p:nvPr/>
        </p:nvSpPr>
        <p:spPr>
          <a:xfrm>
            <a:off x="2216773" y="2363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623422-3150-468A-A729-369DFFD1F5F2}"/>
              </a:ext>
            </a:extLst>
          </p:cNvPr>
          <p:cNvSpPr txBox="1"/>
          <p:nvPr/>
        </p:nvSpPr>
        <p:spPr>
          <a:xfrm>
            <a:off x="2641703" y="2363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845408-C53D-4765-AC0C-519D1BE9F79A}"/>
              </a:ext>
            </a:extLst>
          </p:cNvPr>
          <p:cNvSpPr txBox="1"/>
          <p:nvPr/>
        </p:nvSpPr>
        <p:spPr>
          <a:xfrm>
            <a:off x="3066633" y="2363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ABBE3A-88F2-42C5-A6FB-9CFB7AA31963}"/>
              </a:ext>
            </a:extLst>
          </p:cNvPr>
          <p:cNvSpPr txBox="1"/>
          <p:nvPr/>
        </p:nvSpPr>
        <p:spPr>
          <a:xfrm>
            <a:off x="3491563" y="2363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F465D8-5DB6-4EF9-A37A-D86819655756}"/>
              </a:ext>
            </a:extLst>
          </p:cNvPr>
          <p:cNvSpPr txBox="1"/>
          <p:nvPr/>
        </p:nvSpPr>
        <p:spPr>
          <a:xfrm>
            <a:off x="3916493" y="2363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F8F6DA-60E8-47BD-BB1E-401DA272724A}"/>
              </a:ext>
            </a:extLst>
          </p:cNvPr>
          <p:cNvSpPr txBox="1"/>
          <p:nvPr/>
        </p:nvSpPr>
        <p:spPr>
          <a:xfrm>
            <a:off x="1328679" y="23726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259982-9AA7-4850-B248-3F7F98633F97}"/>
              </a:ext>
            </a:extLst>
          </p:cNvPr>
          <p:cNvSpPr txBox="1"/>
          <p:nvPr/>
        </p:nvSpPr>
        <p:spPr>
          <a:xfrm>
            <a:off x="2080817" y="1561292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Number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89E6307-7631-4520-9BA6-D84A1734AA8E}"/>
                  </a:ext>
                </a:extLst>
              </p:cNvPr>
              <p:cNvSpPr txBox="1"/>
              <p:nvPr/>
            </p:nvSpPr>
            <p:spPr>
              <a:xfrm>
                <a:off x="4804587" y="1920630"/>
                <a:ext cx="2728328" cy="627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Mid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89E6307-7631-4520-9BA6-D84A1734A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87" y="1920630"/>
                <a:ext cx="2728328" cy="627672"/>
              </a:xfrm>
              <a:prstGeom prst="rect">
                <a:avLst/>
              </a:prstGeom>
              <a:blipFill>
                <a:blip r:embed="rId5"/>
                <a:stretch>
                  <a:fillRect l="-3348"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392E32-97BB-4AD8-A861-28650E323D94}"/>
                  </a:ext>
                </a:extLst>
              </p:cNvPr>
              <p:cNvSpPr txBox="1"/>
              <p:nvPr/>
            </p:nvSpPr>
            <p:spPr>
              <a:xfrm>
                <a:off x="5429795" y="2561213"/>
                <a:ext cx="2168322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= 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392E32-97BB-4AD8-A861-28650E32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795" y="2561213"/>
                <a:ext cx="2168322" cy="983987"/>
              </a:xfrm>
              <a:prstGeom prst="rect">
                <a:avLst/>
              </a:prstGeom>
              <a:blipFill>
                <a:blip r:embed="rId6"/>
                <a:stretch>
                  <a:fillRect l="-4507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795B6B1-E2E3-4179-B942-9BC306F9441D}"/>
                  </a:ext>
                </a:extLst>
              </p:cNvPr>
              <p:cNvSpPr txBox="1"/>
              <p:nvPr/>
            </p:nvSpPr>
            <p:spPr>
              <a:xfrm>
                <a:off x="4803428" y="1923004"/>
                <a:ext cx="2728328" cy="627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Mid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795B6B1-E2E3-4179-B942-9BC306F94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28" y="1923004"/>
                <a:ext cx="2728328" cy="627672"/>
              </a:xfrm>
              <a:prstGeom prst="rect">
                <a:avLst/>
              </a:prstGeom>
              <a:blipFill>
                <a:blip r:embed="rId7"/>
                <a:stretch>
                  <a:fillRect l="-3571"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4946830-E24F-4822-A2C0-79A450B87DCD}"/>
                  </a:ext>
                </a:extLst>
              </p:cNvPr>
              <p:cNvSpPr txBox="1"/>
              <p:nvPr/>
            </p:nvSpPr>
            <p:spPr>
              <a:xfrm>
                <a:off x="5428636" y="2563587"/>
                <a:ext cx="2168322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= 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4946830-E24F-4822-A2C0-79A450B8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636" y="2563587"/>
                <a:ext cx="2168322" cy="983987"/>
              </a:xfrm>
              <a:prstGeom prst="rect">
                <a:avLst/>
              </a:prstGeom>
              <a:blipFill>
                <a:blip r:embed="rId8"/>
                <a:stretch>
                  <a:fillRect l="-4507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E52D127-3DBB-4D95-9C31-76E36F03D273}"/>
                  </a:ext>
                </a:extLst>
              </p:cNvPr>
              <p:cNvSpPr txBox="1"/>
              <p:nvPr/>
            </p:nvSpPr>
            <p:spPr>
              <a:xfrm>
                <a:off x="5433214" y="2571750"/>
                <a:ext cx="1369953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3+1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= 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E52D127-3DBB-4D95-9C31-76E36F03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14" y="2571750"/>
                <a:ext cx="1369953" cy="983987"/>
              </a:xfrm>
              <a:prstGeom prst="rect">
                <a:avLst/>
              </a:prstGeom>
              <a:blipFill>
                <a:blip r:embed="rId9"/>
                <a:stretch>
                  <a:fillRect l="-6667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F9B8436D-4EFD-43D9-9B30-22BF5C73E325}"/>
              </a:ext>
            </a:extLst>
          </p:cNvPr>
          <p:cNvSpPr txBox="1"/>
          <p:nvPr/>
        </p:nvSpPr>
        <p:spPr>
          <a:xfrm>
            <a:off x="2327220" y="329295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== 3 ?</a:t>
            </a:r>
          </a:p>
        </p:txBody>
      </p:sp>
    </p:spTree>
    <p:extLst>
      <p:ext uri="{BB962C8B-B14F-4D97-AF65-F5344CB8AC3E}">
        <p14:creationId xmlns:p14="http://schemas.microsoft.com/office/powerpoint/2010/main" val="330840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3 L -0.18628 0.00031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0.09323 -2.22222E-6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4" grpId="0"/>
      <p:bldP spid="14" grpId="1"/>
      <p:bldP spid="15" grpId="0"/>
      <p:bldP spid="15" grpId="1"/>
      <p:bldP spid="16" grpId="0"/>
      <p:bldP spid="16" grpId="1"/>
      <p:bldP spid="18" grpId="0" animBg="1"/>
      <p:bldP spid="18" grpId="1" animBg="1"/>
      <p:bldP spid="29" grpId="0" animBg="1"/>
      <p:bldP spid="29" grpId="1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6" grpId="0"/>
      <p:bldP spid="41" grpId="0" animBg="1"/>
      <p:bldP spid="42" grpId="0"/>
      <p:bldP spid="52" grpId="0"/>
      <p:bldP spid="52" grpId="1"/>
      <p:bldP spid="53" grpId="0"/>
      <p:bldP spid="53" grpId="1"/>
      <p:bldP spid="54" grpId="0"/>
      <p:bldP spid="54" grpId="1"/>
      <p:bldP spid="55" grpId="0"/>
      <p:bldP spid="57" grpId="0"/>
      <p:bldP spid="58" grpId="0"/>
      <p:bldP spid="59" grpId="0"/>
      <p:bldP spid="60" grpId="0"/>
      <p:bldP spid="61" grpId="0"/>
      <p:bldP spid="63" grpId="0"/>
      <p:bldP spid="63" grpId="1"/>
      <p:bldP spid="64" grpId="0"/>
      <p:bldP spid="64" grpId="1"/>
      <p:bldP spid="65" grpId="0"/>
      <p:bldP spid="65" grpId="1"/>
      <p:bldP spid="65" grpId="2"/>
      <p:bldP spid="66" grpId="0"/>
      <p:bldP spid="66" grpId="1"/>
      <p:bldP spid="67" grpId="0"/>
      <p:bldP spid="67" grpId="1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213" y="43607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Search</a:t>
            </a:r>
            <a:endParaRPr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0E0FED-7813-4F2B-A4D5-7B1AA8E54767}"/>
              </a:ext>
            </a:extLst>
          </p:cNvPr>
          <p:cNvSpPr txBox="1"/>
          <p:nvPr/>
        </p:nvSpPr>
        <p:spPr>
          <a:xfrm>
            <a:off x="825500" y="957739"/>
            <a:ext cx="585978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Mulish" panose="020B0604020202020204" charset="0"/>
              </a:rPr>
              <a:t> first = 0;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last = n - 1;       //n=total  length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middle = (</a:t>
            </a:r>
            <a:r>
              <a:rPr lang="en-US" dirty="0" err="1">
                <a:latin typeface="Mulish" panose="020B0604020202020204" charset="0"/>
              </a:rPr>
              <a:t>first+last</a:t>
            </a:r>
            <a:r>
              <a:rPr lang="en-US" dirty="0">
                <a:latin typeface="Mulish" panose="020B0604020202020204" charset="0"/>
              </a:rPr>
              <a:t>)/2;</a:t>
            </a:r>
          </a:p>
          <a:p>
            <a:pPr>
              <a:buNone/>
            </a:pPr>
            <a:endParaRPr lang="en-US" dirty="0">
              <a:latin typeface="Mulish" panose="020B0604020202020204" charset="0"/>
            </a:endParaRP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while (first &lt;= last) {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if (array[middle] &lt; search)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   first = middle + 1;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else if (array[middle] == search)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   {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      </a:t>
            </a:r>
            <a:r>
              <a:rPr lang="en-US" dirty="0" err="1">
                <a:latin typeface="Mulish" panose="020B0604020202020204" charset="0"/>
              </a:rPr>
              <a:t>printf</a:t>
            </a:r>
            <a:r>
              <a:rPr lang="en-US" dirty="0">
                <a:latin typeface="Mulish" panose="020B0604020202020204" charset="0"/>
              </a:rPr>
              <a:t>("%d found at location %d.\n", search, middle+1);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      break;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   }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else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   last = middle - 1;</a:t>
            </a:r>
          </a:p>
          <a:p>
            <a:pPr>
              <a:buNone/>
            </a:pPr>
            <a:endParaRPr lang="en-US" dirty="0">
              <a:latin typeface="Mulish" panose="020B0604020202020204" charset="0"/>
            </a:endParaRP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middle = (first + last)/2;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}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if (first &gt; last)</a:t>
            </a:r>
          </a:p>
          <a:p>
            <a:pPr>
              <a:buNone/>
            </a:pPr>
            <a:r>
              <a:rPr lang="en-US" dirty="0">
                <a:latin typeface="Mulish" panose="020B0604020202020204" charset="0"/>
              </a:rPr>
              <a:t>      </a:t>
            </a:r>
            <a:r>
              <a:rPr lang="en-US" dirty="0" err="1">
                <a:latin typeface="Mulish" panose="020B0604020202020204" charset="0"/>
              </a:rPr>
              <a:t>printf</a:t>
            </a:r>
            <a:r>
              <a:rPr lang="en-US" dirty="0">
                <a:latin typeface="Mulish" panose="020B0604020202020204" charset="0"/>
              </a:rPr>
              <a:t>("Not found! %d is not present in the list.\n", search);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B17D8D-091F-4E1B-B774-FE2649D21878}"/>
              </a:ext>
            </a:extLst>
          </p:cNvPr>
          <p:cNvSpPr/>
          <p:nvPr/>
        </p:nvSpPr>
        <p:spPr>
          <a:xfrm rot="10800000">
            <a:off x="7249326" y="1536187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89293-D802-41AB-8EE6-7E0A7376BE28}"/>
              </a:ext>
            </a:extLst>
          </p:cNvPr>
          <p:cNvSpPr/>
          <p:nvPr/>
        </p:nvSpPr>
        <p:spPr>
          <a:xfrm rot="10800000">
            <a:off x="6822606" y="1536187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569873-4FB2-4DC1-9116-840D2698CDC0}"/>
              </a:ext>
            </a:extLst>
          </p:cNvPr>
          <p:cNvSpPr/>
          <p:nvPr/>
        </p:nvSpPr>
        <p:spPr>
          <a:xfrm rot="10800000">
            <a:off x="6395886" y="1536187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79B1AC-090B-4845-8F94-589448F64FB6}"/>
              </a:ext>
            </a:extLst>
          </p:cNvPr>
          <p:cNvSpPr/>
          <p:nvPr/>
        </p:nvSpPr>
        <p:spPr>
          <a:xfrm rot="10800000">
            <a:off x="5969166" y="1536187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AF8EC6-E9DD-43D8-B1D4-90A3A915B642}"/>
              </a:ext>
            </a:extLst>
          </p:cNvPr>
          <p:cNvSpPr/>
          <p:nvPr/>
        </p:nvSpPr>
        <p:spPr>
          <a:xfrm rot="10800000">
            <a:off x="5542446" y="1536187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2E3AB8F-BA45-4669-B39C-D57B3DB5DDFC}"/>
              </a:ext>
            </a:extLst>
          </p:cNvPr>
          <p:cNvSpPr/>
          <p:nvPr/>
        </p:nvSpPr>
        <p:spPr>
          <a:xfrm rot="10800000">
            <a:off x="5115726" y="1536187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F2AAE2-2475-438D-8AB2-659B827735D6}"/>
              </a:ext>
            </a:extLst>
          </p:cNvPr>
          <p:cNvSpPr txBox="1"/>
          <p:nvPr/>
        </p:nvSpPr>
        <p:spPr>
          <a:xfrm>
            <a:off x="5209949" y="153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228D9A-178B-46D5-BCD2-DF2AA0203A2A}"/>
              </a:ext>
            </a:extLst>
          </p:cNvPr>
          <p:cNvSpPr txBox="1"/>
          <p:nvPr/>
        </p:nvSpPr>
        <p:spPr>
          <a:xfrm>
            <a:off x="5605858" y="153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47C758-C398-4029-ACCF-7A43904814B1}"/>
              </a:ext>
            </a:extLst>
          </p:cNvPr>
          <p:cNvSpPr txBox="1"/>
          <p:nvPr/>
        </p:nvSpPr>
        <p:spPr>
          <a:xfrm>
            <a:off x="6030788" y="153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2BFE69-6AEA-41A9-953E-63397447CE2B}"/>
              </a:ext>
            </a:extLst>
          </p:cNvPr>
          <p:cNvSpPr txBox="1"/>
          <p:nvPr/>
        </p:nvSpPr>
        <p:spPr>
          <a:xfrm>
            <a:off x="6455718" y="153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54FF89-EB27-48CA-9E42-9EB69D89AF43}"/>
              </a:ext>
            </a:extLst>
          </p:cNvPr>
          <p:cNvSpPr txBox="1"/>
          <p:nvPr/>
        </p:nvSpPr>
        <p:spPr>
          <a:xfrm>
            <a:off x="6880648" y="153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71B8A2-CAA0-48FB-8309-7CA07962675D}"/>
              </a:ext>
            </a:extLst>
          </p:cNvPr>
          <p:cNvSpPr txBox="1"/>
          <p:nvPr/>
        </p:nvSpPr>
        <p:spPr>
          <a:xfrm>
            <a:off x="7305578" y="153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C979CC7-530B-4775-BF3A-16762B75717B}"/>
              </a:ext>
            </a:extLst>
          </p:cNvPr>
          <p:cNvSpPr/>
          <p:nvPr/>
        </p:nvSpPr>
        <p:spPr>
          <a:xfrm rot="10800000">
            <a:off x="7676382" y="1536187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5B8FDF-1C2C-4DE9-A7E4-6E037B714FF3}"/>
              </a:ext>
            </a:extLst>
          </p:cNvPr>
          <p:cNvSpPr txBox="1"/>
          <p:nvPr/>
        </p:nvSpPr>
        <p:spPr>
          <a:xfrm>
            <a:off x="7747716" y="15408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920D9B-5CA7-413C-A54B-BCA816ED9DCC}"/>
              </a:ext>
            </a:extLst>
          </p:cNvPr>
          <p:cNvSpPr/>
          <p:nvPr/>
        </p:nvSpPr>
        <p:spPr>
          <a:xfrm rot="10800000">
            <a:off x="8096431" y="1536608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A6B4F8-3412-4C68-BC4B-E4DB8CBFA2B9}"/>
              </a:ext>
            </a:extLst>
          </p:cNvPr>
          <p:cNvSpPr txBox="1"/>
          <p:nvPr/>
        </p:nvSpPr>
        <p:spPr>
          <a:xfrm>
            <a:off x="8176474" y="15351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91522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213" y="43607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Search Time Complexity</a:t>
            </a:r>
            <a:endParaRPr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B17D8D-091F-4E1B-B774-FE2649D21878}"/>
              </a:ext>
            </a:extLst>
          </p:cNvPr>
          <p:cNvSpPr/>
          <p:nvPr/>
        </p:nvSpPr>
        <p:spPr>
          <a:xfrm rot="10800000">
            <a:off x="4853123" y="1669440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89293-D802-41AB-8EE6-7E0A7376BE28}"/>
              </a:ext>
            </a:extLst>
          </p:cNvPr>
          <p:cNvSpPr/>
          <p:nvPr/>
        </p:nvSpPr>
        <p:spPr>
          <a:xfrm rot="10800000">
            <a:off x="4426403" y="1669440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569873-4FB2-4DC1-9116-840D2698CDC0}"/>
              </a:ext>
            </a:extLst>
          </p:cNvPr>
          <p:cNvSpPr/>
          <p:nvPr/>
        </p:nvSpPr>
        <p:spPr>
          <a:xfrm rot="10800000">
            <a:off x="3999683" y="1669440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79B1AC-090B-4845-8F94-589448F64FB6}"/>
              </a:ext>
            </a:extLst>
          </p:cNvPr>
          <p:cNvSpPr/>
          <p:nvPr/>
        </p:nvSpPr>
        <p:spPr>
          <a:xfrm rot="10800000">
            <a:off x="3572963" y="1669440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AF8EC6-E9DD-43D8-B1D4-90A3A915B642}"/>
              </a:ext>
            </a:extLst>
          </p:cNvPr>
          <p:cNvSpPr/>
          <p:nvPr/>
        </p:nvSpPr>
        <p:spPr>
          <a:xfrm rot="10800000">
            <a:off x="3146243" y="1669440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2E3AB8F-BA45-4669-B39C-D57B3DB5DDFC}"/>
              </a:ext>
            </a:extLst>
          </p:cNvPr>
          <p:cNvSpPr/>
          <p:nvPr/>
        </p:nvSpPr>
        <p:spPr>
          <a:xfrm rot="10800000">
            <a:off x="2719523" y="1669440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F2AAE2-2475-438D-8AB2-659B827735D6}"/>
              </a:ext>
            </a:extLst>
          </p:cNvPr>
          <p:cNvSpPr txBox="1"/>
          <p:nvPr/>
        </p:nvSpPr>
        <p:spPr>
          <a:xfrm>
            <a:off x="2813746" y="166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228D9A-178B-46D5-BCD2-DF2AA0203A2A}"/>
              </a:ext>
            </a:extLst>
          </p:cNvPr>
          <p:cNvSpPr txBox="1"/>
          <p:nvPr/>
        </p:nvSpPr>
        <p:spPr>
          <a:xfrm>
            <a:off x="3209655" y="166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47C758-C398-4029-ACCF-7A43904814B1}"/>
              </a:ext>
            </a:extLst>
          </p:cNvPr>
          <p:cNvSpPr txBox="1"/>
          <p:nvPr/>
        </p:nvSpPr>
        <p:spPr>
          <a:xfrm>
            <a:off x="3634585" y="166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2BFE69-6AEA-41A9-953E-63397447CE2B}"/>
              </a:ext>
            </a:extLst>
          </p:cNvPr>
          <p:cNvSpPr txBox="1"/>
          <p:nvPr/>
        </p:nvSpPr>
        <p:spPr>
          <a:xfrm>
            <a:off x="4059515" y="166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54FF89-EB27-48CA-9E42-9EB69D89AF43}"/>
              </a:ext>
            </a:extLst>
          </p:cNvPr>
          <p:cNvSpPr txBox="1"/>
          <p:nvPr/>
        </p:nvSpPr>
        <p:spPr>
          <a:xfrm>
            <a:off x="4484445" y="166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71B8A2-CAA0-48FB-8309-7CA07962675D}"/>
              </a:ext>
            </a:extLst>
          </p:cNvPr>
          <p:cNvSpPr txBox="1"/>
          <p:nvPr/>
        </p:nvSpPr>
        <p:spPr>
          <a:xfrm>
            <a:off x="4909375" y="166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C979CC7-530B-4775-BF3A-16762B75717B}"/>
              </a:ext>
            </a:extLst>
          </p:cNvPr>
          <p:cNvSpPr/>
          <p:nvPr/>
        </p:nvSpPr>
        <p:spPr>
          <a:xfrm rot="10800000">
            <a:off x="5280179" y="1669440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5B8FDF-1C2C-4DE9-A7E4-6E037B714FF3}"/>
              </a:ext>
            </a:extLst>
          </p:cNvPr>
          <p:cNvSpPr txBox="1"/>
          <p:nvPr/>
        </p:nvSpPr>
        <p:spPr>
          <a:xfrm>
            <a:off x="5351513" y="16741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920D9B-5CA7-413C-A54B-BCA816ED9DCC}"/>
              </a:ext>
            </a:extLst>
          </p:cNvPr>
          <p:cNvSpPr/>
          <p:nvPr/>
        </p:nvSpPr>
        <p:spPr>
          <a:xfrm rot="10800000">
            <a:off x="2291540" y="1668434"/>
            <a:ext cx="426720" cy="3635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A6B4F8-3412-4C68-BC4B-E4DB8CBFA2B9}"/>
              </a:ext>
            </a:extLst>
          </p:cNvPr>
          <p:cNvSpPr txBox="1"/>
          <p:nvPr/>
        </p:nvSpPr>
        <p:spPr>
          <a:xfrm>
            <a:off x="2371583" y="16669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Google Shape;922;p69">
            <a:extLst>
              <a:ext uri="{FF2B5EF4-FFF2-40B4-BE49-F238E27FC236}">
                <a16:creationId xmlns:a16="http://schemas.microsoft.com/office/drawing/2014/main" id="{3D9F60BD-45EF-478B-BB5A-79906F8A35D7}"/>
              </a:ext>
            </a:extLst>
          </p:cNvPr>
          <p:cNvSpPr txBox="1">
            <a:spLocks/>
          </p:cNvSpPr>
          <p:nvPr/>
        </p:nvSpPr>
        <p:spPr>
          <a:xfrm>
            <a:off x="3202942" y="2417975"/>
            <a:ext cx="1791637" cy="86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400" b="1" dirty="0"/>
              <a:t>O(log(n))</a:t>
            </a:r>
          </a:p>
        </p:txBody>
      </p:sp>
    </p:spTree>
    <p:extLst>
      <p:ext uri="{BB962C8B-B14F-4D97-AF65-F5344CB8AC3E}">
        <p14:creationId xmlns:p14="http://schemas.microsoft.com/office/powerpoint/2010/main" val="2133285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Array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54315" y="1306801"/>
            <a:ext cx="8258759" cy="13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Array is a linear data structure which is used to store similar type of data.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FAAFA-A8EF-4891-BEC2-9A94696920DA}"/>
              </a:ext>
            </a:extLst>
          </p:cNvPr>
          <p:cNvSpPr txBox="1"/>
          <p:nvPr/>
        </p:nvSpPr>
        <p:spPr>
          <a:xfrm>
            <a:off x="1081723" y="2433063"/>
            <a:ext cx="24417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ulish" panose="020B0604020202020204" charset="0"/>
              </a:rPr>
              <a:t>Notation:</a:t>
            </a:r>
          </a:p>
          <a:p>
            <a:endParaRPr lang="en-US" sz="2400" dirty="0">
              <a:latin typeface="Mulish" panose="020B0604020202020204" charset="0"/>
            </a:endParaRPr>
          </a:p>
          <a:p>
            <a:r>
              <a:rPr lang="en-US" sz="2400" dirty="0">
                <a:latin typeface="Mulish" panose="020B0604020202020204" charset="0"/>
              </a:rPr>
              <a:t>int a [n]</a:t>
            </a:r>
          </a:p>
          <a:p>
            <a:r>
              <a:rPr lang="en-US" sz="2400" dirty="0">
                <a:latin typeface="Mulish" panose="020B0604020202020204" charset="0"/>
              </a:rPr>
              <a:t>float array[100]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F216D-6686-406C-9996-FCCEC6C9EA4D}"/>
              </a:ext>
            </a:extLst>
          </p:cNvPr>
          <p:cNvSpPr txBox="1"/>
          <p:nvPr/>
        </p:nvSpPr>
        <p:spPr>
          <a:xfrm>
            <a:off x="4994579" y="2571750"/>
            <a:ext cx="2441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Mulish" panose="020B0604020202020204" charset="0"/>
              </a:rPr>
              <a:t>Size of array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21A9D1-4BD6-47E3-BBD6-EADA4B3520F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107474" y="2802583"/>
            <a:ext cx="2887105" cy="5415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716F56-1543-4104-98D8-B970D3FA48E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196046" y="2802583"/>
            <a:ext cx="1798533" cy="8463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Memory Allocation of Array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54315" y="1306801"/>
            <a:ext cx="8258759" cy="77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Suppose an array </a:t>
            </a:r>
          </a:p>
          <a:p>
            <a:pPr marL="0" indent="0"/>
            <a:r>
              <a:rPr lang="en-US" dirty="0"/>
              <a:t>A [6] = {10,43,3,41,15,64}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56A550-9DAA-437B-ADAE-A358F1E6570D}"/>
              </a:ext>
            </a:extLst>
          </p:cNvPr>
          <p:cNvGrpSpPr/>
          <p:nvPr/>
        </p:nvGrpSpPr>
        <p:grpSpPr>
          <a:xfrm>
            <a:off x="899161" y="2699656"/>
            <a:ext cx="2560320" cy="363584"/>
            <a:chOff x="396241" y="2699656"/>
            <a:chExt cx="2560320" cy="363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C44476-EF9C-494F-98EE-A8B8D64C1920}"/>
                </a:ext>
              </a:extLst>
            </p:cNvPr>
            <p:cNvSpPr/>
            <p:nvPr/>
          </p:nvSpPr>
          <p:spPr>
            <a:xfrm>
              <a:off x="396241" y="2699656"/>
              <a:ext cx="426720" cy="3635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272CCB-56AF-4E7B-A267-BEAB2FE0FB68}"/>
                </a:ext>
              </a:extLst>
            </p:cNvPr>
            <p:cNvSpPr/>
            <p:nvPr/>
          </p:nvSpPr>
          <p:spPr>
            <a:xfrm>
              <a:off x="822961" y="2699656"/>
              <a:ext cx="426720" cy="3635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CFFF62-0AC4-4380-8A74-4511C5679D71}"/>
                </a:ext>
              </a:extLst>
            </p:cNvPr>
            <p:cNvSpPr/>
            <p:nvPr/>
          </p:nvSpPr>
          <p:spPr>
            <a:xfrm>
              <a:off x="1249681" y="2699656"/>
              <a:ext cx="426720" cy="3635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5A5D4E-3DE0-4601-B583-5ED088941B87}"/>
                </a:ext>
              </a:extLst>
            </p:cNvPr>
            <p:cNvSpPr/>
            <p:nvPr/>
          </p:nvSpPr>
          <p:spPr>
            <a:xfrm>
              <a:off x="1676401" y="2699656"/>
              <a:ext cx="426720" cy="3635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C7BC3E-E1C5-4362-86E3-5BBEF30A94F5}"/>
                </a:ext>
              </a:extLst>
            </p:cNvPr>
            <p:cNvSpPr/>
            <p:nvPr/>
          </p:nvSpPr>
          <p:spPr>
            <a:xfrm>
              <a:off x="2103121" y="2699656"/>
              <a:ext cx="426720" cy="3635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926549E-5DC3-48CD-AD60-D176048B6BB7}"/>
                </a:ext>
              </a:extLst>
            </p:cNvPr>
            <p:cNvSpPr/>
            <p:nvPr/>
          </p:nvSpPr>
          <p:spPr>
            <a:xfrm>
              <a:off x="2529841" y="2699656"/>
              <a:ext cx="426720" cy="3635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C27279-0A97-4BB0-934A-75A9E23CA6A5}"/>
              </a:ext>
            </a:extLst>
          </p:cNvPr>
          <p:cNvGrpSpPr/>
          <p:nvPr/>
        </p:nvGrpSpPr>
        <p:grpSpPr>
          <a:xfrm>
            <a:off x="899161" y="3063240"/>
            <a:ext cx="2560320" cy="363584"/>
            <a:chOff x="396241" y="2699656"/>
            <a:chExt cx="2560320" cy="363584"/>
          </a:xfrm>
          <a:noFill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70544D8-F3D1-422A-8925-8BAE1B913C3C}"/>
                </a:ext>
              </a:extLst>
            </p:cNvPr>
            <p:cNvSpPr/>
            <p:nvPr/>
          </p:nvSpPr>
          <p:spPr>
            <a:xfrm>
              <a:off x="396241" y="2699656"/>
              <a:ext cx="426720" cy="3635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C6DDE-B280-463C-A444-A681C4839382}"/>
                </a:ext>
              </a:extLst>
            </p:cNvPr>
            <p:cNvSpPr/>
            <p:nvPr/>
          </p:nvSpPr>
          <p:spPr>
            <a:xfrm>
              <a:off x="822961" y="2699656"/>
              <a:ext cx="426720" cy="3635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B2C05C-0F4B-44E3-B6D4-BC92BC3F140F}"/>
                </a:ext>
              </a:extLst>
            </p:cNvPr>
            <p:cNvSpPr/>
            <p:nvPr/>
          </p:nvSpPr>
          <p:spPr>
            <a:xfrm>
              <a:off x="1249681" y="2699656"/>
              <a:ext cx="426720" cy="3635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0FC18B-AB88-4207-A95C-3E195F607DBE}"/>
                </a:ext>
              </a:extLst>
            </p:cNvPr>
            <p:cNvSpPr/>
            <p:nvPr/>
          </p:nvSpPr>
          <p:spPr>
            <a:xfrm>
              <a:off x="1676401" y="2699656"/>
              <a:ext cx="426720" cy="3635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976854-2100-4AD7-8520-AA67C6C9C200}"/>
                </a:ext>
              </a:extLst>
            </p:cNvPr>
            <p:cNvSpPr/>
            <p:nvPr/>
          </p:nvSpPr>
          <p:spPr>
            <a:xfrm>
              <a:off x="2103121" y="2699656"/>
              <a:ext cx="426720" cy="3635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E04857-8656-4703-9F47-D407F8B4611C}"/>
                </a:ext>
              </a:extLst>
            </p:cNvPr>
            <p:cNvSpPr/>
            <p:nvPr/>
          </p:nvSpPr>
          <p:spPr>
            <a:xfrm>
              <a:off x="2529841" y="2699656"/>
              <a:ext cx="426720" cy="3635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9E894EC-AF09-4BB8-B1FB-12BF19BE21C2}"/>
              </a:ext>
            </a:extLst>
          </p:cNvPr>
          <p:cNvSpPr txBox="1"/>
          <p:nvPr/>
        </p:nvSpPr>
        <p:spPr>
          <a:xfrm>
            <a:off x="1287782" y="3482631"/>
            <a:ext cx="203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 see an array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87019-7331-4220-988E-2CF1255CB359}"/>
              </a:ext>
            </a:extLst>
          </p:cNvPr>
          <p:cNvSpPr/>
          <p:nvPr/>
        </p:nvSpPr>
        <p:spPr>
          <a:xfrm>
            <a:off x="5803718" y="2490648"/>
            <a:ext cx="2321922" cy="363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859618-2F4D-49AE-BEAE-52CDA70DBD8C}"/>
              </a:ext>
            </a:extLst>
          </p:cNvPr>
          <p:cNvSpPr/>
          <p:nvPr/>
        </p:nvSpPr>
        <p:spPr>
          <a:xfrm>
            <a:off x="5803718" y="2854232"/>
            <a:ext cx="2321922" cy="363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E6A2D9-8926-42AF-9901-6A169F6328C7}"/>
              </a:ext>
            </a:extLst>
          </p:cNvPr>
          <p:cNvSpPr/>
          <p:nvPr/>
        </p:nvSpPr>
        <p:spPr>
          <a:xfrm>
            <a:off x="5803718" y="3217816"/>
            <a:ext cx="2321922" cy="363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337A74-AC1F-4B02-80AD-C4FB6DEEC1F0}"/>
              </a:ext>
            </a:extLst>
          </p:cNvPr>
          <p:cNvSpPr/>
          <p:nvPr/>
        </p:nvSpPr>
        <p:spPr>
          <a:xfrm>
            <a:off x="5803718" y="3581400"/>
            <a:ext cx="2321922" cy="363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12DB84-6AF3-477E-9B1B-36AE4A224A00}"/>
              </a:ext>
            </a:extLst>
          </p:cNvPr>
          <p:cNvSpPr/>
          <p:nvPr/>
        </p:nvSpPr>
        <p:spPr>
          <a:xfrm>
            <a:off x="5803718" y="3944984"/>
            <a:ext cx="2321922" cy="363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37CC94-DB5D-4811-9B4D-A5A7D9863962}"/>
              </a:ext>
            </a:extLst>
          </p:cNvPr>
          <p:cNvSpPr/>
          <p:nvPr/>
        </p:nvSpPr>
        <p:spPr>
          <a:xfrm>
            <a:off x="5803718" y="2207061"/>
            <a:ext cx="2321922" cy="28472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79D8F6-DCE2-4720-BE2B-875381F06C7A}"/>
              </a:ext>
            </a:extLst>
          </p:cNvPr>
          <p:cNvSpPr txBox="1"/>
          <p:nvPr/>
        </p:nvSpPr>
        <p:spPr>
          <a:xfrm>
            <a:off x="5857532" y="1682228"/>
            <a:ext cx="22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is stored like this in Ram Memory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E603A-341D-4A1A-A19D-FE89E3AA8DF5}"/>
              </a:ext>
            </a:extLst>
          </p:cNvPr>
          <p:cNvCxnSpPr/>
          <p:nvPr/>
        </p:nvCxnSpPr>
        <p:spPr>
          <a:xfrm>
            <a:off x="5494020" y="1973580"/>
            <a:ext cx="0" cy="257556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535CC9-90E5-4F01-B58E-8A6A7AE9EA4F}"/>
              </a:ext>
            </a:extLst>
          </p:cNvPr>
          <p:cNvSpPr txBox="1"/>
          <p:nvPr/>
        </p:nvSpPr>
        <p:spPr>
          <a:xfrm>
            <a:off x="4229810" y="2915196"/>
            <a:ext cx="1385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Consecutive Memory Location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49864EA-D265-407E-B8C9-80EEE35D7817}"/>
              </a:ext>
            </a:extLst>
          </p:cNvPr>
          <p:cNvSpPr/>
          <p:nvPr/>
        </p:nvSpPr>
        <p:spPr>
          <a:xfrm>
            <a:off x="8151942" y="2490648"/>
            <a:ext cx="847278" cy="363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C1F8DF-E7F1-4BCA-B6F1-879D66E1AF41}"/>
              </a:ext>
            </a:extLst>
          </p:cNvPr>
          <p:cNvSpPr/>
          <p:nvPr/>
        </p:nvSpPr>
        <p:spPr>
          <a:xfrm>
            <a:off x="8151942" y="2854232"/>
            <a:ext cx="847278" cy="363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0x104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1CFB67-C8F8-447F-B00E-A5DCE24FFF09}"/>
              </a:ext>
            </a:extLst>
          </p:cNvPr>
          <p:cNvSpPr/>
          <p:nvPr/>
        </p:nvSpPr>
        <p:spPr>
          <a:xfrm>
            <a:off x="8151942" y="3217816"/>
            <a:ext cx="847278" cy="363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0x108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079B74-BCD5-4440-92DA-FD17841C14BB}"/>
              </a:ext>
            </a:extLst>
          </p:cNvPr>
          <p:cNvSpPr/>
          <p:nvPr/>
        </p:nvSpPr>
        <p:spPr>
          <a:xfrm>
            <a:off x="8151942" y="3581400"/>
            <a:ext cx="847278" cy="363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0x112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8D6FDA-FCBC-49E0-91A0-92C7439CCEFD}"/>
              </a:ext>
            </a:extLst>
          </p:cNvPr>
          <p:cNvSpPr/>
          <p:nvPr/>
        </p:nvSpPr>
        <p:spPr>
          <a:xfrm>
            <a:off x="8151942" y="3944984"/>
            <a:ext cx="847278" cy="363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0x114</a:t>
            </a:r>
          </a:p>
        </p:txBody>
      </p:sp>
    </p:spTree>
    <p:extLst>
      <p:ext uri="{BB962C8B-B14F-4D97-AF65-F5344CB8AC3E}">
        <p14:creationId xmlns:p14="http://schemas.microsoft.com/office/powerpoint/2010/main" val="149435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Dimension of Array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327588" y="1798291"/>
            <a:ext cx="3595098" cy="1364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Dimensional Array</a:t>
            </a:r>
          </a:p>
          <a:p>
            <a:pPr marL="0" indent="0"/>
            <a:r>
              <a:rPr lang="en-US" dirty="0"/>
              <a:t>	</a:t>
            </a:r>
          </a:p>
          <a:p>
            <a:pPr marL="0" indent="0"/>
            <a:r>
              <a:rPr lang="en-US" dirty="0"/>
              <a:t>	int a [n]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70239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Multidimensional Array</a:t>
            </a:r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42728" y="1351225"/>
            <a:ext cx="1316552" cy="38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int  a[n][n]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01146FA3-88C9-422F-A898-46986376C70F}"/>
              </a:ext>
            </a:extLst>
          </p:cNvPr>
          <p:cNvSpPr txBox="1">
            <a:spLocks/>
          </p:cNvSpPr>
          <p:nvPr/>
        </p:nvSpPr>
        <p:spPr>
          <a:xfrm>
            <a:off x="542728" y="1903479"/>
            <a:ext cx="1316552" cy="75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Example: int a[3][3]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6A1A09-2BEC-4719-BD23-B7F4E3C485A3}"/>
              </a:ext>
            </a:extLst>
          </p:cNvPr>
          <p:cNvGrpSpPr>
            <a:grpSpLocks noChangeAspect="1"/>
          </p:cNvGrpSpPr>
          <p:nvPr/>
        </p:nvGrpSpPr>
        <p:grpSpPr>
          <a:xfrm>
            <a:off x="1435608" y="2663219"/>
            <a:ext cx="1728400" cy="1828800"/>
            <a:chOff x="1496568" y="2892633"/>
            <a:chExt cx="720090" cy="76191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523DFB5-ADEC-419A-9F53-0EA0E562CC50}"/>
                </a:ext>
              </a:extLst>
            </p:cNvPr>
            <p:cNvGrpSpPr/>
            <p:nvPr/>
          </p:nvGrpSpPr>
          <p:grpSpPr>
            <a:xfrm>
              <a:off x="1496568" y="2892633"/>
              <a:ext cx="240030" cy="761919"/>
              <a:chOff x="1356360" y="3154761"/>
              <a:chExt cx="240030" cy="76191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F257D8C-E0C9-48C6-BF88-9971FCC1E457}"/>
                  </a:ext>
                </a:extLst>
              </p:cNvPr>
              <p:cNvSpPr/>
              <p:nvPr/>
            </p:nvSpPr>
            <p:spPr>
              <a:xfrm>
                <a:off x="1356360" y="3662707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625CC4-F40D-4E75-9523-CB709A161F9D}"/>
                  </a:ext>
                </a:extLst>
              </p:cNvPr>
              <p:cNvSpPr/>
              <p:nvPr/>
            </p:nvSpPr>
            <p:spPr>
              <a:xfrm>
                <a:off x="1356360" y="3408734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3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6996959-6022-4E0B-AE26-694D0B92F982}"/>
                  </a:ext>
                </a:extLst>
              </p:cNvPr>
              <p:cNvSpPr/>
              <p:nvPr/>
            </p:nvSpPr>
            <p:spPr>
              <a:xfrm>
                <a:off x="1356360" y="3154761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10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853DB7-C31C-4B1B-A3FB-844D583D0EF7}"/>
                </a:ext>
              </a:extLst>
            </p:cNvPr>
            <p:cNvGrpSpPr/>
            <p:nvPr/>
          </p:nvGrpSpPr>
          <p:grpSpPr>
            <a:xfrm>
              <a:off x="1736598" y="2892633"/>
              <a:ext cx="240030" cy="761919"/>
              <a:chOff x="1356360" y="3154761"/>
              <a:chExt cx="240030" cy="76191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648761-FE8F-4CCB-B105-C0E1DB104C83}"/>
                  </a:ext>
                </a:extLst>
              </p:cNvPr>
              <p:cNvSpPr/>
              <p:nvPr/>
            </p:nvSpPr>
            <p:spPr>
              <a:xfrm>
                <a:off x="1356360" y="3662707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51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F440B1B-66F8-439B-B134-EF05ECC6B4DD}"/>
                  </a:ext>
                </a:extLst>
              </p:cNvPr>
              <p:cNvSpPr/>
              <p:nvPr/>
            </p:nvSpPr>
            <p:spPr>
              <a:xfrm>
                <a:off x="1356360" y="3408734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21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273C013-324C-4197-924B-E4552E13A2B1}"/>
                  </a:ext>
                </a:extLst>
              </p:cNvPr>
              <p:cNvSpPr/>
              <p:nvPr/>
            </p:nvSpPr>
            <p:spPr>
              <a:xfrm>
                <a:off x="1356360" y="3154761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18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300B194-5A11-4FFD-94D1-57C9ABCE1C52}"/>
                </a:ext>
              </a:extLst>
            </p:cNvPr>
            <p:cNvGrpSpPr/>
            <p:nvPr/>
          </p:nvGrpSpPr>
          <p:grpSpPr>
            <a:xfrm>
              <a:off x="1976628" y="2892633"/>
              <a:ext cx="240030" cy="761919"/>
              <a:chOff x="1356360" y="3154761"/>
              <a:chExt cx="240030" cy="76191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892657-3BF2-4570-BD52-61930798DD01}"/>
                  </a:ext>
                </a:extLst>
              </p:cNvPr>
              <p:cNvSpPr/>
              <p:nvPr/>
            </p:nvSpPr>
            <p:spPr>
              <a:xfrm>
                <a:off x="1356360" y="3662707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DA3DE78-B63D-4A20-B0A0-CCB6E5C80C13}"/>
                  </a:ext>
                </a:extLst>
              </p:cNvPr>
              <p:cNvSpPr/>
              <p:nvPr/>
            </p:nvSpPr>
            <p:spPr>
              <a:xfrm>
                <a:off x="1356360" y="3408734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67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6647B64-01AD-4D9F-B50D-725F513775A0}"/>
                  </a:ext>
                </a:extLst>
              </p:cNvPr>
              <p:cNvSpPr/>
              <p:nvPr/>
            </p:nvSpPr>
            <p:spPr>
              <a:xfrm>
                <a:off x="1356360" y="3154761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ulish" panose="020B0604020202020204" charset="0"/>
                  </a:rPr>
                  <a:t>21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0EE2B8-C111-4E8C-96A2-1815EC5AA0DD}"/>
              </a:ext>
            </a:extLst>
          </p:cNvPr>
          <p:cNvGrpSpPr>
            <a:grpSpLocks noChangeAspect="1"/>
          </p:cNvGrpSpPr>
          <p:nvPr/>
        </p:nvGrpSpPr>
        <p:grpSpPr>
          <a:xfrm>
            <a:off x="5691926" y="1351225"/>
            <a:ext cx="2419760" cy="2560320"/>
            <a:chOff x="1496568" y="2892633"/>
            <a:chExt cx="720090" cy="7619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530EF32-22B5-4AAB-B2F3-B57ED8E14E57}"/>
                </a:ext>
              </a:extLst>
            </p:cNvPr>
            <p:cNvGrpSpPr/>
            <p:nvPr/>
          </p:nvGrpSpPr>
          <p:grpSpPr>
            <a:xfrm>
              <a:off x="1496568" y="2892633"/>
              <a:ext cx="240030" cy="761919"/>
              <a:chOff x="1356360" y="3154761"/>
              <a:chExt cx="240030" cy="76191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FAAE189-A2EC-477C-BC77-9F22A15DBBF5}"/>
                  </a:ext>
                </a:extLst>
              </p:cNvPr>
              <p:cNvSpPr/>
              <p:nvPr/>
            </p:nvSpPr>
            <p:spPr>
              <a:xfrm>
                <a:off x="1356360" y="3662707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a[0,0]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14BACF1-3E04-409F-AA33-AEED74C37895}"/>
                  </a:ext>
                </a:extLst>
              </p:cNvPr>
              <p:cNvSpPr/>
              <p:nvPr/>
            </p:nvSpPr>
            <p:spPr>
              <a:xfrm>
                <a:off x="1356360" y="3408734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a[1,0]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81040EF-0C12-4229-96E4-9F30281467CC}"/>
                  </a:ext>
                </a:extLst>
              </p:cNvPr>
              <p:cNvSpPr/>
              <p:nvPr/>
            </p:nvSpPr>
            <p:spPr>
              <a:xfrm>
                <a:off x="1356360" y="3154761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a[2,0]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3EFBA7E-81B4-43DA-A240-8F49162EE1F2}"/>
                </a:ext>
              </a:extLst>
            </p:cNvPr>
            <p:cNvGrpSpPr/>
            <p:nvPr/>
          </p:nvGrpSpPr>
          <p:grpSpPr>
            <a:xfrm>
              <a:off x="1736598" y="2892633"/>
              <a:ext cx="240030" cy="761919"/>
              <a:chOff x="1356360" y="3154761"/>
              <a:chExt cx="240030" cy="76191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76C238-2BB2-464B-ACE6-A06BDA3BDB9B}"/>
                  </a:ext>
                </a:extLst>
              </p:cNvPr>
              <p:cNvSpPr/>
              <p:nvPr/>
            </p:nvSpPr>
            <p:spPr>
              <a:xfrm>
                <a:off x="1356360" y="3662707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a[0,1]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5035C74-B982-4583-BD5D-DB78AC0FF51F}"/>
                  </a:ext>
                </a:extLst>
              </p:cNvPr>
              <p:cNvSpPr/>
              <p:nvPr/>
            </p:nvSpPr>
            <p:spPr>
              <a:xfrm>
                <a:off x="1356360" y="3408734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a[1,1]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D48557D-E62B-47F2-B109-FD4785E01C93}"/>
                  </a:ext>
                </a:extLst>
              </p:cNvPr>
              <p:cNvSpPr/>
              <p:nvPr/>
            </p:nvSpPr>
            <p:spPr>
              <a:xfrm>
                <a:off x="1356360" y="3154761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a[2,1]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076CFE5-7C2F-4009-8CA0-2D8717DE1592}"/>
                </a:ext>
              </a:extLst>
            </p:cNvPr>
            <p:cNvGrpSpPr/>
            <p:nvPr/>
          </p:nvGrpSpPr>
          <p:grpSpPr>
            <a:xfrm>
              <a:off x="1976628" y="2892633"/>
              <a:ext cx="240030" cy="761919"/>
              <a:chOff x="1356360" y="3154761"/>
              <a:chExt cx="240030" cy="76191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1F01A7-5321-4370-BDBC-E5B9AEEAD998}"/>
                  </a:ext>
                </a:extLst>
              </p:cNvPr>
              <p:cNvSpPr/>
              <p:nvPr/>
            </p:nvSpPr>
            <p:spPr>
              <a:xfrm>
                <a:off x="1356360" y="3662707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a[0,2]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D658916-380D-4A48-A648-766DC6F8E99A}"/>
                  </a:ext>
                </a:extLst>
              </p:cNvPr>
              <p:cNvSpPr/>
              <p:nvPr/>
            </p:nvSpPr>
            <p:spPr>
              <a:xfrm>
                <a:off x="1356360" y="3408734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a[1,2]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702D216-A64C-4C24-BEEF-03DF991AB0C3}"/>
                  </a:ext>
                </a:extLst>
              </p:cNvPr>
              <p:cNvSpPr/>
              <p:nvPr/>
            </p:nvSpPr>
            <p:spPr>
              <a:xfrm>
                <a:off x="1356360" y="3154761"/>
                <a:ext cx="240030" cy="2539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Mulish" panose="020B0604020202020204" charset="0"/>
                  </a:rPr>
                  <a:t>a[2,2]</a:t>
                </a:r>
              </a:p>
            </p:txBody>
          </p:sp>
        </p:grpSp>
      </p:grpSp>
      <p:sp>
        <p:nvSpPr>
          <p:cNvPr id="37" name="Google Shape;922;p69">
            <a:extLst>
              <a:ext uri="{FF2B5EF4-FFF2-40B4-BE49-F238E27FC236}">
                <a16:creationId xmlns:a16="http://schemas.microsoft.com/office/drawing/2014/main" id="{448766A6-9AA9-4728-B660-FFC1833E435E}"/>
              </a:ext>
            </a:extLst>
          </p:cNvPr>
          <p:cNvSpPr txBox="1">
            <a:spLocks/>
          </p:cNvSpPr>
          <p:nvPr/>
        </p:nvSpPr>
        <p:spPr>
          <a:xfrm>
            <a:off x="6391840" y="3934920"/>
            <a:ext cx="1316552" cy="32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202993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Properties of Array</a:t>
            </a:r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42727" y="1351225"/>
            <a:ext cx="6485089" cy="128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can hold multiple values of a single type.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Elements are referenced by the array name and an index.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Each element is a value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Indexing begins at zero. </a:t>
            </a:r>
          </a:p>
        </p:txBody>
      </p:sp>
    </p:spTree>
    <p:extLst>
      <p:ext uri="{BB962C8B-B14F-4D97-AF65-F5344CB8AC3E}">
        <p14:creationId xmlns:p14="http://schemas.microsoft.com/office/powerpoint/2010/main" val="148547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Operation of Array 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2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707089103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1085</Words>
  <Application>Microsoft Office PowerPoint</Application>
  <PresentationFormat>On-screen Show (16:9)</PresentationFormat>
  <Paragraphs>354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Lilita One</vt:lpstr>
      <vt:lpstr>Mulish</vt:lpstr>
      <vt:lpstr>Cambria Math</vt:lpstr>
      <vt:lpstr>Wingdings</vt:lpstr>
      <vt:lpstr>Arial</vt:lpstr>
      <vt:lpstr>Muli</vt:lpstr>
      <vt:lpstr>Modern Wave XL by Slidesgo</vt:lpstr>
      <vt:lpstr>Lecture 4  Array Basics</vt:lpstr>
      <vt:lpstr>Table of contents</vt:lpstr>
      <vt:lpstr>Array</vt:lpstr>
      <vt:lpstr>Array</vt:lpstr>
      <vt:lpstr>Memory Allocation of Array</vt:lpstr>
      <vt:lpstr>Dimension of Array</vt:lpstr>
      <vt:lpstr>Multidimensional Array</vt:lpstr>
      <vt:lpstr>Properties of Array</vt:lpstr>
      <vt:lpstr>Operation of Array </vt:lpstr>
      <vt:lpstr>Array Operation</vt:lpstr>
      <vt:lpstr>Traversal</vt:lpstr>
      <vt:lpstr>Insertion</vt:lpstr>
      <vt:lpstr>Insertion</vt:lpstr>
      <vt:lpstr>Insertion</vt:lpstr>
      <vt:lpstr>Deletion</vt:lpstr>
      <vt:lpstr>Searching Algorithm</vt:lpstr>
      <vt:lpstr>Linear Search</vt:lpstr>
      <vt:lpstr>Linear Search</vt:lpstr>
      <vt:lpstr>Complexity of Linear Search</vt:lpstr>
      <vt:lpstr>Binary Search</vt:lpstr>
      <vt:lpstr>Binary Search</vt:lpstr>
      <vt:lpstr>Binary Search</vt:lpstr>
      <vt:lpstr>Binary Search</vt:lpstr>
      <vt:lpstr>Binary Search Time Complexity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27</cp:revision>
  <dcterms:modified xsi:type="dcterms:W3CDTF">2024-07-21T05:27:39Z</dcterms:modified>
</cp:coreProperties>
</file>