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63" r:id="rId3"/>
    <p:sldId id="265" r:id="rId4"/>
    <p:sldId id="266" r:id="rId5"/>
    <p:sldId id="273" r:id="rId6"/>
    <p:sldId id="349" r:id="rId7"/>
    <p:sldId id="350" r:id="rId8"/>
    <p:sldId id="351" r:id="rId9"/>
    <p:sldId id="352" r:id="rId10"/>
    <p:sldId id="345" r:id="rId11"/>
    <p:sldId id="343" r:id="rId12"/>
    <p:sldId id="354" r:id="rId13"/>
    <p:sldId id="355" r:id="rId14"/>
    <p:sldId id="356" r:id="rId15"/>
    <p:sldId id="358" r:id="rId16"/>
    <p:sldId id="357" r:id="rId17"/>
    <p:sldId id="359" r:id="rId18"/>
    <p:sldId id="347" r:id="rId19"/>
    <p:sldId id="348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  <p:embeddedFont>
      <p:font typeface="Mulish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40" d="100"/>
          <a:sy n="40" d="100"/>
        </p:scale>
        <p:origin x="3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1984cb7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1984cb7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1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1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18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24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5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9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704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02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4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0bd9e23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0bd9e23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0bd9e236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0bd9e236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0bd9e236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0bd9e236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12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8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95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67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0" name="Google Shape;110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2"/>
          </p:nvPr>
        </p:nvSpPr>
        <p:spPr>
          <a:xfrm>
            <a:off x="713225" y="31513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4"/>
          </p:nvPr>
        </p:nvSpPr>
        <p:spPr>
          <a:xfrm>
            <a:off x="3374550" y="3150063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5"/>
          </p:nvPr>
        </p:nvSpPr>
        <p:spPr>
          <a:xfrm>
            <a:off x="603587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6"/>
          </p:nvPr>
        </p:nvSpPr>
        <p:spPr>
          <a:xfrm>
            <a:off x="6035875" y="31488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 rot="-5400000">
            <a:off x="3607737" y="561586"/>
            <a:ext cx="1928549" cy="9144028"/>
            <a:chOff x="-1073765" y="-129175"/>
            <a:chExt cx="1928549" cy="5367789"/>
          </a:xfrm>
        </p:grpSpPr>
        <p:sp>
          <p:nvSpPr>
            <p:cNvPr id="170" name="Google Shape;170;p14"/>
            <p:cNvSpPr/>
            <p:nvPr/>
          </p:nvSpPr>
          <p:spPr>
            <a:xfrm>
              <a:off x="-1073765" y="-129175"/>
              <a:ext cx="1236624" cy="5367789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80026" y="-129175"/>
              <a:ext cx="1151020" cy="5367789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294149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942" y="-129175"/>
              <a:ext cx="838842" cy="5367789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887806" y="-8"/>
            <a:ext cx="1390748" cy="2523532"/>
            <a:chOff x="6373700" y="846675"/>
            <a:chExt cx="1059375" cy="1937750"/>
          </a:xfrm>
        </p:grpSpPr>
        <p:sp>
          <p:nvSpPr>
            <p:cNvPr id="175" name="Google Shape;175;p1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 hasCustomPrompt="1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 idx="7" hasCustomPrompt="1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8" hasCustomPrompt="1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4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5" r:id="rId6"/>
    <p:sldLayoutId id="2147483666" r:id="rId7"/>
    <p:sldLayoutId id="2147483668" r:id="rId8"/>
    <p:sldLayoutId id="2147483699" r:id="rId9"/>
    <p:sldLayoutId id="21474837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</a:t>
            </a:r>
            <a:br>
              <a:rPr lang="en"/>
            </a:br>
            <a:r>
              <a:rPr lang="en"/>
              <a:t>Stack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106"/>
          <p:cNvGrpSpPr/>
          <p:nvPr/>
        </p:nvGrpSpPr>
        <p:grpSpPr>
          <a:xfrm>
            <a:off x="-461340" y="-162672"/>
            <a:ext cx="2834785" cy="5431185"/>
            <a:chOff x="-461340" y="-162672"/>
            <a:chExt cx="2834785" cy="5431185"/>
          </a:xfrm>
        </p:grpSpPr>
        <p:sp>
          <p:nvSpPr>
            <p:cNvPr id="1667" name="Google Shape;1667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06"/>
          <p:cNvGrpSpPr/>
          <p:nvPr/>
        </p:nvGrpSpPr>
        <p:grpSpPr>
          <a:xfrm>
            <a:off x="6770560" y="-162672"/>
            <a:ext cx="2834785" cy="5431185"/>
            <a:chOff x="-461340" y="-162672"/>
            <a:chExt cx="2834785" cy="5431185"/>
          </a:xfrm>
        </p:grpSpPr>
        <p:sp>
          <p:nvSpPr>
            <p:cNvPr id="1675" name="Google Shape;1675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10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0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1120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Implimentaion</a:t>
            </a:r>
            <a:endParaRPr dirty="0"/>
          </a:p>
        </p:txBody>
      </p:sp>
      <p:sp>
        <p:nvSpPr>
          <p:cNvPr id="1685" name="Google Shape;1685;p10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6" name="Google Shape;1686;p106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7" name="Google Shape;1687;p106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8" name="Google Shape;1688;p10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9" name="Google Shape;1689;p10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90" name="Google Shape;1690;p10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041488" y="1275468"/>
            <a:ext cx="8102512" cy="2592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To implement a stack, items are inserted and removed at the same end (called the </a:t>
            </a:r>
            <a:r>
              <a:rPr lang="en-US" sz="1800" dirty="0">
                <a:solidFill>
                  <a:schemeClr val="tx2"/>
                </a:solidFill>
              </a:rPr>
              <a:t>top</a:t>
            </a:r>
            <a:r>
              <a:rPr lang="en-US" sz="18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To use an array to implement a stack, you need both the array itself and an integer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The integer tells you either: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/>
              <a:t>Which location is currently the top of the stack, or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/>
              <a:t>How many elements are in the stack</a:t>
            </a:r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20;p69">
            <a:extLst>
              <a:ext uri="{FF2B5EF4-FFF2-40B4-BE49-F238E27FC236}">
                <a16:creationId xmlns:a16="http://schemas.microsoft.com/office/drawing/2014/main" id="{4FD855FB-2AE3-485E-BFA1-5BB2CEEC9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013" y="59913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34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4F614198-5919-4C2C-900C-470A737CB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3" y="1103390"/>
            <a:ext cx="8229600" cy="533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9CE22-B6E2-40E5-93CC-C5AE4A86AA22}"/>
              </a:ext>
            </a:extLst>
          </p:cNvPr>
          <p:cNvGrpSpPr>
            <a:grpSpLocks/>
          </p:cNvGrpSpPr>
          <p:nvPr/>
        </p:nvGrpSpPr>
        <p:grpSpPr bwMode="auto">
          <a:xfrm>
            <a:off x="34613" y="1705845"/>
            <a:ext cx="8229600" cy="1020761"/>
            <a:chOff x="288" y="1589"/>
            <a:chExt cx="5184" cy="969"/>
          </a:xfrm>
        </p:grpSpPr>
        <p:sp>
          <p:nvSpPr>
            <p:cNvPr id="13" name="Text Box 26">
              <a:extLst>
                <a:ext uri="{FF2B5EF4-FFF2-40B4-BE49-F238E27FC236}">
                  <a16:creationId xmlns:a16="http://schemas.microsoft.com/office/drawing/2014/main" id="{1D3C4603-7775-465F-92B3-9DAFD6B94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589"/>
              <a:ext cx="5184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/>
                <a:t>    1                2              3                 4             5             6                7             8                                                                  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B93414-2A27-48E1-B6BF-DB858FC4E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4704" cy="686"/>
              <a:chOff x="528" y="1872"/>
              <a:chExt cx="4704" cy="686"/>
            </a:xfrm>
          </p:grpSpPr>
          <p:sp>
            <p:nvSpPr>
              <p:cNvPr id="15" name="Text Box 27">
                <a:extLst>
                  <a:ext uri="{FF2B5EF4-FFF2-40B4-BE49-F238E27FC236}">
                    <a16:creationId xmlns:a16="http://schemas.microsoft.com/office/drawing/2014/main" id="{A645831A-E05B-499A-9C90-9B23AF0D9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210"/>
                <a:ext cx="48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0" dirty="0"/>
                  <a:t>TOP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C061BE-77E4-4552-8C84-EBEA4B4D8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3</a:t>
                </a:r>
              </a:p>
            </p:txBody>
          </p:sp>
          <p:sp>
            <p:nvSpPr>
              <p:cNvPr id="17" name="Text Box 38">
                <a:extLst>
                  <a:ext uri="{FF2B5EF4-FFF2-40B4-BE49-F238E27FC236}">
                    <a16:creationId xmlns:a16="http://schemas.microsoft.com/office/drawing/2014/main" id="{838520F5-B4B4-4693-86B6-0425717A6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1" y="1972"/>
                <a:ext cx="72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0" dirty="0"/>
                  <a:t>MAXSTK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6502F8-F241-4297-8A77-86D16A0BE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8</a:t>
                </a:r>
              </a:p>
            </p:txBody>
          </p:sp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1428E317-2AFF-423E-AEDE-9257F6A48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872"/>
                <a:ext cx="768" cy="392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44">
                <a:extLst>
                  <a:ext uri="{FF2B5EF4-FFF2-40B4-BE49-F238E27FC236}">
                    <a16:creationId xmlns:a16="http://schemas.microsoft.com/office/drawing/2014/main" id="{BA769217-6BAC-4E87-8A5C-FB40CB7B9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1920"/>
                <a:ext cx="528" cy="488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" name="Text Box 47">
            <a:extLst>
              <a:ext uri="{FF2B5EF4-FFF2-40B4-BE49-F238E27FC236}">
                <a16:creationId xmlns:a16="http://schemas.microsoft.com/office/drawing/2014/main" id="{DEB23356-5980-4925-BC88-5006F9992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" y="2788974"/>
            <a:ext cx="7600159" cy="2163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STACK : </a:t>
            </a:r>
            <a:r>
              <a:rPr lang="en-US" b="0" dirty="0">
                <a:latin typeface="Mulish" panose="020B0604020202020204" charset="0"/>
              </a:rPr>
              <a:t>A linear array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TOP : </a:t>
            </a:r>
            <a:r>
              <a:rPr lang="en-US" b="0" dirty="0">
                <a:latin typeface="Mulish" panose="020B0604020202020204" charset="0"/>
              </a:rPr>
              <a:t>A pointer variable, Which contains the location of the top element of the stack.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MAXSTK : </a:t>
            </a:r>
            <a:r>
              <a:rPr lang="en-US" b="0" dirty="0">
                <a:latin typeface="Mulish" panose="020B0604020202020204" charset="0"/>
              </a:rPr>
              <a:t>Gives the maximum number of elements that can be held by the stack.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TOP = </a:t>
            </a:r>
            <a:r>
              <a:rPr lang="en-US" b="0" dirty="0">
                <a:latin typeface="Mulish" panose="020B0604020202020204" charset="0"/>
              </a:rPr>
              <a:t>0 or NULL will indicate that the stack is empty</a:t>
            </a: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1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959042"/>
            <a:ext cx="3853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push (int value)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 ==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Filled Up";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a[++top] = value;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 err="1">
                <a:latin typeface="Mulish" panose="020B0604020202020204" charset="0"/>
              </a:rPr>
              <a:t>p_top</a:t>
            </a:r>
            <a:r>
              <a:rPr lang="en-US" sz="1600" b="1" dirty="0">
                <a:latin typeface="Mulish" panose="020B0604020202020204" charset="0"/>
              </a:rPr>
              <a:t>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if(top&gt;-1)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&lt;&lt;a[top]&lt;&lt;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637086" y="959042"/>
            <a:ext cx="35163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if(top==-1)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top--;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push(10);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p_top</a:t>
            </a:r>
            <a:r>
              <a:rPr lang="en-US" sz="1600" dirty="0">
                <a:latin typeface="Mulish" panose="020B0604020202020204" charset="0"/>
              </a:rPr>
              <a:t>();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1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Push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38534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push (int value)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 ==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Filled Up";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a[++top] = value;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push(10);</a:t>
            </a:r>
          </a:p>
          <a:p>
            <a:r>
              <a:rPr lang="en-US" sz="1600" dirty="0">
                <a:latin typeface="Mulish" panose="020B0604020202020204" charset="0"/>
              </a:rPr>
              <a:t>        push(7);</a:t>
            </a:r>
          </a:p>
          <a:p>
            <a:r>
              <a:rPr lang="en-US" sz="1600" dirty="0">
                <a:latin typeface="Mulish" panose="020B0604020202020204" charset="0"/>
              </a:rPr>
              <a:t>        push(5);</a:t>
            </a:r>
          </a:p>
          <a:p>
            <a:r>
              <a:rPr lang="en-US" sz="1600" dirty="0">
                <a:latin typeface="Mulish" panose="020B0604020202020204" charset="0"/>
              </a:rPr>
              <a:t>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534" y="4672833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2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3622438" y="4480746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3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Top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40805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if(top==-1)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top--;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81" y="4672834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1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2803985" y="4480747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Pop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41390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 err="1">
                <a:latin typeface="Mulish" panose="020B0604020202020204" charset="0"/>
              </a:rPr>
              <a:t>p_top</a:t>
            </a:r>
            <a:r>
              <a:rPr lang="en-US" sz="1600" b="1" dirty="0">
                <a:latin typeface="Mulish" panose="020B0604020202020204" charset="0"/>
              </a:rPr>
              <a:t>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if(top&gt;-1)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&lt;&lt;a[top]&lt;&lt;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p_top</a:t>
            </a:r>
            <a:r>
              <a:rPr lang="en-US" sz="1600" dirty="0">
                <a:latin typeface="Mulish" panose="020B0604020202020204" charset="0"/>
              </a:rPr>
              <a:t>();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81" y="4672834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1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2803985" y="4480747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7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040065"/>
            <a:ext cx="76911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You need to create a stack using array. However, there are some constrains. You have to implement this using </a:t>
            </a:r>
            <a:r>
              <a:rPr lang="en-US" sz="1600" b="1" dirty="0">
                <a:latin typeface="Mulish" panose="020B0604020202020204" charset="0"/>
              </a:rPr>
              <a:t>class. </a:t>
            </a:r>
          </a:p>
          <a:p>
            <a:endParaRPr lang="en-US" sz="1600" b="1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Create a class named “STACK”. Inside stack there must be an array, a top of the stack,  and one </a:t>
            </a:r>
            <a:r>
              <a:rPr lang="en-US" sz="1600" dirty="0" err="1">
                <a:latin typeface="Mulish" panose="020B0604020202020204" charset="0"/>
              </a:rPr>
              <a:t>max_stack</a:t>
            </a:r>
            <a:r>
              <a:rPr lang="en-US" sz="1600" dirty="0">
                <a:latin typeface="Mulish" panose="020B0604020202020204" charset="0"/>
              </a:rPr>
              <a:t>. You can add more variables if necessary. User can not access the TOS, MAX STACK or the Array Directly. 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You have to implement the push, pop and top function there. You also have to write the main function, where the use of push, pop and top would be demonstrated.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At first write the code. Then write explanation for every operation</a:t>
            </a:r>
            <a:r>
              <a:rPr lang="en-US" sz="1600" b="1" dirty="0">
                <a:latin typeface="Mulish" panose="020B0604020202020204" charset="0"/>
              </a:rPr>
              <a:t> (PUSH, POP, TOP)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3E247-AB98-41C6-A5E1-01A5D84C4053}"/>
              </a:ext>
            </a:extLst>
          </p:cNvPr>
          <p:cNvSpPr txBox="1"/>
          <p:nvPr/>
        </p:nvSpPr>
        <p:spPr>
          <a:xfrm>
            <a:off x="2468607" y="1448365"/>
            <a:ext cx="4336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Lilita One" panose="020B060402020202020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4227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75;p71">
            <a:extLst>
              <a:ext uri="{FF2B5EF4-FFF2-40B4-BE49-F238E27FC236}">
                <a16:creationId xmlns:a16="http://schemas.microsoft.com/office/drawing/2014/main" id="{E2F00C0B-2970-4580-BECF-B5D8A90FB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616" y="1642110"/>
            <a:ext cx="2978939" cy="1859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963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4"/>
          <p:cNvSpPr txBox="1">
            <a:spLocks noGrp="1"/>
          </p:cNvSpPr>
          <p:nvPr>
            <p:ph type="subTitle" idx="1"/>
          </p:nvPr>
        </p:nvSpPr>
        <p:spPr>
          <a:xfrm>
            <a:off x="426720" y="2797975"/>
            <a:ext cx="2681405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Stack</a:t>
            </a:r>
            <a:endParaRPr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Operations</a:t>
            </a:r>
            <a:endParaRPr dirty="0"/>
          </a:p>
        </p:txBody>
      </p:sp>
      <p:sp>
        <p:nvSpPr>
          <p:cNvPr id="816" name="Google Shape;816;p64"/>
          <p:cNvSpPr txBox="1">
            <a:spLocks noGrp="1"/>
          </p:cNvSpPr>
          <p:nvPr>
            <p:ph type="subTitle" idx="5"/>
          </p:nvPr>
        </p:nvSpPr>
        <p:spPr>
          <a:xfrm>
            <a:off x="6004825" y="2735413"/>
            <a:ext cx="2394900" cy="87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Stack</a:t>
            </a:r>
            <a:endParaRPr dirty="0"/>
          </a:p>
        </p:txBody>
      </p:sp>
      <p:sp>
        <p:nvSpPr>
          <p:cNvPr id="818" name="Google Shape;818;p6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9" name="Google Shape;819;p6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0" name="Google Shape;820;p6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1" name="Google Shape;821;p6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 rot="-5400000">
            <a:off x="16720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4"/>
          <p:cNvSpPr/>
          <p:nvPr/>
        </p:nvSpPr>
        <p:spPr>
          <a:xfrm rot="-5400000">
            <a:off x="43178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4"/>
          <p:cNvSpPr/>
          <p:nvPr/>
        </p:nvSpPr>
        <p:spPr>
          <a:xfrm rot="-5400000">
            <a:off x="699467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4">
            <a:hlinkClick r:id="rId4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6" name="Google Shape;826;p64">
            <a:hlinkClick r:id="rId5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7" name="Google Shape;827;p6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8" name="Google Shape;828;p6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66"/>
          <p:cNvGrpSpPr/>
          <p:nvPr/>
        </p:nvGrpSpPr>
        <p:grpSpPr>
          <a:xfrm>
            <a:off x="-1698232" y="80578"/>
            <a:ext cx="3708365" cy="5136369"/>
            <a:chOff x="185425" y="920975"/>
            <a:chExt cx="2824775" cy="3944075"/>
          </a:xfrm>
        </p:grpSpPr>
        <p:sp>
          <p:nvSpPr>
            <p:cNvPr id="847" name="Google Shape;84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6"/>
          <p:cNvGrpSpPr/>
          <p:nvPr/>
        </p:nvGrpSpPr>
        <p:grpSpPr>
          <a:xfrm rot="10800000">
            <a:off x="7133868" y="3566"/>
            <a:ext cx="3708365" cy="5136369"/>
            <a:chOff x="185425" y="920975"/>
            <a:chExt cx="2824775" cy="3944075"/>
          </a:xfrm>
        </p:grpSpPr>
        <p:sp>
          <p:nvSpPr>
            <p:cNvPr id="857" name="Google Shape;85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6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68" name="Google Shape;868;p66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about Stack</a:t>
            </a:r>
            <a:endParaRPr dirty="0"/>
          </a:p>
        </p:txBody>
      </p:sp>
      <p:sp>
        <p:nvSpPr>
          <p:cNvPr id="869" name="Google Shape;869;p6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0" name="Google Shape;870;p6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6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2" name="Google Shape;872;p6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3" name="Google Shape;873;p6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4" name="Google Shape;874;p6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80288" y="1394220"/>
            <a:ext cx="4499891" cy="1056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is a </a:t>
            </a:r>
            <a:r>
              <a:rPr lang="en-US" b="1" dirty="0"/>
              <a:t>dynamic</a:t>
            </a:r>
            <a:r>
              <a:rPr lang="en-US" dirty="0"/>
              <a:t> </a:t>
            </a:r>
            <a:r>
              <a:rPr lang="en-US" b="1" dirty="0"/>
              <a:t>linear</a:t>
            </a:r>
            <a:r>
              <a:rPr lang="en-US" dirty="0"/>
              <a:t> data structure where data can only be inserted into and deleted from top of stack. </a:t>
            </a: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9" name="Google Shape;1228;p83">
            <a:extLst>
              <a:ext uri="{FF2B5EF4-FFF2-40B4-BE49-F238E27FC236}">
                <a16:creationId xmlns:a16="http://schemas.microsoft.com/office/drawing/2014/main" id="{0F058964-6BC1-4881-915E-B5AC65472D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15" r="2606"/>
          <a:stretch/>
        </p:blipFill>
        <p:spPr>
          <a:xfrm>
            <a:off x="5600254" y="918279"/>
            <a:ext cx="3240801" cy="3306942"/>
          </a:xfrm>
          <a:prstGeom prst="roundRect">
            <a:avLst>
              <a:gd name="adj" fmla="val 10176"/>
            </a:avLst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615A5-265F-471E-AD07-B332310E434F}"/>
              </a:ext>
            </a:extLst>
          </p:cNvPr>
          <p:cNvSpPr txBox="1"/>
          <p:nvPr/>
        </p:nvSpPr>
        <p:spPr>
          <a:xfrm>
            <a:off x="1370507" y="3083814"/>
            <a:ext cx="3624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600" dirty="0">
                <a:latin typeface="Mulish" panose="020B0604020202020204" charset="0"/>
              </a:rPr>
              <a:t>Formally </a:t>
            </a: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stack is called a Last In, First Out (LIFO) stack.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4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4"/>
          <p:cNvGrpSpPr/>
          <p:nvPr/>
        </p:nvGrpSpPr>
        <p:grpSpPr>
          <a:xfrm rot="10800000">
            <a:off x="-252126" y="-21"/>
            <a:ext cx="3862492" cy="5143520"/>
            <a:chOff x="4725575" y="844150"/>
            <a:chExt cx="2829250" cy="4018375"/>
          </a:xfrm>
        </p:grpSpPr>
        <p:sp>
          <p:nvSpPr>
            <p:cNvPr id="1060" name="Google Shape;1060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74"/>
          <p:cNvGrpSpPr/>
          <p:nvPr/>
        </p:nvGrpSpPr>
        <p:grpSpPr>
          <a:xfrm>
            <a:off x="5515599" y="-21"/>
            <a:ext cx="3862492" cy="5143520"/>
            <a:chOff x="4725575" y="844150"/>
            <a:chExt cx="2829250" cy="4018375"/>
          </a:xfrm>
        </p:grpSpPr>
        <p:sp>
          <p:nvSpPr>
            <p:cNvPr id="1068" name="Google Shape;1068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74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74"/>
          <p:cNvSpPr txBox="1">
            <a:spLocks noGrp="1"/>
          </p:cNvSpPr>
          <p:nvPr>
            <p:ph type="title"/>
          </p:nvPr>
        </p:nvSpPr>
        <p:spPr>
          <a:xfrm>
            <a:off x="2514733" y="2687415"/>
            <a:ext cx="4096500" cy="109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Operations</a:t>
            </a:r>
            <a:endParaRPr dirty="0"/>
          </a:p>
        </p:txBody>
      </p:sp>
      <p:sp>
        <p:nvSpPr>
          <p:cNvPr id="1078" name="Google Shape;1078;p74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02</a:t>
            </a:r>
            <a:endParaRPr dirty="0"/>
          </a:p>
        </p:txBody>
      </p:sp>
      <p:sp>
        <p:nvSpPr>
          <p:cNvPr id="1079" name="Google Shape;1079;p74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0" name="Google Shape;1080;p74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1" name="Google Shape;1081;p7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2" name="Google Shape;1082;p7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80288" y="1394220"/>
            <a:ext cx="7607808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b="1" dirty="0">
                <a:ea typeface="宋体" pitchFamily="2" charset="-122"/>
              </a:rPr>
              <a:t>Special terminology is used for two basic operations associated with stacks:</a:t>
            </a: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  <a:p>
            <a:pPr marL="381000" indent="-381000" algn="l">
              <a:buFontTx/>
              <a:buAutoNum type="alphaLcParenR"/>
            </a:pPr>
            <a:r>
              <a:rPr lang="en-US" altLang="zh-CN" b="1" dirty="0">
                <a:ea typeface="宋体" pitchFamily="2" charset="-122"/>
              </a:rPr>
              <a:t>“Push” </a:t>
            </a:r>
            <a:r>
              <a:rPr lang="en-US" altLang="zh-CN" dirty="0">
                <a:ea typeface="宋体" pitchFamily="2" charset="-122"/>
              </a:rPr>
              <a:t>is the term used to insert an element into a stack.</a:t>
            </a:r>
          </a:p>
          <a:p>
            <a:pPr marL="0" indent="0" algn="l"/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0" indent="0" algn="l"/>
            <a:r>
              <a:rPr lang="en-US" altLang="zh-CN" dirty="0">
                <a:ea typeface="宋体" pitchFamily="2" charset="-122"/>
              </a:rPr>
              <a:t>	An Item is always added to the top of the stack 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30A15B-F478-4611-B735-027926262B33}"/>
              </a:ext>
            </a:extLst>
          </p:cNvPr>
          <p:cNvGrpSpPr>
            <a:grpSpLocks noChangeAspect="1"/>
          </p:cNvGrpSpPr>
          <p:nvPr/>
        </p:nvGrpSpPr>
        <p:grpSpPr>
          <a:xfrm>
            <a:off x="2536638" y="3597204"/>
            <a:ext cx="1978853" cy="1371600"/>
            <a:chOff x="2212535" y="3583457"/>
            <a:chExt cx="1477543" cy="10241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F1DE5E-1312-4CCA-A8EA-69C450C44D79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991738-5BC3-48C4-83EE-EBE18B759478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DC437-DBA9-4E34-BDE0-5B4209BA8E63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3834FF-54AF-4538-9A02-90AD80EBE7AB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0B3D3-0316-491E-B6C4-580266122EC4}"/>
              </a:ext>
            </a:extLst>
          </p:cNvPr>
          <p:cNvSpPr>
            <a:spLocks noChangeAspect="1"/>
          </p:cNvSpPr>
          <p:nvPr/>
        </p:nvSpPr>
        <p:spPr>
          <a:xfrm>
            <a:off x="5259859" y="2934440"/>
            <a:ext cx="1317172" cy="228600"/>
          </a:xfrm>
          <a:prstGeom prst="rect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F7756-FC67-44C3-9AA7-368E46B7E04B}"/>
              </a:ext>
            </a:extLst>
          </p:cNvPr>
          <p:cNvSpPr>
            <a:spLocks noChangeAspect="1"/>
          </p:cNvSpPr>
          <p:nvPr/>
        </p:nvSpPr>
        <p:spPr>
          <a:xfrm>
            <a:off x="5259859" y="2941320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98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13107 -2.59259E-6 C -0.18975 -2.59259E-6 -0.26163 0.09476 -0.26163 0.17253 L -0.26163 0.34537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4.19753E-6 L -0.13038 4.19753E-6 C -0.18871 4.19753E-6 -0.26059 0.07438 -0.26059 0.13518 L -0.26059 0.270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80288" y="1394220"/>
            <a:ext cx="7607808" cy="234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b="1" dirty="0">
                <a:ea typeface="宋体" pitchFamily="2" charset="-122"/>
              </a:rPr>
              <a:t>(b) “Pop” </a:t>
            </a:r>
            <a:r>
              <a:rPr lang="en-US" altLang="zh-CN" dirty="0">
                <a:ea typeface="宋体" pitchFamily="2" charset="-122"/>
              </a:rPr>
              <a:t>is the term used to delete an element from a stack.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Item is always removed from </a:t>
            </a:r>
            <a:r>
              <a:rPr lang="en-US" altLang="zh-CN" b="1" dirty="0">
                <a:ea typeface="宋体" pitchFamily="2" charset="-122"/>
              </a:rPr>
              <a:t>the top of the stack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E89B1-342B-427C-AF48-1315588C40BE}"/>
              </a:ext>
            </a:extLst>
          </p:cNvPr>
          <p:cNvGrpSpPr>
            <a:grpSpLocks noChangeAspect="1"/>
          </p:cNvGrpSpPr>
          <p:nvPr/>
        </p:nvGrpSpPr>
        <p:grpSpPr>
          <a:xfrm>
            <a:off x="2536638" y="3597204"/>
            <a:ext cx="1978853" cy="1371600"/>
            <a:chOff x="2212535" y="3583457"/>
            <a:chExt cx="1477543" cy="10241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338CD-3E8B-46E4-80A2-0F2A7174EC3C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EE69E-FC4C-41A8-810F-B462198F3C05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8A4115-4F7D-4FF8-9BE8-C66D62BF73B6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A21AFD-0F25-4967-B0B7-60A4620FA710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5954C-2F21-4B8E-9FC4-F40EB33B5463}"/>
              </a:ext>
            </a:extLst>
          </p:cNvPr>
          <p:cNvSpPr>
            <a:spLocks noChangeAspect="1"/>
          </p:cNvSpPr>
          <p:nvPr/>
        </p:nvSpPr>
        <p:spPr>
          <a:xfrm>
            <a:off x="2912719" y="4669824"/>
            <a:ext cx="1317172" cy="228600"/>
          </a:xfrm>
          <a:prstGeom prst="rect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F766F8-2252-40C4-AC0C-ADA17A9490D2}"/>
              </a:ext>
            </a:extLst>
          </p:cNvPr>
          <p:cNvSpPr>
            <a:spLocks noChangeAspect="1"/>
          </p:cNvSpPr>
          <p:nvPr/>
        </p:nvSpPr>
        <p:spPr>
          <a:xfrm>
            <a:off x="2865931" y="4333608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43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158240" y="1394220"/>
            <a:ext cx="3836339" cy="234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b="1" dirty="0">
                <a:ea typeface="宋体" pitchFamily="2" charset="-122"/>
              </a:rPr>
              <a:t>Declaration: </a:t>
            </a: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stack&lt; data type&gt; </a:t>
            </a:r>
            <a:r>
              <a:rPr lang="en-US" altLang="zh-CN" dirty="0" err="1">
                <a:ea typeface="宋体" pitchFamily="2" charset="-122"/>
              </a:rPr>
              <a:t>variable_name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</a:t>
            </a:r>
          </a:p>
          <a:p>
            <a:pPr marL="381000" indent="-381000" algn="l"/>
            <a:r>
              <a:rPr lang="en-US" altLang="zh-CN" b="1" dirty="0">
                <a:ea typeface="宋体" pitchFamily="2" charset="-122"/>
              </a:rPr>
              <a:t>Push: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variable_name.</a:t>
            </a:r>
            <a:r>
              <a:rPr lang="en-US" altLang="zh-CN" b="1" dirty="0" err="1">
                <a:ea typeface="宋体" pitchFamily="2" charset="-122"/>
              </a:rPr>
              <a:t>push</a:t>
            </a:r>
            <a:r>
              <a:rPr lang="en-US" altLang="zh-CN" b="1" dirty="0">
                <a:ea typeface="宋体" pitchFamily="2" charset="-122"/>
              </a:rPr>
              <a:t>();</a:t>
            </a:r>
          </a:p>
          <a:p>
            <a:pPr marL="381000" indent="-381000" algn="l"/>
            <a:r>
              <a:rPr lang="en-US" altLang="zh-CN" b="1" dirty="0">
                <a:ea typeface="宋体" pitchFamily="2" charset="-122"/>
              </a:rPr>
              <a:t>Pop: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variable_name.</a:t>
            </a:r>
            <a:r>
              <a:rPr lang="en-US" altLang="zh-CN" b="1" dirty="0" err="1">
                <a:ea typeface="宋体" pitchFamily="2" charset="-122"/>
              </a:rPr>
              <a:t>pop</a:t>
            </a:r>
            <a:r>
              <a:rPr lang="en-US" altLang="zh-CN" b="1" dirty="0">
                <a:ea typeface="宋体" pitchFamily="2" charset="-122"/>
              </a:rPr>
              <a:t>();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Library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" name="Google Shape;879;p67">
            <a:extLst>
              <a:ext uri="{FF2B5EF4-FFF2-40B4-BE49-F238E27FC236}">
                <a16:creationId xmlns:a16="http://schemas.microsoft.com/office/drawing/2014/main" id="{D66D26D5-9564-4067-9107-F689B404A0ED}"/>
              </a:ext>
            </a:extLst>
          </p:cNvPr>
          <p:cNvSpPr txBox="1">
            <a:spLocks/>
          </p:cNvSpPr>
          <p:nvPr/>
        </p:nvSpPr>
        <p:spPr>
          <a:xfrm>
            <a:off x="5450115" y="1268292"/>
            <a:ext cx="3571966" cy="234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81000" indent="-381000" algn="l"/>
            <a:r>
              <a:rPr lang="en-US" altLang="zh-CN" b="1" dirty="0">
                <a:ea typeface="宋体" pitchFamily="2" charset="-122"/>
              </a:rPr>
              <a:t>Print: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 </a:t>
            </a:r>
            <a:r>
              <a:rPr lang="en-US" altLang="zh-CN" dirty="0" err="1">
                <a:ea typeface="宋体" pitchFamily="2" charset="-122"/>
              </a:rPr>
              <a:t>variable_name.</a:t>
            </a:r>
            <a:r>
              <a:rPr lang="en-US" altLang="zh-CN" b="1" dirty="0" err="1">
                <a:ea typeface="宋体" pitchFamily="2" charset="-122"/>
              </a:rPr>
              <a:t>top</a:t>
            </a:r>
            <a:r>
              <a:rPr lang="en-US" altLang="zh-CN" b="1" dirty="0">
                <a:ea typeface="宋体" pitchFamily="2" charset="-122"/>
              </a:rPr>
              <a:t>();</a:t>
            </a: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  <a:p>
            <a:pPr marL="381000" indent="-381000" algn="l"/>
            <a:r>
              <a:rPr lang="en-US" altLang="zh-CN" b="1" dirty="0">
                <a:ea typeface="宋体" pitchFamily="2" charset="-122"/>
              </a:rPr>
              <a:t>TOP: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A pointer variable, Which contains the location of the top element of the stack</a:t>
            </a:r>
            <a:endParaRPr lang="en-US" altLang="zh-CN" b="1" dirty="0">
              <a:ea typeface="宋体" pitchFamily="2" charset="-122"/>
            </a:endParaRP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428F9-6E89-4D8A-926F-3A8A1D4D6EAF}"/>
              </a:ext>
            </a:extLst>
          </p:cNvPr>
          <p:cNvCxnSpPr/>
          <p:nvPr/>
        </p:nvCxnSpPr>
        <p:spPr>
          <a:xfrm>
            <a:off x="5146199" y="1450181"/>
            <a:ext cx="0" cy="2166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158240" y="1394220"/>
            <a:ext cx="3836339" cy="328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dirty="0">
                <a:ea typeface="宋体" pitchFamily="2" charset="-122"/>
              </a:rPr>
              <a:t>stack&lt;int&gt; s;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(1);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(24);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(21);</a:t>
            </a:r>
          </a:p>
          <a:p>
            <a:pPr marL="381000" indent="-381000" algn="l"/>
            <a:r>
              <a:rPr lang="en-US" altLang="zh-CN" sz="800" dirty="0">
                <a:ea typeface="宋体" pitchFamily="2" charset="-122"/>
              </a:rPr>
              <a:t>‘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(29);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(7);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</a:t>
            </a:r>
            <a:r>
              <a:rPr lang="en-US" altLang="zh-CN" dirty="0" err="1">
                <a:ea typeface="宋体" pitchFamily="2" charset="-122"/>
              </a:rPr>
              <a:t>s.top</a:t>
            </a:r>
            <a:r>
              <a:rPr lang="en-US" altLang="zh-CN" dirty="0">
                <a:ea typeface="宋体" pitchFamily="2" charset="-122"/>
              </a:rPr>
              <a:t>()&lt;&lt;</a:t>
            </a:r>
            <a:r>
              <a:rPr lang="en-US" altLang="zh-CN" dirty="0" err="1">
                <a:ea typeface="宋体" pitchFamily="2" charset="-122"/>
              </a:rPr>
              <a:t>endl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s.pop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</a:t>
            </a:r>
            <a:r>
              <a:rPr lang="en-US" altLang="zh-CN" dirty="0" err="1">
                <a:ea typeface="宋体" pitchFamily="2" charset="-122"/>
              </a:rPr>
              <a:t>s.top</a:t>
            </a:r>
            <a:r>
              <a:rPr lang="en-US" altLang="zh-CN" dirty="0">
                <a:ea typeface="宋体" pitchFamily="2" charset="-122"/>
              </a:rPr>
              <a:t>()&lt;&lt;</a:t>
            </a:r>
            <a:r>
              <a:rPr lang="en-US" altLang="zh-CN" dirty="0" err="1">
                <a:ea typeface="宋体" pitchFamily="2" charset="-122"/>
              </a:rPr>
              <a:t>endl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Library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B32EA6-371E-45F6-8720-5A5BBBB50B25}"/>
              </a:ext>
            </a:extLst>
          </p:cNvPr>
          <p:cNvGrpSpPr>
            <a:grpSpLocks noChangeAspect="1"/>
          </p:cNvGrpSpPr>
          <p:nvPr/>
        </p:nvGrpSpPr>
        <p:grpSpPr>
          <a:xfrm>
            <a:off x="6996333" y="3079044"/>
            <a:ext cx="1978853" cy="1371600"/>
            <a:chOff x="2212535" y="3583457"/>
            <a:chExt cx="1477543" cy="10241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5B3EF2-F658-4A86-B459-71EC687D3C3A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42318-E7DA-4ED1-B5ED-8CB6836B6548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F6097-89C5-4EA3-B4A0-D05B27018771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CC4DCC-781F-42EF-8B04-0910D6F405B2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DC0EB-A040-409E-AE79-7F32338A62ED}"/>
              </a:ext>
            </a:extLst>
          </p:cNvPr>
          <p:cNvSpPr>
            <a:spLocks noChangeAspect="1"/>
          </p:cNvSpPr>
          <p:nvPr/>
        </p:nvSpPr>
        <p:spPr>
          <a:xfrm>
            <a:off x="4994579" y="75992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D7BD98-DBFD-43FA-A6D3-AC18460B9601}"/>
              </a:ext>
            </a:extLst>
          </p:cNvPr>
          <p:cNvGrpSpPr>
            <a:grpSpLocks noChangeAspect="1"/>
          </p:cNvGrpSpPr>
          <p:nvPr/>
        </p:nvGrpSpPr>
        <p:grpSpPr>
          <a:xfrm>
            <a:off x="6993238" y="1708030"/>
            <a:ext cx="1978853" cy="1371600"/>
            <a:chOff x="2212535" y="3583457"/>
            <a:chExt cx="1477543" cy="10241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CD68C2-5C37-4DEE-8A4E-CC1FCDA4A211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5B5C05-D8CB-4895-A9FB-1B21C96C0FE5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6C1B60-3B83-4932-AA98-E1771546C76D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BFD450-AB80-4609-9145-58D5FA4864A7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00979-5F47-4ED5-AAA9-9F8557D4A17B}"/>
              </a:ext>
            </a:extLst>
          </p:cNvPr>
          <p:cNvSpPr>
            <a:spLocks noChangeAspect="1"/>
          </p:cNvSpPr>
          <p:nvPr/>
        </p:nvSpPr>
        <p:spPr>
          <a:xfrm>
            <a:off x="4994579" y="75992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39B6AA-3AAA-4136-8E87-EFC53D501386}"/>
              </a:ext>
            </a:extLst>
          </p:cNvPr>
          <p:cNvGrpSpPr/>
          <p:nvPr/>
        </p:nvGrpSpPr>
        <p:grpSpPr>
          <a:xfrm>
            <a:off x="5913121" y="4107744"/>
            <a:ext cx="905272" cy="381045"/>
            <a:chOff x="3421381" y="1669885"/>
            <a:chExt cx="905272" cy="381045"/>
          </a:xfrm>
        </p:grpSpPr>
        <p:sp>
          <p:nvSpPr>
            <p:cNvPr id="25" name="Google Shape;879;p67">
              <a:extLst>
                <a:ext uri="{FF2B5EF4-FFF2-40B4-BE49-F238E27FC236}">
                  <a16:creationId xmlns:a16="http://schemas.microsoft.com/office/drawing/2014/main" id="{69EDBDFD-F6B2-46CC-A26A-B2A4A25FBBC6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TOS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701B9A0D-765A-4409-8CB0-0205749EB7BD}"/>
                </a:ext>
              </a:extLst>
            </p:cNvPr>
            <p:cNvSpPr/>
            <p:nvPr/>
          </p:nvSpPr>
          <p:spPr>
            <a:xfrm>
              <a:off x="4006613" y="1814710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7AF6265-9531-4FA6-B250-4A0E8D85E54E}"/>
              </a:ext>
            </a:extLst>
          </p:cNvPr>
          <p:cNvSpPr/>
          <p:nvPr/>
        </p:nvSpPr>
        <p:spPr>
          <a:xfrm>
            <a:off x="1516380" y="1943100"/>
            <a:ext cx="115062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41582-387C-43CA-96AD-39A76BFF3A61}"/>
              </a:ext>
            </a:extLst>
          </p:cNvPr>
          <p:cNvSpPr/>
          <p:nvPr/>
        </p:nvSpPr>
        <p:spPr>
          <a:xfrm>
            <a:off x="1425892" y="4145889"/>
            <a:ext cx="115062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F15450-CF65-41FA-BA20-F97F3285671F}"/>
              </a:ext>
            </a:extLst>
          </p:cNvPr>
          <p:cNvSpPr>
            <a:spLocks noChangeAspect="1"/>
          </p:cNvSpPr>
          <p:nvPr/>
        </p:nvSpPr>
        <p:spPr>
          <a:xfrm>
            <a:off x="7402733" y="347909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50934-B520-4E62-B41F-1CFD29915C88}"/>
              </a:ext>
            </a:extLst>
          </p:cNvPr>
          <p:cNvSpPr>
            <a:spLocks noChangeAspect="1"/>
          </p:cNvSpPr>
          <p:nvPr/>
        </p:nvSpPr>
        <p:spPr>
          <a:xfrm>
            <a:off x="7402733" y="313619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4E175A-D9F9-477B-A99F-51C4442917CF}"/>
              </a:ext>
            </a:extLst>
          </p:cNvPr>
          <p:cNvSpPr>
            <a:spLocks noChangeAspect="1"/>
          </p:cNvSpPr>
          <p:nvPr/>
        </p:nvSpPr>
        <p:spPr>
          <a:xfrm>
            <a:off x="7402733" y="279329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7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2C3EDF-E093-424E-8315-FB708747A1A5}"/>
              </a:ext>
            </a:extLst>
          </p:cNvPr>
          <p:cNvGrpSpPr/>
          <p:nvPr/>
        </p:nvGrpSpPr>
        <p:grpSpPr>
          <a:xfrm>
            <a:off x="5913121" y="2697999"/>
            <a:ext cx="905272" cy="381045"/>
            <a:chOff x="3421381" y="1669885"/>
            <a:chExt cx="905272" cy="381045"/>
          </a:xfrm>
        </p:grpSpPr>
        <p:sp>
          <p:nvSpPr>
            <p:cNvPr id="34" name="Google Shape;879;p67">
              <a:extLst>
                <a:ext uri="{FF2B5EF4-FFF2-40B4-BE49-F238E27FC236}">
                  <a16:creationId xmlns:a16="http://schemas.microsoft.com/office/drawing/2014/main" id="{D682B916-9603-41EC-A438-6B214419665E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TOS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0ECBC5-60CC-436F-8875-712B76751DFD}"/>
                </a:ext>
              </a:extLst>
            </p:cNvPr>
            <p:cNvSpPr/>
            <p:nvPr/>
          </p:nvSpPr>
          <p:spPr>
            <a:xfrm>
              <a:off x="4006613" y="1814710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3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1.7284E-6 L 0.13194 -1.7284E-6 C 0.19097 -1.7284E-6 0.26406 0.18148 0.26406 0.33025 L 0.26406 0.66142 " pathEditMode="relative" rAng="0" ptsTypes="AAAA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2" y="3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0035 0.0666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3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1.7284E-6 L 0.13194 -1.7284E-6 C 0.19097 -1.7284E-6 0.26406 0.16296 0.26406 0.29661 L 0.26406 0.59445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2" y="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46914E-6 L 0.00087 -0.074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0216 L -0.00451 -0.1966 C -0.00451 -0.28549 -0.07604 -0.39537 -0.1342 -0.39537 L -0.26354 -0.39537 " pathEditMode="relative" rAng="0" ptsTypes="AAAA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-198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60494E-6 L -0.00035 0.0740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3" grpId="0" animBg="1"/>
      <p:bldP spid="23" grpId="1" animBg="1"/>
      <p:bldP spid="5" grpId="0" animBg="1"/>
      <p:bldP spid="5" grpId="1" animBg="1"/>
      <p:bldP spid="5" grpId="2" animBg="1"/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1002</Words>
  <Application>Microsoft Office PowerPoint</Application>
  <PresentationFormat>On-screen Show (16:9)</PresentationFormat>
  <Paragraphs>297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Mulish</vt:lpstr>
      <vt:lpstr>Lilita One</vt:lpstr>
      <vt:lpstr>Arial</vt:lpstr>
      <vt:lpstr>Verdana</vt:lpstr>
      <vt:lpstr>Muli</vt:lpstr>
      <vt:lpstr>Modern Wave XL by Slidesgo</vt:lpstr>
      <vt:lpstr>Lecture 6 Stack</vt:lpstr>
      <vt:lpstr>01</vt:lpstr>
      <vt:lpstr>Introduction</vt:lpstr>
      <vt:lpstr>Stack</vt:lpstr>
      <vt:lpstr>Stack Operations</vt:lpstr>
      <vt:lpstr>Stack</vt:lpstr>
      <vt:lpstr>Stack</vt:lpstr>
      <vt:lpstr>Stack Library</vt:lpstr>
      <vt:lpstr>Stack Library</vt:lpstr>
      <vt:lpstr>Array Implimentaion</vt:lpstr>
      <vt:lpstr>Array Implimentation</vt:lpstr>
      <vt:lpstr>Array Implimentation</vt:lpstr>
      <vt:lpstr>Array Implimentation</vt:lpstr>
      <vt:lpstr>Array Implimentation of Push</vt:lpstr>
      <vt:lpstr>Array Implimentation of Top</vt:lpstr>
      <vt:lpstr>Array Implimentation of Pop</vt:lpstr>
      <vt:lpstr>Assignment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11</cp:revision>
  <dcterms:modified xsi:type="dcterms:W3CDTF">2024-07-23T04:47:37Z</dcterms:modified>
</cp:coreProperties>
</file>