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38"/>
  </p:notesMasterIdLst>
  <p:sldIdLst>
    <p:sldId id="256" r:id="rId2"/>
    <p:sldId id="262" r:id="rId3"/>
    <p:sldId id="264" r:id="rId4"/>
    <p:sldId id="260" r:id="rId5"/>
    <p:sldId id="283" r:id="rId6"/>
    <p:sldId id="342" r:id="rId7"/>
    <p:sldId id="341" r:id="rId8"/>
    <p:sldId id="343" r:id="rId9"/>
    <p:sldId id="344" r:id="rId10"/>
    <p:sldId id="345" r:id="rId11"/>
    <p:sldId id="347" r:id="rId12"/>
    <p:sldId id="348" r:id="rId13"/>
    <p:sldId id="349" r:id="rId14"/>
    <p:sldId id="350" r:id="rId15"/>
    <p:sldId id="351" r:id="rId16"/>
    <p:sldId id="272" r:id="rId17"/>
    <p:sldId id="352" r:id="rId18"/>
    <p:sldId id="353" r:id="rId19"/>
    <p:sldId id="354" r:id="rId20"/>
    <p:sldId id="355" r:id="rId21"/>
    <p:sldId id="356" r:id="rId22"/>
    <p:sldId id="26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21" r:id="rId36"/>
    <p:sldId id="369" r:id="rId37"/>
  </p:sldIdLst>
  <p:sldSz cx="9144000" cy="5143500" type="screen16x9"/>
  <p:notesSz cx="6858000" cy="9144000"/>
  <p:embeddedFontLst>
    <p:embeddedFont>
      <p:font typeface="Lilita One" panose="020B0604020202020204" charset="0"/>
      <p:regular r:id="rId39"/>
    </p:embeddedFont>
    <p:embeddedFont>
      <p:font typeface="MS Reference Sans Serif" panose="020B0604030504040204" pitchFamily="34" charset="0"/>
      <p:regular r:id="rId40"/>
    </p:embeddedFont>
    <p:embeddedFont>
      <p:font typeface="Mulish" panose="020B0604020202020204" charset="0"/>
      <p:regular r:id="rId41"/>
      <p:bold r:id="rId42"/>
      <p:italic r:id="rId43"/>
      <p:boldItalic r:id="rId44"/>
    </p:embeddedFont>
    <p:embeddedFont>
      <p:font typeface="Wingdings 2" panose="05020102010507070707" pitchFamily="18" charset="2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 varScale="1">
        <p:scale>
          <a:sx n="107" d="100"/>
          <a:sy n="107" d="100"/>
        </p:scale>
        <p:origin x="1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77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7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87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863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609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734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489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789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63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556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499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434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945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820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901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097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365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88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734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379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398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894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802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g8a0076b5af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0" name="Google Shape;2950;g8a0076b5af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g8a0076b5af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0" name="Google Shape;2950;g8a0076b5af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9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8e49a9d6a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88e49a9d6a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e1984cb77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e1984cb77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205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a0076b5af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a0076b5af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80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557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51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7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4"/>
          <p:cNvSpPr txBox="1">
            <a:spLocks noGrp="1"/>
          </p:cNvSpPr>
          <p:nvPr>
            <p:ph type="subTitle" idx="1"/>
          </p:nvPr>
        </p:nvSpPr>
        <p:spPr>
          <a:xfrm>
            <a:off x="2146925" y="3972775"/>
            <a:ext cx="48501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613" name="Google Shape;613;p44"/>
          <p:cNvSpPr txBox="1">
            <a:spLocks noGrp="1"/>
          </p:cNvSpPr>
          <p:nvPr>
            <p:ph type="title"/>
          </p:nvPr>
        </p:nvSpPr>
        <p:spPr>
          <a:xfrm>
            <a:off x="2146925" y="3247525"/>
            <a:ext cx="4850100" cy="7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14" name="Google Shape;614;p44"/>
          <p:cNvGrpSpPr/>
          <p:nvPr/>
        </p:nvGrpSpPr>
        <p:grpSpPr>
          <a:xfrm>
            <a:off x="8168229" y="-39389"/>
            <a:ext cx="1542727" cy="5222278"/>
            <a:chOff x="-5603214" y="12"/>
            <a:chExt cx="858167" cy="2904978"/>
          </a:xfrm>
        </p:grpSpPr>
        <p:sp>
          <p:nvSpPr>
            <p:cNvPr id="615" name="Google Shape;615;p44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44"/>
          <p:cNvGrpSpPr/>
          <p:nvPr/>
        </p:nvGrpSpPr>
        <p:grpSpPr>
          <a:xfrm rot="10800000">
            <a:off x="-573596" y="-39389"/>
            <a:ext cx="1542727" cy="5222278"/>
            <a:chOff x="-5603214" y="12"/>
            <a:chExt cx="858167" cy="2904978"/>
          </a:xfrm>
        </p:grpSpPr>
        <p:sp>
          <p:nvSpPr>
            <p:cNvPr id="619" name="Google Shape;619;p44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rot="10800000" flipH="1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0" name="Google Shape;110;p9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>
            <a:spLocks noGrp="1"/>
          </p:cNvSpPr>
          <p:nvPr>
            <p:ph type="subTitle" idx="1"/>
          </p:nvPr>
        </p:nvSpPr>
        <p:spPr>
          <a:xfrm>
            <a:off x="4181075" y="1453875"/>
            <a:ext cx="39378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Mulish"/>
              <a:buNone/>
              <a:defRPr sz="1800">
                <a:solidFill>
                  <a:srgbClr val="000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Mulish"/>
              <a:buNone/>
              <a:defRPr sz="18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Mulish"/>
              <a:buNone/>
              <a:defRPr sz="18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Mulish"/>
              <a:buNone/>
              <a:defRPr sz="18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Mulish"/>
              <a:buNone/>
              <a:defRPr sz="18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Mulish"/>
              <a:buNone/>
              <a:defRPr sz="18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Mulish"/>
              <a:buNone/>
              <a:defRPr sz="18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Mulish"/>
              <a:buNone/>
              <a:defRPr sz="18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Mulish"/>
              <a:buNone/>
              <a:defRPr sz="1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8341500" y="1309125"/>
            <a:ext cx="82500" cy="2454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6"/>
          <p:cNvGrpSpPr/>
          <p:nvPr/>
        </p:nvGrpSpPr>
        <p:grpSpPr>
          <a:xfrm>
            <a:off x="-461340" y="-162672"/>
            <a:ext cx="3108230" cy="5431178"/>
            <a:chOff x="-461340" y="-162672"/>
            <a:chExt cx="3108230" cy="5431178"/>
          </a:xfrm>
        </p:grpSpPr>
        <p:sp>
          <p:nvSpPr>
            <p:cNvPr id="206" name="Google Shape;206;p16"/>
            <p:cNvSpPr/>
            <p:nvPr/>
          </p:nvSpPr>
          <p:spPr>
            <a:xfrm>
              <a:off x="2212108" y="-162672"/>
              <a:ext cx="434782" cy="5431178"/>
            </a:xfrm>
            <a:custGeom>
              <a:avLst/>
              <a:gdLst/>
              <a:ahLst/>
              <a:cxnLst/>
              <a:rect l="l" t="t" r="r" b="b"/>
              <a:pathLst>
                <a:path w="12193" h="160496" extrusionOk="0">
                  <a:moveTo>
                    <a:pt x="1417" y="0"/>
                  </a:moveTo>
                  <a:cubicBezTo>
                    <a:pt x="1274" y="10775"/>
                    <a:pt x="12" y="21515"/>
                    <a:pt x="0" y="32290"/>
                  </a:cubicBezTo>
                  <a:cubicBezTo>
                    <a:pt x="0" y="42303"/>
                    <a:pt x="941" y="51983"/>
                    <a:pt x="2131" y="61936"/>
                  </a:cubicBezTo>
                  <a:cubicBezTo>
                    <a:pt x="2179" y="62401"/>
                    <a:pt x="2227" y="62865"/>
                    <a:pt x="2274" y="63341"/>
                  </a:cubicBezTo>
                  <a:lnTo>
                    <a:pt x="2274" y="91059"/>
                  </a:lnTo>
                  <a:cubicBezTo>
                    <a:pt x="1703" y="100000"/>
                    <a:pt x="917" y="108942"/>
                    <a:pt x="941" y="117907"/>
                  </a:cubicBezTo>
                  <a:cubicBezTo>
                    <a:pt x="965" y="127849"/>
                    <a:pt x="1762" y="137731"/>
                    <a:pt x="2274" y="147613"/>
                  </a:cubicBezTo>
                  <a:lnTo>
                    <a:pt x="2274" y="160496"/>
                  </a:lnTo>
                  <a:lnTo>
                    <a:pt x="5941" y="160496"/>
                  </a:lnTo>
                  <a:cubicBezTo>
                    <a:pt x="5787" y="156769"/>
                    <a:pt x="5894" y="153031"/>
                    <a:pt x="6275" y="149328"/>
                  </a:cubicBezTo>
                  <a:cubicBezTo>
                    <a:pt x="7322" y="139458"/>
                    <a:pt x="9561" y="129659"/>
                    <a:pt x="9692" y="119741"/>
                  </a:cubicBezTo>
                  <a:cubicBezTo>
                    <a:pt x="9930" y="100643"/>
                    <a:pt x="679" y="82617"/>
                    <a:pt x="6382" y="63496"/>
                  </a:cubicBezTo>
                  <a:cubicBezTo>
                    <a:pt x="9132" y="54257"/>
                    <a:pt x="12192" y="45720"/>
                    <a:pt x="11525" y="36112"/>
                  </a:cubicBezTo>
                  <a:cubicBezTo>
                    <a:pt x="10680" y="23979"/>
                    <a:pt x="7025" y="12109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042871" y="-162672"/>
              <a:ext cx="1214273" cy="54311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1647423" y="-162672"/>
              <a:ext cx="726039" cy="5431178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-461340" y="-162672"/>
              <a:ext cx="797784" cy="5431178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36408" y="-162672"/>
              <a:ext cx="1344177" cy="5431178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-268179" y="-162672"/>
              <a:ext cx="926011" cy="5431178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629341" y="-162672"/>
              <a:ext cx="1433358" cy="5431178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1565" y="-162672"/>
              <a:ext cx="1048284" cy="5431178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2523762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1"/>
          </p:nvPr>
        </p:nvSpPr>
        <p:spPr>
          <a:xfrm>
            <a:off x="29443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title" idx="2" hasCustomPrompt="1"/>
          </p:nvPr>
        </p:nvSpPr>
        <p:spPr>
          <a:xfrm>
            <a:off x="430304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260" name="Google Shape;260;p21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261" name="Google Shape;261;p21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1"/>
          <p:cNvGrpSpPr/>
          <p:nvPr/>
        </p:nvGrpSpPr>
        <p:grpSpPr>
          <a:xfrm rot="10800000">
            <a:off x="7847618" y="2617131"/>
            <a:ext cx="1390748" cy="2523532"/>
            <a:chOff x="-185357" y="-16183"/>
            <a:chExt cx="1390748" cy="2523532"/>
          </a:xfrm>
        </p:grpSpPr>
        <p:sp>
          <p:nvSpPr>
            <p:cNvPr id="264" name="Google Shape;264;p21"/>
            <p:cNvSpPr/>
            <p:nvPr/>
          </p:nvSpPr>
          <p:spPr>
            <a:xfrm flipH="1">
              <a:off x="-118142" y="93504"/>
              <a:ext cx="376314" cy="96253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 flipH="1">
              <a:off x="-118142" y="-16183"/>
              <a:ext cx="840553" cy="1363736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 flipH="1">
              <a:off x="-185357" y="-16183"/>
              <a:ext cx="1390748" cy="2523532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21"/>
          <p:cNvGrpSpPr/>
          <p:nvPr/>
        </p:nvGrpSpPr>
        <p:grpSpPr>
          <a:xfrm rot="10800000" flipH="1">
            <a:off x="9" y="2092892"/>
            <a:ext cx="1447812" cy="3031578"/>
            <a:chOff x="238125" y="846675"/>
            <a:chExt cx="1237975" cy="2592200"/>
          </a:xfrm>
        </p:grpSpPr>
        <p:sp>
          <p:nvSpPr>
            <p:cNvPr id="268" name="Google Shape;268;p21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21"/>
          <p:cNvSpPr/>
          <p:nvPr/>
        </p:nvSpPr>
        <p:spPr>
          <a:xfrm rot="-5400000">
            <a:off x="453075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>
            <a:spLocks noGrp="1"/>
          </p:cNvSpPr>
          <p:nvPr>
            <p:ph type="subTitle" idx="1"/>
          </p:nvPr>
        </p:nvSpPr>
        <p:spPr>
          <a:xfrm>
            <a:off x="1732619" y="231228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414" name="Google Shape;414;p31"/>
          <p:cNvSpPr txBox="1">
            <a:spLocks noGrp="1"/>
          </p:cNvSpPr>
          <p:nvPr>
            <p:ph type="title"/>
          </p:nvPr>
        </p:nvSpPr>
        <p:spPr>
          <a:xfrm>
            <a:off x="1732619" y="195580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15" name="Google Shape;415;p31"/>
          <p:cNvSpPr txBox="1">
            <a:spLocks noGrp="1"/>
          </p:cNvSpPr>
          <p:nvPr>
            <p:ph type="subTitle" idx="2"/>
          </p:nvPr>
        </p:nvSpPr>
        <p:spPr>
          <a:xfrm>
            <a:off x="5199698" y="231228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416" name="Google Shape;416;p31"/>
          <p:cNvSpPr txBox="1">
            <a:spLocks noGrp="1"/>
          </p:cNvSpPr>
          <p:nvPr>
            <p:ph type="title" idx="3"/>
          </p:nvPr>
        </p:nvSpPr>
        <p:spPr>
          <a:xfrm>
            <a:off x="5199698" y="195580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17" name="Google Shape;417;p31"/>
          <p:cNvSpPr txBox="1">
            <a:spLocks noGrp="1"/>
          </p:cNvSpPr>
          <p:nvPr>
            <p:ph type="subTitle" idx="4"/>
          </p:nvPr>
        </p:nvSpPr>
        <p:spPr>
          <a:xfrm>
            <a:off x="1732619" y="375183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418" name="Google Shape;418;p31"/>
          <p:cNvSpPr txBox="1">
            <a:spLocks noGrp="1"/>
          </p:cNvSpPr>
          <p:nvPr>
            <p:ph type="title" idx="5"/>
          </p:nvPr>
        </p:nvSpPr>
        <p:spPr>
          <a:xfrm>
            <a:off x="1732619" y="339535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19" name="Google Shape;419;p31"/>
          <p:cNvSpPr txBox="1">
            <a:spLocks noGrp="1"/>
          </p:cNvSpPr>
          <p:nvPr>
            <p:ph type="subTitle" idx="6"/>
          </p:nvPr>
        </p:nvSpPr>
        <p:spPr>
          <a:xfrm>
            <a:off x="5199698" y="375183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420" name="Google Shape;420;p31"/>
          <p:cNvSpPr txBox="1">
            <a:spLocks noGrp="1"/>
          </p:cNvSpPr>
          <p:nvPr>
            <p:ph type="title" idx="7"/>
          </p:nvPr>
        </p:nvSpPr>
        <p:spPr>
          <a:xfrm>
            <a:off x="5199698" y="339535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1" name="Google Shape;421;p31"/>
          <p:cNvSpPr txBox="1">
            <a:spLocks noGrp="1"/>
          </p:cNvSpPr>
          <p:nvPr>
            <p:ph type="title" idx="8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title" idx="9" hasCustomPrompt="1"/>
          </p:nvPr>
        </p:nvSpPr>
        <p:spPr>
          <a:xfrm>
            <a:off x="1219432" y="210744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31"/>
          <p:cNvSpPr txBox="1">
            <a:spLocks noGrp="1"/>
          </p:cNvSpPr>
          <p:nvPr>
            <p:ph type="title" idx="13" hasCustomPrompt="1"/>
          </p:nvPr>
        </p:nvSpPr>
        <p:spPr>
          <a:xfrm>
            <a:off x="4688607" y="210744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4" name="Google Shape;424;p31"/>
          <p:cNvSpPr txBox="1">
            <a:spLocks noGrp="1"/>
          </p:cNvSpPr>
          <p:nvPr>
            <p:ph type="title" idx="14" hasCustomPrompt="1"/>
          </p:nvPr>
        </p:nvSpPr>
        <p:spPr>
          <a:xfrm>
            <a:off x="1219432" y="354699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5" name="Google Shape;425;p31"/>
          <p:cNvSpPr txBox="1">
            <a:spLocks noGrp="1"/>
          </p:cNvSpPr>
          <p:nvPr>
            <p:ph type="title" idx="15" hasCustomPrompt="1"/>
          </p:nvPr>
        </p:nvSpPr>
        <p:spPr>
          <a:xfrm>
            <a:off x="4688607" y="354699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6" name="Google Shape;426;p31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427" name="Google Shape;427;p31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ONLY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>
            <a:spLocks noGrp="1"/>
          </p:cNvSpPr>
          <p:nvPr>
            <p:ph type="title"/>
          </p:nvPr>
        </p:nvSpPr>
        <p:spPr>
          <a:xfrm>
            <a:off x="1024800" y="2103125"/>
            <a:ext cx="25014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body" idx="1"/>
          </p:nvPr>
        </p:nvSpPr>
        <p:spPr>
          <a:xfrm>
            <a:off x="4467850" y="540000"/>
            <a:ext cx="40692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8436480" y="-2220"/>
            <a:ext cx="707520" cy="1173007"/>
            <a:chOff x="8436480" y="-2220"/>
            <a:chExt cx="707520" cy="1173007"/>
          </a:xfrm>
        </p:grpSpPr>
        <p:sp>
          <p:nvSpPr>
            <p:cNvPr id="538" name="Google Shape;538;p38"/>
            <p:cNvSpPr/>
            <p:nvPr/>
          </p:nvSpPr>
          <p:spPr>
            <a:xfrm rot="10800000" flipH="1">
              <a:off x="8436480" y="-2220"/>
              <a:ext cx="707520" cy="1173007"/>
            </a:xfrm>
            <a:custGeom>
              <a:avLst/>
              <a:gdLst/>
              <a:ahLst/>
              <a:cxnLst/>
              <a:rect l="l" t="t" r="r" b="b"/>
              <a:pathLst>
                <a:path w="22110" h="36625" extrusionOk="0">
                  <a:moveTo>
                    <a:pt x="22110" y="0"/>
                  </a:moveTo>
                  <a:cubicBezTo>
                    <a:pt x="21753" y="882"/>
                    <a:pt x="21265" y="1691"/>
                    <a:pt x="20681" y="2441"/>
                  </a:cubicBezTo>
                  <a:cubicBezTo>
                    <a:pt x="16562" y="7454"/>
                    <a:pt x="4001" y="8347"/>
                    <a:pt x="2000" y="14943"/>
                  </a:cubicBezTo>
                  <a:cubicBezTo>
                    <a:pt x="0" y="21551"/>
                    <a:pt x="9930" y="29266"/>
                    <a:pt x="10561" y="35731"/>
                  </a:cubicBezTo>
                  <a:cubicBezTo>
                    <a:pt x="10597" y="36029"/>
                    <a:pt x="10609" y="36326"/>
                    <a:pt x="10597" y="36624"/>
                  </a:cubicBezTo>
                  <a:lnTo>
                    <a:pt x="13847" y="36624"/>
                  </a:lnTo>
                  <a:cubicBezTo>
                    <a:pt x="14180" y="35600"/>
                    <a:pt x="14347" y="34529"/>
                    <a:pt x="14347" y="33445"/>
                  </a:cubicBezTo>
                  <a:cubicBezTo>
                    <a:pt x="14216" y="27373"/>
                    <a:pt x="5477" y="19479"/>
                    <a:pt x="7799" y="13443"/>
                  </a:cubicBezTo>
                  <a:cubicBezTo>
                    <a:pt x="9585" y="8835"/>
                    <a:pt x="16907" y="7763"/>
                    <a:pt x="22110" y="5549"/>
                  </a:cubicBezTo>
                  <a:lnTo>
                    <a:pt x="221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 rot="10800000" flipH="1">
              <a:off x="8791552" y="-2220"/>
              <a:ext cx="352448" cy="927805"/>
            </a:xfrm>
            <a:custGeom>
              <a:avLst/>
              <a:gdLst/>
              <a:ahLst/>
              <a:cxnLst/>
              <a:rect l="l" t="t" r="r" b="b"/>
              <a:pathLst>
                <a:path w="11014" h="28969" extrusionOk="0">
                  <a:moveTo>
                    <a:pt x="11014" y="0"/>
                  </a:moveTo>
                  <a:cubicBezTo>
                    <a:pt x="7359" y="965"/>
                    <a:pt x="3882" y="2108"/>
                    <a:pt x="2572" y="4882"/>
                  </a:cubicBezTo>
                  <a:cubicBezTo>
                    <a:pt x="1" y="10335"/>
                    <a:pt x="7573" y="18264"/>
                    <a:pt x="7287" y="23932"/>
                  </a:cubicBezTo>
                  <a:cubicBezTo>
                    <a:pt x="7204" y="25539"/>
                    <a:pt x="6513" y="27230"/>
                    <a:pt x="5620" y="28968"/>
                  </a:cubicBezTo>
                  <a:lnTo>
                    <a:pt x="8359" y="28968"/>
                  </a:lnTo>
                  <a:cubicBezTo>
                    <a:pt x="9430" y="27408"/>
                    <a:pt x="10431" y="25861"/>
                    <a:pt x="11014" y="24337"/>
                  </a:cubicBezTo>
                  <a:lnTo>
                    <a:pt x="11014" y="18538"/>
                  </a:lnTo>
                  <a:cubicBezTo>
                    <a:pt x="9657" y="13823"/>
                    <a:pt x="6335" y="8311"/>
                    <a:pt x="8454" y="4572"/>
                  </a:cubicBezTo>
                  <a:cubicBezTo>
                    <a:pt x="9038" y="3560"/>
                    <a:pt x="9931" y="2822"/>
                    <a:pt x="11014" y="2262"/>
                  </a:cubicBezTo>
                  <a:lnTo>
                    <a:pt x="11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-513374" y="-129175"/>
            <a:ext cx="1450923" cy="5367789"/>
            <a:chOff x="-513374" y="-129175"/>
            <a:chExt cx="1450923" cy="5367789"/>
          </a:xfrm>
        </p:grpSpPr>
        <p:sp>
          <p:nvSpPr>
            <p:cNvPr id="541" name="Google Shape;541;p38"/>
            <p:cNvSpPr/>
            <p:nvPr/>
          </p:nvSpPr>
          <p:spPr>
            <a:xfrm>
              <a:off x="-513374" y="-129175"/>
              <a:ext cx="769590" cy="5367789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-277165" y="-128964"/>
              <a:ext cx="813647" cy="5367387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50686" y="-128964"/>
              <a:ext cx="886863" cy="5367387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2" r:id="rId6"/>
    <p:sldLayoutId id="2147483667" r:id="rId7"/>
    <p:sldLayoutId id="2147483677" r:id="rId8"/>
    <p:sldLayoutId id="2147483684" r:id="rId9"/>
    <p:sldLayoutId id="2147483690" r:id="rId10"/>
    <p:sldLayoutId id="2147483699" r:id="rId11"/>
    <p:sldLayoutId id="214748370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pider.usask.ca/resources/csconcepts/2000_1/Tutorial/glossary.html" TargetMode="External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Lecture 7</a:t>
            </a:r>
            <a:br>
              <a:rPr lang="en" dirty="0"/>
            </a:br>
            <a:r>
              <a:rPr lang="en" dirty="0"/>
              <a:t>Linked List</a:t>
            </a:r>
            <a:endParaRPr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11763" y="3010022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2407375" y="1130374"/>
            <a:ext cx="3645032" cy="3671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dirty="0" err="1"/>
              <a:t>Linked_List</a:t>
            </a:r>
            <a:r>
              <a:rPr lang="en-US" dirty="0"/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int value;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 main()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Linked_List</a:t>
            </a:r>
            <a:r>
              <a:rPr lang="en-US" dirty="0"/>
              <a:t> L1 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L1.value = 10;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&lt;&lt;L1.value&lt;&lt;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842500" y="570299"/>
            <a:ext cx="49492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26997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2407374" y="1130374"/>
            <a:ext cx="5207863" cy="3671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dirty="0" err="1"/>
              <a:t>Linked_List</a:t>
            </a:r>
            <a:r>
              <a:rPr lang="en-US" dirty="0"/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int value;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 main()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Linked_List</a:t>
            </a:r>
            <a:r>
              <a:rPr lang="en-US" dirty="0"/>
              <a:t> L1 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indent="0" algn="l"/>
            <a:r>
              <a:rPr lang="en-US" dirty="0"/>
              <a:t>	L1.value = 10;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Linked_List</a:t>
            </a:r>
            <a:r>
              <a:rPr lang="en-US" dirty="0"/>
              <a:t> * </a:t>
            </a:r>
            <a:r>
              <a:rPr lang="en-US" dirty="0" err="1"/>
              <a:t>ptr</a:t>
            </a:r>
            <a:r>
              <a:rPr lang="en-US" dirty="0"/>
              <a:t> = &amp;L1;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&lt;&lt;(*</a:t>
            </a:r>
            <a:r>
              <a:rPr lang="en-US" dirty="0" err="1"/>
              <a:t>ptr</a:t>
            </a:r>
            <a:r>
              <a:rPr lang="en-US" dirty="0"/>
              <a:t>).value&lt;&lt;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842500" y="570299"/>
            <a:ext cx="49492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Pointer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19934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2407374" y="1130373"/>
            <a:ext cx="5207863" cy="414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class </a:t>
            </a:r>
            <a:r>
              <a:rPr lang="en-US" dirty="0" err="1">
                <a:latin typeface="MS Reference Sans Serif" panose="020B0604030504040204" pitchFamily="34" charset="0"/>
              </a:rPr>
              <a:t>Linked_List</a:t>
            </a:r>
            <a:r>
              <a:rPr lang="en-US" dirty="0">
                <a:latin typeface="MS Reference Sans Serif" panose="020B0604030504040204" pitchFamily="34" charset="0"/>
              </a:rPr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public: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        int value;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};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MS Reference Sans Serif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int main()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	</a:t>
            </a:r>
            <a:r>
              <a:rPr lang="en-US" dirty="0" err="1">
                <a:latin typeface="MS Reference Sans Serif" panose="020B0604030504040204" pitchFamily="34" charset="0"/>
              </a:rPr>
              <a:t>Linked_List</a:t>
            </a:r>
            <a:r>
              <a:rPr lang="en-US" dirty="0">
                <a:latin typeface="MS Reference Sans Serif" panose="020B0604030504040204" pitchFamily="34" charset="0"/>
              </a:rPr>
              <a:t> L1 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MS Reference Sans Serif" panose="020B0604030504040204" pitchFamily="34" charset="0"/>
            </a:endParaRPr>
          </a:p>
          <a:p>
            <a:pPr marL="0" indent="0" algn="l"/>
            <a:r>
              <a:rPr lang="en-US" dirty="0">
                <a:latin typeface="MS Reference Sans Serif" panose="020B0604030504040204" pitchFamily="34" charset="0"/>
              </a:rPr>
              <a:t>	L1.value = 10;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MS Reference Sans Serif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	</a:t>
            </a:r>
            <a:r>
              <a:rPr lang="en-US" dirty="0" err="1">
                <a:latin typeface="MS Reference Sans Serif" panose="020B0604030504040204" pitchFamily="34" charset="0"/>
              </a:rPr>
              <a:t>Linked_List</a:t>
            </a:r>
            <a:r>
              <a:rPr lang="en-US" dirty="0">
                <a:latin typeface="MS Reference Sans Serif" panose="020B0604030504040204" pitchFamily="34" charset="0"/>
              </a:rPr>
              <a:t> * </a:t>
            </a:r>
            <a:r>
              <a:rPr lang="en-US" dirty="0" err="1">
                <a:latin typeface="MS Reference Sans Serif" panose="020B0604030504040204" pitchFamily="34" charset="0"/>
              </a:rPr>
              <a:t>ptr</a:t>
            </a:r>
            <a:r>
              <a:rPr lang="en-US" dirty="0">
                <a:latin typeface="MS Reference Sans Serif" panose="020B0604030504040204" pitchFamily="34" charset="0"/>
              </a:rPr>
              <a:t> = &amp;L1;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MS Reference Sans Serif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Cout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&lt;&lt;(*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).value&lt;&lt;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endl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;</a:t>
            </a:r>
          </a:p>
          <a:p>
            <a:pPr marL="0" indent="0" algn="l"/>
            <a:r>
              <a:rPr lang="en-US" dirty="0">
                <a:latin typeface="MS Reference Sans Serif" panose="020B0604030504040204" pitchFamily="34" charset="0"/>
              </a:rPr>
              <a:t>	</a:t>
            </a:r>
            <a:r>
              <a:rPr lang="en-US" dirty="0" err="1">
                <a:latin typeface="MS Reference Sans Serif" panose="020B0604030504040204" pitchFamily="34" charset="0"/>
              </a:rPr>
              <a:t>Cout</a:t>
            </a:r>
            <a:r>
              <a:rPr lang="en-US" dirty="0">
                <a:latin typeface="MS Reference Sans Serif" panose="020B0604030504040204" pitchFamily="34" charset="0"/>
              </a:rPr>
              <a:t>&lt;&lt;</a:t>
            </a:r>
            <a:r>
              <a:rPr lang="en-US" dirty="0" err="1">
                <a:latin typeface="MS Reference Sans Serif" panose="020B0604030504040204" pitchFamily="34" charset="0"/>
              </a:rPr>
              <a:t>ptr</a:t>
            </a:r>
            <a:r>
              <a:rPr lang="en-US" dirty="0">
                <a:latin typeface="MS Reference Sans Serif" panose="020B0604030504040204" pitchFamily="34" charset="0"/>
              </a:rPr>
              <a:t> </a:t>
            </a:r>
            <a:r>
              <a:rPr lang="en-US" b="1" dirty="0">
                <a:latin typeface="MS Reference Sans Serif" panose="020B0604030504040204" pitchFamily="34" charset="0"/>
              </a:rPr>
              <a:t>-&gt; </a:t>
            </a:r>
            <a:r>
              <a:rPr lang="en-US" dirty="0">
                <a:latin typeface="MS Reference Sans Serif" panose="020B0604030504040204" pitchFamily="34" charset="0"/>
              </a:rPr>
              <a:t>value&lt;&lt;</a:t>
            </a:r>
            <a:r>
              <a:rPr lang="en-US" dirty="0" err="1">
                <a:latin typeface="MS Reference Sans Serif" panose="020B0604030504040204" pitchFamily="34" charset="0"/>
              </a:rPr>
              <a:t>endl</a:t>
            </a:r>
            <a:r>
              <a:rPr lang="en-US" dirty="0">
                <a:latin typeface="MS Reference Sans Serif" panose="020B0604030504040204" pitchFamily="34" charset="0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MS Reference Sans Serif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MS Reference Sans Serif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}</a:t>
            </a: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842500" y="570299"/>
            <a:ext cx="607979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Pointer to Membership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20363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2407374" y="1130373"/>
            <a:ext cx="5207863" cy="414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class </a:t>
            </a:r>
            <a:r>
              <a:rPr lang="en-US" dirty="0" err="1">
                <a:latin typeface="MS Reference Sans Serif" panose="020B0604030504040204" pitchFamily="34" charset="0"/>
              </a:rPr>
              <a:t>Linked_List</a:t>
            </a:r>
            <a:r>
              <a:rPr lang="en-US" dirty="0">
                <a:latin typeface="MS Reference Sans Serif" panose="020B0604030504040204" pitchFamily="34" charset="0"/>
              </a:rPr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public: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        int value;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};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MS Reference Sans Serif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int main()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	</a:t>
            </a:r>
            <a:r>
              <a:rPr lang="en-US" dirty="0" err="1">
                <a:latin typeface="MS Reference Sans Serif" panose="020B0604030504040204" pitchFamily="34" charset="0"/>
              </a:rPr>
              <a:t>Linked_List</a:t>
            </a:r>
            <a:r>
              <a:rPr lang="en-US" dirty="0">
                <a:latin typeface="MS Reference Sans Serif" panose="020B0604030504040204" pitchFamily="34" charset="0"/>
              </a:rPr>
              <a:t> L1 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MS Reference Sans Serif" panose="020B0604030504040204" pitchFamily="34" charset="0"/>
            </a:endParaRPr>
          </a:p>
          <a:p>
            <a:pPr marL="0" indent="0" algn="l"/>
            <a:r>
              <a:rPr lang="en-US" dirty="0">
                <a:latin typeface="MS Reference Sans Serif" panose="020B0604030504040204" pitchFamily="34" charset="0"/>
              </a:rPr>
              <a:t>	L1.value = 10;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MS Reference Sans Serif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	</a:t>
            </a:r>
            <a:r>
              <a:rPr lang="en-US" dirty="0" err="1">
                <a:latin typeface="MS Reference Sans Serif" panose="020B0604030504040204" pitchFamily="34" charset="0"/>
              </a:rPr>
              <a:t>Linked_List</a:t>
            </a:r>
            <a:r>
              <a:rPr lang="en-US" dirty="0">
                <a:latin typeface="MS Reference Sans Serif" panose="020B0604030504040204" pitchFamily="34" charset="0"/>
              </a:rPr>
              <a:t> * </a:t>
            </a:r>
            <a:r>
              <a:rPr lang="en-US" dirty="0" err="1">
                <a:latin typeface="MS Reference Sans Serif" panose="020B0604030504040204" pitchFamily="34" charset="0"/>
              </a:rPr>
              <a:t>ptr</a:t>
            </a:r>
            <a:r>
              <a:rPr lang="en-US" dirty="0">
                <a:latin typeface="MS Reference Sans Serif" panose="020B0604030504040204" pitchFamily="34" charset="0"/>
              </a:rPr>
              <a:t> = &amp;L1;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MS Reference Sans Serif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Cout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&lt;&lt;(*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).value&lt;&lt;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endl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;</a:t>
            </a:r>
          </a:p>
          <a:p>
            <a:pPr marL="0" indent="0" algn="l"/>
            <a:r>
              <a:rPr lang="en-US" dirty="0">
                <a:latin typeface="MS Reference Sans Serif" panose="020B0604030504040204" pitchFamily="34" charset="0"/>
              </a:rPr>
              <a:t>	</a:t>
            </a:r>
            <a:r>
              <a:rPr lang="en-US" dirty="0" err="1">
                <a:latin typeface="MS Reference Sans Serif" panose="020B0604030504040204" pitchFamily="34" charset="0"/>
              </a:rPr>
              <a:t>Cout</a:t>
            </a:r>
            <a:r>
              <a:rPr lang="en-US" dirty="0">
                <a:latin typeface="MS Reference Sans Serif" panose="020B0604030504040204" pitchFamily="34" charset="0"/>
              </a:rPr>
              <a:t>&lt;&lt;</a:t>
            </a:r>
            <a:r>
              <a:rPr lang="en-US" dirty="0" err="1">
                <a:latin typeface="MS Reference Sans Serif" panose="020B0604030504040204" pitchFamily="34" charset="0"/>
              </a:rPr>
              <a:t>ptr</a:t>
            </a:r>
            <a:r>
              <a:rPr lang="en-US" dirty="0">
                <a:latin typeface="MS Reference Sans Serif" panose="020B0604030504040204" pitchFamily="34" charset="0"/>
              </a:rPr>
              <a:t> </a:t>
            </a:r>
            <a:r>
              <a:rPr lang="en-US" b="1" dirty="0">
                <a:latin typeface="MS Reference Sans Serif" panose="020B0604030504040204" pitchFamily="34" charset="0"/>
              </a:rPr>
              <a:t>-&gt; </a:t>
            </a:r>
            <a:r>
              <a:rPr lang="en-US" dirty="0">
                <a:latin typeface="MS Reference Sans Serif" panose="020B0604030504040204" pitchFamily="34" charset="0"/>
              </a:rPr>
              <a:t>value&lt;&lt;</a:t>
            </a:r>
            <a:r>
              <a:rPr lang="en-US" dirty="0" err="1">
                <a:latin typeface="MS Reference Sans Serif" panose="020B0604030504040204" pitchFamily="34" charset="0"/>
              </a:rPr>
              <a:t>endl</a:t>
            </a:r>
            <a:r>
              <a:rPr lang="en-US" dirty="0">
                <a:latin typeface="MS Reference Sans Serif" panose="020B0604030504040204" pitchFamily="34" charset="0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MS Reference Sans Serif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MS Reference Sans Serif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Reference Sans Serif" panose="020B0604030504040204" pitchFamily="34" charset="0"/>
              </a:rPr>
              <a:t>}</a:t>
            </a: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842500" y="570299"/>
            <a:ext cx="607979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Pointer to Membership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111175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213778" y="1277223"/>
            <a:ext cx="3158913" cy="3295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dirty="0" err="1"/>
              <a:t>Linked_List</a:t>
            </a:r>
            <a:r>
              <a:rPr lang="en-US" dirty="0"/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int value;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Linked_List</a:t>
            </a:r>
            <a:r>
              <a:rPr lang="en-US" dirty="0"/>
              <a:t> *next = NULL;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Linked_List</a:t>
            </a:r>
            <a:r>
              <a:rPr lang="en-US" dirty="0"/>
              <a:t> *head = NULL,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842500" y="570299"/>
            <a:ext cx="49492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Node Creation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6F307-3ED0-4923-8608-724ED05AFA82}"/>
              </a:ext>
            </a:extLst>
          </p:cNvPr>
          <p:cNvSpPr txBox="1"/>
          <p:nvPr/>
        </p:nvSpPr>
        <p:spPr>
          <a:xfrm>
            <a:off x="4922686" y="1142999"/>
            <a:ext cx="37580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int main()</a:t>
            </a:r>
          </a:p>
          <a:p>
            <a:r>
              <a:rPr lang="en-US" dirty="0">
                <a:latin typeface="Mulish" panose="020B0604020202020204" charset="0"/>
              </a:rPr>
              <a:t>{</a:t>
            </a:r>
          </a:p>
          <a:p>
            <a:r>
              <a:rPr lang="en-US" dirty="0">
                <a:latin typeface="Mulish" panose="020B0604020202020204" charset="0"/>
              </a:rPr>
              <a:t>                </a:t>
            </a:r>
            <a:r>
              <a:rPr lang="en-US" dirty="0" err="1">
                <a:latin typeface="Mulish" panose="020B0604020202020204" charset="0"/>
              </a:rPr>
              <a:t>Linked_List</a:t>
            </a:r>
            <a:r>
              <a:rPr lang="en-US" dirty="0">
                <a:latin typeface="Mulish" panose="020B0604020202020204" charset="0"/>
              </a:rPr>
              <a:t> *l = new </a:t>
            </a:r>
            <a:r>
              <a:rPr lang="en-US" dirty="0" err="1">
                <a:latin typeface="Mulish" panose="020B0604020202020204" charset="0"/>
              </a:rPr>
              <a:t>Linked_List</a:t>
            </a:r>
            <a:r>
              <a:rPr lang="en-US" dirty="0">
                <a:latin typeface="Mulish" panose="020B0604020202020204" charset="0"/>
              </a:rPr>
              <a:t>();</a:t>
            </a:r>
          </a:p>
          <a:p>
            <a:r>
              <a:rPr lang="en-US" dirty="0">
                <a:latin typeface="Mulish" panose="020B0604020202020204" charset="0"/>
              </a:rPr>
              <a:t>                </a:t>
            </a:r>
          </a:p>
          <a:p>
            <a:r>
              <a:rPr lang="en-US" dirty="0">
                <a:latin typeface="Mulish" panose="020B0604020202020204" charset="0"/>
              </a:rPr>
              <a:t>                if(head==NULL)</a:t>
            </a:r>
          </a:p>
          <a:p>
            <a:r>
              <a:rPr lang="en-US" dirty="0">
                <a:latin typeface="Mulish" panose="020B0604020202020204" charset="0"/>
              </a:rPr>
              <a:t>                {</a:t>
            </a:r>
          </a:p>
          <a:p>
            <a:r>
              <a:rPr lang="en-US" dirty="0">
                <a:latin typeface="Mulish" panose="020B0604020202020204" charset="0"/>
              </a:rPr>
              <a:t>                        head = l;</a:t>
            </a:r>
          </a:p>
          <a:p>
            <a:r>
              <a:rPr lang="en-US" dirty="0">
                <a:latin typeface="Mulish" panose="020B0604020202020204" charset="0"/>
              </a:rPr>
              <a:t>                }</a:t>
            </a:r>
          </a:p>
          <a:p>
            <a:endParaRPr lang="en-US" dirty="0">
              <a:latin typeface="Mulish" panose="020B0604020202020204" charset="0"/>
            </a:endParaRPr>
          </a:p>
          <a:p>
            <a:r>
              <a:rPr lang="en-US" dirty="0">
                <a:latin typeface="Mulish" panose="020B0604020202020204" charset="0"/>
              </a:rPr>
              <a:t>}</a:t>
            </a:r>
          </a:p>
        </p:txBody>
      </p:sp>
      <p:sp>
        <p:nvSpPr>
          <p:cNvPr id="10" name="Google Shape;1075;p74">
            <a:extLst>
              <a:ext uri="{FF2B5EF4-FFF2-40B4-BE49-F238E27FC236}">
                <a16:creationId xmlns:a16="http://schemas.microsoft.com/office/drawing/2014/main" id="{09586608-089E-41C1-841E-609366B08F7A}"/>
              </a:ext>
            </a:extLst>
          </p:cNvPr>
          <p:cNvSpPr/>
          <p:nvPr/>
        </p:nvSpPr>
        <p:spPr>
          <a:xfrm flipH="1">
            <a:off x="4530700" y="1142999"/>
            <a:ext cx="45719" cy="234080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8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213778" y="1277223"/>
            <a:ext cx="3158913" cy="1958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dirty="0" err="1"/>
              <a:t>Linked_List</a:t>
            </a:r>
            <a:r>
              <a:rPr lang="en-US" dirty="0"/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int value;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Linked_List</a:t>
            </a:r>
            <a:r>
              <a:rPr lang="en-US" dirty="0"/>
              <a:t> *next = NULL;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Linked_List</a:t>
            </a:r>
            <a:r>
              <a:rPr lang="en-US" dirty="0"/>
              <a:t> *head = NULL,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842500" y="570299"/>
            <a:ext cx="49492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Node Creation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6F307-3ED0-4923-8608-724ED05AFA82}"/>
              </a:ext>
            </a:extLst>
          </p:cNvPr>
          <p:cNvSpPr txBox="1"/>
          <p:nvPr/>
        </p:nvSpPr>
        <p:spPr>
          <a:xfrm>
            <a:off x="4844104" y="649477"/>
            <a:ext cx="41427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int main()</a:t>
            </a:r>
          </a:p>
          <a:p>
            <a:r>
              <a:rPr lang="en-US" dirty="0">
                <a:latin typeface="Mulish" panose="020B0604020202020204" charset="0"/>
              </a:rPr>
              <a:t>{</a:t>
            </a:r>
          </a:p>
          <a:p>
            <a:r>
              <a:rPr lang="en-US" dirty="0">
                <a:latin typeface="Mulish" panose="020B0604020202020204" charset="0"/>
              </a:rPr>
              <a:t>        for(int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=0;i&lt;</a:t>
            </a:r>
            <a:r>
              <a:rPr lang="en-US" dirty="0" err="1">
                <a:latin typeface="Mulish" panose="020B0604020202020204" charset="0"/>
              </a:rPr>
              <a:t>n;i</a:t>
            </a:r>
            <a:r>
              <a:rPr lang="en-US" dirty="0">
                <a:latin typeface="Mulish" panose="020B0604020202020204" charset="0"/>
              </a:rPr>
              <a:t>++)</a:t>
            </a:r>
          </a:p>
          <a:p>
            <a:r>
              <a:rPr lang="en-US" dirty="0">
                <a:latin typeface="Mulish" panose="020B0604020202020204" charset="0"/>
              </a:rPr>
              <a:t>        {</a:t>
            </a:r>
          </a:p>
          <a:p>
            <a:r>
              <a:rPr lang="en-US" dirty="0">
                <a:latin typeface="Mulish" panose="020B0604020202020204" charset="0"/>
              </a:rPr>
              <a:t>                int </a:t>
            </a:r>
            <a:r>
              <a:rPr lang="en-US" dirty="0" err="1">
                <a:latin typeface="Mulish" panose="020B0604020202020204" charset="0"/>
              </a:rPr>
              <a:t>val</a:t>
            </a:r>
            <a:r>
              <a:rPr lang="en-US" dirty="0">
                <a:latin typeface="Mulish" panose="020B0604020202020204" charset="0"/>
              </a:rPr>
              <a:t>;</a:t>
            </a:r>
          </a:p>
          <a:p>
            <a:r>
              <a:rPr lang="en-US" dirty="0">
                <a:latin typeface="Mulish" panose="020B0604020202020204" charset="0"/>
              </a:rPr>
              <a:t>                </a:t>
            </a:r>
            <a:r>
              <a:rPr lang="en-US" dirty="0" err="1">
                <a:latin typeface="Mulish" panose="020B0604020202020204" charset="0"/>
              </a:rPr>
              <a:t>cin</a:t>
            </a:r>
            <a:r>
              <a:rPr lang="en-US" dirty="0">
                <a:latin typeface="Mulish" panose="020B0604020202020204" charset="0"/>
              </a:rPr>
              <a:t>&gt;&gt; </a:t>
            </a:r>
            <a:r>
              <a:rPr lang="en-US" dirty="0" err="1">
                <a:latin typeface="Mulish" panose="020B0604020202020204" charset="0"/>
              </a:rPr>
              <a:t>val</a:t>
            </a:r>
            <a:r>
              <a:rPr lang="en-US" dirty="0">
                <a:latin typeface="Mulish" panose="020B0604020202020204" charset="0"/>
              </a:rPr>
              <a:t>;</a:t>
            </a:r>
          </a:p>
          <a:p>
            <a:r>
              <a:rPr lang="en-US" dirty="0">
                <a:latin typeface="Mulish" panose="020B0604020202020204" charset="0"/>
              </a:rPr>
              <a:t>                </a:t>
            </a:r>
            <a:r>
              <a:rPr lang="en-US" dirty="0" err="1">
                <a:latin typeface="Mulish" panose="020B0604020202020204" charset="0"/>
              </a:rPr>
              <a:t>Linked_List</a:t>
            </a:r>
            <a:r>
              <a:rPr lang="en-US" dirty="0">
                <a:latin typeface="Mulish" panose="020B0604020202020204" charset="0"/>
              </a:rPr>
              <a:t> *l = new </a:t>
            </a:r>
            <a:r>
              <a:rPr lang="en-US" dirty="0" err="1">
                <a:latin typeface="Mulish" panose="020B0604020202020204" charset="0"/>
              </a:rPr>
              <a:t>Linked_List</a:t>
            </a:r>
            <a:r>
              <a:rPr lang="en-US" dirty="0">
                <a:latin typeface="Mulish" panose="020B0604020202020204" charset="0"/>
              </a:rPr>
              <a:t>();</a:t>
            </a:r>
          </a:p>
          <a:p>
            <a:r>
              <a:rPr lang="en-US" dirty="0">
                <a:latin typeface="Mulish" panose="020B0604020202020204" charset="0"/>
              </a:rPr>
              <a:t>                if(head==NULL)</a:t>
            </a:r>
          </a:p>
          <a:p>
            <a:r>
              <a:rPr lang="en-US" dirty="0">
                <a:latin typeface="Mulish" panose="020B0604020202020204" charset="0"/>
              </a:rPr>
              <a:t>                {</a:t>
            </a:r>
          </a:p>
          <a:p>
            <a:r>
              <a:rPr lang="en-US" dirty="0">
                <a:latin typeface="Mulish" panose="020B0604020202020204" charset="0"/>
              </a:rPr>
              <a:t>                        head = l;</a:t>
            </a:r>
          </a:p>
          <a:p>
            <a:r>
              <a:rPr lang="en-US" dirty="0">
                <a:latin typeface="Mulish" panose="020B0604020202020204" charset="0"/>
              </a:rPr>
              <a:t>                }</a:t>
            </a:r>
          </a:p>
          <a:p>
            <a:r>
              <a:rPr lang="en-US" dirty="0">
                <a:latin typeface="Mulish" panose="020B0604020202020204" charset="0"/>
              </a:rPr>
              <a:t>                else</a:t>
            </a:r>
          </a:p>
          <a:p>
            <a:r>
              <a:rPr lang="en-US" dirty="0">
                <a:latin typeface="Mulish" panose="020B0604020202020204" charset="0"/>
              </a:rPr>
              <a:t>                {</a:t>
            </a:r>
          </a:p>
          <a:p>
            <a:r>
              <a:rPr lang="en-US" dirty="0">
                <a:latin typeface="Mulish" panose="020B0604020202020204" charset="0"/>
              </a:rPr>
              <a:t>                        </a:t>
            </a:r>
            <a:r>
              <a:rPr lang="en-US" dirty="0" err="1">
                <a:latin typeface="Mulish" panose="020B0604020202020204" charset="0"/>
              </a:rPr>
              <a:t>ptr</a:t>
            </a:r>
            <a:r>
              <a:rPr lang="en-US" dirty="0">
                <a:latin typeface="Mulish" panose="020B0604020202020204" charset="0"/>
              </a:rPr>
              <a:t>-&gt;next = l;</a:t>
            </a:r>
          </a:p>
          <a:p>
            <a:endParaRPr lang="en-US" dirty="0">
              <a:latin typeface="Mulish" panose="020B0604020202020204" charset="0"/>
            </a:endParaRPr>
          </a:p>
          <a:p>
            <a:r>
              <a:rPr lang="en-US" dirty="0">
                <a:latin typeface="Mulish" panose="020B0604020202020204" charset="0"/>
              </a:rPr>
              <a:t>                }</a:t>
            </a:r>
          </a:p>
          <a:p>
            <a:r>
              <a:rPr lang="en-US" dirty="0">
                <a:latin typeface="Mulish" panose="020B0604020202020204" charset="0"/>
              </a:rPr>
              <a:t>                </a:t>
            </a:r>
            <a:r>
              <a:rPr lang="en-US" dirty="0" err="1">
                <a:latin typeface="Mulish" panose="020B0604020202020204" charset="0"/>
              </a:rPr>
              <a:t>ptr</a:t>
            </a:r>
            <a:r>
              <a:rPr lang="en-US" dirty="0">
                <a:latin typeface="Mulish" panose="020B0604020202020204" charset="0"/>
              </a:rPr>
              <a:t> = l;</a:t>
            </a:r>
          </a:p>
          <a:p>
            <a:r>
              <a:rPr lang="en-US" dirty="0">
                <a:latin typeface="Mulish" panose="020B0604020202020204" charset="0"/>
              </a:rPr>
              <a:t>                l-&gt;value = </a:t>
            </a:r>
            <a:r>
              <a:rPr lang="en-US" dirty="0" err="1">
                <a:latin typeface="Mulish" panose="020B0604020202020204" charset="0"/>
              </a:rPr>
              <a:t>val</a:t>
            </a:r>
            <a:r>
              <a:rPr lang="en-US" dirty="0">
                <a:latin typeface="Mulish" panose="020B0604020202020204" charset="0"/>
              </a:rPr>
              <a:t>;</a:t>
            </a:r>
          </a:p>
          <a:p>
            <a:r>
              <a:rPr lang="en-US" dirty="0">
                <a:latin typeface="Mulish" panose="020B0604020202020204" charset="0"/>
              </a:rPr>
              <a:t>        }</a:t>
            </a:r>
          </a:p>
          <a:p>
            <a:r>
              <a:rPr lang="en-US" dirty="0">
                <a:latin typeface="Mulish" panose="020B0604020202020204" charset="0"/>
              </a:rPr>
              <a:t>}</a:t>
            </a:r>
          </a:p>
        </p:txBody>
      </p:sp>
      <p:sp>
        <p:nvSpPr>
          <p:cNvPr id="10" name="Google Shape;1075;p74">
            <a:extLst>
              <a:ext uri="{FF2B5EF4-FFF2-40B4-BE49-F238E27FC236}">
                <a16:creationId xmlns:a16="http://schemas.microsoft.com/office/drawing/2014/main" id="{09586608-089E-41C1-841E-609366B08F7A}"/>
              </a:ext>
            </a:extLst>
          </p:cNvPr>
          <p:cNvSpPr/>
          <p:nvPr/>
        </p:nvSpPr>
        <p:spPr>
          <a:xfrm flipH="1">
            <a:off x="4530700" y="1142998"/>
            <a:ext cx="45719" cy="3657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235249" y="153166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523749" y="2408176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Operation</a:t>
            </a:r>
            <a:endParaRPr dirty="0"/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03049" y="15994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03049" y="15994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842500" y="570299"/>
            <a:ext cx="49492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Insertion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47A01-8950-424E-B20F-498BB5D4C762}"/>
              </a:ext>
            </a:extLst>
          </p:cNvPr>
          <p:cNvSpPr txBox="1"/>
          <p:nvPr/>
        </p:nvSpPr>
        <p:spPr>
          <a:xfrm>
            <a:off x="1286897" y="1142999"/>
            <a:ext cx="77009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eaLnBrk="1" hangingPunct="1">
              <a:buFont typeface="Monotype Sorts" pitchFamily="2" charset="2"/>
              <a:buAutoNum type="arabicPeriod"/>
            </a:pPr>
            <a:r>
              <a:rPr lang="en-US" altLang="zh-CN" sz="1800" dirty="0">
                <a:solidFill>
                  <a:srgbClr val="FF0000"/>
                </a:solidFill>
                <a:latin typeface="Mulish" panose="020B0604020202020204" charset="0"/>
                <a:ea typeface="宋体" pitchFamily="2" charset="-122"/>
              </a:rPr>
              <a:t>Insert into an empty list</a:t>
            </a:r>
          </a:p>
          <a:p>
            <a:pPr marL="914400" lvl="1" indent="-457200" eaLnBrk="1" hangingPunct="1">
              <a:buFont typeface="Monotype Sorts" pitchFamily="2" charset="2"/>
              <a:buAutoNum type="arabicPeriod"/>
            </a:pPr>
            <a:r>
              <a:rPr lang="en-US" altLang="zh-CN" sz="1800" dirty="0">
                <a:solidFill>
                  <a:srgbClr val="FF0000"/>
                </a:solidFill>
                <a:latin typeface="Mulish" panose="020B0604020202020204" charset="0"/>
                <a:ea typeface="宋体" pitchFamily="2" charset="-122"/>
              </a:rPr>
              <a:t>Insert in front</a:t>
            </a:r>
          </a:p>
          <a:p>
            <a:pPr marL="914400" lvl="1" indent="-457200" eaLnBrk="1" hangingPunct="1">
              <a:buFont typeface="Monotype Sorts" pitchFamily="2" charset="2"/>
              <a:buAutoNum type="arabicPeriod"/>
            </a:pPr>
            <a:r>
              <a:rPr lang="en-US" altLang="zh-CN" sz="1800" dirty="0">
                <a:solidFill>
                  <a:srgbClr val="008000"/>
                </a:solidFill>
                <a:latin typeface="Mulish" panose="020B0604020202020204" charset="0"/>
                <a:ea typeface="宋体" pitchFamily="2" charset="-122"/>
              </a:rPr>
              <a:t>Insert at back</a:t>
            </a:r>
          </a:p>
          <a:p>
            <a:pPr marL="914400" lvl="1" indent="-457200" eaLnBrk="1" hangingPunct="1">
              <a:buFont typeface="Monotype Sorts" pitchFamily="2" charset="2"/>
              <a:buAutoNum type="arabicPeriod"/>
            </a:pPr>
            <a:r>
              <a:rPr lang="en-US" altLang="zh-CN" sz="1800" dirty="0">
                <a:solidFill>
                  <a:srgbClr val="008000"/>
                </a:solidFill>
                <a:latin typeface="Mulish" panose="020B0604020202020204" charset="0"/>
                <a:ea typeface="宋体" pitchFamily="2" charset="-122"/>
              </a:rPr>
              <a:t>Insert in middle</a:t>
            </a:r>
          </a:p>
          <a:p>
            <a:pPr marL="457200" lvl="1" eaLnBrk="1" hangingPunct="1"/>
            <a:endParaRPr lang="en-US" altLang="zh-CN" sz="1800" dirty="0">
              <a:solidFill>
                <a:srgbClr val="008000"/>
              </a:solidFill>
              <a:latin typeface="Mulish" panose="020B0604020202020204" charset="0"/>
              <a:ea typeface="宋体" pitchFamily="2" charset="-122"/>
            </a:endParaRPr>
          </a:p>
          <a:p>
            <a:pPr marL="533400" indent="-533400" eaLnBrk="1" hangingPunct="1"/>
            <a:r>
              <a:rPr lang="en-US" altLang="zh-CN" sz="1800" dirty="0">
                <a:latin typeface="Mulish" panose="020B0604020202020204" charset="0"/>
                <a:ea typeface="宋体" pitchFamily="2" charset="-122"/>
              </a:rPr>
              <a:t>But, in fact, only need to handle two cases:</a:t>
            </a:r>
          </a:p>
          <a:p>
            <a:pPr marL="533400" indent="-533400" eaLnBrk="1" hangingPunct="1"/>
            <a:endParaRPr lang="en-US" altLang="zh-CN" sz="1800" dirty="0">
              <a:latin typeface="Mulish" panose="020B0604020202020204" charset="0"/>
              <a:ea typeface="宋体" pitchFamily="2" charset="-122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CN" sz="1800" dirty="0">
                <a:solidFill>
                  <a:srgbClr val="FF0000"/>
                </a:solidFill>
                <a:latin typeface="Mulish" panose="020B0604020202020204" charset="0"/>
                <a:ea typeface="宋体" pitchFamily="2" charset="-122"/>
              </a:rPr>
              <a:t>Insert as the first node</a:t>
            </a:r>
            <a:r>
              <a:rPr lang="en-US" altLang="zh-CN" sz="1800" dirty="0">
                <a:latin typeface="Mulish" panose="020B0604020202020204" charset="0"/>
                <a:ea typeface="宋体" pitchFamily="2" charset="-122"/>
              </a:rPr>
              <a:t> (Case 1 and Case 2)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CN" sz="1800" dirty="0">
                <a:solidFill>
                  <a:srgbClr val="008000"/>
                </a:solidFill>
                <a:latin typeface="Mulish" panose="020B0604020202020204" charset="0"/>
                <a:ea typeface="宋体" pitchFamily="2" charset="-122"/>
              </a:rPr>
              <a:t>Insert in the middle or at the end of the list (Case 3 and Case 4)</a:t>
            </a:r>
          </a:p>
          <a:p>
            <a:endParaRPr lang="en-US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3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842500" y="570299"/>
            <a:ext cx="49492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in front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A004C-2D31-45DE-80E3-C06F6086266C}"/>
              </a:ext>
            </a:extLst>
          </p:cNvPr>
          <p:cNvSpPr txBox="1"/>
          <p:nvPr/>
        </p:nvSpPr>
        <p:spPr>
          <a:xfrm>
            <a:off x="1286897" y="1142999"/>
            <a:ext cx="32851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Insert at the front:</a:t>
            </a:r>
          </a:p>
          <a:p>
            <a:endParaRPr lang="en-US" dirty="0">
              <a:latin typeface="Mulish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Mulish" panose="020B0604020202020204" charset="0"/>
              </a:rPr>
              <a:t>Create one node.</a:t>
            </a:r>
          </a:p>
          <a:p>
            <a:pPr marL="342900" indent="-342900">
              <a:buAutoNum type="arabicPeriod"/>
            </a:pPr>
            <a:endParaRPr lang="en-US" dirty="0">
              <a:latin typeface="Mulish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Mulish" panose="020B0604020202020204" charset="0"/>
              </a:rPr>
              <a:t>Link the node to the head</a:t>
            </a:r>
          </a:p>
          <a:p>
            <a:pPr marL="342900" indent="-342900">
              <a:buAutoNum type="arabicPeriod"/>
            </a:pPr>
            <a:endParaRPr lang="en-US" dirty="0">
              <a:latin typeface="Mulish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Mulish" panose="020B0604020202020204" charset="0"/>
              </a:rPr>
              <a:t>Replace head by the new node.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059DAB1-1DBE-4002-92F6-835E3F6B1385}"/>
              </a:ext>
            </a:extLst>
          </p:cNvPr>
          <p:cNvGrpSpPr/>
          <p:nvPr/>
        </p:nvGrpSpPr>
        <p:grpSpPr>
          <a:xfrm>
            <a:off x="3376879" y="4210048"/>
            <a:ext cx="1297071" cy="377952"/>
            <a:chOff x="2036064" y="1280160"/>
            <a:chExt cx="999744" cy="3779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AC729B-8F40-46FE-8E29-68ABD40F0442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71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03FB8C-FE20-454E-BC44-B7430BA1B316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8FFA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F0DC5A-4640-4699-B638-DD36EF26D9D7}"/>
              </a:ext>
            </a:extLst>
          </p:cNvPr>
          <p:cNvGrpSpPr/>
          <p:nvPr/>
        </p:nvGrpSpPr>
        <p:grpSpPr>
          <a:xfrm>
            <a:off x="4582837" y="4332254"/>
            <a:ext cx="641730" cy="66770"/>
            <a:chOff x="3121802" y="2116323"/>
            <a:chExt cx="641730" cy="667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B7E5E5-2647-4BD4-B1F2-413F9B43EB81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92D08E-12A7-4C22-A50E-8AFBDF168E43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98FDAC4-5203-4577-AC4E-2F37FB31E37C}"/>
              </a:ext>
            </a:extLst>
          </p:cNvPr>
          <p:cNvSpPr txBox="1"/>
          <p:nvPr/>
        </p:nvSpPr>
        <p:spPr>
          <a:xfrm>
            <a:off x="3714272" y="461793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0FFA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610FD5-BDC6-4DF5-AB33-CDFCF0A84E94}"/>
              </a:ext>
            </a:extLst>
          </p:cNvPr>
          <p:cNvGrpSpPr/>
          <p:nvPr/>
        </p:nvGrpSpPr>
        <p:grpSpPr>
          <a:xfrm>
            <a:off x="5231373" y="4191411"/>
            <a:ext cx="1297071" cy="377952"/>
            <a:chOff x="2036064" y="1280160"/>
            <a:chExt cx="999744" cy="3779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25A872-43E0-4271-9927-8889DFCABF0C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247DB4-618D-4925-AF03-833812D21597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800A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2745437-2604-479E-8A35-EA17C06E3AAB}"/>
              </a:ext>
            </a:extLst>
          </p:cNvPr>
          <p:cNvSpPr txBox="1"/>
          <p:nvPr/>
        </p:nvSpPr>
        <p:spPr>
          <a:xfrm>
            <a:off x="5567580" y="459929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F42EBD-B3A4-46CA-B642-FF4F5544AB51}"/>
              </a:ext>
            </a:extLst>
          </p:cNvPr>
          <p:cNvGrpSpPr/>
          <p:nvPr/>
        </p:nvGrpSpPr>
        <p:grpSpPr>
          <a:xfrm>
            <a:off x="6437331" y="4336092"/>
            <a:ext cx="641730" cy="66770"/>
            <a:chOff x="3121802" y="2116323"/>
            <a:chExt cx="641730" cy="6677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0AB0CF-9A61-4BB6-87B9-EE4662FA0707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F17ABC-7423-4D09-A649-4BD0F5AE4E03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98D125-2824-480A-A7C1-D3078709ECE6}"/>
              </a:ext>
            </a:extLst>
          </p:cNvPr>
          <p:cNvGrpSpPr/>
          <p:nvPr/>
        </p:nvGrpSpPr>
        <p:grpSpPr>
          <a:xfrm>
            <a:off x="7085867" y="4195249"/>
            <a:ext cx="1297071" cy="377952"/>
            <a:chOff x="2036064" y="1280160"/>
            <a:chExt cx="999744" cy="37795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E562CB-0754-4D42-82BA-BB7E9BE9C06C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78D07D-A0BC-470F-A963-2F1E7F607257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02C84E9-D2E9-4754-92BE-D024B17C9528}"/>
              </a:ext>
            </a:extLst>
          </p:cNvPr>
          <p:cNvSpPr txBox="1"/>
          <p:nvPr/>
        </p:nvSpPr>
        <p:spPr>
          <a:xfrm>
            <a:off x="7422074" y="4603131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800A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C09F9C-1909-442E-BEE0-4F18F800ABA1}"/>
              </a:ext>
            </a:extLst>
          </p:cNvPr>
          <p:cNvSpPr/>
          <p:nvPr/>
        </p:nvSpPr>
        <p:spPr>
          <a:xfrm>
            <a:off x="1554175" y="3347327"/>
            <a:ext cx="648536" cy="3779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52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D16657-9EF1-4595-A99E-958C7ABB6AAA}"/>
              </a:ext>
            </a:extLst>
          </p:cNvPr>
          <p:cNvSpPr/>
          <p:nvPr/>
        </p:nvSpPr>
        <p:spPr>
          <a:xfrm>
            <a:off x="2202711" y="3347327"/>
            <a:ext cx="648536" cy="3779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lish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A661EE-CD50-4754-80BF-B6B83D1C9DC7}"/>
              </a:ext>
            </a:extLst>
          </p:cNvPr>
          <p:cNvSpPr txBox="1"/>
          <p:nvPr/>
        </p:nvSpPr>
        <p:spPr>
          <a:xfrm>
            <a:off x="1891568" y="375520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1F12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2A4205-C13B-49E4-9C53-3A6AA6474921}"/>
              </a:ext>
            </a:extLst>
          </p:cNvPr>
          <p:cNvSpPr txBox="1"/>
          <p:nvPr/>
        </p:nvSpPr>
        <p:spPr>
          <a:xfrm>
            <a:off x="3147963" y="3006462"/>
            <a:ext cx="13420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HEAD = </a:t>
            </a:r>
            <a:r>
              <a:rPr lang="en-US" b="1" dirty="0">
                <a:latin typeface="Mulish" panose="020B0604020202020204" charset="0"/>
              </a:rPr>
              <a:t>0FFA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FD1F795-F32E-49D4-A560-F8ABB27AA5D4}"/>
              </a:ext>
            </a:extLst>
          </p:cNvPr>
          <p:cNvCxnSpPr>
            <a:cxnSpLocks/>
            <a:stCxn id="31" idx="3"/>
            <a:endCxn id="10" idx="0"/>
          </p:cNvCxnSpPr>
          <p:nvPr/>
        </p:nvCxnSpPr>
        <p:spPr>
          <a:xfrm flipH="1">
            <a:off x="3701147" y="3160351"/>
            <a:ext cx="788850" cy="1049697"/>
          </a:xfrm>
          <a:prstGeom prst="curvedConnector4">
            <a:avLst>
              <a:gd name="adj1" fmla="val -28979"/>
              <a:gd name="adj2" fmla="val 5733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BE694A-95FD-48EB-8804-380D91C0F5DD}"/>
              </a:ext>
            </a:extLst>
          </p:cNvPr>
          <p:cNvSpPr txBox="1"/>
          <p:nvPr/>
        </p:nvSpPr>
        <p:spPr>
          <a:xfrm>
            <a:off x="2224004" y="338241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ulish" panose="020B0604020202020204" charset="0"/>
              </a:rPr>
              <a:t>0FFA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5112D0D-F984-4AF0-9FEF-C2C01F703660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>
            <a:off x="2846290" y="3536303"/>
            <a:ext cx="530589" cy="862721"/>
          </a:xfrm>
          <a:prstGeom prst="curvedConnector3">
            <a:avLst>
              <a:gd name="adj1" fmla="val 43268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A23DB4D-040F-4910-AC51-3BF773B40420}"/>
              </a:ext>
            </a:extLst>
          </p:cNvPr>
          <p:cNvCxnSpPr>
            <a:stCxn id="31" idx="1"/>
            <a:endCxn id="28" idx="0"/>
          </p:cNvCxnSpPr>
          <p:nvPr/>
        </p:nvCxnSpPr>
        <p:spPr>
          <a:xfrm rot="10800000" flipV="1">
            <a:off x="1878443" y="3160351"/>
            <a:ext cx="1269520" cy="18697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CD613EF-5CE6-43AE-8950-197162F1D33F}"/>
              </a:ext>
            </a:extLst>
          </p:cNvPr>
          <p:cNvSpPr txBox="1"/>
          <p:nvPr/>
        </p:nvSpPr>
        <p:spPr>
          <a:xfrm>
            <a:off x="3147963" y="3023436"/>
            <a:ext cx="13420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HEAD = </a:t>
            </a:r>
            <a:r>
              <a:rPr lang="en-US" b="1" dirty="0">
                <a:latin typeface="Mulish" panose="020B0604020202020204" charset="0"/>
              </a:rPr>
              <a:t>1F12</a:t>
            </a:r>
          </a:p>
        </p:txBody>
      </p:sp>
    </p:spTree>
    <p:extLst>
      <p:ext uri="{BB962C8B-B14F-4D97-AF65-F5344CB8AC3E}">
        <p14:creationId xmlns:p14="http://schemas.microsoft.com/office/powerpoint/2010/main" val="84261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4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842500" y="570299"/>
            <a:ext cx="49492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in front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A004C-2D31-45DE-80E3-C06F6086266C}"/>
              </a:ext>
            </a:extLst>
          </p:cNvPr>
          <p:cNvSpPr txBox="1"/>
          <p:nvPr/>
        </p:nvSpPr>
        <p:spPr>
          <a:xfrm>
            <a:off x="1836965" y="1614486"/>
            <a:ext cx="40423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ulish" panose="020B0604020202020204" charset="0"/>
              </a:rPr>
              <a:t>Linked_List</a:t>
            </a:r>
            <a:r>
              <a:rPr lang="en-US" dirty="0">
                <a:latin typeface="Mulish" panose="020B0604020202020204" charset="0"/>
              </a:rPr>
              <a:t> *node = new </a:t>
            </a:r>
            <a:r>
              <a:rPr lang="en-US" dirty="0" err="1">
                <a:latin typeface="Mulish" panose="020B0604020202020204" charset="0"/>
              </a:rPr>
              <a:t>Linked_List</a:t>
            </a:r>
            <a:r>
              <a:rPr lang="en-US" dirty="0">
                <a:latin typeface="Mulish" panose="020B0604020202020204" charset="0"/>
              </a:rPr>
              <a:t>();</a:t>
            </a:r>
          </a:p>
          <a:p>
            <a:endParaRPr lang="en-US" dirty="0">
              <a:latin typeface="Mulish" panose="020B0604020202020204" charset="0"/>
            </a:endParaRPr>
          </a:p>
          <a:p>
            <a:r>
              <a:rPr lang="en-US" dirty="0">
                <a:latin typeface="Mulish" panose="020B0604020202020204" charset="0"/>
              </a:rPr>
              <a:t>        node -&gt; next = head;</a:t>
            </a:r>
          </a:p>
          <a:p>
            <a:endParaRPr lang="en-US" dirty="0">
              <a:latin typeface="Mulish" panose="020B0604020202020204" charset="0"/>
            </a:endParaRPr>
          </a:p>
          <a:p>
            <a:r>
              <a:rPr lang="en-US" dirty="0">
                <a:latin typeface="Mulish" panose="020B0604020202020204" charset="0"/>
              </a:rPr>
              <a:t>        head = node;</a:t>
            </a:r>
          </a:p>
        </p:txBody>
      </p:sp>
    </p:spTree>
    <p:extLst>
      <p:ext uri="{BB962C8B-B14F-4D97-AF65-F5344CB8AC3E}">
        <p14:creationId xmlns:p14="http://schemas.microsoft.com/office/powerpoint/2010/main" val="349136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/>
              <a:t>c</a:t>
            </a:r>
            <a:r>
              <a:rPr lang="en" sz="3200"/>
              <a:t>ontents</a:t>
            </a:r>
            <a:endParaRPr sz="3200"/>
          </a:p>
        </p:txBody>
      </p:sp>
      <p:sp>
        <p:nvSpPr>
          <p:cNvPr id="790" name="Google Shape;790;p63">
            <a:hlinkClick r:id="rId3" action="ppaction://hlinksldjump"/>
          </p:cNvPr>
          <p:cNvSpPr/>
          <p:nvPr/>
        </p:nvSpPr>
        <p:spPr>
          <a:xfrm>
            <a:off x="4515491" y="709448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rId4" action="ppaction://hlinksldjump"/>
          </p:cNvPr>
          <p:cNvSpPr/>
          <p:nvPr/>
        </p:nvSpPr>
        <p:spPr>
          <a:xfrm>
            <a:off x="4515491" y="2285398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182834" y="799150"/>
            <a:ext cx="3115218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 List</a:t>
            </a:r>
            <a:endParaRPr dirty="0"/>
          </a:p>
        </p:txBody>
      </p:sp>
      <p:sp>
        <p:nvSpPr>
          <p:cNvPr id="794" name="Google Shape;794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4600691" y="794648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600691" y="2370598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82834" y="2375100"/>
            <a:ext cx="2773842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Operations</a:t>
            </a:r>
            <a:endParaRPr dirty="0"/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38234" y="727073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5" name="Google Shape;791;p63">
            <a:hlinkClick r:id="rId4" action="ppaction://hlinksldjump"/>
            <a:extLst>
              <a:ext uri="{FF2B5EF4-FFF2-40B4-BE49-F238E27FC236}">
                <a16:creationId xmlns:a16="http://schemas.microsoft.com/office/drawing/2014/main" id="{D4AD2D90-E3B0-4E56-8575-ECCE15BADADB}"/>
              </a:ext>
            </a:extLst>
          </p:cNvPr>
          <p:cNvSpPr/>
          <p:nvPr/>
        </p:nvSpPr>
        <p:spPr>
          <a:xfrm>
            <a:off x="4515491" y="389502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95;p63">
            <a:hlinkClick r:id="rId4" action="ppaction://hlinksldjump"/>
            <a:extLst>
              <a:ext uri="{FF2B5EF4-FFF2-40B4-BE49-F238E27FC236}">
                <a16:creationId xmlns:a16="http://schemas.microsoft.com/office/drawing/2014/main" id="{A67D13F7-D658-49E4-8200-DB955F160166}"/>
              </a:ext>
            </a:extLst>
          </p:cNvPr>
          <p:cNvSpPr txBox="1">
            <a:spLocks/>
          </p:cNvSpPr>
          <p:nvPr/>
        </p:nvSpPr>
        <p:spPr>
          <a:xfrm>
            <a:off x="4600691" y="3980222"/>
            <a:ext cx="402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3</a:t>
            </a:r>
          </a:p>
        </p:txBody>
      </p:sp>
      <p:sp>
        <p:nvSpPr>
          <p:cNvPr id="17" name="Google Shape;801;p63">
            <a:extLst>
              <a:ext uri="{FF2B5EF4-FFF2-40B4-BE49-F238E27FC236}">
                <a16:creationId xmlns:a16="http://schemas.microsoft.com/office/drawing/2014/main" id="{4CFA7884-49DE-490A-830D-2E5D2AA00997}"/>
              </a:ext>
            </a:extLst>
          </p:cNvPr>
          <p:cNvSpPr/>
          <p:nvPr/>
        </p:nvSpPr>
        <p:spPr>
          <a:xfrm rot="-5400000">
            <a:off x="6238234" y="2336697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8;p63">
            <a:extLst>
              <a:ext uri="{FF2B5EF4-FFF2-40B4-BE49-F238E27FC236}">
                <a16:creationId xmlns:a16="http://schemas.microsoft.com/office/drawing/2014/main" id="{453848B8-041B-4495-AD13-BCC6245EBA8F}"/>
              </a:ext>
            </a:extLst>
          </p:cNvPr>
          <p:cNvSpPr txBox="1">
            <a:spLocks/>
          </p:cNvSpPr>
          <p:nvPr/>
        </p:nvSpPr>
        <p:spPr>
          <a:xfrm>
            <a:off x="5137379" y="3987894"/>
            <a:ext cx="2773842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Circular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842500" y="570299"/>
            <a:ext cx="49492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in the middle/Last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8D0152-7157-4EDD-A7EE-841C7D0BDBB3}"/>
              </a:ext>
            </a:extLst>
          </p:cNvPr>
          <p:cNvGrpSpPr/>
          <p:nvPr/>
        </p:nvGrpSpPr>
        <p:grpSpPr>
          <a:xfrm>
            <a:off x="3315919" y="3978400"/>
            <a:ext cx="1297071" cy="377952"/>
            <a:chOff x="2036064" y="1280160"/>
            <a:chExt cx="999744" cy="3779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7C578F-E0BF-4027-949E-470DD43FEC02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71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AF6E4D-1912-4C1A-959A-D0E3F99F6993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8FFA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DD214C-19D0-4CEF-B1ED-A92DE994A8CA}"/>
              </a:ext>
            </a:extLst>
          </p:cNvPr>
          <p:cNvGrpSpPr/>
          <p:nvPr/>
        </p:nvGrpSpPr>
        <p:grpSpPr>
          <a:xfrm>
            <a:off x="4521877" y="4100606"/>
            <a:ext cx="641730" cy="66770"/>
            <a:chOff x="3121802" y="2116323"/>
            <a:chExt cx="641730" cy="667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DC85D8-5B24-4CA6-99C7-A44ED3CEF30B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A9BE493-5A9C-4CF9-ACE2-EB7AECDD681C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D6AABE4-304C-4828-8506-96C1E59831DF}"/>
              </a:ext>
            </a:extLst>
          </p:cNvPr>
          <p:cNvSpPr txBox="1"/>
          <p:nvPr/>
        </p:nvSpPr>
        <p:spPr>
          <a:xfrm>
            <a:off x="3653312" y="438628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0FFA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9B8EE3-519A-40E3-979A-36DC5BE230D5}"/>
              </a:ext>
            </a:extLst>
          </p:cNvPr>
          <p:cNvGrpSpPr/>
          <p:nvPr/>
        </p:nvGrpSpPr>
        <p:grpSpPr>
          <a:xfrm>
            <a:off x="5170413" y="3959763"/>
            <a:ext cx="1297071" cy="377952"/>
            <a:chOff x="2036064" y="1280160"/>
            <a:chExt cx="999744" cy="3779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E66605-D57C-4704-9CC9-250436DAA081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0C67EF-9574-477A-B56F-D5E478562EA3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1F12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949BF2C-7B64-4E87-A9AA-856485E21D45}"/>
              </a:ext>
            </a:extLst>
          </p:cNvPr>
          <p:cNvSpPr txBox="1"/>
          <p:nvPr/>
        </p:nvSpPr>
        <p:spPr>
          <a:xfrm>
            <a:off x="5506620" y="4367645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813272-D11D-4184-82A5-CFCB334CF30F}"/>
              </a:ext>
            </a:extLst>
          </p:cNvPr>
          <p:cNvGrpSpPr/>
          <p:nvPr/>
        </p:nvGrpSpPr>
        <p:grpSpPr>
          <a:xfrm>
            <a:off x="7024907" y="3963601"/>
            <a:ext cx="1297071" cy="377952"/>
            <a:chOff x="2036064" y="1280160"/>
            <a:chExt cx="999744" cy="37795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5F033-BCBF-4BB0-8B53-A773D1D666BC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3C04D3-73EE-40AA-AC6C-B5A980AC1404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FC30BCD-03B7-48C9-B128-4BF89ADA019A}"/>
              </a:ext>
            </a:extLst>
          </p:cNvPr>
          <p:cNvSpPr txBox="1"/>
          <p:nvPr/>
        </p:nvSpPr>
        <p:spPr>
          <a:xfrm>
            <a:off x="7361114" y="4371483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800A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C90203-C7E5-4228-966B-DC14013BFBF0}"/>
              </a:ext>
            </a:extLst>
          </p:cNvPr>
          <p:cNvSpPr txBox="1"/>
          <p:nvPr/>
        </p:nvSpPr>
        <p:spPr>
          <a:xfrm>
            <a:off x="1350119" y="3433296"/>
            <a:ext cx="13420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HEAD = </a:t>
            </a:r>
            <a:r>
              <a:rPr lang="en-US" b="1" dirty="0">
                <a:latin typeface="Mulish" panose="020B0604020202020204" charset="0"/>
              </a:rPr>
              <a:t>0FFA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A0D0DCF-15FB-416D-9B80-B6EEE4F7CE3D}"/>
              </a:ext>
            </a:extLst>
          </p:cNvPr>
          <p:cNvCxnSpPr>
            <a:cxnSpLocks/>
            <a:stCxn id="30" idx="3"/>
            <a:endCxn id="10" idx="0"/>
          </p:cNvCxnSpPr>
          <p:nvPr/>
        </p:nvCxnSpPr>
        <p:spPr>
          <a:xfrm>
            <a:off x="2692153" y="3587185"/>
            <a:ext cx="948034" cy="391215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0BE7F9-D4EC-4364-861E-AD18625F811F}"/>
              </a:ext>
            </a:extLst>
          </p:cNvPr>
          <p:cNvGrpSpPr/>
          <p:nvPr/>
        </p:nvGrpSpPr>
        <p:grpSpPr>
          <a:xfrm>
            <a:off x="6128906" y="3147617"/>
            <a:ext cx="1308145" cy="715659"/>
            <a:chOff x="6072849" y="2813934"/>
            <a:chExt cx="1308145" cy="7156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53E477-1236-4C78-8950-13A1166FF252}"/>
                </a:ext>
              </a:extLst>
            </p:cNvPr>
            <p:cNvSpPr/>
            <p:nvPr/>
          </p:nvSpPr>
          <p:spPr>
            <a:xfrm>
              <a:off x="6072849" y="2813934"/>
              <a:ext cx="648536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52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493911-E4FA-402B-892E-7C84FAD3F229}"/>
                </a:ext>
              </a:extLst>
            </p:cNvPr>
            <p:cNvSpPr/>
            <p:nvPr/>
          </p:nvSpPr>
          <p:spPr>
            <a:xfrm>
              <a:off x="6721385" y="2813934"/>
              <a:ext cx="648536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ulish" panose="020B060402020202020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48DB64-E1CD-4515-A9E1-5FFB8050916F}"/>
                </a:ext>
              </a:extLst>
            </p:cNvPr>
            <p:cNvSpPr txBox="1"/>
            <p:nvPr/>
          </p:nvSpPr>
          <p:spPr>
            <a:xfrm>
              <a:off x="6410242" y="3221816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ulish" panose="020B0604020202020204" charset="0"/>
                </a:rPr>
                <a:t>1F12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4B22A9-C2E0-417A-ABC5-CA503F8B6267}"/>
                </a:ext>
              </a:extLst>
            </p:cNvPr>
            <p:cNvSpPr txBox="1"/>
            <p:nvPr/>
          </p:nvSpPr>
          <p:spPr>
            <a:xfrm>
              <a:off x="6742678" y="284902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ulish" panose="020B0604020202020204" charset="0"/>
                </a:rPr>
                <a:t>800A</a:t>
              </a:r>
            </a:p>
          </p:txBody>
        </p:sp>
      </p:grp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7FEE60F-17A6-4954-AF45-4191E1D58077}"/>
              </a:ext>
            </a:extLst>
          </p:cNvPr>
          <p:cNvCxnSpPr>
            <a:cxnSpLocks/>
            <a:stCxn id="18" idx="0"/>
            <a:endCxn id="27" idx="1"/>
          </p:cNvCxnSpPr>
          <p:nvPr/>
        </p:nvCxnSpPr>
        <p:spPr>
          <a:xfrm rot="16200000" flipV="1">
            <a:off x="5824477" y="3641022"/>
            <a:ext cx="623170" cy="14311"/>
          </a:xfrm>
          <a:prstGeom prst="curvedConnector4">
            <a:avLst>
              <a:gd name="adj1" fmla="val 34838"/>
              <a:gd name="adj2" fmla="val 3863238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D88C1A3-29B3-4C8E-B080-EAF3E0EE88D1}"/>
              </a:ext>
            </a:extLst>
          </p:cNvPr>
          <p:cNvCxnSpPr>
            <a:cxnSpLocks/>
            <a:stCxn id="32" idx="3"/>
            <a:endCxn id="24" idx="0"/>
          </p:cNvCxnSpPr>
          <p:nvPr/>
        </p:nvCxnSpPr>
        <p:spPr>
          <a:xfrm flipH="1">
            <a:off x="7349175" y="3336593"/>
            <a:ext cx="87876" cy="627008"/>
          </a:xfrm>
          <a:prstGeom prst="curvedConnector4">
            <a:avLst>
              <a:gd name="adj1" fmla="val -260139"/>
              <a:gd name="adj2" fmla="val 62272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8AFBF4-6575-4D7D-90D4-7CC1BE475091}"/>
              </a:ext>
            </a:extLst>
          </p:cNvPr>
          <p:cNvGrpSpPr/>
          <p:nvPr/>
        </p:nvGrpSpPr>
        <p:grpSpPr>
          <a:xfrm>
            <a:off x="2018848" y="1655331"/>
            <a:ext cx="1297071" cy="377952"/>
            <a:chOff x="2036064" y="1280160"/>
            <a:chExt cx="999744" cy="37795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E87AC66-70BA-4D8E-9AFF-D61DD14A32EC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71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B6FF1C9-C292-4414-86A3-F7084359EE3F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8FFA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7F6689-E66D-47DD-A2CE-9BC761585D23}"/>
              </a:ext>
            </a:extLst>
          </p:cNvPr>
          <p:cNvGrpSpPr/>
          <p:nvPr/>
        </p:nvGrpSpPr>
        <p:grpSpPr>
          <a:xfrm>
            <a:off x="3224806" y="1777537"/>
            <a:ext cx="641730" cy="66770"/>
            <a:chOff x="3121802" y="2116323"/>
            <a:chExt cx="641730" cy="6677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023208F-90E9-42EF-9639-F68F5468C973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BCC872-8AD1-493D-A30F-C01B611BEF16}"/>
                </a:ext>
              </a:extLst>
            </p:cNvPr>
            <p:cNvCxnSpPr>
              <a:cxnSpLocks/>
              <a:stCxn id="60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C57A84E-6660-47E5-9F6C-9DE92D2B893F}"/>
              </a:ext>
            </a:extLst>
          </p:cNvPr>
          <p:cNvSpPr txBox="1"/>
          <p:nvPr/>
        </p:nvSpPr>
        <p:spPr>
          <a:xfrm>
            <a:off x="2356241" y="206321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0FFA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62F7D59-4EB8-44E1-8CE9-448822C0491F}"/>
              </a:ext>
            </a:extLst>
          </p:cNvPr>
          <p:cNvGrpSpPr/>
          <p:nvPr/>
        </p:nvGrpSpPr>
        <p:grpSpPr>
          <a:xfrm>
            <a:off x="3873342" y="1636694"/>
            <a:ext cx="1297071" cy="377952"/>
            <a:chOff x="2036064" y="1280160"/>
            <a:chExt cx="999744" cy="37795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1E06084-6F5F-49D6-B81A-8DA51924EDA5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41CADB-6DE4-419A-9C23-74A772F960A9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800A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24F3856-33EB-4676-9114-2A2090BCA8E6}"/>
              </a:ext>
            </a:extLst>
          </p:cNvPr>
          <p:cNvSpPr txBox="1"/>
          <p:nvPr/>
        </p:nvSpPr>
        <p:spPr>
          <a:xfrm>
            <a:off x="4209549" y="204457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9AB42CA-184B-4C00-99CC-21A621B3D7F6}"/>
              </a:ext>
            </a:extLst>
          </p:cNvPr>
          <p:cNvGrpSpPr/>
          <p:nvPr/>
        </p:nvGrpSpPr>
        <p:grpSpPr>
          <a:xfrm>
            <a:off x="5079300" y="1781375"/>
            <a:ext cx="641730" cy="66770"/>
            <a:chOff x="3121802" y="2116323"/>
            <a:chExt cx="641730" cy="6677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2FADFD1-80E4-4F42-BD02-031775C40A4E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57C3EC0-0365-4E0C-87DE-AB48FC8565C9}"/>
                </a:ext>
              </a:extLst>
            </p:cNvPr>
            <p:cNvCxnSpPr>
              <a:cxnSpLocks/>
              <a:stCxn id="68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A43B2AF-B1AF-46F9-BF7A-A5F23308D13A}"/>
              </a:ext>
            </a:extLst>
          </p:cNvPr>
          <p:cNvGrpSpPr/>
          <p:nvPr/>
        </p:nvGrpSpPr>
        <p:grpSpPr>
          <a:xfrm>
            <a:off x="5727836" y="1640532"/>
            <a:ext cx="1297071" cy="377952"/>
            <a:chOff x="2036064" y="1280160"/>
            <a:chExt cx="999744" cy="37795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9314056-19AD-4D53-893A-08525A047E54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A14703E-A18F-4FBA-9F6B-F2D29031E9BF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098B310-4FBF-4284-ABF0-5A0B716D1556}"/>
              </a:ext>
            </a:extLst>
          </p:cNvPr>
          <p:cNvSpPr txBox="1"/>
          <p:nvPr/>
        </p:nvSpPr>
        <p:spPr>
          <a:xfrm>
            <a:off x="6064043" y="2048414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800A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F4D007-F8F5-4EC4-81F1-4E1B50ECCAA4}"/>
              </a:ext>
            </a:extLst>
          </p:cNvPr>
          <p:cNvSpPr txBox="1"/>
          <p:nvPr/>
        </p:nvSpPr>
        <p:spPr>
          <a:xfrm>
            <a:off x="547872" y="1169183"/>
            <a:ext cx="13420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HEAD = </a:t>
            </a:r>
            <a:r>
              <a:rPr lang="en-US" b="1" dirty="0">
                <a:latin typeface="Mulish" panose="020B0604020202020204" charset="0"/>
              </a:rPr>
              <a:t>0FFA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F0D55A41-82C8-4CC0-BFAC-9474810B0E69}"/>
              </a:ext>
            </a:extLst>
          </p:cNvPr>
          <p:cNvCxnSpPr>
            <a:cxnSpLocks/>
            <a:stCxn id="74" idx="3"/>
            <a:endCxn id="57" idx="0"/>
          </p:cNvCxnSpPr>
          <p:nvPr/>
        </p:nvCxnSpPr>
        <p:spPr>
          <a:xfrm>
            <a:off x="1889906" y="1323072"/>
            <a:ext cx="453210" cy="33225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78888DC-C846-43C7-A455-1D6BE5E640E0}"/>
              </a:ext>
            </a:extLst>
          </p:cNvPr>
          <p:cNvSpPr txBox="1"/>
          <p:nvPr/>
        </p:nvSpPr>
        <p:spPr>
          <a:xfrm>
            <a:off x="5352072" y="137449"/>
            <a:ext cx="39735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ulish" panose="020B0604020202020204" charset="0"/>
              </a:rPr>
              <a:t>Linked_List</a:t>
            </a:r>
            <a:r>
              <a:rPr lang="en-US" sz="1600" dirty="0">
                <a:latin typeface="Mulish" panose="020B0604020202020204" charset="0"/>
              </a:rPr>
              <a:t> *node = new </a:t>
            </a:r>
            <a:r>
              <a:rPr lang="en-US" sz="1600" dirty="0" err="1">
                <a:latin typeface="Mulish" panose="020B0604020202020204" charset="0"/>
              </a:rPr>
              <a:t>Linked_List</a:t>
            </a:r>
            <a:r>
              <a:rPr lang="en-US" sz="1600" dirty="0">
                <a:latin typeface="Mulish" panose="020B0604020202020204" charset="0"/>
              </a:rPr>
              <a:t>();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        node -&gt; next = </a:t>
            </a:r>
            <a:r>
              <a:rPr lang="en-US" sz="1600" dirty="0" err="1">
                <a:latin typeface="Mulish" panose="020B0604020202020204" charset="0"/>
              </a:rPr>
              <a:t>node_A</a:t>
            </a:r>
            <a:r>
              <a:rPr lang="en-US" sz="1600" dirty="0">
                <a:latin typeface="Mulish" panose="020B0604020202020204" charset="0"/>
              </a:rPr>
              <a:t>-&gt;next;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node_A</a:t>
            </a:r>
            <a:r>
              <a:rPr lang="en-US" sz="1600" dirty="0">
                <a:latin typeface="Mulish" panose="020B0604020202020204" charset="0"/>
              </a:rPr>
              <a:t> -&gt; next = node;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90E465-4729-43B4-A0BA-F8F5AE5C0C94}"/>
              </a:ext>
            </a:extLst>
          </p:cNvPr>
          <p:cNvSpPr txBox="1"/>
          <p:nvPr/>
        </p:nvSpPr>
        <p:spPr>
          <a:xfrm>
            <a:off x="5170413" y="4682814"/>
            <a:ext cx="1375582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ulish" panose="020B0604020202020204" charset="0"/>
              </a:rPr>
              <a:t>NODE A</a:t>
            </a:r>
          </a:p>
        </p:txBody>
      </p:sp>
    </p:spTree>
    <p:extLst>
      <p:ext uri="{BB962C8B-B14F-4D97-AF65-F5344CB8AC3E}">
        <p14:creationId xmlns:p14="http://schemas.microsoft.com/office/powerpoint/2010/main" val="387963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556900" y="436075"/>
            <a:ext cx="4949280" cy="10270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in the middle/Last Full Code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DF3EB8-11EA-492C-977C-C6502174B50A}"/>
              </a:ext>
            </a:extLst>
          </p:cNvPr>
          <p:cNvSpPr txBox="1"/>
          <p:nvPr/>
        </p:nvSpPr>
        <p:spPr>
          <a:xfrm>
            <a:off x="3293385" y="2233196"/>
            <a:ext cx="39735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Mulish" panose="020B0604020202020204" charset="0"/>
              </a:rPr>
              <a:t>Code file</a:t>
            </a:r>
          </a:p>
        </p:txBody>
      </p:sp>
    </p:spTree>
    <p:extLst>
      <p:ext uri="{BB962C8B-B14F-4D97-AF65-F5344CB8AC3E}">
        <p14:creationId xmlns:p14="http://schemas.microsoft.com/office/powerpoint/2010/main" val="422682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377387" y="1244755"/>
            <a:ext cx="7280476" cy="3547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 possible Cases: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Deletion From the front.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Deletion from any middle Node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Delete the Final Node. </a:t>
            </a: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1732" y="672056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Deletion 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1731" y="672056"/>
            <a:ext cx="48980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Deletion from Front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EE2452-28B5-4B8D-BAF2-94345EBD7D74}"/>
              </a:ext>
            </a:extLst>
          </p:cNvPr>
          <p:cNvGrpSpPr/>
          <p:nvPr/>
        </p:nvGrpSpPr>
        <p:grpSpPr>
          <a:xfrm>
            <a:off x="2651894" y="1966885"/>
            <a:ext cx="1297071" cy="377952"/>
            <a:chOff x="2036064" y="1280160"/>
            <a:chExt cx="999744" cy="3779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992BEF-FEDA-4456-A0FA-6BD919C3E117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71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292A87-32BD-471E-A8DC-033C9DC2687F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8FFA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A2CE85-A55A-4631-AC88-840CE002A2F3}"/>
              </a:ext>
            </a:extLst>
          </p:cNvPr>
          <p:cNvGrpSpPr/>
          <p:nvPr/>
        </p:nvGrpSpPr>
        <p:grpSpPr>
          <a:xfrm>
            <a:off x="3857852" y="2089091"/>
            <a:ext cx="641730" cy="66770"/>
            <a:chOff x="3121802" y="2116323"/>
            <a:chExt cx="641730" cy="6677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4B0E0B-5F54-48DA-982D-7DED4AE31BE1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4E4483-BD5E-4466-A94F-E2AA3E8FC4C0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BDD936-3D8B-4427-8346-E71726A8585C}"/>
              </a:ext>
            </a:extLst>
          </p:cNvPr>
          <p:cNvSpPr txBox="1"/>
          <p:nvPr/>
        </p:nvSpPr>
        <p:spPr>
          <a:xfrm>
            <a:off x="2989287" y="237476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0FFA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DDE68-BDFC-4336-A88C-0FD7C2AA647D}"/>
              </a:ext>
            </a:extLst>
          </p:cNvPr>
          <p:cNvGrpSpPr/>
          <p:nvPr/>
        </p:nvGrpSpPr>
        <p:grpSpPr>
          <a:xfrm>
            <a:off x="4506388" y="1948248"/>
            <a:ext cx="1297071" cy="377952"/>
            <a:chOff x="2036064" y="1280160"/>
            <a:chExt cx="999744" cy="37795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BEFFEC-1BC4-4110-B21C-6201344E22B0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907965-3D8C-40E0-A93E-E2A5622320CF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800A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E23764-397C-470C-9CD7-72AB49A3ADAB}"/>
              </a:ext>
            </a:extLst>
          </p:cNvPr>
          <p:cNvSpPr txBox="1"/>
          <p:nvPr/>
        </p:nvSpPr>
        <p:spPr>
          <a:xfrm>
            <a:off x="4842595" y="235613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B25554-DB9B-4C6E-B4AF-C5683643B52D}"/>
              </a:ext>
            </a:extLst>
          </p:cNvPr>
          <p:cNvGrpSpPr/>
          <p:nvPr/>
        </p:nvGrpSpPr>
        <p:grpSpPr>
          <a:xfrm>
            <a:off x="5712346" y="2092929"/>
            <a:ext cx="641730" cy="66770"/>
            <a:chOff x="3121802" y="2116323"/>
            <a:chExt cx="641730" cy="6677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CECF63-66A6-45DC-AF05-529A51FAB425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9716F4D-40A9-46EF-B97F-34D14C99FD81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C8A094-28C3-486D-AF66-9BB933AAB2C3}"/>
              </a:ext>
            </a:extLst>
          </p:cNvPr>
          <p:cNvGrpSpPr/>
          <p:nvPr/>
        </p:nvGrpSpPr>
        <p:grpSpPr>
          <a:xfrm>
            <a:off x="6360882" y="1952086"/>
            <a:ext cx="1297071" cy="377952"/>
            <a:chOff x="2036064" y="1280160"/>
            <a:chExt cx="999744" cy="3779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8FD29C-3480-4BE1-9489-5490FC8814F1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10297-6D63-45EB-A341-BE574335FF2A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9EBC3F-F945-462B-919A-819813CAD605}"/>
              </a:ext>
            </a:extLst>
          </p:cNvPr>
          <p:cNvSpPr txBox="1"/>
          <p:nvPr/>
        </p:nvSpPr>
        <p:spPr>
          <a:xfrm>
            <a:off x="6697089" y="2359968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800A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64572-8B3A-4A17-95B0-B34ECEDC4FCE}"/>
              </a:ext>
            </a:extLst>
          </p:cNvPr>
          <p:cNvSpPr txBox="1"/>
          <p:nvPr/>
        </p:nvSpPr>
        <p:spPr>
          <a:xfrm>
            <a:off x="1180918" y="1480737"/>
            <a:ext cx="13420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HEAD = </a:t>
            </a:r>
            <a:r>
              <a:rPr lang="en-US" b="1" dirty="0">
                <a:latin typeface="Mulish" panose="020B0604020202020204" charset="0"/>
              </a:rPr>
              <a:t>0FFA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27FB589-3DCB-4AE9-BBDB-8A2CB4D1C240}"/>
              </a:ext>
            </a:extLst>
          </p:cNvPr>
          <p:cNvCxnSpPr>
            <a:cxnSpLocks/>
            <a:stCxn id="28" idx="3"/>
            <a:endCxn id="11" idx="0"/>
          </p:cNvCxnSpPr>
          <p:nvPr/>
        </p:nvCxnSpPr>
        <p:spPr>
          <a:xfrm>
            <a:off x="2522952" y="1634626"/>
            <a:ext cx="453210" cy="33225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E9F07-AD08-42B0-865C-7E0B1FA64A7B}"/>
              </a:ext>
            </a:extLst>
          </p:cNvPr>
          <p:cNvSpPr txBox="1"/>
          <p:nvPr/>
        </p:nvSpPr>
        <p:spPr>
          <a:xfrm>
            <a:off x="1180918" y="1493977"/>
            <a:ext cx="13420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HEAD = 8FFA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3CB6729-5C33-469A-BF6D-CFFBF09E47F3}"/>
              </a:ext>
            </a:extLst>
          </p:cNvPr>
          <p:cNvCxnSpPr>
            <a:cxnSpLocks/>
            <a:stCxn id="30" idx="3"/>
            <a:endCxn id="18" idx="0"/>
          </p:cNvCxnSpPr>
          <p:nvPr/>
        </p:nvCxnSpPr>
        <p:spPr>
          <a:xfrm>
            <a:off x="2522952" y="1647866"/>
            <a:ext cx="2307704" cy="30038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3C883B-B423-4CA4-B86D-DFF6CB55AEBE}"/>
              </a:ext>
            </a:extLst>
          </p:cNvPr>
          <p:cNvSpPr txBox="1"/>
          <p:nvPr/>
        </p:nvSpPr>
        <p:spPr>
          <a:xfrm>
            <a:off x="2705007" y="3090684"/>
            <a:ext cx="45791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Linked_List</a:t>
            </a:r>
            <a:r>
              <a:rPr lang="en-US" dirty="0"/>
              <a:t>* temp = head;</a:t>
            </a:r>
          </a:p>
          <a:p>
            <a:endParaRPr lang="en-US" dirty="0"/>
          </a:p>
          <a:p>
            <a:r>
              <a:rPr lang="en-US" dirty="0"/>
              <a:t>head = head-&gt;next;</a:t>
            </a:r>
          </a:p>
          <a:p>
            <a:endParaRPr lang="en-US" dirty="0"/>
          </a:p>
          <a:p>
            <a:r>
              <a:rPr lang="en-US" dirty="0"/>
              <a:t>free(temp);</a:t>
            </a:r>
          </a:p>
        </p:txBody>
      </p:sp>
    </p:spTree>
    <p:extLst>
      <p:ext uri="{BB962C8B-B14F-4D97-AF65-F5344CB8AC3E}">
        <p14:creationId xmlns:p14="http://schemas.microsoft.com/office/powerpoint/2010/main" val="120814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1731" y="672056"/>
            <a:ext cx="48980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Deletion from Middle/Last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92BEF-FEDA-4456-A0FA-6BD919C3E117}"/>
              </a:ext>
            </a:extLst>
          </p:cNvPr>
          <p:cNvSpPr/>
          <p:nvPr/>
        </p:nvSpPr>
        <p:spPr>
          <a:xfrm>
            <a:off x="1594619" y="1966885"/>
            <a:ext cx="648536" cy="3779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71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92A87-32BD-471E-A8DC-033C9DC2687F}"/>
              </a:ext>
            </a:extLst>
          </p:cNvPr>
          <p:cNvSpPr/>
          <p:nvPr/>
        </p:nvSpPr>
        <p:spPr>
          <a:xfrm>
            <a:off x="2243155" y="1966885"/>
            <a:ext cx="648536" cy="3779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A2CE85-A55A-4631-AC88-840CE002A2F3}"/>
              </a:ext>
            </a:extLst>
          </p:cNvPr>
          <p:cNvGrpSpPr/>
          <p:nvPr/>
        </p:nvGrpSpPr>
        <p:grpSpPr>
          <a:xfrm>
            <a:off x="2800577" y="2089091"/>
            <a:ext cx="641730" cy="66770"/>
            <a:chOff x="3121802" y="2116323"/>
            <a:chExt cx="641730" cy="6677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4B0E0B-5F54-48DA-982D-7DED4AE31BE1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4E4483-BD5E-4466-A94F-E2AA3E8FC4C0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BDD936-3D8B-4427-8346-E71726A8585C}"/>
              </a:ext>
            </a:extLst>
          </p:cNvPr>
          <p:cNvSpPr txBox="1"/>
          <p:nvPr/>
        </p:nvSpPr>
        <p:spPr>
          <a:xfrm>
            <a:off x="1932012" y="237476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0FFA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DDE68-BDFC-4336-A88C-0FD7C2AA647D}"/>
              </a:ext>
            </a:extLst>
          </p:cNvPr>
          <p:cNvGrpSpPr/>
          <p:nvPr/>
        </p:nvGrpSpPr>
        <p:grpSpPr>
          <a:xfrm>
            <a:off x="3449113" y="1948248"/>
            <a:ext cx="1297071" cy="377952"/>
            <a:chOff x="2036064" y="1280160"/>
            <a:chExt cx="999744" cy="37795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BEFFEC-1BC4-4110-B21C-6201344E22B0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907965-3D8C-40E0-A93E-E2A5622320CF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800A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E23764-397C-470C-9CD7-72AB49A3ADAB}"/>
              </a:ext>
            </a:extLst>
          </p:cNvPr>
          <p:cNvSpPr txBox="1"/>
          <p:nvPr/>
        </p:nvSpPr>
        <p:spPr>
          <a:xfrm>
            <a:off x="3785320" y="235613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B25554-DB9B-4C6E-B4AF-C5683643B52D}"/>
              </a:ext>
            </a:extLst>
          </p:cNvPr>
          <p:cNvGrpSpPr/>
          <p:nvPr/>
        </p:nvGrpSpPr>
        <p:grpSpPr>
          <a:xfrm>
            <a:off x="4655071" y="2092929"/>
            <a:ext cx="641730" cy="66770"/>
            <a:chOff x="3121802" y="2116323"/>
            <a:chExt cx="641730" cy="6677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CECF63-66A6-45DC-AF05-529A51FAB425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9716F4D-40A9-46EF-B97F-34D14C99FD81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C8A094-28C3-486D-AF66-9BB933AAB2C3}"/>
              </a:ext>
            </a:extLst>
          </p:cNvPr>
          <p:cNvGrpSpPr/>
          <p:nvPr/>
        </p:nvGrpSpPr>
        <p:grpSpPr>
          <a:xfrm>
            <a:off x="5303607" y="1952086"/>
            <a:ext cx="1297071" cy="377952"/>
            <a:chOff x="2036064" y="1280160"/>
            <a:chExt cx="999744" cy="3779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8FD29C-3480-4BE1-9489-5490FC8814F1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10297-6D63-45EB-A341-BE574335FF2A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C00A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9EBC3F-F945-462B-919A-819813CAD605}"/>
              </a:ext>
            </a:extLst>
          </p:cNvPr>
          <p:cNvSpPr txBox="1"/>
          <p:nvPr/>
        </p:nvSpPr>
        <p:spPr>
          <a:xfrm>
            <a:off x="5639814" y="2359968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800A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64572-8B3A-4A17-95B0-B34ECEDC4FCE}"/>
              </a:ext>
            </a:extLst>
          </p:cNvPr>
          <p:cNvSpPr txBox="1"/>
          <p:nvPr/>
        </p:nvSpPr>
        <p:spPr>
          <a:xfrm>
            <a:off x="123643" y="1480737"/>
            <a:ext cx="13420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HEAD = </a:t>
            </a:r>
            <a:r>
              <a:rPr lang="en-US" b="1" dirty="0">
                <a:latin typeface="Mulish" panose="020B0604020202020204" charset="0"/>
              </a:rPr>
              <a:t>0FFA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27FB589-3DCB-4AE9-BBDB-8A2CB4D1C240}"/>
              </a:ext>
            </a:extLst>
          </p:cNvPr>
          <p:cNvCxnSpPr>
            <a:cxnSpLocks/>
            <a:stCxn id="28" idx="3"/>
            <a:endCxn id="11" idx="0"/>
          </p:cNvCxnSpPr>
          <p:nvPr/>
        </p:nvCxnSpPr>
        <p:spPr>
          <a:xfrm>
            <a:off x="1465677" y="1634626"/>
            <a:ext cx="453210" cy="33225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3C883B-B423-4CA4-B86D-DFF6CB55AEBE}"/>
              </a:ext>
            </a:extLst>
          </p:cNvPr>
          <p:cNvSpPr txBox="1"/>
          <p:nvPr/>
        </p:nvSpPr>
        <p:spPr>
          <a:xfrm>
            <a:off x="1592885" y="3791825"/>
            <a:ext cx="27917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Need to use two pointers</a:t>
            </a:r>
          </a:p>
          <a:p>
            <a:pPr marL="342900" indent="-342900">
              <a:buAutoNum type="arabicPeriod"/>
            </a:pPr>
            <a:r>
              <a:rPr lang="en-US" dirty="0"/>
              <a:t>Ptr1 holds the previous node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Ptr2 holds the next node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BC8C40-4DD8-4591-9EA8-7DC6CAA03426}"/>
              </a:ext>
            </a:extLst>
          </p:cNvPr>
          <p:cNvGrpSpPr/>
          <p:nvPr/>
        </p:nvGrpSpPr>
        <p:grpSpPr>
          <a:xfrm>
            <a:off x="7029787" y="1951290"/>
            <a:ext cx="1297071" cy="377952"/>
            <a:chOff x="2036064" y="1280160"/>
            <a:chExt cx="999744" cy="37795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C727C1-7BE6-4AE9-AA7A-55777FF3FB0D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18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D531C9-1F07-40B3-B8B7-414585CABD82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EB8A90E-D3DF-4295-8EF7-DAD65D7B9BC0}"/>
              </a:ext>
            </a:extLst>
          </p:cNvPr>
          <p:cNvSpPr txBox="1"/>
          <p:nvPr/>
        </p:nvSpPr>
        <p:spPr>
          <a:xfrm>
            <a:off x="7365994" y="2359172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C00A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75D203-660D-4E10-BAC7-8D6F42E404C5}"/>
              </a:ext>
            </a:extLst>
          </p:cNvPr>
          <p:cNvGrpSpPr/>
          <p:nvPr/>
        </p:nvGrpSpPr>
        <p:grpSpPr>
          <a:xfrm>
            <a:off x="6522146" y="2114616"/>
            <a:ext cx="507641" cy="66770"/>
            <a:chOff x="3121802" y="2116323"/>
            <a:chExt cx="507641" cy="6677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B4679DF-8DDD-4E68-A1FD-D34DEB7DA159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027BA09-3E44-4FC2-B6A6-2E2CEA9BFB51}"/>
                </a:ext>
              </a:extLst>
            </p:cNvPr>
            <p:cNvCxnSpPr>
              <a:cxnSpLocks/>
              <a:stCxn id="38" idx="6"/>
              <a:endCxn id="33" idx="1"/>
            </p:cNvCxnSpPr>
            <p:nvPr/>
          </p:nvCxnSpPr>
          <p:spPr>
            <a:xfrm flipV="1">
              <a:off x="3193239" y="2141973"/>
              <a:ext cx="436204" cy="77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EF8DD4-701D-4240-9E67-165E4E2B85D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243155" y="2682544"/>
            <a:ext cx="0" cy="278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C8C193-40D9-477B-A9CF-B82E930F001C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4096463" y="2663907"/>
            <a:ext cx="1186" cy="354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5FF182E-EDB6-40F1-A2D4-0656A7B93BAB}"/>
              </a:ext>
            </a:extLst>
          </p:cNvPr>
          <p:cNvSpPr txBox="1"/>
          <p:nvPr/>
        </p:nvSpPr>
        <p:spPr>
          <a:xfrm>
            <a:off x="3821163" y="2960657"/>
            <a:ext cx="52770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ptr2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8ECD7B-259A-4F70-B363-4AD665912F61}"/>
              </a:ext>
            </a:extLst>
          </p:cNvPr>
          <p:cNvSpPr txBox="1"/>
          <p:nvPr/>
        </p:nvSpPr>
        <p:spPr>
          <a:xfrm>
            <a:off x="1967361" y="2960658"/>
            <a:ext cx="52770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ptr1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15CA7F-997A-4A49-8DE1-59578501B52C}"/>
              </a:ext>
            </a:extLst>
          </p:cNvPr>
          <p:cNvSpPr txBox="1"/>
          <p:nvPr/>
        </p:nvSpPr>
        <p:spPr>
          <a:xfrm>
            <a:off x="5415814" y="3724369"/>
            <a:ext cx="27917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if( ptr2-&gt; value == key)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ptr1-&gt; next = ptr2-&gt;next</a:t>
            </a:r>
          </a:p>
          <a:p>
            <a:r>
              <a:rPr lang="en-US" dirty="0"/>
              <a:t>}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6475A3-F7E2-4351-89B9-C302F50F616B}"/>
              </a:ext>
            </a:extLst>
          </p:cNvPr>
          <p:cNvSpPr/>
          <p:nvPr/>
        </p:nvSpPr>
        <p:spPr>
          <a:xfrm>
            <a:off x="2244102" y="1966885"/>
            <a:ext cx="648536" cy="3779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800A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6B0D5B-AD1C-47BA-979C-CD19E71997E3}"/>
              </a:ext>
            </a:extLst>
          </p:cNvPr>
          <p:cNvGrpSpPr/>
          <p:nvPr/>
        </p:nvGrpSpPr>
        <p:grpSpPr>
          <a:xfrm>
            <a:off x="2898497" y="1510233"/>
            <a:ext cx="2405110" cy="630829"/>
            <a:chOff x="2898497" y="1510233"/>
            <a:chExt cx="2405110" cy="630829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15BE7E4-0AE9-44E7-A365-8EB24B27185C}"/>
                </a:ext>
              </a:extLst>
            </p:cNvPr>
            <p:cNvCxnSpPr>
              <a:cxnSpLocks/>
              <a:stCxn id="58" idx="3"/>
              <a:endCxn id="25" idx="1"/>
            </p:cNvCxnSpPr>
            <p:nvPr/>
          </p:nvCxnSpPr>
          <p:spPr>
            <a:xfrm>
              <a:off x="5111646" y="1942191"/>
              <a:ext cx="191961" cy="19887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D2B9AA-25B1-4689-AC17-6DB12D9BBFD9}"/>
                </a:ext>
              </a:extLst>
            </p:cNvPr>
            <p:cNvSpPr/>
            <p:nvPr/>
          </p:nvSpPr>
          <p:spPr>
            <a:xfrm>
              <a:off x="2898497" y="1510233"/>
              <a:ext cx="2213149" cy="612243"/>
            </a:xfrm>
            <a:custGeom>
              <a:avLst/>
              <a:gdLst>
                <a:gd name="connsiteX0" fmla="*/ 0 w 2203554"/>
                <a:gd name="connsiteY0" fmla="*/ 610875 h 610875"/>
                <a:gd name="connsiteX1" fmla="*/ 292308 w 2203554"/>
                <a:gd name="connsiteY1" fmla="*/ 243616 h 610875"/>
                <a:gd name="connsiteX2" fmla="*/ 1304144 w 2203554"/>
                <a:gd name="connsiteY2" fmla="*/ 3774 h 610875"/>
                <a:gd name="connsiteX3" fmla="*/ 2203554 w 2203554"/>
                <a:gd name="connsiteY3" fmla="*/ 430993 h 61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554" h="610875">
                  <a:moveTo>
                    <a:pt x="0" y="610875"/>
                  </a:moveTo>
                  <a:cubicBezTo>
                    <a:pt x="37475" y="477837"/>
                    <a:pt x="74951" y="344799"/>
                    <a:pt x="292308" y="243616"/>
                  </a:cubicBezTo>
                  <a:cubicBezTo>
                    <a:pt x="509665" y="142432"/>
                    <a:pt x="985603" y="-27455"/>
                    <a:pt x="1304144" y="3774"/>
                  </a:cubicBezTo>
                  <a:cubicBezTo>
                    <a:pt x="1622685" y="35003"/>
                    <a:pt x="1913119" y="232998"/>
                    <a:pt x="2203554" y="4309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171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B9A85F3-3901-4D07-AAEA-B428B5203E85}"/>
              </a:ext>
            </a:extLst>
          </p:cNvPr>
          <p:cNvSpPr/>
          <p:nvPr/>
        </p:nvSpPr>
        <p:spPr>
          <a:xfrm>
            <a:off x="2951957" y="3855318"/>
            <a:ext cx="648536" cy="3779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1234</a:t>
            </a: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1731" y="672056"/>
            <a:ext cx="48980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Linked List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92BEF-FEDA-4456-A0FA-6BD919C3E117}"/>
              </a:ext>
            </a:extLst>
          </p:cNvPr>
          <p:cNvSpPr/>
          <p:nvPr/>
        </p:nvSpPr>
        <p:spPr>
          <a:xfrm>
            <a:off x="1594619" y="1966885"/>
            <a:ext cx="648536" cy="3779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71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92A87-32BD-471E-A8DC-033C9DC2687F}"/>
              </a:ext>
            </a:extLst>
          </p:cNvPr>
          <p:cNvSpPr/>
          <p:nvPr/>
        </p:nvSpPr>
        <p:spPr>
          <a:xfrm>
            <a:off x="2243155" y="1966885"/>
            <a:ext cx="648536" cy="3779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A2CE85-A55A-4631-AC88-840CE002A2F3}"/>
              </a:ext>
            </a:extLst>
          </p:cNvPr>
          <p:cNvGrpSpPr/>
          <p:nvPr/>
        </p:nvGrpSpPr>
        <p:grpSpPr>
          <a:xfrm>
            <a:off x="2800577" y="2089091"/>
            <a:ext cx="641730" cy="66770"/>
            <a:chOff x="3121802" y="2116323"/>
            <a:chExt cx="641730" cy="6677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4B0E0B-5F54-48DA-982D-7DED4AE31BE1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4E4483-BD5E-4466-A94F-E2AA3E8FC4C0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BDD936-3D8B-4427-8346-E71726A8585C}"/>
              </a:ext>
            </a:extLst>
          </p:cNvPr>
          <p:cNvSpPr txBox="1"/>
          <p:nvPr/>
        </p:nvSpPr>
        <p:spPr>
          <a:xfrm>
            <a:off x="1932012" y="237476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0FFA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DDE68-BDFC-4336-A88C-0FD7C2AA647D}"/>
              </a:ext>
            </a:extLst>
          </p:cNvPr>
          <p:cNvGrpSpPr/>
          <p:nvPr/>
        </p:nvGrpSpPr>
        <p:grpSpPr>
          <a:xfrm>
            <a:off x="3449113" y="1948248"/>
            <a:ext cx="1297071" cy="377952"/>
            <a:chOff x="2036064" y="1280160"/>
            <a:chExt cx="999744" cy="37795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BEFFEC-1BC4-4110-B21C-6201344E22B0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907965-3D8C-40E0-A93E-E2A5622320CF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800A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E23764-397C-470C-9CD7-72AB49A3ADAB}"/>
              </a:ext>
            </a:extLst>
          </p:cNvPr>
          <p:cNvSpPr txBox="1"/>
          <p:nvPr/>
        </p:nvSpPr>
        <p:spPr>
          <a:xfrm>
            <a:off x="3785320" y="235613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B25554-DB9B-4C6E-B4AF-C5683643B52D}"/>
              </a:ext>
            </a:extLst>
          </p:cNvPr>
          <p:cNvGrpSpPr/>
          <p:nvPr/>
        </p:nvGrpSpPr>
        <p:grpSpPr>
          <a:xfrm>
            <a:off x="4655071" y="2092929"/>
            <a:ext cx="641730" cy="66770"/>
            <a:chOff x="3121802" y="2116323"/>
            <a:chExt cx="641730" cy="6677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CECF63-66A6-45DC-AF05-529A51FAB425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9716F4D-40A9-46EF-B97F-34D14C99FD81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C8A094-28C3-486D-AF66-9BB933AAB2C3}"/>
              </a:ext>
            </a:extLst>
          </p:cNvPr>
          <p:cNvGrpSpPr/>
          <p:nvPr/>
        </p:nvGrpSpPr>
        <p:grpSpPr>
          <a:xfrm>
            <a:off x="5303607" y="1952086"/>
            <a:ext cx="1297071" cy="377952"/>
            <a:chOff x="2036064" y="1280160"/>
            <a:chExt cx="999744" cy="3779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8FD29C-3480-4BE1-9489-5490FC8814F1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10297-6D63-45EB-A341-BE574335FF2A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C00A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9EBC3F-F945-462B-919A-819813CAD605}"/>
              </a:ext>
            </a:extLst>
          </p:cNvPr>
          <p:cNvSpPr txBox="1"/>
          <p:nvPr/>
        </p:nvSpPr>
        <p:spPr>
          <a:xfrm>
            <a:off x="5639814" y="2359968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800A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64572-8B3A-4A17-95B0-B34ECEDC4FCE}"/>
              </a:ext>
            </a:extLst>
          </p:cNvPr>
          <p:cNvSpPr txBox="1"/>
          <p:nvPr/>
        </p:nvSpPr>
        <p:spPr>
          <a:xfrm>
            <a:off x="123643" y="1480737"/>
            <a:ext cx="13420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HEAD = </a:t>
            </a:r>
            <a:r>
              <a:rPr lang="en-US" b="1" dirty="0">
                <a:latin typeface="Mulish" panose="020B0604020202020204" charset="0"/>
              </a:rPr>
              <a:t>0FFA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27FB589-3DCB-4AE9-BBDB-8A2CB4D1C240}"/>
              </a:ext>
            </a:extLst>
          </p:cNvPr>
          <p:cNvCxnSpPr>
            <a:cxnSpLocks/>
            <a:stCxn id="28" idx="3"/>
            <a:endCxn id="11" idx="0"/>
          </p:cNvCxnSpPr>
          <p:nvPr/>
        </p:nvCxnSpPr>
        <p:spPr>
          <a:xfrm>
            <a:off x="1465677" y="1634626"/>
            <a:ext cx="453210" cy="33225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BC8C40-4DD8-4591-9EA8-7DC6CAA03426}"/>
              </a:ext>
            </a:extLst>
          </p:cNvPr>
          <p:cNvGrpSpPr/>
          <p:nvPr/>
        </p:nvGrpSpPr>
        <p:grpSpPr>
          <a:xfrm>
            <a:off x="7029787" y="1951290"/>
            <a:ext cx="1297071" cy="377952"/>
            <a:chOff x="2036064" y="1280160"/>
            <a:chExt cx="999744" cy="37795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C727C1-7BE6-4AE9-AA7A-55777FF3FB0D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18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D531C9-1F07-40B3-B8B7-414585CABD82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EB8A90E-D3DF-4295-8EF7-DAD65D7B9BC0}"/>
              </a:ext>
            </a:extLst>
          </p:cNvPr>
          <p:cNvSpPr txBox="1"/>
          <p:nvPr/>
        </p:nvSpPr>
        <p:spPr>
          <a:xfrm>
            <a:off x="7365994" y="2359172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C00A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75D203-660D-4E10-BAC7-8D6F42E404C5}"/>
              </a:ext>
            </a:extLst>
          </p:cNvPr>
          <p:cNvGrpSpPr/>
          <p:nvPr/>
        </p:nvGrpSpPr>
        <p:grpSpPr>
          <a:xfrm>
            <a:off x="6522146" y="2114616"/>
            <a:ext cx="507641" cy="66770"/>
            <a:chOff x="3121802" y="2116323"/>
            <a:chExt cx="507641" cy="6677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B4679DF-8DDD-4E68-A1FD-D34DEB7DA159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027BA09-3E44-4FC2-B6A6-2E2CEA9BFB51}"/>
                </a:ext>
              </a:extLst>
            </p:cNvPr>
            <p:cNvCxnSpPr>
              <a:cxnSpLocks/>
              <a:stCxn id="38" idx="6"/>
              <a:endCxn id="33" idx="1"/>
            </p:cNvCxnSpPr>
            <p:nvPr/>
          </p:nvCxnSpPr>
          <p:spPr>
            <a:xfrm flipV="1">
              <a:off x="3193239" y="2141973"/>
              <a:ext cx="436204" cy="77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F15CA7F-997A-4A49-8DE1-59578501B52C}"/>
              </a:ext>
            </a:extLst>
          </p:cNvPr>
          <p:cNvSpPr txBox="1"/>
          <p:nvPr/>
        </p:nvSpPr>
        <p:spPr>
          <a:xfrm>
            <a:off x="6768870" y="915038"/>
            <a:ext cx="1804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Mulish" panose="020B0604020202020204" charset="0"/>
              </a:rPr>
              <a:t>Ptr</a:t>
            </a:r>
            <a:r>
              <a:rPr lang="en-US" b="1" dirty="0">
                <a:latin typeface="Mulish" panose="020B0604020202020204" charset="0"/>
              </a:rPr>
              <a:t>-&gt;next = head2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6475A3-F7E2-4351-89B9-C302F50F616B}"/>
              </a:ext>
            </a:extLst>
          </p:cNvPr>
          <p:cNvSpPr/>
          <p:nvPr/>
        </p:nvSpPr>
        <p:spPr>
          <a:xfrm>
            <a:off x="7671227" y="1947835"/>
            <a:ext cx="648536" cy="3779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021A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3DEE38-09A5-4B13-AAC9-BDA44E175B35}"/>
              </a:ext>
            </a:extLst>
          </p:cNvPr>
          <p:cNvSpPr/>
          <p:nvPr/>
        </p:nvSpPr>
        <p:spPr>
          <a:xfrm>
            <a:off x="2304235" y="3855226"/>
            <a:ext cx="648536" cy="3779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91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AFB1EC-27E8-45DC-A3A1-41F1DA3E5438}"/>
              </a:ext>
            </a:extLst>
          </p:cNvPr>
          <p:cNvGrpSpPr/>
          <p:nvPr/>
        </p:nvGrpSpPr>
        <p:grpSpPr>
          <a:xfrm>
            <a:off x="3510193" y="3977432"/>
            <a:ext cx="641730" cy="66770"/>
            <a:chOff x="3121802" y="2116323"/>
            <a:chExt cx="641730" cy="6677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A1A045-D3FD-4B55-ACAA-F9B161CD9568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40ECB35-B660-4E0C-B428-425107865D37}"/>
                </a:ext>
              </a:extLst>
            </p:cNvPr>
            <p:cNvCxnSpPr>
              <a:cxnSpLocks/>
              <a:stCxn id="49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81EC3BF-FB30-40A0-B61A-D675B9E3431B}"/>
              </a:ext>
            </a:extLst>
          </p:cNvPr>
          <p:cNvSpPr txBox="1"/>
          <p:nvPr/>
        </p:nvSpPr>
        <p:spPr>
          <a:xfrm>
            <a:off x="2641628" y="4263108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021A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745B94-8CAA-4346-AF1E-F3053BF0528E}"/>
              </a:ext>
            </a:extLst>
          </p:cNvPr>
          <p:cNvGrpSpPr/>
          <p:nvPr/>
        </p:nvGrpSpPr>
        <p:grpSpPr>
          <a:xfrm>
            <a:off x="4158729" y="3836589"/>
            <a:ext cx="1297071" cy="377952"/>
            <a:chOff x="2036064" y="1280160"/>
            <a:chExt cx="999744" cy="37795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05AB365-13D1-4DE7-A5D6-749CBE264D1B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41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B3E4CF-D408-4A70-B44F-78C649462EB6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213A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0A16A7E-3DA0-460C-9F3F-20678973D7E6}"/>
              </a:ext>
            </a:extLst>
          </p:cNvPr>
          <p:cNvSpPr txBox="1"/>
          <p:nvPr/>
        </p:nvSpPr>
        <p:spPr>
          <a:xfrm>
            <a:off x="4494936" y="424447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1234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8FDEBF-E703-46C4-9AF2-F6DBF8B67B3B}"/>
              </a:ext>
            </a:extLst>
          </p:cNvPr>
          <p:cNvGrpSpPr/>
          <p:nvPr/>
        </p:nvGrpSpPr>
        <p:grpSpPr>
          <a:xfrm>
            <a:off x="5364687" y="3981270"/>
            <a:ext cx="641730" cy="66770"/>
            <a:chOff x="3121802" y="2116323"/>
            <a:chExt cx="641730" cy="6677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DAE546-9500-4E9B-837E-FA841C615321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5F32D9F-44E1-4233-B251-309EBCCE792F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5350066-4D26-40DD-BE34-81218B7FF985}"/>
              </a:ext>
            </a:extLst>
          </p:cNvPr>
          <p:cNvGrpSpPr/>
          <p:nvPr/>
        </p:nvGrpSpPr>
        <p:grpSpPr>
          <a:xfrm>
            <a:off x="6013223" y="3840427"/>
            <a:ext cx="1297071" cy="377952"/>
            <a:chOff x="2036064" y="1280160"/>
            <a:chExt cx="999744" cy="37795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12005A5-7B47-4F27-9391-2860DD02F824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640B4C0-660A-43B6-BE0D-98D5756C8FC1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5412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E120A38-9FC9-4D81-AEA8-307A0B5D4239}"/>
              </a:ext>
            </a:extLst>
          </p:cNvPr>
          <p:cNvSpPr txBox="1"/>
          <p:nvPr/>
        </p:nvSpPr>
        <p:spPr>
          <a:xfrm>
            <a:off x="6349430" y="4248309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213A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D2B014-98CE-438C-9C56-6E6DC8682B4F}"/>
              </a:ext>
            </a:extLst>
          </p:cNvPr>
          <p:cNvSpPr txBox="1"/>
          <p:nvPr/>
        </p:nvSpPr>
        <p:spPr>
          <a:xfrm>
            <a:off x="833258" y="3369078"/>
            <a:ext cx="1548695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HEAD2 = 021A</a:t>
            </a:r>
            <a:endParaRPr lang="en-US" b="1" dirty="0">
              <a:latin typeface="Mulish" panose="020B0604020202020204" charset="0"/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75811B0-03AB-4463-9FEC-B22660BDE3D8}"/>
              </a:ext>
            </a:extLst>
          </p:cNvPr>
          <p:cNvCxnSpPr>
            <a:cxnSpLocks/>
            <a:stCxn id="66" idx="3"/>
            <a:endCxn id="44" idx="0"/>
          </p:cNvCxnSpPr>
          <p:nvPr/>
        </p:nvCxnSpPr>
        <p:spPr>
          <a:xfrm>
            <a:off x="2381953" y="3522967"/>
            <a:ext cx="246550" cy="33225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B962A7E-5867-43E6-8906-6331DBB0F1E7}"/>
              </a:ext>
            </a:extLst>
          </p:cNvPr>
          <p:cNvGrpSpPr/>
          <p:nvPr/>
        </p:nvGrpSpPr>
        <p:grpSpPr>
          <a:xfrm>
            <a:off x="7739403" y="3839631"/>
            <a:ext cx="1297071" cy="377952"/>
            <a:chOff x="2036064" y="1280160"/>
            <a:chExt cx="999744" cy="37795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074B868-741D-4D61-A921-F270CCB704B2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6BDCF3D-A751-4439-B3D1-EBE166E00436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B47E620-4CEF-4A0A-AE0E-32E1D6054F1C}"/>
              </a:ext>
            </a:extLst>
          </p:cNvPr>
          <p:cNvSpPr txBox="1"/>
          <p:nvPr/>
        </p:nvSpPr>
        <p:spPr>
          <a:xfrm>
            <a:off x="8075610" y="424751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5412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4C60DC3-8781-4D8D-89A9-F00807963718}"/>
              </a:ext>
            </a:extLst>
          </p:cNvPr>
          <p:cNvGrpSpPr/>
          <p:nvPr/>
        </p:nvGrpSpPr>
        <p:grpSpPr>
          <a:xfrm>
            <a:off x="7231762" y="4002957"/>
            <a:ext cx="507641" cy="66770"/>
            <a:chOff x="3121802" y="2116323"/>
            <a:chExt cx="507641" cy="6677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C342AB9-6EAD-4724-A151-1F3483B6A3D9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8AE96C7-7538-4089-B5DD-534B950E6A6D}"/>
                </a:ext>
              </a:extLst>
            </p:cNvPr>
            <p:cNvCxnSpPr>
              <a:cxnSpLocks/>
              <a:stCxn id="73" idx="6"/>
              <a:endCxn id="69" idx="1"/>
            </p:cNvCxnSpPr>
            <p:nvPr/>
          </p:nvCxnSpPr>
          <p:spPr>
            <a:xfrm flipV="1">
              <a:off x="3193239" y="2141973"/>
              <a:ext cx="436204" cy="77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9467149-7B18-4916-B60D-B07CD4419D70}"/>
              </a:ext>
            </a:extLst>
          </p:cNvPr>
          <p:cNvCxnSpPr>
            <a:stCxn id="46" idx="3"/>
            <a:endCxn id="75" idx="0"/>
          </p:cNvCxnSpPr>
          <p:nvPr/>
        </p:nvCxnSpPr>
        <p:spPr>
          <a:xfrm flipH="1">
            <a:off x="3276225" y="2136811"/>
            <a:ext cx="5043538" cy="1718507"/>
          </a:xfrm>
          <a:prstGeom prst="curvedConnector4">
            <a:avLst>
              <a:gd name="adj1" fmla="val -10180"/>
              <a:gd name="adj2" fmla="val 5549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1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235249" y="153166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523748" y="2408176"/>
            <a:ext cx="479145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Circular Linked List</a:t>
            </a:r>
            <a:endParaRPr dirty="0"/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03049" y="15994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03049" y="15994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1731" y="672056"/>
            <a:ext cx="48980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Circular Linked List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92BEF-FEDA-4456-A0FA-6BD919C3E117}"/>
              </a:ext>
            </a:extLst>
          </p:cNvPr>
          <p:cNvSpPr/>
          <p:nvPr/>
        </p:nvSpPr>
        <p:spPr>
          <a:xfrm>
            <a:off x="1594619" y="1966885"/>
            <a:ext cx="648536" cy="3779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71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92A87-32BD-471E-A8DC-033C9DC2687F}"/>
              </a:ext>
            </a:extLst>
          </p:cNvPr>
          <p:cNvSpPr/>
          <p:nvPr/>
        </p:nvSpPr>
        <p:spPr>
          <a:xfrm>
            <a:off x="2243155" y="1966885"/>
            <a:ext cx="648536" cy="3779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A2CE85-A55A-4631-AC88-840CE002A2F3}"/>
              </a:ext>
            </a:extLst>
          </p:cNvPr>
          <p:cNvGrpSpPr/>
          <p:nvPr/>
        </p:nvGrpSpPr>
        <p:grpSpPr>
          <a:xfrm>
            <a:off x="2800577" y="2089091"/>
            <a:ext cx="641730" cy="66770"/>
            <a:chOff x="3121802" y="2116323"/>
            <a:chExt cx="641730" cy="6677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4B0E0B-5F54-48DA-982D-7DED4AE31BE1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4E4483-BD5E-4466-A94F-E2AA3E8FC4C0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BDD936-3D8B-4427-8346-E71726A8585C}"/>
              </a:ext>
            </a:extLst>
          </p:cNvPr>
          <p:cNvSpPr txBox="1"/>
          <p:nvPr/>
        </p:nvSpPr>
        <p:spPr>
          <a:xfrm>
            <a:off x="1932012" y="237476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0FFA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DDE68-BDFC-4336-A88C-0FD7C2AA647D}"/>
              </a:ext>
            </a:extLst>
          </p:cNvPr>
          <p:cNvGrpSpPr/>
          <p:nvPr/>
        </p:nvGrpSpPr>
        <p:grpSpPr>
          <a:xfrm>
            <a:off x="3449113" y="1948248"/>
            <a:ext cx="1297071" cy="377952"/>
            <a:chOff x="2036064" y="1280160"/>
            <a:chExt cx="999744" cy="37795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BEFFEC-1BC4-4110-B21C-6201344E22B0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907965-3D8C-40E0-A93E-E2A5622320CF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800A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E23764-397C-470C-9CD7-72AB49A3ADAB}"/>
              </a:ext>
            </a:extLst>
          </p:cNvPr>
          <p:cNvSpPr txBox="1"/>
          <p:nvPr/>
        </p:nvSpPr>
        <p:spPr>
          <a:xfrm>
            <a:off x="3785320" y="235613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B25554-DB9B-4C6E-B4AF-C5683643B52D}"/>
              </a:ext>
            </a:extLst>
          </p:cNvPr>
          <p:cNvGrpSpPr/>
          <p:nvPr/>
        </p:nvGrpSpPr>
        <p:grpSpPr>
          <a:xfrm>
            <a:off x="4655071" y="2092929"/>
            <a:ext cx="641730" cy="66770"/>
            <a:chOff x="3121802" y="2116323"/>
            <a:chExt cx="641730" cy="6677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CECF63-66A6-45DC-AF05-529A51FAB425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9716F4D-40A9-46EF-B97F-34D14C99FD81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C8A094-28C3-486D-AF66-9BB933AAB2C3}"/>
              </a:ext>
            </a:extLst>
          </p:cNvPr>
          <p:cNvGrpSpPr/>
          <p:nvPr/>
        </p:nvGrpSpPr>
        <p:grpSpPr>
          <a:xfrm>
            <a:off x="5303607" y="1952086"/>
            <a:ext cx="1297071" cy="377952"/>
            <a:chOff x="2036064" y="1280160"/>
            <a:chExt cx="999744" cy="3779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8FD29C-3480-4BE1-9489-5490FC8814F1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10297-6D63-45EB-A341-BE574335FF2A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C00A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9EBC3F-F945-462B-919A-819813CAD605}"/>
              </a:ext>
            </a:extLst>
          </p:cNvPr>
          <p:cNvSpPr txBox="1"/>
          <p:nvPr/>
        </p:nvSpPr>
        <p:spPr>
          <a:xfrm>
            <a:off x="5639814" y="2359968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800A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64572-8B3A-4A17-95B0-B34ECEDC4FCE}"/>
              </a:ext>
            </a:extLst>
          </p:cNvPr>
          <p:cNvSpPr txBox="1"/>
          <p:nvPr/>
        </p:nvSpPr>
        <p:spPr>
          <a:xfrm>
            <a:off x="123643" y="1480737"/>
            <a:ext cx="13420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HEAD = </a:t>
            </a:r>
            <a:r>
              <a:rPr lang="en-US" b="1" dirty="0">
                <a:latin typeface="Mulish" panose="020B0604020202020204" charset="0"/>
              </a:rPr>
              <a:t>0FFA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27FB589-3DCB-4AE9-BBDB-8A2CB4D1C240}"/>
              </a:ext>
            </a:extLst>
          </p:cNvPr>
          <p:cNvCxnSpPr>
            <a:cxnSpLocks/>
            <a:stCxn id="28" idx="3"/>
            <a:endCxn id="11" idx="0"/>
          </p:cNvCxnSpPr>
          <p:nvPr/>
        </p:nvCxnSpPr>
        <p:spPr>
          <a:xfrm>
            <a:off x="1465677" y="1634626"/>
            <a:ext cx="453210" cy="33225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BC8C40-4DD8-4591-9EA8-7DC6CAA03426}"/>
              </a:ext>
            </a:extLst>
          </p:cNvPr>
          <p:cNvGrpSpPr/>
          <p:nvPr/>
        </p:nvGrpSpPr>
        <p:grpSpPr>
          <a:xfrm>
            <a:off x="7029787" y="1951290"/>
            <a:ext cx="1297071" cy="377952"/>
            <a:chOff x="2036064" y="1280160"/>
            <a:chExt cx="999744" cy="37795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C727C1-7BE6-4AE9-AA7A-55777FF3FB0D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18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D531C9-1F07-40B3-B8B7-414585CABD82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EB8A90E-D3DF-4295-8EF7-DAD65D7B9BC0}"/>
              </a:ext>
            </a:extLst>
          </p:cNvPr>
          <p:cNvSpPr txBox="1"/>
          <p:nvPr/>
        </p:nvSpPr>
        <p:spPr>
          <a:xfrm>
            <a:off x="7365994" y="2359172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C00A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75D203-660D-4E10-BAC7-8D6F42E404C5}"/>
              </a:ext>
            </a:extLst>
          </p:cNvPr>
          <p:cNvGrpSpPr/>
          <p:nvPr/>
        </p:nvGrpSpPr>
        <p:grpSpPr>
          <a:xfrm>
            <a:off x="6522146" y="2114616"/>
            <a:ext cx="507641" cy="66770"/>
            <a:chOff x="3121802" y="2116323"/>
            <a:chExt cx="507641" cy="6677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B4679DF-8DDD-4E68-A1FD-D34DEB7DA159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027BA09-3E44-4FC2-B6A6-2E2CEA9BFB51}"/>
                </a:ext>
              </a:extLst>
            </p:cNvPr>
            <p:cNvCxnSpPr>
              <a:cxnSpLocks/>
              <a:stCxn id="38" idx="6"/>
              <a:endCxn id="33" idx="1"/>
            </p:cNvCxnSpPr>
            <p:nvPr/>
          </p:nvCxnSpPr>
          <p:spPr>
            <a:xfrm flipV="1">
              <a:off x="3193239" y="2141973"/>
              <a:ext cx="436204" cy="77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B6475A3-F7E2-4351-89B9-C302F50F616B}"/>
              </a:ext>
            </a:extLst>
          </p:cNvPr>
          <p:cNvSpPr/>
          <p:nvPr/>
        </p:nvSpPr>
        <p:spPr>
          <a:xfrm>
            <a:off x="7671227" y="1947835"/>
            <a:ext cx="648536" cy="3779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9467149-7B18-4916-B60D-B07CD4419D70}"/>
              </a:ext>
            </a:extLst>
          </p:cNvPr>
          <p:cNvCxnSpPr>
            <a:cxnSpLocks/>
            <a:stCxn id="46" idx="3"/>
            <a:endCxn id="12" idx="2"/>
          </p:cNvCxnSpPr>
          <p:nvPr/>
        </p:nvCxnSpPr>
        <p:spPr>
          <a:xfrm flipH="1">
            <a:off x="2567423" y="2136811"/>
            <a:ext cx="5752340" cy="208026"/>
          </a:xfrm>
          <a:prstGeom prst="curvedConnector4">
            <a:avLst>
              <a:gd name="adj1" fmla="val -3477"/>
              <a:gd name="adj2" fmla="val 48805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17C27C4-AB06-4DCE-A291-2A88F52F586E}"/>
              </a:ext>
            </a:extLst>
          </p:cNvPr>
          <p:cNvSpPr txBox="1"/>
          <p:nvPr/>
        </p:nvSpPr>
        <p:spPr>
          <a:xfrm>
            <a:off x="1321594" y="3657303"/>
            <a:ext cx="7750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ct val="20000"/>
              </a:spcBef>
            </a:pPr>
            <a:r>
              <a:rPr lang="en-US" altLang="zh-CN" sz="1400" b="1" dirty="0">
                <a:ea typeface="宋体" pitchFamily="2" charset="-122"/>
              </a:rPr>
              <a:t>Definition: </a:t>
            </a:r>
            <a:r>
              <a:rPr lang="en-US" altLang="zh-CN" sz="1400" dirty="0">
                <a:ea typeface="宋体" pitchFamily="2" charset="-122"/>
              </a:rPr>
              <a:t>Circular Linked list </a:t>
            </a:r>
            <a:r>
              <a:rPr lang="en-US" altLang="zh-CN" dirty="0">
                <a:ea typeface="宋体" pitchFamily="2" charset="-122"/>
              </a:rPr>
              <a:t>is such kind of Linked List where t</a:t>
            </a:r>
            <a:r>
              <a:rPr lang="en-US" altLang="zh-CN" sz="1400" dirty="0">
                <a:ea typeface="宋体" pitchFamily="2" charset="-122"/>
              </a:rPr>
              <a:t>he last node points to the first node of the list</a:t>
            </a:r>
          </a:p>
        </p:txBody>
      </p:sp>
    </p:spTree>
    <p:extLst>
      <p:ext uri="{BB962C8B-B14F-4D97-AF65-F5344CB8AC3E}">
        <p14:creationId xmlns:p14="http://schemas.microsoft.com/office/powerpoint/2010/main" val="29934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1731" y="672056"/>
            <a:ext cx="48980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Circular Linked List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876C68-2383-4267-BA45-F74C5128591F}"/>
              </a:ext>
            </a:extLst>
          </p:cNvPr>
          <p:cNvSpPr>
            <a:spLocks noGrp="1" noChangeArrowheads="1"/>
          </p:cNvSpPr>
          <p:nvPr/>
        </p:nvSpPr>
        <p:spPr>
          <a:xfrm>
            <a:off x="1318845" y="1347244"/>
            <a:ext cx="7493315" cy="3124200"/>
          </a:xfrm>
          <a:prstGeom prst="rect">
            <a:avLst/>
          </a:prstGeom>
          <a:noFill/>
          <a:ln>
            <a:noFill/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Mulish" panose="020B0604020202020204" charset="0"/>
              </a:rPr>
              <a:t>Circular </a:t>
            </a:r>
            <a:r>
              <a:rPr lang="en-US" sz="2000" b="1" dirty="0">
                <a:latin typeface="Mulish" panose="020B0604020202020204" charset="0"/>
              </a:rPr>
              <a:t>linked list: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Mulish" panose="020B0604020202020204" charset="0"/>
              </a:rPr>
              <a:t>In a circular linked list there are two methods to know whether a node is the </a:t>
            </a:r>
            <a:r>
              <a:rPr lang="en-US" sz="2400" b="1" dirty="0">
                <a:latin typeface="Mulish" panose="020B0604020202020204" charset="0"/>
              </a:rPr>
              <a:t>first node or not</a:t>
            </a:r>
            <a:r>
              <a:rPr lang="en-US" sz="1800" dirty="0">
                <a:latin typeface="Mulish" panose="020B0604020202020204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Mulish" panose="020B0604020202020204" charset="0"/>
            </a:endParaRPr>
          </a:p>
          <a:p>
            <a:pPr marL="692150" lvl="1" indent="-347663">
              <a:lnSpc>
                <a:spcPct val="90000"/>
              </a:lnSpc>
            </a:pPr>
            <a:r>
              <a:rPr lang="en-US" sz="1800" dirty="0">
                <a:latin typeface="Mulish" panose="020B0604020202020204" charset="0"/>
              </a:rPr>
              <a:t>Either a external pointer, </a:t>
            </a:r>
            <a:r>
              <a:rPr lang="en-US" sz="1800" b="1" i="1" dirty="0">
                <a:latin typeface="Mulish" panose="020B0604020202020204" charset="0"/>
              </a:rPr>
              <a:t>list</a:t>
            </a:r>
            <a:r>
              <a:rPr lang="en-US" sz="1800" dirty="0">
                <a:latin typeface="Mulish" panose="020B0604020202020204" charset="0"/>
              </a:rPr>
              <a:t>, points the first node or</a:t>
            </a:r>
          </a:p>
          <a:p>
            <a:pPr marL="692150" lvl="1" indent="-347663">
              <a:lnSpc>
                <a:spcPct val="90000"/>
              </a:lnSpc>
            </a:pPr>
            <a:r>
              <a:rPr lang="en-US" sz="1800" dirty="0">
                <a:latin typeface="Mulish" panose="020B0604020202020204" charset="0"/>
              </a:rPr>
              <a:t>A </a:t>
            </a:r>
            <a:r>
              <a:rPr lang="en-US" sz="1800" b="1" i="1" dirty="0">
                <a:latin typeface="Mulish" panose="020B0604020202020204" charset="0"/>
              </a:rPr>
              <a:t>header node </a:t>
            </a:r>
            <a:r>
              <a:rPr lang="en-US" sz="1800" dirty="0">
                <a:latin typeface="Mulish" panose="020B0604020202020204" charset="0"/>
              </a:rPr>
              <a:t>is placed as the first node of the circular list.</a:t>
            </a:r>
          </a:p>
          <a:p>
            <a:pPr marL="692150" lvl="1" indent="-347663">
              <a:lnSpc>
                <a:spcPct val="90000"/>
              </a:lnSpc>
              <a:buFontTx/>
              <a:buNone/>
            </a:pPr>
            <a:endParaRPr lang="en-US" sz="1800" dirty="0">
              <a:latin typeface="Mulish" panose="020B0604020202020204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Mulish" panose="020B0604020202020204" charset="0"/>
              </a:rPr>
              <a:t>The header node can be separated from the others by either heaving a </a:t>
            </a:r>
            <a:r>
              <a:rPr lang="en-US" sz="1800" b="1" i="1" dirty="0">
                <a:latin typeface="Mulish" panose="020B0604020202020204" charset="0"/>
              </a:rPr>
              <a:t>sentinel value </a:t>
            </a:r>
            <a:r>
              <a:rPr lang="en-US" sz="1800" dirty="0">
                <a:latin typeface="Mulish" panose="020B0604020202020204" charset="0"/>
              </a:rPr>
              <a:t>as the</a:t>
            </a:r>
            <a:r>
              <a:rPr lang="tr-TR" sz="1800" dirty="0">
                <a:latin typeface="Mulish" panose="020B0604020202020204" charset="0"/>
              </a:rPr>
              <a:t> </a:t>
            </a:r>
            <a:r>
              <a:rPr lang="en-US" sz="1800" dirty="0">
                <a:latin typeface="Mulish" panose="020B0604020202020204" charset="0"/>
              </a:rPr>
              <a:t>info part or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Mulish" panose="020B0604020202020204" charset="0"/>
              </a:rPr>
              <a:t>having a dedicated </a:t>
            </a:r>
            <a:r>
              <a:rPr lang="en-US" sz="1800" b="1" i="1" dirty="0">
                <a:latin typeface="Mulish" panose="020B0604020202020204" charset="0"/>
              </a:rPr>
              <a:t>flag </a:t>
            </a:r>
            <a:r>
              <a:rPr lang="en-US" sz="1800" dirty="0">
                <a:latin typeface="Mulish" panose="020B0604020202020204" charset="0"/>
              </a:rPr>
              <a:t>variable to specify if the node is a header node or not.</a:t>
            </a:r>
          </a:p>
        </p:txBody>
      </p:sp>
    </p:spTree>
    <p:extLst>
      <p:ext uri="{BB962C8B-B14F-4D97-AF65-F5344CB8AC3E}">
        <p14:creationId xmlns:p14="http://schemas.microsoft.com/office/powerpoint/2010/main" val="370356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1731" y="672056"/>
            <a:ext cx="48980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Circular Linked List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480F5-7AE8-4A10-AC2A-8CA9B7AAAE94}"/>
              </a:ext>
            </a:extLst>
          </p:cNvPr>
          <p:cNvSpPr/>
          <p:nvPr/>
        </p:nvSpPr>
        <p:spPr>
          <a:xfrm>
            <a:off x="1594619" y="1966885"/>
            <a:ext cx="648536" cy="3779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FFAF0E-DCAF-4EF8-B335-66C947BD9CA1}"/>
              </a:ext>
            </a:extLst>
          </p:cNvPr>
          <p:cNvSpPr/>
          <p:nvPr/>
        </p:nvSpPr>
        <p:spPr>
          <a:xfrm>
            <a:off x="2243155" y="1966885"/>
            <a:ext cx="648536" cy="3779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D8D4C6-C3D1-46B5-98C8-A3281D465F5C}"/>
              </a:ext>
            </a:extLst>
          </p:cNvPr>
          <p:cNvGrpSpPr/>
          <p:nvPr/>
        </p:nvGrpSpPr>
        <p:grpSpPr>
          <a:xfrm>
            <a:off x="2800577" y="2089091"/>
            <a:ext cx="641730" cy="66770"/>
            <a:chOff x="3121802" y="2116323"/>
            <a:chExt cx="641730" cy="667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B9049F-7084-48CB-877A-1A2D30B06E79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2823B9-D5DA-4887-A826-918ECE22C826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59D9EBE-61F7-4F1B-ABCC-920257872F7C}"/>
              </a:ext>
            </a:extLst>
          </p:cNvPr>
          <p:cNvSpPr txBox="1"/>
          <p:nvPr/>
        </p:nvSpPr>
        <p:spPr>
          <a:xfrm>
            <a:off x="1932012" y="237476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0FFA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665230-6297-4E33-95C6-8C94B2A01E6D}"/>
              </a:ext>
            </a:extLst>
          </p:cNvPr>
          <p:cNvGrpSpPr/>
          <p:nvPr/>
        </p:nvGrpSpPr>
        <p:grpSpPr>
          <a:xfrm>
            <a:off x="3449113" y="1948248"/>
            <a:ext cx="1297071" cy="377952"/>
            <a:chOff x="2036064" y="1280160"/>
            <a:chExt cx="999744" cy="3779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1AA379-840F-426B-9983-7E122638FC77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F1DC4F-E15E-4D97-ACD9-6F916232D94F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800A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A720BF6-06DA-4043-8998-06F59C91579F}"/>
              </a:ext>
            </a:extLst>
          </p:cNvPr>
          <p:cNvSpPr txBox="1"/>
          <p:nvPr/>
        </p:nvSpPr>
        <p:spPr>
          <a:xfrm>
            <a:off x="3785320" y="235613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38AABC-8084-469D-A8D5-6710EE8E30EF}"/>
              </a:ext>
            </a:extLst>
          </p:cNvPr>
          <p:cNvGrpSpPr/>
          <p:nvPr/>
        </p:nvGrpSpPr>
        <p:grpSpPr>
          <a:xfrm>
            <a:off x="4655071" y="2092929"/>
            <a:ext cx="641730" cy="66770"/>
            <a:chOff x="3121802" y="2116323"/>
            <a:chExt cx="641730" cy="6677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39D9D6E-C03D-47C0-B8A2-DC5E076078D2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57FC7D9-C86C-4005-ACBB-88B17F0B4CFC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2AF9F3-6CA5-4B24-91ED-3E02F62AD078}"/>
              </a:ext>
            </a:extLst>
          </p:cNvPr>
          <p:cNvGrpSpPr/>
          <p:nvPr/>
        </p:nvGrpSpPr>
        <p:grpSpPr>
          <a:xfrm>
            <a:off x="5303607" y="1952086"/>
            <a:ext cx="1297071" cy="377952"/>
            <a:chOff x="2036064" y="1280160"/>
            <a:chExt cx="999744" cy="37795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017D63-ADB3-4E54-BD16-EE62D823764E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A648F9-9656-42A1-BD7F-8D8854799889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C00A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CAB4680-9FAE-4BF2-9C70-CDEB868B17E4}"/>
              </a:ext>
            </a:extLst>
          </p:cNvPr>
          <p:cNvSpPr txBox="1"/>
          <p:nvPr/>
        </p:nvSpPr>
        <p:spPr>
          <a:xfrm>
            <a:off x="5639814" y="2359968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800A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EF0323-D692-44A2-8839-5E466F73F54C}"/>
              </a:ext>
            </a:extLst>
          </p:cNvPr>
          <p:cNvGrpSpPr/>
          <p:nvPr/>
        </p:nvGrpSpPr>
        <p:grpSpPr>
          <a:xfrm>
            <a:off x="7029787" y="1951290"/>
            <a:ext cx="1297071" cy="377952"/>
            <a:chOff x="2036064" y="1280160"/>
            <a:chExt cx="999744" cy="3779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267EC5-46F8-4F7F-BAC8-B5789C441A9D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097553-ACC6-4200-840A-AD0775C63970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71A6EE-80B5-42F0-8504-111D68E87395}"/>
              </a:ext>
            </a:extLst>
          </p:cNvPr>
          <p:cNvSpPr txBox="1"/>
          <p:nvPr/>
        </p:nvSpPr>
        <p:spPr>
          <a:xfrm>
            <a:off x="7365994" y="2359172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C00A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4E8A9-D5E3-44B5-AE15-2914BA688B01}"/>
              </a:ext>
            </a:extLst>
          </p:cNvPr>
          <p:cNvGrpSpPr/>
          <p:nvPr/>
        </p:nvGrpSpPr>
        <p:grpSpPr>
          <a:xfrm>
            <a:off x="6522146" y="2114616"/>
            <a:ext cx="507641" cy="66770"/>
            <a:chOff x="3121802" y="2116323"/>
            <a:chExt cx="507641" cy="6677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453437E-B9F3-4C06-83BF-E30C2EDE67A6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86C88-1502-4BA4-95D6-85250DB345A8}"/>
                </a:ext>
              </a:extLst>
            </p:cNvPr>
            <p:cNvCxnSpPr>
              <a:cxnSpLocks/>
              <a:stCxn id="32" idx="6"/>
              <a:endCxn id="28" idx="1"/>
            </p:cNvCxnSpPr>
            <p:nvPr/>
          </p:nvCxnSpPr>
          <p:spPr>
            <a:xfrm flipV="1">
              <a:off x="3193239" y="2141973"/>
              <a:ext cx="436204" cy="77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009836C-A2D5-4DB7-B5E6-BCE6CC58F598}"/>
              </a:ext>
            </a:extLst>
          </p:cNvPr>
          <p:cNvSpPr/>
          <p:nvPr/>
        </p:nvSpPr>
        <p:spPr>
          <a:xfrm>
            <a:off x="7671227" y="1947835"/>
            <a:ext cx="648536" cy="3779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96C8F64-08A9-44BE-97B2-C8E9A3CD3D76}"/>
              </a:ext>
            </a:extLst>
          </p:cNvPr>
          <p:cNvCxnSpPr>
            <a:cxnSpLocks/>
            <a:stCxn id="34" idx="3"/>
            <a:endCxn id="11" idx="2"/>
          </p:cNvCxnSpPr>
          <p:nvPr/>
        </p:nvCxnSpPr>
        <p:spPr>
          <a:xfrm flipH="1">
            <a:off x="2567423" y="2136811"/>
            <a:ext cx="5752340" cy="208026"/>
          </a:xfrm>
          <a:prstGeom prst="curvedConnector4">
            <a:avLst>
              <a:gd name="adj1" fmla="val -3477"/>
              <a:gd name="adj2" fmla="val 48805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AAB57B-7DEE-4AAD-9972-86480906C5D3}"/>
              </a:ext>
            </a:extLst>
          </p:cNvPr>
          <p:cNvSpPr txBox="1"/>
          <p:nvPr/>
        </p:nvSpPr>
        <p:spPr>
          <a:xfrm>
            <a:off x="1594618" y="3525660"/>
            <a:ext cx="6969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1600" b="1" i="1" dirty="0">
                <a:latin typeface="Mulish" panose="020B0604020202020204" charset="0"/>
              </a:rPr>
              <a:t>Header Node with Sentinel: </a:t>
            </a:r>
            <a:r>
              <a:rPr lang="en-US" sz="1600" dirty="0">
                <a:latin typeface="Mulish" panose="020B0604020202020204" charset="0"/>
              </a:rPr>
              <a:t>Assume that info part contains positive integers. Therefore the info</a:t>
            </a:r>
            <a:r>
              <a:rPr lang="tr-TR" sz="1600" dirty="0">
                <a:latin typeface="Mulish" panose="020B0604020202020204" charset="0"/>
              </a:rPr>
              <a:t> </a:t>
            </a:r>
            <a:r>
              <a:rPr lang="en-US" sz="1600" dirty="0">
                <a:latin typeface="Mulish" panose="020B0604020202020204" charset="0"/>
              </a:rPr>
              <a:t>part of a header node can be -1.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6AF497-6AA3-4BBC-9079-E718085FD996}"/>
              </a:ext>
            </a:extLst>
          </p:cNvPr>
          <p:cNvSpPr txBox="1"/>
          <p:nvPr/>
        </p:nvSpPr>
        <p:spPr>
          <a:xfrm>
            <a:off x="123643" y="1480737"/>
            <a:ext cx="13420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HEAD = </a:t>
            </a:r>
            <a:r>
              <a:rPr lang="en-US" b="1" dirty="0">
                <a:latin typeface="Mulish" panose="020B0604020202020204" charset="0"/>
              </a:rPr>
              <a:t>0FFA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20EA667-839B-4FF4-BC3F-A57B2D83E466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465677" y="1634626"/>
            <a:ext cx="453210" cy="33225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8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32199" y="128782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40879" y="2355425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Linked List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1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1731" y="672056"/>
            <a:ext cx="48980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Circular Linked List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480F5-7AE8-4A10-AC2A-8CA9B7AAAE94}"/>
              </a:ext>
            </a:extLst>
          </p:cNvPr>
          <p:cNvSpPr/>
          <p:nvPr/>
        </p:nvSpPr>
        <p:spPr>
          <a:xfrm>
            <a:off x="1594619" y="1966885"/>
            <a:ext cx="648536" cy="3779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FFAF0E-DCAF-4EF8-B335-66C947BD9CA1}"/>
              </a:ext>
            </a:extLst>
          </p:cNvPr>
          <p:cNvSpPr/>
          <p:nvPr/>
        </p:nvSpPr>
        <p:spPr>
          <a:xfrm>
            <a:off x="2243155" y="1966885"/>
            <a:ext cx="648536" cy="3779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D8D4C6-C3D1-46B5-98C8-A3281D465F5C}"/>
              </a:ext>
            </a:extLst>
          </p:cNvPr>
          <p:cNvGrpSpPr/>
          <p:nvPr/>
        </p:nvGrpSpPr>
        <p:grpSpPr>
          <a:xfrm>
            <a:off x="2800577" y="2089091"/>
            <a:ext cx="785628" cy="66770"/>
            <a:chOff x="3121802" y="2116323"/>
            <a:chExt cx="785628" cy="667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B9049F-7084-48CB-877A-1A2D30B06E79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2823B9-D5DA-4887-A826-918ECE22C826}"/>
                </a:ext>
              </a:extLst>
            </p:cNvPr>
            <p:cNvCxnSpPr>
              <a:cxnSpLocks/>
              <a:stCxn id="13" idx="6"/>
              <a:endCxn id="41" idx="1"/>
            </p:cNvCxnSpPr>
            <p:nvPr/>
          </p:nvCxnSpPr>
          <p:spPr>
            <a:xfrm>
              <a:off x="3193239" y="2149708"/>
              <a:ext cx="714191" cy="2165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59D9EBE-61F7-4F1B-ABCC-920257872F7C}"/>
              </a:ext>
            </a:extLst>
          </p:cNvPr>
          <p:cNvSpPr txBox="1"/>
          <p:nvPr/>
        </p:nvSpPr>
        <p:spPr>
          <a:xfrm>
            <a:off x="1932012" y="237476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0FFA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665230-6297-4E33-95C6-8C94B2A01E6D}"/>
              </a:ext>
            </a:extLst>
          </p:cNvPr>
          <p:cNvGrpSpPr/>
          <p:nvPr/>
        </p:nvGrpSpPr>
        <p:grpSpPr>
          <a:xfrm>
            <a:off x="4376713" y="1955157"/>
            <a:ext cx="1297071" cy="377952"/>
            <a:chOff x="2036064" y="1280160"/>
            <a:chExt cx="999744" cy="3779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1AA379-840F-426B-9983-7E122638FC77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F1DC4F-E15E-4D97-ACD9-6F916232D94F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C00A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A720BF6-06DA-4043-8998-06F59C91579F}"/>
              </a:ext>
            </a:extLst>
          </p:cNvPr>
          <p:cNvSpPr txBox="1"/>
          <p:nvPr/>
        </p:nvSpPr>
        <p:spPr>
          <a:xfrm>
            <a:off x="4661757" y="237476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EF0323-D692-44A2-8839-5E466F73F54C}"/>
              </a:ext>
            </a:extLst>
          </p:cNvPr>
          <p:cNvGrpSpPr/>
          <p:nvPr/>
        </p:nvGrpSpPr>
        <p:grpSpPr>
          <a:xfrm>
            <a:off x="7029787" y="1951290"/>
            <a:ext cx="1297071" cy="377952"/>
            <a:chOff x="2036064" y="1280160"/>
            <a:chExt cx="999744" cy="3779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267EC5-46F8-4F7F-BAC8-B5789C441A9D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097553-ACC6-4200-840A-AD0775C63970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71A6EE-80B5-42F0-8504-111D68E87395}"/>
              </a:ext>
            </a:extLst>
          </p:cNvPr>
          <p:cNvSpPr txBox="1"/>
          <p:nvPr/>
        </p:nvSpPr>
        <p:spPr>
          <a:xfrm>
            <a:off x="7365994" y="2359172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C00A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4E8A9-D5E3-44B5-AE15-2914BA688B01}"/>
              </a:ext>
            </a:extLst>
          </p:cNvPr>
          <p:cNvGrpSpPr/>
          <p:nvPr/>
        </p:nvGrpSpPr>
        <p:grpSpPr>
          <a:xfrm>
            <a:off x="5606602" y="2098926"/>
            <a:ext cx="639356" cy="66770"/>
            <a:chOff x="3121802" y="2116323"/>
            <a:chExt cx="639356" cy="6677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453437E-B9F3-4C06-83BF-E30C2EDE67A6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86C88-1502-4BA4-95D6-85250DB345A8}"/>
                </a:ext>
              </a:extLst>
            </p:cNvPr>
            <p:cNvCxnSpPr>
              <a:cxnSpLocks/>
              <a:stCxn id="32" idx="6"/>
              <a:endCxn id="42" idx="1"/>
            </p:cNvCxnSpPr>
            <p:nvPr/>
          </p:nvCxnSpPr>
          <p:spPr>
            <a:xfrm>
              <a:off x="3193239" y="2149708"/>
              <a:ext cx="567919" cy="74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009836C-A2D5-4DB7-B5E6-BCE6CC58F598}"/>
              </a:ext>
            </a:extLst>
          </p:cNvPr>
          <p:cNvSpPr/>
          <p:nvPr/>
        </p:nvSpPr>
        <p:spPr>
          <a:xfrm>
            <a:off x="7671227" y="1947835"/>
            <a:ext cx="648536" cy="3779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96C8F64-08A9-44BE-97B2-C8E9A3CD3D76}"/>
              </a:ext>
            </a:extLst>
          </p:cNvPr>
          <p:cNvCxnSpPr>
            <a:cxnSpLocks/>
            <a:stCxn id="34" idx="3"/>
            <a:endCxn id="11" idx="2"/>
          </p:cNvCxnSpPr>
          <p:nvPr/>
        </p:nvCxnSpPr>
        <p:spPr>
          <a:xfrm flipH="1">
            <a:off x="2567423" y="2136811"/>
            <a:ext cx="5752340" cy="208026"/>
          </a:xfrm>
          <a:prstGeom prst="curvedConnector4">
            <a:avLst>
              <a:gd name="adj1" fmla="val -3477"/>
              <a:gd name="adj2" fmla="val 48805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AAB57B-7DEE-4AAD-9972-86480906C5D3}"/>
              </a:ext>
            </a:extLst>
          </p:cNvPr>
          <p:cNvSpPr txBox="1"/>
          <p:nvPr/>
        </p:nvSpPr>
        <p:spPr>
          <a:xfrm>
            <a:off x="1381760" y="3697541"/>
            <a:ext cx="761999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b="1" i="1" dirty="0">
                <a:latin typeface="Mulish" panose="020B0604020202020204" charset="0"/>
              </a:rPr>
              <a:t>Header Node with Flag: </a:t>
            </a:r>
            <a:r>
              <a:rPr lang="en-US" sz="2000" dirty="0">
                <a:latin typeface="Mulish" panose="020B0604020202020204" charset="0"/>
              </a:rPr>
              <a:t>In this case a extra variable called flag can be used to represent the</a:t>
            </a:r>
            <a:r>
              <a:rPr lang="tr-TR" sz="2000" dirty="0">
                <a:latin typeface="Mulish" panose="020B0604020202020204" charset="0"/>
              </a:rPr>
              <a:t> </a:t>
            </a:r>
            <a:r>
              <a:rPr lang="en-US" sz="2000" dirty="0">
                <a:latin typeface="Mulish" panose="020B0604020202020204" charset="0"/>
              </a:rPr>
              <a:t>header node.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dirty="0">
                <a:latin typeface="Mulish" panose="020B0604020202020204" charset="0"/>
              </a:rPr>
              <a:t> For example flag in the header node can be 1, where the flag is 0 for the other</a:t>
            </a:r>
            <a:r>
              <a:rPr lang="tr-TR" sz="2000" dirty="0">
                <a:latin typeface="Mulish" panose="020B0604020202020204" charset="0"/>
              </a:rPr>
              <a:t> </a:t>
            </a:r>
            <a:r>
              <a:rPr lang="en-US" sz="2000" dirty="0">
                <a:latin typeface="Mulish" panose="020B0604020202020204" charset="0"/>
              </a:rPr>
              <a:t>nodes.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6AF497-6AA3-4BBC-9079-E718085FD996}"/>
              </a:ext>
            </a:extLst>
          </p:cNvPr>
          <p:cNvSpPr txBox="1"/>
          <p:nvPr/>
        </p:nvSpPr>
        <p:spPr>
          <a:xfrm>
            <a:off x="123643" y="1480737"/>
            <a:ext cx="13420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HEAD = </a:t>
            </a:r>
            <a:r>
              <a:rPr lang="en-US" b="1" dirty="0">
                <a:latin typeface="Mulish" panose="020B0604020202020204" charset="0"/>
              </a:rPr>
              <a:t>0FFA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20EA667-839B-4FF4-BC3F-A57B2D83E466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465677" y="1634626"/>
            <a:ext cx="453210" cy="33225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B649024-902F-4CEF-8BEC-D2646F4972CA}"/>
              </a:ext>
            </a:extLst>
          </p:cNvPr>
          <p:cNvSpPr/>
          <p:nvPr/>
        </p:nvSpPr>
        <p:spPr>
          <a:xfrm>
            <a:off x="811572" y="1966885"/>
            <a:ext cx="781583" cy="37795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Flag=1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19B2D1-5B7F-4D09-A979-5A3B752BBC7C}"/>
              </a:ext>
            </a:extLst>
          </p:cNvPr>
          <p:cNvSpPr/>
          <p:nvPr/>
        </p:nvSpPr>
        <p:spPr>
          <a:xfrm>
            <a:off x="3586205" y="1955157"/>
            <a:ext cx="781583" cy="37795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Flag=0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646D76-CEED-410E-8703-268A5641E63C}"/>
              </a:ext>
            </a:extLst>
          </p:cNvPr>
          <p:cNvSpPr/>
          <p:nvPr/>
        </p:nvSpPr>
        <p:spPr>
          <a:xfrm>
            <a:off x="6245958" y="1950804"/>
            <a:ext cx="781583" cy="37795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ulish" panose="020B0604020202020204" charset="0"/>
              </a:rPr>
              <a:t>Flag=0</a:t>
            </a:r>
          </a:p>
        </p:txBody>
      </p:sp>
    </p:spTree>
    <p:extLst>
      <p:ext uri="{BB962C8B-B14F-4D97-AF65-F5344CB8AC3E}">
        <p14:creationId xmlns:p14="http://schemas.microsoft.com/office/powerpoint/2010/main" val="3748222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1731" y="672056"/>
            <a:ext cx="48980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Circular Linked List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AB57B-7DEE-4AAD-9972-86480906C5D3}"/>
              </a:ext>
            </a:extLst>
          </p:cNvPr>
          <p:cNvSpPr txBox="1"/>
          <p:nvPr/>
        </p:nvSpPr>
        <p:spPr>
          <a:xfrm>
            <a:off x="1341120" y="1381061"/>
            <a:ext cx="780288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good example of an application where circular linked list should be used is a timesharing problem solved by the operating system.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a timesharing environment, the operating system must maintain a list of present users and must alternately allow each user to use a small slice of CPU time, one user at a time.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operating system will pick a user, let him/her use a small amount of CPU time and then move on to the next user, etc.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this application, there should be no NIL pointers unless there is absolutely no one requesting CPU time.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0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11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1731" y="672056"/>
            <a:ext cx="7539309" cy="882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Circular Linked List Advantage / Disadvantage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AB57B-7DEE-4AAD-9972-86480906C5D3}"/>
              </a:ext>
            </a:extLst>
          </p:cNvPr>
          <p:cNvSpPr txBox="1"/>
          <p:nvPr/>
        </p:nvSpPr>
        <p:spPr>
          <a:xfrm>
            <a:off x="1602259" y="1894641"/>
            <a:ext cx="545894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Each node is accessible from any node. </a:t>
            </a:r>
          </a:p>
          <a:p>
            <a:r>
              <a:rPr lang="en-US" sz="2000" dirty="0"/>
              <a:t> </a:t>
            </a:r>
          </a:p>
          <a:p>
            <a:r>
              <a:rPr lang="en-US" sz="2000" b="1" dirty="0"/>
              <a:t>Disadvantage:</a:t>
            </a:r>
            <a:endParaRPr lang="en-US" sz="2000" dirty="0"/>
          </a:p>
          <a:p>
            <a:r>
              <a:rPr lang="en-US" sz="2000" dirty="0"/>
              <a:t>Danger of an </a:t>
            </a:r>
            <a:r>
              <a:rPr lang="en-US" sz="2000" dirty="0">
                <a:hlinkClick r:id="rId5"/>
              </a:rPr>
              <a:t>infinite loop</a:t>
            </a:r>
            <a:r>
              <a:rPr lang="en-US" sz="2000" dirty="0"/>
              <a:t> !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0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83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1731" y="672056"/>
            <a:ext cx="7539309" cy="882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Linear linked list vs </a:t>
            </a:r>
            <a:r>
              <a:rPr lang="tr-TR" sz="3200" dirty="0"/>
              <a:t>Circular Linked Lists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AB57B-7DEE-4AAD-9972-86480906C5D3}"/>
              </a:ext>
            </a:extLst>
          </p:cNvPr>
          <p:cNvSpPr txBox="1"/>
          <p:nvPr/>
        </p:nvSpPr>
        <p:spPr>
          <a:xfrm>
            <a:off x="1367724" y="1790461"/>
            <a:ext cx="75393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</a:t>
            </a:r>
            <a:r>
              <a:rPr lang="en-US" sz="2000" b="1" dirty="0"/>
              <a:t>linear linked</a:t>
            </a:r>
            <a:r>
              <a:rPr lang="en-US" sz="2000" dirty="0"/>
              <a:t> lists if a list is traversed (all the elements visited) an external pointer to the list</a:t>
            </a:r>
            <a:r>
              <a:rPr lang="tr-TR" sz="2000" dirty="0"/>
              <a:t> </a:t>
            </a:r>
            <a:r>
              <a:rPr lang="en-US" sz="2000" dirty="0"/>
              <a:t>must be preserved in order to be able to reference the list again.</a:t>
            </a:r>
          </a:p>
          <a:p>
            <a:endParaRPr lang="tr-TR" sz="2000" dirty="0"/>
          </a:p>
          <a:p>
            <a:r>
              <a:rPr lang="en-US" sz="2000" b="1" dirty="0"/>
              <a:t>Circular linked</a:t>
            </a:r>
            <a:r>
              <a:rPr lang="en-US" sz="2000" dirty="0"/>
              <a:t> lists can be used to help the traverse the same list again and again if needed. A</a:t>
            </a:r>
            <a:r>
              <a:rPr lang="tr-TR" sz="2000" dirty="0"/>
              <a:t> </a:t>
            </a:r>
            <a:r>
              <a:rPr lang="en-US" sz="2000" dirty="0"/>
              <a:t>circular list is very similar to the linear list where in the circular list the pointer of the last node</a:t>
            </a:r>
            <a:r>
              <a:rPr lang="tr-TR" sz="2000" dirty="0"/>
              <a:t> </a:t>
            </a:r>
            <a:r>
              <a:rPr lang="en-US" sz="2000" dirty="0"/>
              <a:t>points not NULL but the first node.</a:t>
            </a:r>
          </a:p>
        </p:txBody>
      </p:sp>
    </p:spTree>
    <p:extLst>
      <p:ext uri="{BB962C8B-B14F-4D97-AF65-F5344CB8AC3E}">
        <p14:creationId xmlns:p14="http://schemas.microsoft.com/office/powerpoint/2010/main" val="261180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1731" y="672056"/>
            <a:ext cx="7539309" cy="882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ea typeface="宋体" pitchFamily="2" charset="-122"/>
              </a:rPr>
              <a:t>Array versus Linked Lists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AB57B-7DEE-4AAD-9972-86480906C5D3}"/>
              </a:ext>
            </a:extLst>
          </p:cNvPr>
          <p:cNvSpPr txBox="1"/>
          <p:nvPr/>
        </p:nvSpPr>
        <p:spPr>
          <a:xfrm>
            <a:off x="1367724" y="1508760"/>
            <a:ext cx="7539309" cy="350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Mulish" panose="020B0604020202020204" charset="0"/>
                <a:ea typeface="宋体" pitchFamily="2" charset="-122"/>
              </a:rPr>
              <a:t>Linked lists</a:t>
            </a:r>
            <a:r>
              <a:rPr lang="en-US" altLang="zh-CN" sz="1600" dirty="0">
                <a:latin typeface="Mulish" panose="020B0604020202020204" charset="0"/>
                <a:ea typeface="宋体" pitchFamily="2" charset="-122"/>
              </a:rPr>
              <a:t> are more complex to code and manage than arrays, but they have some distinct advantages.</a:t>
            </a:r>
          </a:p>
          <a:p>
            <a:pPr lvl="1">
              <a:lnSpc>
                <a:spcPct val="90000"/>
              </a:lnSpc>
            </a:pPr>
            <a:endParaRPr lang="en-US" altLang="zh-CN" sz="1600" dirty="0">
              <a:latin typeface="Mulish" panose="020B0604020202020204" charset="0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Mulish" panose="020B0604020202020204" charset="0"/>
                <a:ea typeface="宋体" pitchFamily="2" charset="-122"/>
              </a:rPr>
              <a:t>Dynamic:</a:t>
            </a:r>
            <a:r>
              <a:rPr lang="en-US" altLang="zh-CN" sz="1600" dirty="0">
                <a:latin typeface="Mulish" panose="020B0604020202020204" charset="0"/>
                <a:ea typeface="宋体" pitchFamily="2" charset="-122"/>
              </a:rPr>
              <a:t> a linked list can easily grow and shrink in size.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Mulish" panose="020B0604020202020204" charset="0"/>
                <a:ea typeface="宋体" pitchFamily="2" charset="-122"/>
              </a:rPr>
              <a:t>We don’t need to know how many nodes will be in the list. They are created in memory as needed.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Mulish" panose="020B0604020202020204" charset="0"/>
                <a:ea typeface="宋体" pitchFamily="2" charset="-122"/>
              </a:rPr>
              <a:t>In contrast, the size of a C++ array is fixed at compilation time.</a:t>
            </a:r>
          </a:p>
          <a:p>
            <a:pPr lvl="2">
              <a:lnSpc>
                <a:spcPct val="90000"/>
              </a:lnSpc>
            </a:pPr>
            <a:endParaRPr lang="en-US" altLang="zh-CN" sz="1600" dirty="0">
              <a:latin typeface="Mulish" panose="020B0604020202020204" charset="0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Mulish" panose="020B0604020202020204" charset="0"/>
                <a:ea typeface="宋体" pitchFamily="2" charset="-122"/>
              </a:rPr>
              <a:t>Easy and fast insertions and deletions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Mulish" panose="020B0604020202020204" charset="0"/>
                <a:ea typeface="宋体" pitchFamily="2" charset="-122"/>
              </a:rPr>
              <a:t>To insert or delete an element in an array, we need to copy to temporary variables to make room for new elements or close the gap caused by deleted elements.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Mulish" panose="020B0604020202020204" charset="0"/>
                <a:ea typeface="宋体" pitchFamily="2" charset="-122"/>
              </a:rPr>
              <a:t>With a linked list, no need to move other nodes. Only need to reset some pointers.</a:t>
            </a:r>
          </a:p>
          <a:p>
            <a:endParaRPr lang="en-US" sz="20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70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p122"/>
          <p:cNvSpPr txBox="1">
            <a:spLocks noGrp="1"/>
          </p:cNvSpPr>
          <p:nvPr>
            <p:ph type="title"/>
          </p:nvPr>
        </p:nvSpPr>
        <p:spPr>
          <a:xfrm>
            <a:off x="3386386" y="1910243"/>
            <a:ext cx="25014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2954" name="Google Shape;2954;p122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955" name="Google Shape;2955;p122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956" name="Google Shape;2956;p122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957" name="Google Shape;2957;p122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p122"/>
          <p:cNvSpPr txBox="1">
            <a:spLocks noGrp="1"/>
          </p:cNvSpPr>
          <p:nvPr>
            <p:ph type="title"/>
          </p:nvPr>
        </p:nvSpPr>
        <p:spPr>
          <a:xfrm>
            <a:off x="3386386" y="1910243"/>
            <a:ext cx="25014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2954" name="Google Shape;2954;p122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955" name="Google Shape;2955;p122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956" name="Google Shape;2956;p122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957" name="Google Shape;2957;p122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383101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1"/>
          <p:cNvSpPr txBox="1">
            <a:spLocks noGrp="1"/>
          </p:cNvSpPr>
          <p:nvPr>
            <p:ph type="subTitle" idx="1"/>
          </p:nvPr>
        </p:nvSpPr>
        <p:spPr>
          <a:xfrm>
            <a:off x="3863813" y="647955"/>
            <a:ext cx="4223400" cy="2969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Definition:     </a:t>
            </a:r>
            <a:r>
              <a:rPr lang="en-US" dirty="0">
                <a:latin typeface="Mulish" panose="020B0604020202020204" charset="0"/>
              </a:rPr>
              <a:t>Linked List is a linear dynamic data structure which consist of several nodes where each node contains one value and the link to the next node  </a:t>
            </a:r>
            <a:endParaRPr dirty="0">
              <a:latin typeface="Mulish" panose="020B0604020202020204" charset="0"/>
            </a:endParaRPr>
          </a:p>
        </p:txBody>
      </p:sp>
      <p:sp>
        <p:nvSpPr>
          <p:cNvPr id="771" name="Google Shape;771;p61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72" name="Google Shape;772;p61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73" name="Google Shape;773;p61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74" name="Google Shape;774;p61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84"/>
          <p:cNvSpPr txBox="1">
            <a:spLocks noGrp="1"/>
          </p:cNvSpPr>
          <p:nvPr>
            <p:ph type="title"/>
          </p:nvPr>
        </p:nvSpPr>
        <p:spPr>
          <a:xfrm>
            <a:off x="2168888" y="3863340"/>
            <a:ext cx="4850100" cy="7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Illustration of Linked List</a:t>
            </a:r>
            <a:endParaRPr dirty="0"/>
          </a:p>
        </p:txBody>
      </p:sp>
      <p:sp>
        <p:nvSpPr>
          <p:cNvPr id="1240" name="Google Shape;1240;p84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41" name="Google Shape;1241;p84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42" name="Google Shape;1242;p84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43" name="Google Shape;1243;p84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E2DF4F-0C16-4FEA-A1D8-504EA3850548}"/>
              </a:ext>
            </a:extLst>
          </p:cNvPr>
          <p:cNvGrpSpPr/>
          <p:nvPr/>
        </p:nvGrpSpPr>
        <p:grpSpPr>
          <a:xfrm>
            <a:off x="2088165" y="1995457"/>
            <a:ext cx="1297071" cy="377952"/>
            <a:chOff x="2036064" y="1280160"/>
            <a:chExt cx="999744" cy="3779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7C5754-35B1-4D80-8DAB-D9E213604251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71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C5150-EFCE-493F-854E-4440DAB92D33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8FFA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790985-67A2-4697-BB04-0FAAAD2CD6EC}"/>
              </a:ext>
            </a:extLst>
          </p:cNvPr>
          <p:cNvGrpSpPr/>
          <p:nvPr/>
        </p:nvGrpSpPr>
        <p:grpSpPr>
          <a:xfrm>
            <a:off x="3294123" y="2117663"/>
            <a:ext cx="641730" cy="66770"/>
            <a:chOff x="3121802" y="2116323"/>
            <a:chExt cx="641730" cy="667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F2692E-AECD-4BD1-87F4-D264DE6C51D3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EBC2BB-732A-43C4-933E-3304F202981B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DBBED6-3053-4CC1-A7CF-55A43D74F5C7}"/>
              </a:ext>
            </a:extLst>
          </p:cNvPr>
          <p:cNvSpPr txBox="1"/>
          <p:nvPr/>
        </p:nvSpPr>
        <p:spPr>
          <a:xfrm>
            <a:off x="2425558" y="240333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0FFA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E22668-4956-4836-968A-1C68ADF11A0D}"/>
              </a:ext>
            </a:extLst>
          </p:cNvPr>
          <p:cNvGrpSpPr/>
          <p:nvPr/>
        </p:nvGrpSpPr>
        <p:grpSpPr>
          <a:xfrm>
            <a:off x="3942659" y="1976820"/>
            <a:ext cx="1297071" cy="377952"/>
            <a:chOff x="2036064" y="1280160"/>
            <a:chExt cx="999744" cy="37795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4932B8-42D5-43A5-9B5B-6E966BC6625F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1DE3FA-FABB-4FA8-92FD-40031907FD85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800A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492D6DF-ABA8-4031-B2CD-C1E612C998B8}"/>
              </a:ext>
            </a:extLst>
          </p:cNvPr>
          <p:cNvSpPr txBox="1"/>
          <p:nvPr/>
        </p:nvSpPr>
        <p:spPr>
          <a:xfrm>
            <a:off x="4278866" y="238470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27E26B-1239-420A-95F5-A4C286CBB68B}"/>
              </a:ext>
            </a:extLst>
          </p:cNvPr>
          <p:cNvGrpSpPr/>
          <p:nvPr/>
        </p:nvGrpSpPr>
        <p:grpSpPr>
          <a:xfrm>
            <a:off x="5148617" y="2121501"/>
            <a:ext cx="641730" cy="66770"/>
            <a:chOff x="3121802" y="2116323"/>
            <a:chExt cx="641730" cy="6677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FDE37A-3138-4A19-A086-208C6E872594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B1C2858-AFE8-4DB8-B378-2C330B016E6A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B7E82D-0A9D-4AE5-A8C6-F5C1E1DDD6B0}"/>
              </a:ext>
            </a:extLst>
          </p:cNvPr>
          <p:cNvGrpSpPr/>
          <p:nvPr/>
        </p:nvGrpSpPr>
        <p:grpSpPr>
          <a:xfrm>
            <a:off x="5797153" y="1980658"/>
            <a:ext cx="1297071" cy="377952"/>
            <a:chOff x="2036064" y="1280160"/>
            <a:chExt cx="999744" cy="37795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4C4F32E-104C-429E-8678-460C0D2CE0D5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B8A896-0852-48AA-8BF1-E4B3C6C45114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0242322-F09A-4556-821F-0B75C0E27D5D}"/>
              </a:ext>
            </a:extLst>
          </p:cNvPr>
          <p:cNvSpPr txBox="1"/>
          <p:nvPr/>
        </p:nvSpPr>
        <p:spPr>
          <a:xfrm>
            <a:off x="6133360" y="2388540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800A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3C956-51E0-4EDA-915B-DE92A49ACDC3}"/>
              </a:ext>
            </a:extLst>
          </p:cNvPr>
          <p:cNvSpPr txBox="1"/>
          <p:nvPr/>
        </p:nvSpPr>
        <p:spPr>
          <a:xfrm>
            <a:off x="1169488" y="843233"/>
            <a:ext cx="1342034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HEAD = </a:t>
            </a:r>
            <a:r>
              <a:rPr lang="en-US" b="1" dirty="0">
                <a:latin typeface="Mulish" panose="020B0604020202020204" charset="0"/>
              </a:rPr>
              <a:t>0FFA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17D5325-FCFA-491F-8620-31555A22D229}"/>
              </a:ext>
            </a:extLst>
          </p:cNvPr>
          <p:cNvCxnSpPr>
            <a:stCxn id="37" idx="3"/>
            <a:endCxn id="2" idx="0"/>
          </p:cNvCxnSpPr>
          <p:nvPr/>
        </p:nvCxnSpPr>
        <p:spPr>
          <a:xfrm flipH="1">
            <a:off x="2412433" y="997122"/>
            <a:ext cx="99089" cy="998335"/>
          </a:xfrm>
          <a:prstGeom prst="curvedConnector4">
            <a:avLst>
              <a:gd name="adj1" fmla="val -230702"/>
              <a:gd name="adj2" fmla="val 5770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835666" y="2422623"/>
            <a:ext cx="6889026" cy="49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Question arises, why Linked List? Why not array? </a:t>
            </a:r>
            <a:endParaRPr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915072" y="790983"/>
            <a:ext cx="49492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Linked List?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320187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9"/>
          <p:cNvSpPr txBox="1">
            <a:spLocks noGrp="1"/>
          </p:cNvSpPr>
          <p:nvPr>
            <p:ph type="title" idx="8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Reasons</a:t>
            </a:r>
            <a:endParaRPr dirty="0"/>
          </a:p>
        </p:txBody>
      </p:sp>
      <p:sp>
        <p:nvSpPr>
          <p:cNvPr id="1145" name="Google Shape;1145;p79"/>
          <p:cNvSpPr txBox="1">
            <a:spLocks noGrp="1"/>
          </p:cNvSpPr>
          <p:nvPr>
            <p:ph type="subTitle" idx="1"/>
          </p:nvPr>
        </p:nvSpPr>
        <p:spPr>
          <a:xfrm>
            <a:off x="1615656" y="1482239"/>
            <a:ext cx="2847195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don’t need to define its size. We can add or delete the items from list anytime we want.</a:t>
            </a:r>
            <a:endParaRPr dirty="0"/>
          </a:p>
        </p:txBody>
      </p:sp>
      <p:sp>
        <p:nvSpPr>
          <p:cNvPr id="1146" name="Google Shape;1146;p79"/>
          <p:cNvSpPr txBox="1">
            <a:spLocks noGrp="1"/>
          </p:cNvSpPr>
          <p:nvPr>
            <p:ph type="title"/>
          </p:nvPr>
        </p:nvSpPr>
        <p:spPr>
          <a:xfrm>
            <a:off x="1615657" y="112575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</a:t>
            </a:r>
            <a:endParaRPr dirty="0"/>
          </a:p>
        </p:txBody>
      </p:sp>
      <p:sp>
        <p:nvSpPr>
          <p:cNvPr id="1147" name="Google Shape;1147;p79"/>
          <p:cNvSpPr txBox="1">
            <a:spLocks noGrp="1"/>
          </p:cNvSpPr>
          <p:nvPr>
            <p:ph type="subTitle" idx="2"/>
          </p:nvPr>
        </p:nvSpPr>
        <p:spPr>
          <a:xfrm>
            <a:off x="5576805" y="1482239"/>
            <a:ext cx="2847195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merge two list very easily and we don’t need any extra storage.</a:t>
            </a:r>
            <a:endParaRPr dirty="0"/>
          </a:p>
        </p:txBody>
      </p:sp>
      <p:sp>
        <p:nvSpPr>
          <p:cNvPr id="1148" name="Google Shape;1148;p79"/>
          <p:cNvSpPr txBox="1">
            <a:spLocks noGrp="1"/>
          </p:cNvSpPr>
          <p:nvPr>
            <p:ph type="title" idx="3"/>
          </p:nvPr>
        </p:nvSpPr>
        <p:spPr>
          <a:xfrm>
            <a:off x="5576806" y="112575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 Merge</a:t>
            </a:r>
            <a:endParaRPr dirty="0"/>
          </a:p>
        </p:txBody>
      </p:sp>
      <p:sp>
        <p:nvSpPr>
          <p:cNvPr id="1149" name="Google Shape;1149;p79"/>
          <p:cNvSpPr txBox="1">
            <a:spLocks noGrp="1"/>
          </p:cNvSpPr>
          <p:nvPr>
            <p:ph type="subTitle" idx="4"/>
          </p:nvPr>
        </p:nvSpPr>
        <p:spPr>
          <a:xfrm>
            <a:off x="1615657" y="2921789"/>
            <a:ext cx="3279658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insert the data in any position of the List. This is a unique benefit which makes it better from stack, queue and array</a:t>
            </a:r>
            <a:endParaRPr dirty="0"/>
          </a:p>
        </p:txBody>
      </p:sp>
      <p:sp>
        <p:nvSpPr>
          <p:cNvPr id="1150" name="Google Shape;1150;p79"/>
          <p:cNvSpPr txBox="1">
            <a:spLocks noGrp="1"/>
          </p:cNvSpPr>
          <p:nvPr>
            <p:ph type="title" idx="5"/>
          </p:nvPr>
        </p:nvSpPr>
        <p:spPr>
          <a:xfrm>
            <a:off x="1615657" y="2565300"/>
            <a:ext cx="272139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 Insertion</a:t>
            </a:r>
            <a:endParaRPr dirty="0"/>
          </a:p>
        </p:txBody>
      </p:sp>
      <p:sp>
        <p:nvSpPr>
          <p:cNvPr id="1151" name="Google Shape;1151;p79"/>
          <p:cNvSpPr txBox="1">
            <a:spLocks noGrp="1"/>
          </p:cNvSpPr>
          <p:nvPr>
            <p:ph type="subTitle" idx="6"/>
          </p:nvPr>
        </p:nvSpPr>
        <p:spPr>
          <a:xfrm>
            <a:off x="5576805" y="2921789"/>
            <a:ext cx="2403097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Sort suits it best</a:t>
            </a:r>
            <a:endParaRPr dirty="0"/>
          </a:p>
        </p:txBody>
      </p:sp>
      <p:sp>
        <p:nvSpPr>
          <p:cNvPr id="1152" name="Google Shape;1152;p79"/>
          <p:cNvSpPr txBox="1">
            <a:spLocks noGrp="1"/>
          </p:cNvSpPr>
          <p:nvPr>
            <p:ph type="title" idx="7"/>
          </p:nvPr>
        </p:nvSpPr>
        <p:spPr>
          <a:xfrm>
            <a:off x="5576806" y="256530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 Algorithm</a:t>
            </a:r>
            <a:endParaRPr dirty="0"/>
          </a:p>
        </p:txBody>
      </p:sp>
      <p:sp>
        <p:nvSpPr>
          <p:cNvPr id="1153" name="Google Shape;1153;p79"/>
          <p:cNvSpPr/>
          <p:nvPr/>
        </p:nvSpPr>
        <p:spPr>
          <a:xfrm>
            <a:off x="1017269" y="119219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79"/>
          <p:cNvSpPr/>
          <p:nvPr/>
        </p:nvSpPr>
        <p:spPr>
          <a:xfrm>
            <a:off x="1017275" y="263174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79"/>
          <p:cNvSpPr/>
          <p:nvPr/>
        </p:nvSpPr>
        <p:spPr>
          <a:xfrm>
            <a:off x="4980514" y="119219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79"/>
          <p:cNvSpPr/>
          <p:nvPr/>
        </p:nvSpPr>
        <p:spPr>
          <a:xfrm>
            <a:off x="4980520" y="2631745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79"/>
          <p:cNvSpPr txBox="1">
            <a:spLocks noGrp="1"/>
          </p:cNvSpPr>
          <p:nvPr>
            <p:ph type="title" idx="9"/>
          </p:nvPr>
        </p:nvSpPr>
        <p:spPr>
          <a:xfrm>
            <a:off x="1102470" y="127739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8" name="Google Shape;1158;p79"/>
          <p:cNvSpPr txBox="1">
            <a:spLocks noGrp="1"/>
          </p:cNvSpPr>
          <p:nvPr>
            <p:ph type="title" idx="13"/>
          </p:nvPr>
        </p:nvSpPr>
        <p:spPr>
          <a:xfrm>
            <a:off x="5065715" y="127739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59" name="Google Shape;1159;p79"/>
          <p:cNvSpPr txBox="1">
            <a:spLocks noGrp="1"/>
          </p:cNvSpPr>
          <p:nvPr>
            <p:ph type="title" idx="14"/>
          </p:nvPr>
        </p:nvSpPr>
        <p:spPr>
          <a:xfrm>
            <a:off x="1102470" y="271694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60" name="Google Shape;1160;p79"/>
          <p:cNvSpPr txBox="1">
            <a:spLocks noGrp="1"/>
          </p:cNvSpPr>
          <p:nvPr>
            <p:ph type="title" idx="15"/>
          </p:nvPr>
        </p:nvSpPr>
        <p:spPr>
          <a:xfrm>
            <a:off x="5065715" y="271694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61" name="Google Shape;1161;p7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62" name="Google Shape;1162;p7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63" name="Google Shape;1163;p7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64" name="Google Shape;1164;p7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9CDB8-204B-4A0A-9F7C-30416461D95D}"/>
              </a:ext>
            </a:extLst>
          </p:cNvPr>
          <p:cNvGrpSpPr/>
          <p:nvPr/>
        </p:nvGrpSpPr>
        <p:grpSpPr>
          <a:xfrm>
            <a:off x="2243023" y="4427841"/>
            <a:ext cx="1297071" cy="377952"/>
            <a:chOff x="2036064" y="1280160"/>
            <a:chExt cx="999744" cy="37795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6DC7DC-B1B5-4B43-849D-A9B46CD9C0AC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71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88E53-A357-4944-BEBB-F9BDB4FFC8AC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8FFA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0569EE-9C6E-4432-B44D-F1B6BECD1BB1}"/>
              </a:ext>
            </a:extLst>
          </p:cNvPr>
          <p:cNvGrpSpPr/>
          <p:nvPr/>
        </p:nvGrpSpPr>
        <p:grpSpPr>
          <a:xfrm>
            <a:off x="3448981" y="4550047"/>
            <a:ext cx="641730" cy="66770"/>
            <a:chOff x="3121802" y="2116323"/>
            <a:chExt cx="641730" cy="6677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E2DF9F-BB90-4776-BE65-0D6232694F62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555FE53-A350-406A-B2FF-0010D8637426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33991AB-9C68-492C-972E-04158B5D06A3}"/>
              </a:ext>
            </a:extLst>
          </p:cNvPr>
          <p:cNvSpPr txBox="1"/>
          <p:nvPr/>
        </p:nvSpPr>
        <p:spPr>
          <a:xfrm>
            <a:off x="2580416" y="483572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0FFA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0A82F3-0B98-4032-8D5E-1C802C77D76A}"/>
              </a:ext>
            </a:extLst>
          </p:cNvPr>
          <p:cNvGrpSpPr/>
          <p:nvPr/>
        </p:nvGrpSpPr>
        <p:grpSpPr>
          <a:xfrm>
            <a:off x="4097517" y="4409204"/>
            <a:ext cx="1297071" cy="377952"/>
            <a:chOff x="2036064" y="1280160"/>
            <a:chExt cx="999744" cy="3779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3770D4-881C-43CF-906A-028A44CAD375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4E4F92-D67E-45DF-9B6A-7AEC037CCF4F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800A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B02D853-D43C-4523-9DB6-14098F513B33}"/>
              </a:ext>
            </a:extLst>
          </p:cNvPr>
          <p:cNvSpPr txBox="1"/>
          <p:nvPr/>
        </p:nvSpPr>
        <p:spPr>
          <a:xfrm>
            <a:off x="4433724" y="481708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8FFA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A7173F-6E30-45DE-899D-CF2F2FF7287F}"/>
              </a:ext>
            </a:extLst>
          </p:cNvPr>
          <p:cNvGrpSpPr/>
          <p:nvPr/>
        </p:nvGrpSpPr>
        <p:grpSpPr>
          <a:xfrm>
            <a:off x="5303475" y="4553885"/>
            <a:ext cx="641730" cy="66770"/>
            <a:chOff x="3121802" y="2116323"/>
            <a:chExt cx="641730" cy="6677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D27351-FC07-4D8D-AF4A-761355567D5D}"/>
                </a:ext>
              </a:extLst>
            </p:cNvPr>
            <p:cNvSpPr/>
            <p:nvPr/>
          </p:nvSpPr>
          <p:spPr>
            <a:xfrm>
              <a:off x="3121802" y="2116323"/>
              <a:ext cx="71437" cy="667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ulish" panose="020B0604020202020204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64FA4D-E8A8-4431-AEDB-8C9C28E30834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3193239" y="2149708"/>
              <a:ext cx="57029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BD1E9D-07D0-4B5E-8DFA-D3641389350D}"/>
              </a:ext>
            </a:extLst>
          </p:cNvPr>
          <p:cNvGrpSpPr/>
          <p:nvPr/>
        </p:nvGrpSpPr>
        <p:grpSpPr>
          <a:xfrm>
            <a:off x="5952011" y="4413042"/>
            <a:ext cx="1297071" cy="377952"/>
            <a:chOff x="2036064" y="1280160"/>
            <a:chExt cx="999744" cy="37795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D35C919-EC16-40A5-9CC4-DB9B4801B421}"/>
                </a:ext>
              </a:extLst>
            </p:cNvPr>
            <p:cNvSpPr/>
            <p:nvPr/>
          </p:nvSpPr>
          <p:spPr>
            <a:xfrm>
              <a:off x="2036064" y="1280160"/>
              <a:ext cx="499872" cy="3779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12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9766EA-FF16-4D15-94CF-7AFCCF6528AA}"/>
                </a:ext>
              </a:extLst>
            </p:cNvPr>
            <p:cNvSpPr/>
            <p:nvPr/>
          </p:nvSpPr>
          <p:spPr>
            <a:xfrm>
              <a:off x="2535936" y="1280160"/>
              <a:ext cx="499872" cy="37795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ED9E044-DCBB-4996-B2E2-D3077449F39F}"/>
              </a:ext>
            </a:extLst>
          </p:cNvPr>
          <p:cNvSpPr txBox="1"/>
          <p:nvPr/>
        </p:nvSpPr>
        <p:spPr>
          <a:xfrm>
            <a:off x="6288218" y="4820924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800A</a:t>
            </a:r>
          </a:p>
        </p:txBody>
      </p:sp>
    </p:spTree>
    <p:extLst>
      <p:ext uri="{BB962C8B-B14F-4D97-AF65-F5344CB8AC3E}">
        <p14:creationId xmlns:p14="http://schemas.microsoft.com/office/powerpoint/2010/main" val="345091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478173" y="2076299"/>
            <a:ext cx="6889026" cy="49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going to Node creation, we need some previous concept</a:t>
            </a:r>
            <a:endParaRPr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842500" y="570299"/>
            <a:ext cx="49492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Node Creation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171682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1192573" y="1226193"/>
            <a:ext cx="6889026" cy="49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Pointer is a variable which holds the address of the variable</a:t>
            </a:r>
            <a:endParaRPr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842500" y="570299"/>
            <a:ext cx="49492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Pointer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" name="Google Shape;879;p67">
            <a:extLst>
              <a:ext uri="{FF2B5EF4-FFF2-40B4-BE49-F238E27FC236}">
                <a16:creationId xmlns:a16="http://schemas.microsoft.com/office/drawing/2014/main" id="{AA109075-157C-42C9-BEB4-27B36EB16646}"/>
              </a:ext>
            </a:extLst>
          </p:cNvPr>
          <p:cNvSpPr txBox="1">
            <a:spLocks/>
          </p:cNvSpPr>
          <p:nvPr/>
        </p:nvSpPr>
        <p:spPr>
          <a:xfrm>
            <a:off x="2656011" y="2119161"/>
            <a:ext cx="2180308" cy="14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-US" b="1" dirty="0"/>
              <a:t>int a = 1;</a:t>
            </a:r>
          </a:p>
          <a:p>
            <a:pPr marL="0" indent="0" algn="l"/>
            <a:endParaRPr lang="en-US" b="1" dirty="0"/>
          </a:p>
          <a:p>
            <a:pPr marL="0" indent="0" algn="l"/>
            <a:r>
              <a:rPr lang="en-US" b="1" dirty="0"/>
              <a:t>int *</a:t>
            </a:r>
            <a:r>
              <a:rPr lang="en-US" b="1" dirty="0" err="1"/>
              <a:t>ptr</a:t>
            </a:r>
            <a:r>
              <a:rPr lang="en-US" b="1" dirty="0"/>
              <a:t> = &amp;a;</a:t>
            </a:r>
          </a:p>
          <a:p>
            <a:pPr marL="0" indent="0" algn="l"/>
            <a:endParaRPr lang="en-US" b="1" dirty="0"/>
          </a:p>
          <a:p>
            <a:pPr marL="0" indent="0" algn="l"/>
            <a:r>
              <a:rPr lang="en-US" b="1" dirty="0" err="1"/>
              <a:t>cout</a:t>
            </a:r>
            <a:r>
              <a:rPr lang="en-US" b="1" dirty="0"/>
              <a:t>&lt;&lt;*</a:t>
            </a:r>
            <a:r>
              <a:rPr lang="en-US" b="1" dirty="0" err="1"/>
              <a:t>ptr</a:t>
            </a:r>
            <a:r>
              <a:rPr lang="en-US" b="1" dirty="0"/>
              <a:t>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1746666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1740</Words>
  <Application>Microsoft Office PowerPoint</Application>
  <PresentationFormat>On-screen Show (16:9)</PresentationFormat>
  <Paragraphs>557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MS Reference Sans Serif</vt:lpstr>
      <vt:lpstr>Lilita One</vt:lpstr>
      <vt:lpstr>Monotype Sorts</vt:lpstr>
      <vt:lpstr>Mulish</vt:lpstr>
      <vt:lpstr>Arial</vt:lpstr>
      <vt:lpstr>Wingdings</vt:lpstr>
      <vt:lpstr>Muli</vt:lpstr>
      <vt:lpstr>Wingdings 2</vt:lpstr>
      <vt:lpstr>Modern Wave XL by Slidesgo</vt:lpstr>
      <vt:lpstr>Lecture 7 Linked List</vt:lpstr>
      <vt:lpstr>Table of contents</vt:lpstr>
      <vt:lpstr>Introduction to Linked List</vt:lpstr>
      <vt:lpstr>PowerPoint Presentation</vt:lpstr>
      <vt:lpstr>Illustration of Linked List</vt:lpstr>
      <vt:lpstr>Why Linked List?</vt:lpstr>
      <vt:lpstr>Reasons</vt:lpstr>
      <vt:lpstr>Node Creation</vt:lpstr>
      <vt:lpstr>Pointer</vt:lpstr>
      <vt:lpstr>Class</vt:lpstr>
      <vt:lpstr>Class Pointer</vt:lpstr>
      <vt:lpstr>Class Pointer to Membership</vt:lpstr>
      <vt:lpstr>Class Pointer to Membership</vt:lpstr>
      <vt:lpstr>Node Creation</vt:lpstr>
      <vt:lpstr>Node Creation</vt:lpstr>
      <vt:lpstr>Basic Operation</vt:lpstr>
      <vt:lpstr>Insertion</vt:lpstr>
      <vt:lpstr>Insert in front</vt:lpstr>
      <vt:lpstr>Insert in front</vt:lpstr>
      <vt:lpstr>Insert in the middle/Last</vt:lpstr>
      <vt:lpstr>Insert in the middle/Last Full Code</vt:lpstr>
      <vt:lpstr>Deletion </vt:lpstr>
      <vt:lpstr>Deletion from Front</vt:lpstr>
      <vt:lpstr>Deletion from Middle/Last</vt:lpstr>
      <vt:lpstr>Merge Linked List</vt:lpstr>
      <vt:lpstr>Circular Linked List</vt:lpstr>
      <vt:lpstr>Circular Linked List</vt:lpstr>
      <vt:lpstr>Circular Linked List</vt:lpstr>
      <vt:lpstr>Circular Linked List</vt:lpstr>
      <vt:lpstr>Circular Linked List</vt:lpstr>
      <vt:lpstr>Circular Linked List</vt:lpstr>
      <vt:lpstr>Circular Linked List Advantage / Disadvantage</vt:lpstr>
      <vt:lpstr>Linear linked list vs Circular Linked Lists</vt:lpstr>
      <vt:lpstr>Array versus Linked Lists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cp:lastModifiedBy>Abrar Hasan</cp:lastModifiedBy>
  <cp:revision>8</cp:revision>
  <dcterms:modified xsi:type="dcterms:W3CDTF">2024-07-23T02:40:46Z</dcterms:modified>
</cp:coreProperties>
</file>