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38"/>
  </p:notesMasterIdLst>
  <p:sldIdLst>
    <p:sldId id="256" r:id="rId2"/>
    <p:sldId id="263" r:id="rId3"/>
    <p:sldId id="265" r:id="rId4"/>
    <p:sldId id="266" r:id="rId5"/>
    <p:sldId id="365" r:id="rId6"/>
    <p:sldId id="360" r:id="rId7"/>
    <p:sldId id="361" r:id="rId8"/>
    <p:sldId id="362" r:id="rId9"/>
    <p:sldId id="363" r:id="rId10"/>
    <p:sldId id="366" r:id="rId11"/>
    <p:sldId id="367" r:id="rId12"/>
    <p:sldId id="370" r:id="rId13"/>
    <p:sldId id="371" r:id="rId14"/>
    <p:sldId id="372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273" r:id="rId23"/>
    <p:sldId id="349" r:id="rId24"/>
    <p:sldId id="381" r:id="rId25"/>
    <p:sldId id="350" r:id="rId26"/>
    <p:sldId id="345" r:id="rId27"/>
    <p:sldId id="343" r:id="rId28"/>
    <p:sldId id="382" r:id="rId29"/>
    <p:sldId id="354" r:id="rId30"/>
    <p:sldId id="355" r:id="rId31"/>
    <p:sldId id="356" r:id="rId32"/>
    <p:sldId id="358" r:id="rId33"/>
    <p:sldId id="357" r:id="rId34"/>
    <p:sldId id="359" r:id="rId35"/>
    <p:sldId id="347" r:id="rId36"/>
    <p:sldId id="348" r:id="rId37"/>
  </p:sldIdLst>
  <p:sldSz cx="9144000" cy="5143500" type="screen16x9"/>
  <p:notesSz cx="6858000" cy="9144000"/>
  <p:embeddedFontLst>
    <p:embeddedFont>
      <p:font typeface="Lilita One" panose="020B0604020202020204" charset="0"/>
      <p:regular r:id="rId39"/>
    </p:embeddedFont>
    <p:embeddedFont>
      <p:font typeface="Mulish" panose="020B0604020202020204" charset="0"/>
      <p:regular r:id="rId40"/>
      <p:bold r:id="rId41"/>
      <p:italic r:id="rId42"/>
      <p:boldItalic r:id="rId43"/>
    </p:embeddedFont>
    <p:embeddedFont>
      <p:font typeface="Verdana" panose="020B0604030504040204" pitchFamily="34" charset="0"/>
      <p:regular r:id="rId44"/>
      <p:bold r:id="rId45"/>
      <p:italic r:id="rId46"/>
      <p:boldItalic r:id="rId47"/>
    </p:embeddedFont>
    <p:embeddedFont>
      <p:font typeface="Wingdings 3" panose="05040102010807070707" pitchFamily="18" charset="2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18B1"/>
    <a:srgbClr val="AC8300"/>
    <a:srgbClr val="FF6600"/>
    <a:srgbClr val="975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5165" autoAdjust="0"/>
  </p:normalViewPr>
  <p:slideViewPr>
    <p:cSldViewPr snapToGrid="0">
      <p:cViewPr varScale="1">
        <p:scale>
          <a:sx n="66" d="100"/>
          <a:sy n="66" d="100"/>
        </p:scale>
        <p:origin x="53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417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472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916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097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312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841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210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65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061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390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e0bd9e236d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e0bd9e236d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084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961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e0bd9e236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e0bd9e236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2121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318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980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e1984cb775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e1984cb775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912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8162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837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18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0bd9e236d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0bd9e236d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5248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7552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1916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7040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0205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8330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64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454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23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862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72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8070235" y="-129175"/>
            <a:ext cx="1236624" cy="5367789"/>
          </a:xfrm>
          <a:custGeom>
            <a:avLst/>
            <a:gdLst/>
            <a:ahLst/>
            <a:cxnLst/>
            <a:rect l="l" t="t" r="r" b="b"/>
            <a:pathLst>
              <a:path w="35089" h="160496" extrusionOk="0">
                <a:moveTo>
                  <a:pt x="11633" y="0"/>
                </a:moveTo>
                <a:cubicBezTo>
                  <a:pt x="13848" y="5965"/>
                  <a:pt x="18218" y="11025"/>
                  <a:pt x="22099" y="16669"/>
                </a:cubicBezTo>
                <a:cubicBezTo>
                  <a:pt x="25290" y="21312"/>
                  <a:pt x="28909" y="26980"/>
                  <a:pt x="26147" y="32302"/>
                </a:cubicBezTo>
                <a:cubicBezTo>
                  <a:pt x="23659" y="37076"/>
                  <a:pt x="18206" y="40398"/>
                  <a:pt x="15848" y="45434"/>
                </a:cubicBezTo>
                <a:cubicBezTo>
                  <a:pt x="13491" y="50482"/>
                  <a:pt x="12479" y="55828"/>
                  <a:pt x="11883" y="61138"/>
                </a:cubicBezTo>
                <a:cubicBezTo>
                  <a:pt x="10633" y="72390"/>
                  <a:pt x="11062" y="83665"/>
                  <a:pt x="12312" y="94905"/>
                </a:cubicBezTo>
                <a:cubicBezTo>
                  <a:pt x="13407" y="104727"/>
                  <a:pt x="16360" y="115645"/>
                  <a:pt x="14848" y="125504"/>
                </a:cubicBezTo>
                <a:cubicBezTo>
                  <a:pt x="13360" y="135159"/>
                  <a:pt x="1" y="142899"/>
                  <a:pt x="1001" y="152721"/>
                </a:cubicBezTo>
                <a:cubicBezTo>
                  <a:pt x="1346" y="156114"/>
                  <a:pt x="3740" y="158317"/>
                  <a:pt x="6383" y="160496"/>
                </a:cubicBezTo>
                <a:lnTo>
                  <a:pt x="10788" y="160496"/>
                </a:lnTo>
                <a:cubicBezTo>
                  <a:pt x="7788" y="158496"/>
                  <a:pt x="5025" y="156412"/>
                  <a:pt x="4454" y="152995"/>
                </a:cubicBezTo>
                <a:cubicBezTo>
                  <a:pt x="2847" y="143387"/>
                  <a:pt x="17336" y="135683"/>
                  <a:pt x="19039" y="126313"/>
                </a:cubicBezTo>
                <a:cubicBezTo>
                  <a:pt x="20861" y="116324"/>
                  <a:pt x="17706" y="105001"/>
                  <a:pt x="16622" y="95024"/>
                </a:cubicBezTo>
                <a:cubicBezTo>
                  <a:pt x="15396" y="83713"/>
                  <a:pt x="14884" y="72259"/>
                  <a:pt x="15955" y="60924"/>
                </a:cubicBezTo>
                <a:cubicBezTo>
                  <a:pt x="16467" y="55590"/>
                  <a:pt x="17408" y="50149"/>
                  <a:pt x="19980" y="45148"/>
                </a:cubicBezTo>
                <a:cubicBezTo>
                  <a:pt x="22659" y="39898"/>
                  <a:pt x="28635" y="37183"/>
                  <a:pt x="31719" y="32397"/>
                </a:cubicBezTo>
                <a:cubicBezTo>
                  <a:pt x="35089" y="27158"/>
                  <a:pt x="31326" y="21419"/>
                  <a:pt x="27993" y="16823"/>
                </a:cubicBezTo>
                <a:cubicBezTo>
                  <a:pt x="23873" y="11120"/>
                  <a:pt x="19134" y="6060"/>
                  <a:pt x="16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8363974" y="-129175"/>
            <a:ext cx="1151020" cy="5367789"/>
          </a:xfrm>
          <a:custGeom>
            <a:avLst/>
            <a:gdLst/>
            <a:ahLst/>
            <a:cxnLst/>
            <a:rect l="l" t="t" r="r" b="b"/>
            <a:pathLst>
              <a:path w="32660" h="160496" extrusionOk="0">
                <a:moveTo>
                  <a:pt x="12335" y="0"/>
                </a:moveTo>
                <a:cubicBezTo>
                  <a:pt x="14550" y="5917"/>
                  <a:pt x="18765" y="11037"/>
                  <a:pt x="22456" y="16693"/>
                </a:cubicBezTo>
                <a:cubicBezTo>
                  <a:pt x="25515" y="21395"/>
                  <a:pt x="28861" y="27063"/>
                  <a:pt x="26063" y="32337"/>
                </a:cubicBezTo>
                <a:cubicBezTo>
                  <a:pt x="23539" y="37124"/>
                  <a:pt x="18241" y="40326"/>
                  <a:pt x="16050" y="45470"/>
                </a:cubicBezTo>
                <a:cubicBezTo>
                  <a:pt x="13895" y="50530"/>
                  <a:pt x="13145" y="55900"/>
                  <a:pt x="12573" y="61186"/>
                </a:cubicBezTo>
                <a:cubicBezTo>
                  <a:pt x="11347" y="72390"/>
                  <a:pt x="9918" y="83177"/>
                  <a:pt x="11978" y="94381"/>
                </a:cubicBezTo>
                <a:cubicBezTo>
                  <a:pt x="13835" y="104501"/>
                  <a:pt x="17336" y="115514"/>
                  <a:pt x="14752" y="125742"/>
                </a:cubicBezTo>
                <a:cubicBezTo>
                  <a:pt x="12466" y="134790"/>
                  <a:pt x="0" y="142982"/>
                  <a:pt x="1453" y="152471"/>
                </a:cubicBezTo>
                <a:cubicBezTo>
                  <a:pt x="1989" y="155983"/>
                  <a:pt x="4656" y="158222"/>
                  <a:pt x="7477" y="160496"/>
                </a:cubicBezTo>
                <a:lnTo>
                  <a:pt x="15157" y="160496"/>
                </a:lnTo>
                <a:cubicBezTo>
                  <a:pt x="12466" y="157531"/>
                  <a:pt x="9621" y="154864"/>
                  <a:pt x="9073" y="150923"/>
                </a:cubicBezTo>
                <a:cubicBezTo>
                  <a:pt x="7763" y="141434"/>
                  <a:pt x="17598" y="132790"/>
                  <a:pt x="20455" y="123908"/>
                </a:cubicBezTo>
                <a:cubicBezTo>
                  <a:pt x="23872" y="113252"/>
                  <a:pt x="19967" y="103465"/>
                  <a:pt x="16633" y="93154"/>
                </a:cubicBezTo>
                <a:cubicBezTo>
                  <a:pt x="13073" y="82141"/>
                  <a:pt x="17074" y="72640"/>
                  <a:pt x="18276" y="61603"/>
                </a:cubicBezTo>
                <a:cubicBezTo>
                  <a:pt x="18848" y="56388"/>
                  <a:pt x="19229" y="51102"/>
                  <a:pt x="20729" y="45970"/>
                </a:cubicBezTo>
                <a:cubicBezTo>
                  <a:pt x="22229" y="40850"/>
                  <a:pt x="26385" y="37136"/>
                  <a:pt x="28373" y="32313"/>
                </a:cubicBezTo>
                <a:cubicBezTo>
                  <a:pt x="32659" y="21860"/>
                  <a:pt x="21563" y="10549"/>
                  <a:pt x="17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849851" y="-129175"/>
            <a:ext cx="769590" cy="5367789"/>
          </a:xfrm>
          <a:custGeom>
            <a:avLst/>
            <a:gdLst/>
            <a:ahLst/>
            <a:cxnLst/>
            <a:rect l="l" t="t" r="r" b="b"/>
            <a:pathLst>
              <a:path w="21837" h="160496" extrusionOk="0">
                <a:moveTo>
                  <a:pt x="7526" y="0"/>
                </a:moveTo>
                <a:cubicBezTo>
                  <a:pt x="10562" y="10644"/>
                  <a:pt x="19360" y="21729"/>
                  <a:pt x="15765" y="32313"/>
                </a:cubicBezTo>
                <a:cubicBezTo>
                  <a:pt x="14110" y="37195"/>
                  <a:pt x="10907" y="41231"/>
                  <a:pt x="9954" y="46363"/>
                </a:cubicBezTo>
                <a:cubicBezTo>
                  <a:pt x="8990" y="51530"/>
                  <a:pt x="8907" y="56757"/>
                  <a:pt x="8383" y="61936"/>
                </a:cubicBezTo>
                <a:cubicBezTo>
                  <a:pt x="7764" y="68044"/>
                  <a:pt x="5073" y="73390"/>
                  <a:pt x="3787" y="79284"/>
                </a:cubicBezTo>
                <a:cubicBezTo>
                  <a:pt x="2823" y="83760"/>
                  <a:pt x="4335" y="87892"/>
                  <a:pt x="6252" y="92083"/>
                </a:cubicBezTo>
                <a:cubicBezTo>
                  <a:pt x="10955" y="102394"/>
                  <a:pt x="15276" y="111097"/>
                  <a:pt x="11074" y="122075"/>
                </a:cubicBezTo>
                <a:cubicBezTo>
                  <a:pt x="7704" y="130873"/>
                  <a:pt x="1" y="139934"/>
                  <a:pt x="1227" y="149411"/>
                </a:cubicBezTo>
                <a:cubicBezTo>
                  <a:pt x="1775" y="153686"/>
                  <a:pt x="4632" y="156865"/>
                  <a:pt x="7061" y="160496"/>
                </a:cubicBezTo>
                <a:lnTo>
                  <a:pt x="12717" y="160496"/>
                </a:lnTo>
                <a:cubicBezTo>
                  <a:pt x="10895" y="156162"/>
                  <a:pt x="9192" y="151840"/>
                  <a:pt x="8680" y="147447"/>
                </a:cubicBezTo>
                <a:cubicBezTo>
                  <a:pt x="7573" y="137910"/>
                  <a:pt x="12633" y="128504"/>
                  <a:pt x="16622" y="119681"/>
                </a:cubicBezTo>
                <a:cubicBezTo>
                  <a:pt x="21837" y="108168"/>
                  <a:pt x="17051" y="100965"/>
                  <a:pt x="10478" y="90714"/>
                </a:cubicBezTo>
                <a:cubicBezTo>
                  <a:pt x="8061" y="86951"/>
                  <a:pt x="6073" y="83558"/>
                  <a:pt x="7311" y="79295"/>
                </a:cubicBezTo>
                <a:cubicBezTo>
                  <a:pt x="8097" y="76605"/>
                  <a:pt x="10454" y="74057"/>
                  <a:pt x="11407" y="71330"/>
                </a:cubicBezTo>
                <a:cubicBezTo>
                  <a:pt x="12431" y="68401"/>
                  <a:pt x="12907" y="65389"/>
                  <a:pt x="13181" y="62365"/>
                </a:cubicBezTo>
                <a:cubicBezTo>
                  <a:pt x="13645" y="57209"/>
                  <a:pt x="13324" y="52030"/>
                  <a:pt x="13610" y="46863"/>
                </a:cubicBezTo>
                <a:cubicBezTo>
                  <a:pt x="13883" y="41708"/>
                  <a:pt x="15872" y="37314"/>
                  <a:pt x="17146" y="32325"/>
                </a:cubicBezTo>
                <a:cubicBezTo>
                  <a:pt x="19860" y="21646"/>
                  <a:pt x="14003" y="10728"/>
                  <a:pt x="12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1340574" y="2291292"/>
            <a:ext cx="25977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 rot="10800000" flipH="1">
            <a:off x="-12466" y="2120485"/>
            <a:ext cx="1447812" cy="3031578"/>
            <a:chOff x="238125" y="846675"/>
            <a:chExt cx="1237975" cy="2592200"/>
          </a:xfrm>
        </p:grpSpPr>
        <p:sp>
          <p:nvSpPr>
            <p:cNvPr id="110" name="Google Shape;110;p9"/>
            <p:cNvSpPr/>
            <p:nvPr/>
          </p:nvSpPr>
          <p:spPr>
            <a:xfrm>
              <a:off x="238125" y="846675"/>
              <a:ext cx="1237975" cy="2592200"/>
            </a:xfrm>
            <a:custGeom>
              <a:avLst/>
              <a:gdLst/>
              <a:ahLst/>
              <a:cxnLst/>
              <a:rect l="l" t="t" r="r" b="b"/>
              <a:pathLst>
                <a:path w="49519" h="103688" extrusionOk="0">
                  <a:moveTo>
                    <a:pt x="45399" y="0"/>
                  </a:moveTo>
                  <a:cubicBezTo>
                    <a:pt x="42851" y="3203"/>
                    <a:pt x="40469" y="6322"/>
                    <a:pt x="38957" y="9418"/>
                  </a:cubicBezTo>
                  <a:cubicBezTo>
                    <a:pt x="35874" y="15716"/>
                    <a:pt x="35743" y="22765"/>
                    <a:pt x="36588" y="29658"/>
                  </a:cubicBezTo>
                  <a:cubicBezTo>
                    <a:pt x="37362" y="35945"/>
                    <a:pt x="39707" y="43053"/>
                    <a:pt x="37040" y="49101"/>
                  </a:cubicBezTo>
                  <a:cubicBezTo>
                    <a:pt x="34004" y="55983"/>
                    <a:pt x="26265" y="59531"/>
                    <a:pt x="19943" y="63032"/>
                  </a:cubicBezTo>
                  <a:cubicBezTo>
                    <a:pt x="15431" y="65532"/>
                    <a:pt x="8632" y="68282"/>
                    <a:pt x="9144" y="74247"/>
                  </a:cubicBezTo>
                  <a:cubicBezTo>
                    <a:pt x="9716" y="80748"/>
                    <a:pt x="24646" y="92523"/>
                    <a:pt x="12871" y="98119"/>
                  </a:cubicBezTo>
                  <a:cubicBezTo>
                    <a:pt x="10178" y="99389"/>
                    <a:pt x="7331" y="99872"/>
                    <a:pt x="4389" y="99872"/>
                  </a:cubicBezTo>
                  <a:cubicBezTo>
                    <a:pt x="2946" y="99872"/>
                    <a:pt x="1481" y="99756"/>
                    <a:pt x="0" y="99560"/>
                  </a:cubicBezTo>
                  <a:lnTo>
                    <a:pt x="0" y="102870"/>
                  </a:lnTo>
                  <a:cubicBezTo>
                    <a:pt x="2651" y="103355"/>
                    <a:pt x="5268" y="103687"/>
                    <a:pt x="7812" y="103687"/>
                  </a:cubicBezTo>
                  <a:cubicBezTo>
                    <a:pt x="11140" y="103687"/>
                    <a:pt x="14341" y="103117"/>
                    <a:pt x="17324" y="101572"/>
                  </a:cubicBezTo>
                  <a:cubicBezTo>
                    <a:pt x="28456" y="95786"/>
                    <a:pt x="17633" y="84284"/>
                    <a:pt x="15407" y="77271"/>
                  </a:cubicBezTo>
                  <a:cubicBezTo>
                    <a:pt x="13514" y="71318"/>
                    <a:pt x="22896" y="67580"/>
                    <a:pt x="27015" y="65258"/>
                  </a:cubicBezTo>
                  <a:cubicBezTo>
                    <a:pt x="33480" y="61603"/>
                    <a:pt x="41636" y="57817"/>
                    <a:pt x="44387" y="50530"/>
                  </a:cubicBezTo>
                  <a:cubicBezTo>
                    <a:pt x="46780" y="44184"/>
                    <a:pt x="43553" y="36969"/>
                    <a:pt x="42196" y="30635"/>
                  </a:cubicBezTo>
                  <a:cubicBezTo>
                    <a:pt x="40707" y="23693"/>
                    <a:pt x="40279" y="16466"/>
                    <a:pt x="43220" y="9906"/>
                  </a:cubicBezTo>
                  <a:cubicBezTo>
                    <a:pt x="44684" y="6608"/>
                    <a:pt x="47030" y="3334"/>
                    <a:pt x="49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238125" y="846675"/>
              <a:ext cx="1032875" cy="2402525"/>
            </a:xfrm>
            <a:custGeom>
              <a:avLst/>
              <a:gdLst/>
              <a:ahLst/>
              <a:cxnLst/>
              <a:rect l="l" t="t" r="r" b="b"/>
              <a:pathLst>
                <a:path w="41315" h="96101" extrusionOk="0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238125" y="2824875"/>
              <a:ext cx="55975" cy="206300"/>
            </a:xfrm>
            <a:custGeom>
              <a:avLst/>
              <a:gdLst/>
              <a:ahLst/>
              <a:cxnLst/>
              <a:rect l="l" t="t" r="r" b="b"/>
              <a:pathLst>
                <a:path w="2239" h="8252" extrusionOk="0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38125" y="846675"/>
              <a:ext cx="825125" cy="1458525"/>
            </a:xfrm>
            <a:custGeom>
              <a:avLst/>
              <a:gdLst/>
              <a:ahLst/>
              <a:cxnLst/>
              <a:rect l="l" t="t" r="r" b="b"/>
              <a:pathLst>
                <a:path w="33005" h="58341" extrusionOk="0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238125" y="846675"/>
              <a:ext cx="616750" cy="1191525"/>
            </a:xfrm>
            <a:custGeom>
              <a:avLst/>
              <a:gdLst/>
              <a:ahLst/>
              <a:cxnLst/>
              <a:rect l="l" t="t" r="r" b="b"/>
              <a:pathLst>
                <a:path w="24670" h="47661" extrusionOk="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2381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38125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238125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subTitle" idx="1"/>
          </p:nvPr>
        </p:nvSpPr>
        <p:spPr>
          <a:xfrm>
            <a:off x="713225" y="2797975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2"/>
          </p:nvPr>
        </p:nvSpPr>
        <p:spPr>
          <a:xfrm>
            <a:off x="713225" y="315130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subTitle" idx="3"/>
          </p:nvPr>
        </p:nvSpPr>
        <p:spPr>
          <a:xfrm>
            <a:off x="3374550" y="2797975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subTitle" idx="4"/>
          </p:nvPr>
        </p:nvSpPr>
        <p:spPr>
          <a:xfrm>
            <a:off x="3374550" y="3150063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5"/>
          </p:nvPr>
        </p:nvSpPr>
        <p:spPr>
          <a:xfrm>
            <a:off x="6035875" y="2797975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subTitle" idx="6"/>
          </p:nvPr>
        </p:nvSpPr>
        <p:spPr>
          <a:xfrm>
            <a:off x="6035875" y="31488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169" name="Google Shape;169;p14"/>
          <p:cNvGrpSpPr/>
          <p:nvPr/>
        </p:nvGrpSpPr>
        <p:grpSpPr>
          <a:xfrm rot="-5400000">
            <a:off x="3607737" y="561586"/>
            <a:ext cx="1928549" cy="9144028"/>
            <a:chOff x="-1073765" y="-129175"/>
            <a:chExt cx="1928549" cy="5367789"/>
          </a:xfrm>
        </p:grpSpPr>
        <p:sp>
          <p:nvSpPr>
            <p:cNvPr id="170" name="Google Shape;170;p14"/>
            <p:cNvSpPr/>
            <p:nvPr/>
          </p:nvSpPr>
          <p:spPr>
            <a:xfrm>
              <a:off x="-1073765" y="-129175"/>
              <a:ext cx="1236624" cy="5367789"/>
            </a:xfrm>
            <a:custGeom>
              <a:avLst/>
              <a:gdLst/>
              <a:ahLst/>
              <a:cxnLst/>
              <a:rect l="l" t="t" r="r" b="b"/>
              <a:pathLst>
                <a:path w="35089" h="160496" extrusionOk="0">
                  <a:moveTo>
                    <a:pt x="11633" y="0"/>
                  </a:moveTo>
                  <a:cubicBezTo>
                    <a:pt x="13848" y="5965"/>
                    <a:pt x="18218" y="11025"/>
                    <a:pt x="22099" y="16669"/>
                  </a:cubicBezTo>
                  <a:cubicBezTo>
                    <a:pt x="25290" y="21312"/>
                    <a:pt x="28909" y="26980"/>
                    <a:pt x="26147" y="32302"/>
                  </a:cubicBezTo>
                  <a:cubicBezTo>
                    <a:pt x="23659" y="37076"/>
                    <a:pt x="18206" y="40398"/>
                    <a:pt x="15848" y="45434"/>
                  </a:cubicBezTo>
                  <a:cubicBezTo>
                    <a:pt x="13491" y="50482"/>
                    <a:pt x="12479" y="55828"/>
                    <a:pt x="11883" y="61138"/>
                  </a:cubicBezTo>
                  <a:cubicBezTo>
                    <a:pt x="10633" y="72390"/>
                    <a:pt x="11062" y="83665"/>
                    <a:pt x="12312" y="94905"/>
                  </a:cubicBezTo>
                  <a:cubicBezTo>
                    <a:pt x="13407" y="104727"/>
                    <a:pt x="16360" y="115645"/>
                    <a:pt x="14848" y="125504"/>
                  </a:cubicBezTo>
                  <a:cubicBezTo>
                    <a:pt x="13360" y="135159"/>
                    <a:pt x="1" y="142899"/>
                    <a:pt x="1001" y="152721"/>
                  </a:cubicBezTo>
                  <a:cubicBezTo>
                    <a:pt x="1346" y="156114"/>
                    <a:pt x="3740" y="158317"/>
                    <a:pt x="6383" y="160496"/>
                  </a:cubicBezTo>
                  <a:lnTo>
                    <a:pt x="10788" y="160496"/>
                  </a:lnTo>
                  <a:cubicBezTo>
                    <a:pt x="7788" y="158496"/>
                    <a:pt x="5025" y="156412"/>
                    <a:pt x="4454" y="152995"/>
                  </a:cubicBezTo>
                  <a:cubicBezTo>
                    <a:pt x="2847" y="143387"/>
                    <a:pt x="17336" y="135683"/>
                    <a:pt x="19039" y="126313"/>
                  </a:cubicBezTo>
                  <a:cubicBezTo>
                    <a:pt x="20861" y="116324"/>
                    <a:pt x="17706" y="105001"/>
                    <a:pt x="16622" y="95024"/>
                  </a:cubicBezTo>
                  <a:cubicBezTo>
                    <a:pt x="15396" y="83713"/>
                    <a:pt x="14884" y="72259"/>
                    <a:pt x="15955" y="60924"/>
                  </a:cubicBezTo>
                  <a:cubicBezTo>
                    <a:pt x="16467" y="55590"/>
                    <a:pt x="17408" y="50149"/>
                    <a:pt x="19980" y="45148"/>
                  </a:cubicBezTo>
                  <a:cubicBezTo>
                    <a:pt x="22659" y="39898"/>
                    <a:pt x="28635" y="37183"/>
                    <a:pt x="31719" y="32397"/>
                  </a:cubicBezTo>
                  <a:cubicBezTo>
                    <a:pt x="35089" y="27158"/>
                    <a:pt x="31326" y="21419"/>
                    <a:pt x="27993" y="16823"/>
                  </a:cubicBezTo>
                  <a:cubicBezTo>
                    <a:pt x="23873" y="11120"/>
                    <a:pt x="19134" y="6060"/>
                    <a:pt x="16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-780026" y="-129175"/>
              <a:ext cx="1151020" cy="5367789"/>
            </a:xfrm>
            <a:custGeom>
              <a:avLst/>
              <a:gdLst/>
              <a:ahLst/>
              <a:cxnLst/>
              <a:rect l="l" t="t" r="r" b="b"/>
              <a:pathLst>
                <a:path w="32660" h="160496" extrusionOk="0">
                  <a:moveTo>
                    <a:pt x="12335" y="0"/>
                  </a:moveTo>
                  <a:cubicBezTo>
                    <a:pt x="14550" y="5917"/>
                    <a:pt x="18765" y="11037"/>
                    <a:pt x="22456" y="16693"/>
                  </a:cubicBezTo>
                  <a:cubicBezTo>
                    <a:pt x="25515" y="21395"/>
                    <a:pt x="28861" y="27063"/>
                    <a:pt x="26063" y="32337"/>
                  </a:cubicBezTo>
                  <a:cubicBezTo>
                    <a:pt x="23539" y="37124"/>
                    <a:pt x="18241" y="40326"/>
                    <a:pt x="16050" y="45470"/>
                  </a:cubicBezTo>
                  <a:cubicBezTo>
                    <a:pt x="13895" y="50530"/>
                    <a:pt x="13145" y="55900"/>
                    <a:pt x="12573" y="61186"/>
                  </a:cubicBezTo>
                  <a:cubicBezTo>
                    <a:pt x="11347" y="72390"/>
                    <a:pt x="9918" y="83177"/>
                    <a:pt x="11978" y="94381"/>
                  </a:cubicBezTo>
                  <a:cubicBezTo>
                    <a:pt x="13835" y="104501"/>
                    <a:pt x="17336" y="115514"/>
                    <a:pt x="14752" y="125742"/>
                  </a:cubicBezTo>
                  <a:cubicBezTo>
                    <a:pt x="12466" y="134790"/>
                    <a:pt x="0" y="142982"/>
                    <a:pt x="1453" y="152471"/>
                  </a:cubicBezTo>
                  <a:cubicBezTo>
                    <a:pt x="1989" y="155983"/>
                    <a:pt x="4656" y="158222"/>
                    <a:pt x="7477" y="160496"/>
                  </a:cubicBezTo>
                  <a:lnTo>
                    <a:pt x="15157" y="160496"/>
                  </a:lnTo>
                  <a:cubicBezTo>
                    <a:pt x="12466" y="157531"/>
                    <a:pt x="9621" y="154864"/>
                    <a:pt x="9073" y="150923"/>
                  </a:cubicBezTo>
                  <a:cubicBezTo>
                    <a:pt x="7763" y="141434"/>
                    <a:pt x="17598" y="132790"/>
                    <a:pt x="20455" y="123908"/>
                  </a:cubicBezTo>
                  <a:cubicBezTo>
                    <a:pt x="23872" y="113252"/>
                    <a:pt x="19967" y="103465"/>
                    <a:pt x="16633" y="93154"/>
                  </a:cubicBezTo>
                  <a:cubicBezTo>
                    <a:pt x="13073" y="82141"/>
                    <a:pt x="17074" y="72640"/>
                    <a:pt x="18276" y="61603"/>
                  </a:cubicBezTo>
                  <a:cubicBezTo>
                    <a:pt x="18848" y="56388"/>
                    <a:pt x="19229" y="51102"/>
                    <a:pt x="20729" y="45970"/>
                  </a:cubicBezTo>
                  <a:cubicBezTo>
                    <a:pt x="22229" y="40850"/>
                    <a:pt x="26385" y="37136"/>
                    <a:pt x="28373" y="32313"/>
                  </a:cubicBezTo>
                  <a:cubicBezTo>
                    <a:pt x="32659" y="21860"/>
                    <a:pt x="21563" y="10549"/>
                    <a:pt x="1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-294149" y="-129175"/>
              <a:ext cx="769590" cy="5367789"/>
            </a:xfrm>
            <a:custGeom>
              <a:avLst/>
              <a:gdLst/>
              <a:ahLst/>
              <a:cxnLst/>
              <a:rect l="l" t="t" r="r" b="b"/>
              <a:pathLst>
                <a:path w="21837" h="160496" extrusionOk="0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5942" y="-129175"/>
              <a:ext cx="838842" cy="5367789"/>
            </a:xfrm>
            <a:custGeom>
              <a:avLst/>
              <a:gdLst/>
              <a:ahLst/>
              <a:cxnLst/>
              <a:rect l="l" t="t" r="r" b="b"/>
              <a:pathLst>
                <a:path w="23802" h="160496" extrusionOk="0">
                  <a:moveTo>
                    <a:pt x="7061" y="0"/>
                  </a:moveTo>
                  <a:cubicBezTo>
                    <a:pt x="8073" y="10751"/>
                    <a:pt x="11681" y="21598"/>
                    <a:pt x="9740" y="32313"/>
                  </a:cubicBezTo>
                  <a:cubicBezTo>
                    <a:pt x="7882" y="42600"/>
                    <a:pt x="9299" y="52411"/>
                    <a:pt x="8430" y="62698"/>
                  </a:cubicBezTo>
                  <a:cubicBezTo>
                    <a:pt x="8180" y="65687"/>
                    <a:pt x="7609" y="68675"/>
                    <a:pt x="6394" y="71521"/>
                  </a:cubicBezTo>
                  <a:cubicBezTo>
                    <a:pt x="5263" y="74223"/>
                    <a:pt x="2394" y="76664"/>
                    <a:pt x="1453" y="79307"/>
                  </a:cubicBezTo>
                  <a:cubicBezTo>
                    <a:pt x="0" y="83427"/>
                    <a:pt x="2298" y="86296"/>
                    <a:pt x="5108" y="89701"/>
                  </a:cubicBezTo>
                  <a:cubicBezTo>
                    <a:pt x="13419" y="99727"/>
                    <a:pt x="18229" y="106108"/>
                    <a:pt x="12181" y="118026"/>
                  </a:cubicBezTo>
                  <a:cubicBezTo>
                    <a:pt x="7692" y="126897"/>
                    <a:pt x="4727" y="136481"/>
                    <a:pt x="5739" y="146066"/>
                  </a:cubicBezTo>
                  <a:cubicBezTo>
                    <a:pt x="6239" y="150899"/>
                    <a:pt x="7597" y="155698"/>
                    <a:pt x="8954" y="160496"/>
                  </a:cubicBezTo>
                  <a:lnTo>
                    <a:pt x="14407" y="160496"/>
                  </a:lnTo>
                  <a:cubicBezTo>
                    <a:pt x="12073" y="145804"/>
                    <a:pt x="10097" y="129849"/>
                    <a:pt x="17753" y="116669"/>
                  </a:cubicBezTo>
                  <a:cubicBezTo>
                    <a:pt x="20955" y="111133"/>
                    <a:pt x="23801" y="106025"/>
                    <a:pt x="20789" y="99977"/>
                  </a:cubicBezTo>
                  <a:cubicBezTo>
                    <a:pt x="18515" y="95416"/>
                    <a:pt x="13847" y="92297"/>
                    <a:pt x="9895" y="88654"/>
                  </a:cubicBezTo>
                  <a:cubicBezTo>
                    <a:pt x="6620" y="85630"/>
                    <a:pt x="3977" y="83320"/>
                    <a:pt x="5823" y="79307"/>
                  </a:cubicBezTo>
                  <a:cubicBezTo>
                    <a:pt x="7013" y="76700"/>
                    <a:pt x="10573" y="74414"/>
                    <a:pt x="12026" y="71723"/>
                  </a:cubicBezTo>
                  <a:cubicBezTo>
                    <a:pt x="13514" y="68985"/>
                    <a:pt x="14252" y="66044"/>
                    <a:pt x="14526" y="63091"/>
                  </a:cubicBezTo>
                  <a:cubicBezTo>
                    <a:pt x="15491" y="52816"/>
                    <a:pt x="12026" y="42600"/>
                    <a:pt x="12609" y="32266"/>
                  </a:cubicBezTo>
                  <a:cubicBezTo>
                    <a:pt x="13228" y="21515"/>
                    <a:pt x="12347" y="10751"/>
                    <a:pt x="1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7887806" y="-8"/>
            <a:ext cx="1390748" cy="2523532"/>
            <a:chOff x="6373700" y="846675"/>
            <a:chExt cx="1059375" cy="1937750"/>
          </a:xfrm>
        </p:grpSpPr>
        <p:sp>
          <p:nvSpPr>
            <p:cNvPr id="175" name="Google Shape;175;p14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6373700" y="846675"/>
              <a:ext cx="1059375" cy="1937750"/>
            </a:xfrm>
            <a:custGeom>
              <a:avLst/>
              <a:gdLst/>
              <a:ahLst/>
              <a:cxnLst/>
              <a:rect l="l" t="t" r="r" b="b"/>
              <a:pathLst>
                <a:path w="42375" h="77510" extrusionOk="0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14"/>
          <p:cNvSpPr txBox="1">
            <a:spLocks noGrp="1"/>
          </p:cNvSpPr>
          <p:nvPr>
            <p:ph type="title" hasCustomPrompt="1"/>
          </p:nvPr>
        </p:nvSpPr>
        <p:spPr>
          <a:xfrm>
            <a:off x="713225" y="1680975"/>
            <a:ext cx="2394900" cy="100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14"/>
          <p:cNvSpPr txBox="1">
            <a:spLocks noGrp="1"/>
          </p:cNvSpPr>
          <p:nvPr>
            <p:ph type="title" idx="7" hasCustomPrompt="1"/>
          </p:nvPr>
        </p:nvSpPr>
        <p:spPr>
          <a:xfrm>
            <a:off x="3343500" y="1680975"/>
            <a:ext cx="2394900" cy="100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14"/>
          <p:cNvSpPr txBox="1">
            <a:spLocks noGrp="1"/>
          </p:cNvSpPr>
          <p:nvPr>
            <p:ph type="title" idx="8" hasCustomPrompt="1"/>
          </p:nvPr>
        </p:nvSpPr>
        <p:spPr>
          <a:xfrm>
            <a:off x="6004825" y="1680975"/>
            <a:ext cx="2394900" cy="100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4"/>
          <p:cNvSpPr txBox="1">
            <a:spLocks noGrp="1"/>
          </p:cNvSpPr>
          <p:nvPr>
            <p:ph type="title" idx="9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1">
    <p:bg>
      <p:bgPr>
        <a:solidFill>
          <a:schemeClr val="dk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sh"/>
              <a:buNone/>
              <a:defRPr sz="1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251" name="Google Shape;251;p19"/>
          <p:cNvSpPr txBox="1">
            <a:spLocks noGrp="1"/>
          </p:cNvSpPr>
          <p:nvPr>
            <p:ph type="title" idx="2" hasCustomPrompt="1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4">
    <p:bg>
      <p:bgPr>
        <a:solidFill>
          <a:schemeClr val="dk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sh"/>
              <a:buNone/>
              <a:defRPr sz="1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title" idx="2" hasCustomPrompt="1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34">
    <p:bg>
      <p:bgPr>
        <a:solidFill>
          <a:schemeClr val="dk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sh"/>
              <a:buNone/>
              <a:defRPr sz="1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title" idx="2" hasCustomPrompt="1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60" r:id="rId5"/>
    <p:sldLayoutId id="2147483665" r:id="rId6"/>
    <p:sldLayoutId id="2147483666" r:id="rId7"/>
    <p:sldLayoutId id="2147483668" r:id="rId8"/>
    <p:sldLayoutId id="2147483699" r:id="rId9"/>
    <p:sldLayoutId id="214748370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22.xml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8</a:t>
            </a:r>
            <a:br>
              <a:rPr lang="en" dirty="0"/>
            </a:br>
            <a:r>
              <a:rPr lang="en" dirty="0"/>
              <a:t>Queue</a:t>
            </a:r>
            <a:endParaRPr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Daffodil International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66202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Implimentation of Queue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03F686-42EF-4D3E-AA03-2751A41CC400}"/>
              </a:ext>
            </a:extLst>
          </p:cNvPr>
          <p:cNvSpPr/>
          <p:nvPr/>
        </p:nvSpPr>
        <p:spPr>
          <a:xfrm>
            <a:off x="2684144" y="2384822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427385-9549-46FA-B8A7-69A0AFD0E7AB}"/>
              </a:ext>
            </a:extLst>
          </p:cNvPr>
          <p:cNvSpPr/>
          <p:nvPr/>
        </p:nvSpPr>
        <p:spPr>
          <a:xfrm>
            <a:off x="3128009" y="2384822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30C4F6-82B2-4B49-95F9-17FD8BC68A73}"/>
              </a:ext>
            </a:extLst>
          </p:cNvPr>
          <p:cNvSpPr/>
          <p:nvPr/>
        </p:nvSpPr>
        <p:spPr>
          <a:xfrm>
            <a:off x="3571874" y="2384822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BD81D2-34BC-48CC-9398-96DEC74D168D}"/>
              </a:ext>
            </a:extLst>
          </p:cNvPr>
          <p:cNvSpPr/>
          <p:nvPr/>
        </p:nvSpPr>
        <p:spPr>
          <a:xfrm>
            <a:off x="4015739" y="2384822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3C6B6C-0943-4E26-8CCC-1D831DD48002}"/>
              </a:ext>
            </a:extLst>
          </p:cNvPr>
          <p:cNvSpPr/>
          <p:nvPr/>
        </p:nvSpPr>
        <p:spPr>
          <a:xfrm>
            <a:off x="4441510" y="2384822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2AE42-7A1A-4EB4-9300-DFFD1EDB322A}"/>
              </a:ext>
            </a:extLst>
          </p:cNvPr>
          <p:cNvSpPr/>
          <p:nvPr/>
        </p:nvSpPr>
        <p:spPr>
          <a:xfrm>
            <a:off x="6679885" y="1452701"/>
            <a:ext cx="443865" cy="3738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0D6416-8156-4D5D-9D1A-27F2D3886E58}"/>
              </a:ext>
            </a:extLst>
          </p:cNvPr>
          <p:cNvGrpSpPr/>
          <p:nvPr/>
        </p:nvGrpSpPr>
        <p:grpSpPr>
          <a:xfrm>
            <a:off x="1666556" y="1591554"/>
            <a:ext cx="936791" cy="668461"/>
            <a:chOff x="1647423" y="1276206"/>
            <a:chExt cx="936791" cy="668461"/>
          </a:xfrm>
        </p:grpSpPr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8D643569-F8C0-4C4E-9098-9EC3726CEAA4}"/>
                </a:ext>
              </a:extLst>
            </p:cNvPr>
            <p:cNvSpPr/>
            <p:nvPr/>
          </p:nvSpPr>
          <p:spPr>
            <a:xfrm flipV="1">
              <a:off x="2004060" y="1617007"/>
              <a:ext cx="152400" cy="3276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C55612-2063-4BF3-9512-6ED197B0E3E9}"/>
                </a:ext>
              </a:extLst>
            </p:cNvPr>
            <p:cNvSpPr txBox="1"/>
            <p:nvPr/>
          </p:nvSpPr>
          <p:spPr>
            <a:xfrm>
              <a:off x="1647423" y="1276206"/>
              <a:ext cx="9367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indent="0" algn="l" eaLnBrk="1" hangingPunct="1"/>
              <a:r>
                <a:rPr lang="en-US" dirty="0">
                  <a:latin typeface="Mulish" panose="020B0604020202020204" charset="0"/>
                </a:rPr>
                <a:t>Front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51CD41A-EB07-4FB7-AFC0-C806644DD1E2}"/>
              </a:ext>
            </a:extLst>
          </p:cNvPr>
          <p:cNvGrpSpPr/>
          <p:nvPr/>
        </p:nvGrpSpPr>
        <p:grpSpPr>
          <a:xfrm>
            <a:off x="1715730" y="2869470"/>
            <a:ext cx="765576" cy="690049"/>
            <a:chOff x="1697471" y="3185160"/>
            <a:chExt cx="765576" cy="690049"/>
          </a:xfrm>
        </p:grpSpPr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E4164064-D9D4-4CB8-9707-961B5EB8F2A2}"/>
                </a:ext>
              </a:extLst>
            </p:cNvPr>
            <p:cNvSpPr/>
            <p:nvPr/>
          </p:nvSpPr>
          <p:spPr>
            <a:xfrm>
              <a:off x="2004060" y="3185160"/>
              <a:ext cx="152400" cy="3276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3A3D99-F6C8-4264-A3C5-625DAFBF12F3}"/>
                </a:ext>
              </a:extLst>
            </p:cNvPr>
            <p:cNvSpPr txBox="1"/>
            <p:nvPr/>
          </p:nvSpPr>
          <p:spPr>
            <a:xfrm>
              <a:off x="1697471" y="3567432"/>
              <a:ext cx="7655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indent="0" algn="l" eaLnBrk="1" hangingPunct="1"/>
              <a:r>
                <a:rPr lang="en-US" dirty="0">
                  <a:latin typeface="Mulish" panose="020B0604020202020204" charset="0"/>
                </a:rPr>
                <a:t>Rear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833BB8E-379A-47C1-BBF0-436B1D063FD8}"/>
              </a:ext>
            </a:extLst>
          </p:cNvPr>
          <p:cNvSpPr txBox="1"/>
          <p:nvPr/>
        </p:nvSpPr>
        <p:spPr>
          <a:xfrm>
            <a:off x="2134951" y="1591553"/>
            <a:ext cx="820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eaLnBrk="1" hangingPunct="1"/>
            <a:r>
              <a:rPr lang="en-US" dirty="0">
                <a:latin typeface="Mulish" panose="020B0604020202020204" charset="0"/>
              </a:rPr>
              <a:t>= 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AEA4B1-2376-4A52-BA1F-02BB62A772B5}"/>
              </a:ext>
            </a:extLst>
          </p:cNvPr>
          <p:cNvSpPr txBox="1"/>
          <p:nvPr/>
        </p:nvSpPr>
        <p:spPr>
          <a:xfrm>
            <a:off x="2174719" y="3251741"/>
            <a:ext cx="820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eaLnBrk="1" hangingPunct="1"/>
            <a:r>
              <a:rPr lang="en-US" dirty="0">
                <a:latin typeface="Mulish" panose="020B0604020202020204" charset="0"/>
              </a:rPr>
              <a:t>= 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3D0443-12BB-4E6A-9F3E-191F766C7441}"/>
              </a:ext>
            </a:extLst>
          </p:cNvPr>
          <p:cNvSpPr txBox="1"/>
          <p:nvPr/>
        </p:nvSpPr>
        <p:spPr>
          <a:xfrm>
            <a:off x="2955852" y="3777115"/>
            <a:ext cx="460089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Mulish" panose="020B0604020202020204" charset="0"/>
              </a:rPr>
              <a:t>There is an array</a:t>
            </a:r>
          </a:p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endParaRPr lang="en-US" dirty="0">
              <a:latin typeface="Mulish" panose="020B0604020202020204" charset="0"/>
            </a:endParaRPr>
          </a:p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Mulish" panose="020B0604020202020204" charset="0"/>
              </a:rPr>
              <a:t>There are two pointers.</a:t>
            </a:r>
          </a:p>
          <a:p>
            <a:pPr marL="114300" lvl="4"/>
            <a:r>
              <a:rPr lang="en-US" dirty="0">
                <a:latin typeface="Mulish" panose="020B0604020202020204" charset="0"/>
              </a:rPr>
              <a:t>	</a:t>
            </a:r>
            <a:r>
              <a:rPr lang="en-US" b="1" dirty="0">
                <a:latin typeface="Mulish" panose="020B0604020202020204" charset="0"/>
              </a:rPr>
              <a:t>Front: </a:t>
            </a:r>
            <a:r>
              <a:rPr lang="en-US" dirty="0">
                <a:latin typeface="Mulish" panose="020B0604020202020204" charset="0"/>
              </a:rPr>
              <a:t>Denote the first element of queue</a:t>
            </a:r>
          </a:p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	</a:t>
            </a:r>
            <a:r>
              <a:rPr lang="en-US" b="1" dirty="0">
                <a:latin typeface="Mulish" panose="020B0604020202020204" charset="0"/>
              </a:rPr>
              <a:t>Rear : </a:t>
            </a:r>
            <a:r>
              <a:rPr lang="en-US" dirty="0">
                <a:latin typeface="Mulish" panose="020B0604020202020204" charset="0"/>
              </a:rPr>
              <a:t>The last element of the queue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BFAE5D-C70A-462E-8DFE-A5B013278E3F}"/>
              </a:ext>
            </a:extLst>
          </p:cNvPr>
          <p:cNvSpPr txBox="1"/>
          <p:nvPr/>
        </p:nvSpPr>
        <p:spPr>
          <a:xfrm>
            <a:off x="2981184" y="1591552"/>
            <a:ext cx="820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eaLnBrk="1" hangingPunct="1"/>
            <a:r>
              <a:rPr lang="en-US" dirty="0">
                <a:latin typeface="Mulish" panose="020B0604020202020204" charset="0"/>
              </a:rPr>
              <a:t>=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90A52D-A8A8-42E8-9101-0050E54B0427}"/>
              </a:ext>
            </a:extLst>
          </p:cNvPr>
          <p:cNvSpPr txBox="1"/>
          <p:nvPr/>
        </p:nvSpPr>
        <p:spPr>
          <a:xfrm>
            <a:off x="2983077" y="3251741"/>
            <a:ext cx="820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eaLnBrk="1" hangingPunct="1"/>
            <a:r>
              <a:rPr lang="en-US" dirty="0">
                <a:latin typeface="Mulish" panose="020B0604020202020204" charset="0"/>
              </a:rPr>
              <a:t>=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7F69F9-F17A-4576-882C-BC596C2D7D48}"/>
              </a:ext>
            </a:extLst>
          </p:cNvPr>
          <p:cNvSpPr txBox="1"/>
          <p:nvPr/>
        </p:nvSpPr>
        <p:spPr>
          <a:xfrm>
            <a:off x="3453362" y="3251741"/>
            <a:ext cx="820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eaLnBrk="1" hangingPunct="1"/>
            <a:r>
              <a:rPr lang="en-US" dirty="0">
                <a:latin typeface="Mulish" panose="020B0604020202020204" charset="0"/>
              </a:rPr>
              <a:t>=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F49207-F270-4286-9F81-3D1DFF5AF30A}"/>
              </a:ext>
            </a:extLst>
          </p:cNvPr>
          <p:cNvSpPr/>
          <p:nvPr/>
        </p:nvSpPr>
        <p:spPr>
          <a:xfrm>
            <a:off x="3580921" y="2383171"/>
            <a:ext cx="443865" cy="373856"/>
          </a:xfrm>
          <a:prstGeom prst="rect">
            <a:avLst/>
          </a:prstGeom>
          <a:solidFill>
            <a:srgbClr val="AC8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855431-732A-4CEF-A84A-DFD5CA2CABCF}"/>
              </a:ext>
            </a:extLst>
          </p:cNvPr>
          <p:cNvSpPr/>
          <p:nvPr/>
        </p:nvSpPr>
        <p:spPr>
          <a:xfrm>
            <a:off x="4024786" y="2383171"/>
            <a:ext cx="443865" cy="373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782D29-B5CC-429A-9C7A-D38BA7D9C43B}"/>
              </a:ext>
            </a:extLst>
          </p:cNvPr>
          <p:cNvSpPr/>
          <p:nvPr/>
        </p:nvSpPr>
        <p:spPr>
          <a:xfrm>
            <a:off x="4450557" y="2383171"/>
            <a:ext cx="443865" cy="37385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6D7087-E486-40EC-8E7E-E76BB3ABD164}"/>
              </a:ext>
            </a:extLst>
          </p:cNvPr>
          <p:cNvSpPr txBox="1"/>
          <p:nvPr/>
        </p:nvSpPr>
        <p:spPr>
          <a:xfrm>
            <a:off x="4779886" y="3293574"/>
            <a:ext cx="820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eaLnBrk="1" hangingPunct="1"/>
            <a:r>
              <a:rPr lang="en-US" dirty="0">
                <a:latin typeface="Mulish" panose="020B0604020202020204" charset="0"/>
              </a:rPr>
              <a:t>= 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265777-7626-4C55-82E2-867685E01A5C}"/>
              </a:ext>
            </a:extLst>
          </p:cNvPr>
          <p:cNvSpPr txBox="1"/>
          <p:nvPr/>
        </p:nvSpPr>
        <p:spPr>
          <a:xfrm>
            <a:off x="3453362" y="1591552"/>
            <a:ext cx="820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eaLnBrk="1" hangingPunct="1"/>
            <a:r>
              <a:rPr lang="en-US" dirty="0">
                <a:latin typeface="Mulish" panose="020B0604020202020204" charset="0"/>
              </a:rPr>
              <a:t>=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ACD9F5-650F-4C9B-9AC7-F05A9CAED5A6}"/>
              </a:ext>
            </a:extLst>
          </p:cNvPr>
          <p:cNvSpPr/>
          <p:nvPr/>
        </p:nvSpPr>
        <p:spPr>
          <a:xfrm>
            <a:off x="2680188" y="2386296"/>
            <a:ext cx="443865" cy="3738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45A6F8-2EF9-4B77-8E58-A6305D0CB681}"/>
              </a:ext>
            </a:extLst>
          </p:cNvPr>
          <p:cNvSpPr/>
          <p:nvPr/>
        </p:nvSpPr>
        <p:spPr>
          <a:xfrm>
            <a:off x="6679885" y="1456273"/>
            <a:ext cx="443865" cy="3702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677BCC-4AB6-467D-A4D6-D16D3B532517}"/>
              </a:ext>
            </a:extLst>
          </p:cNvPr>
          <p:cNvSpPr txBox="1"/>
          <p:nvPr/>
        </p:nvSpPr>
        <p:spPr>
          <a:xfrm>
            <a:off x="5477969" y="1517034"/>
            <a:ext cx="3379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Mulish" panose="020B0604020202020204" charset="0"/>
              </a:rPr>
              <a:t>The array has one element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FE3E75-4382-4EBD-9A61-D3451A1F6082}"/>
              </a:ext>
            </a:extLst>
          </p:cNvPr>
          <p:cNvSpPr txBox="1"/>
          <p:nvPr/>
        </p:nvSpPr>
        <p:spPr>
          <a:xfrm>
            <a:off x="5710784" y="2339297"/>
            <a:ext cx="3379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l" eaLnBrk="1" hangingPunct="1"/>
            <a:r>
              <a:rPr lang="en-US" dirty="0">
                <a:solidFill>
                  <a:srgbClr val="FF0000"/>
                </a:solidFill>
                <a:latin typeface="Mulish" panose="020B0604020202020204" charset="0"/>
              </a:rPr>
              <a:t>Now, what if I want to add one more element?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2E9653-C31F-4C15-9A14-A736FC424486}"/>
              </a:ext>
            </a:extLst>
          </p:cNvPr>
          <p:cNvSpPr/>
          <p:nvPr/>
        </p:nvSpPr>
        <p:spPr>
          <a:xfrm>
            <a:off x="3124526" y="2387947"/>
            <a:ext cx="443865" cy="3738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E97F96-C284-4BD6-9850-DAFADDA70D72}"/>
              </a:ext>
            </a:extLst>
          </p:cNvPr>
          <p:cNvSpPr/>
          <p:nvPr/>
        </p:nvSpPr>
        <p:spPr>
          <a:xfrm>
            <a:off x="3577438" y="2386296"/>
            <a:ext cx="443865" cy="3738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A425E8-A190-4259-97A4-2C21BA32E1D1}"/>
              </a:ext>
            </a:extLst>
          </p:cNvPr>
          <p:cNvSpPr/>
          <p:nvPr/>
        </p:nvSpPr>
        <p:spPr>
          <a:xfrm>
            <a:off x="4021303" y="2386296"/>
            <a:ext cx="443865" cy="3738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27BEEF-4F81-47CD-A0A1-508879E058B3}"/>
              </a:ext>
            </a:extLst>
          </p:cNvPr>
          <p:cNvSpPr/>
          <p:nvPr/>
        </p:nvSpPr>
        <p:spPr>
          <a:xfrm>
            <a:off x="2682166" y="2389279"/>
            <a:ext cx="443865" cy="373856"/>
          </a:xfrm>
          <a:prstGeom prst="rect">
            <a:avLst/>
          </a:prstGeom>
          <a:solidFill>
            <a:srgbClr val="CA18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137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83951E-6 L -0.21875 2.83951E-6 C -0.31702 2.83951E-6 -0.4375 0.05 -0.4375 0.09043 L -0.4375 0.18117 " pathEditMode="relative" rAng="0" ptsTypes="AAAA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5" y="9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71605E-6 L 0.08975 0.00124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022E-16 L 0.08976 -0.0034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19753E-6 L -0.19514 4.19753E-6 C -0.28281 4.19753E-6 -0.39011 0.05 -0.39011 0.09043 L -0.39011 0.18117 " pathEditMode="relative" rAng="0" ptsTypes="AAAA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14" y="904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76 -0.0034 L 0.13837 -0.0034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37 -0.00339 L 0.27761 0.00309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55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75 0.00124 L 0.13854 0.00124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54 0.00124 L 0.28316 -0.00926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61" y="-525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61 0.00309 L 0.08976 -0.0034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8" y="617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8" grpId="0"/>
      <p:bldP spid="29" grpId="0"/>
      <p:bldP spid="30" grpId="0"/>
      <p:bldP spid="32" grpId="0"/>
      <p:bldP spid="32" grpId="1"/>
      <p:bldP spid="33" grpId="0"/>
      <p:bldP spid="33" grpId="1"/>
      <p:bldP spid="33" grpId="2"/>
      <p:bldP spid="35" grpId="0"/>
      <p:bldP spid="35" grpId="1"/>
      <p:bldP spid="37" grpId="0" animBg="1"/>
      <p:bldP spid="38" grpId="0" animBg="1"/>
      <p:bldP spid="39" grpId="0" animBg="1"/>
      <p:bldP spid="40" grpId="0"/>
      <p:bldP spid="40" grpId="1"/>
      <p:bldP spid="41" grpId="0"/>
      <p:bldP spid="41" grpId="1"/>
      <p:bldP spid="42" grpId="0" animBg="1"/>
      <p:bldP spid="34" grpId="0" animBg="1"/>
      <p:bldP spid="34" grpId="1" animBg="1"/>
      <p:bldP spid="43" grpId="0"/>
      <p:bldP spid="43" grpId="1"/>
      <p:bldP spid="44" grpId="0"/>
      <p:bldP spid="46" grpId="0" animBg="1"/>
      <p:bldP spid="47" grpId="0" animBg="1"/>
      <p:bldP spid="48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66202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Push Operation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03F686-42EF-4D3E-AA03-2751A41CC400}"/>
              </a:ext>
            </a:extLst>
          </p:cNvPr>
          <p:cNvSpPr/>
          <p:nvPr/>
        </p:nvSpPr>
        <p:spPr>
          <a:xfrm>
            <a:off x="2684144" y="2384822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427385-9549-46FA-B8A7-69A0AFD0E7AB}"/>
              </a:ext>
            </a:extLst>
          </p:cNvPr>
          <p:cNvSpPr/>
          <p:nvPr/>
        </p:nvSpPr>
        <p:spPr>
          <a:xfrm>
            <a:off x="3128009" y="2384822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30C4F6-82B2-4B49-95F9-17FD8BC68A73}"/>
              </a:ext>
            </a:extLst>
          </p:cNvPr>
          <p:cNvSpPr/>
          <p:nvPr/>
        </p:nvSpPr>
        <p:spPr>
          <a:xfrm>
            <a:off x="3571874" y="2384822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BD81D2-34BC-48CC-9398-96DEC74D168D}"/>
              </a:ext>
            </a:extLst>
          </p:cNvPr>
          <p:cNvSpPr/>
          <p:nvPr/>
        </p:nvSpPr>
        <p:spPr>
          <a:xfrm>
            <a:off x="4015739" y="2384822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3C6B6C-0943-4E26-8CCC-1D831DD48002}"/>
              </a:ext>
            </a:extLst>
          </p:cNvPr>
          <p:cNvSpPr/>
          <p:nvPr/>
        </p:nvSpPr>
        <p:spPr>
          <a:xfrm>
            <a:off x="4441510" y="2384822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BC2BD6-CD82-4984-B1E9-B3958A0DF129}"/>
              </a:ext>
            </a:extLst>
          </p:cNvPr>
          <p:cNvSpPr/>
          <p:nvPr/>
        </p:nvSpPr>
        <p:spPr>
          <a:xfrm>
            <a:off x="4885375" y="2384822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E2765E-E299-47B9-8BE7-2291D03D364A}"/>
              </a:ext>
            </a:extLst>
          </p:cNvPr>
          <p:cNvSpPr/>
          <p:nvPr/>
        </p:nvSpPr>
        <p:spPr>
          <a:xfrm>
            <a:off x="5329240" y="2384822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2B118-65DC-4653-967F-49F6591454F6}"/>
              </a:ext>
            </a:extLst>
          </p:cNvPr>
          <p:cNvSpPr/>
          <p:nvPr/>
        </p:nvSpPr>
        <p:spPr>
          <a:xfrm>
            <a:off x="5773105" y="2384822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2AE42-7A1A-4EB4-9300-DFFD1EDB322A}"/>
              </a:ext>
            </a:extLst>
          </p:cNvPr>
          <p:cNvSpPr/>
          <p:nvPr/>
        </p:nvSpPr>
        <p:spPr>
          <a:xfrm>
            <a:off x="6679885" y="1452701"/>
            <a:ext cx="443865" cy="3738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0D6416-8156-4D5D-9D1A-27F2D3886E58}"/>
              </a:ext>
            </a:extLst>
          </p:cNvPr>
          <p:cNvGrpSpPr/>
          <p:nvPr/>
        </p:nvGrpSpPr>
        <p:grpSpPr>
          <a:xfrm>
            <a:off x="1666556" y="1591554"/>
            <a:ext cx="936791" cy="668461"/>
            <a:chOff x="1647423" y="1276206"/>
            <a:chExt cx="936791" cy="668461"/>
          </a:xfrm>
        </p:grpSpPr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8D643569-F8C0-4C4E-9098-9EC3726CEAA4}"/>
                </a:ext>
              </a:extLst>
            </p:cNvPr>
            <p:cNvSpPr/>
            <p:nvPr/>
          </p:nvSpPr>
          <p:spPr>
            <a:xfrm flipV="1">
              <a:off x="2004060" y="1617007"/>
              <a:ext cx="152400" cy="3276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C55612-2063-4BF3-9512-6ED197B0E3E9}"/>
                </a:ext>
              </a:extLst>
            </p:cNvPr>
            <p:cNvSpPr txBox="1"/>
            <p:nvPr/>
          </p:nvSpPr>
          <p:spPr>
            <a:xfrm>
              <a:off x="1647423" y="1276206"/>
              <a:ext cx="9367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indent="0" algn="l" eaLnBrk="1" hangingPunct="1"/>
              <a:r>
                <a:rPr lang="en-US" dirty="0">
                  <a:latin typeface="Mulish" panose="020B0604020202020204" charset="0"/>
                </a:rPr>
                <a:t>Front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51CD41A-EB07-4FB7-AFC0-C806644DD1E2}"/>
              </a:ext>
            </a:extLst>
          </p:cNvPr>
          <p:cNvGrpSpPr/>
          <p:nvPr/>
        </p:nvGrpSpPr>
        <p:grpSpPr>
          <a:xfrm>
            <a:off x="1715730" y="2869470"/>
            <a:ext cx="765576" cy="690049"/>
            <a:chOff x="1697471" y="3185160"/>
            <a:chExt cx="765576" cy="690049"/>
          </a:xfrm>
        </p:grpSpPr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E4164064-D9D4-4CB8-9707-961B5EB8F2A2}"/>
                </a:ext>
              </a:extLst>
            </p:cNvPr>
            <p:cNvSpPr/>
            <p:nvPr/>
          </p:nvSpPr>
          <p:spPr>
            <a:xfrm>
              <a:off x="2004060" y="3185160"/>
              <a:ext cx="152400" cy="3276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3A3D99-F6C8-4264-A3C5-625DAFBF12F3}"/>
                </a:ext>
              </a:extLst>
            </p:cNvPr>
            <p:cNvSpPr txBox="1"/>
            <p:nvPr/>
          </p:nvSpPr>
          <p:spPr>
            <a:xfrm>
              <a:off x="1697471" y="3567432"/>
              <a:ext cx="7655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indent="0" algn="l" eaLnBrk="1" hangingPunct="1"/>
              <a:r>
                <a:rPr lang="en-US" dirty="0">
                  <a:latin typeface="Mulish" panose="020B0604020202020204" charset="0"/>
                </a:rPr>
                <a:t>Rear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833BB8E-379A-47C1-BBF0-436B1D063FD8}"/>
              </a:ext>
            </a:extLst>
          </p:cNvPr>
          <p:cNvSpPr txBox="1"/>
          <p:nvPr/>
        </p:nvSpPr>
        <p:spPr>
          <a:xfrm>
            <a:off x="2134951" y="1591553"/>
            <a:ext cx="820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eaLnBrk="1" hangingPunct="1"/>
            <a:r>
              <a:rPr lang="en-US" dirty="0">
                <a:latin typeface="Mulish" panose="020B0604020202020204" charset="0"/>
              </a:rPr>
              <a:t>= 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AEA4B1-2376-4A52-BA1F-02BB62A772B5}"/>
              </a:ext>
            </a:extLst>
          </p:cNvPr>
          <p:cNvSpPr txBox="1"/>
          <p:nvPr/>
        </p:nvSpPr>
        <p:spPr>
          <a:xfrm>
            <a:off x="2174719" y="3251741"/>
            <a:ext cx="820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eaLnBrk="1" hangingPunct="1"/>
            <a:r>
              <a:rPr lang="en-US" dirty="0">
                <a:latin typeface="Mulish" panose="020B0604020202020204" charset="0"/>
              </a:rPr>
              <a:t>= 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90A52D-A8A8-42E8-9101-0050E54B0427}"/>
              </a:ext>
            </a:extLst>
          </p:cNvPr>
          <p:cNvSpPr txBox="1"/>
          <p:nvPr/>
        </p:nvSpPr>
        <p:spPr>
          <a:xfrm>
            <a:off x="2983077" y="3251741"/>
            <a:ext cx="820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eaLnBrk="1" hangingPunct="1"/>
            <a:r>
              <a:rPr lang="en-US" dirty="0">
                <a:latin typeface="Mulish" panose="020B0604020202020204" charset="0"/>
              </a:rPr>
              <a:t>=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7F69F9-F17A-4576-882C-BC596C2D7D48}"/>
              </a:ext>
            </a:extLst>
          </p:cNvPr>
          <p:cNvSpPr txBox="1"/>
          <p:nvPr/>
        </p:nvSpPr>
        <p:spPr>
          <a:xfrm>
            <a:off x="3453362" y="3251741"/>
            <a:ext cx="820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eaLnBrk="1" hangingPunct="1"/>
            <a:r>
              <a:rPr lang="en-US" dirty="0">
                <a:latin typeface="Mulish" panose="020B0604020202020204" charset="0"/>
              </a:rPr>
              <a:t>=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F49207-F270-4286-9F81-3D1DFF5AF30A}"/>
              </a:ext>
            </a:extLst>
          </p:cNvPr>
          <p:cNvSpPr/>
          <p:nvPr/>
        </p:nvSpPr>
        <p:spPr>
          <a:xfrm>
            <a:off x="3580921" y="2383171"/>
            <a:ext cx="443865" cy="373856"/>
          </a:xfrm>
          <a:prstGeom prst="rect">
            <a:avLst/>
          </a:prstGeom>
          <a:solidFill>
            <a:srgbClr val="AC8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855431-732A-4CEF-A84A-DFD5CA2CABCF}"/>
              </a:ext>
            </a:extLst>
          </p:cNvPr>
          <p:cNvSpPr/>
          <p:nvPr/>
        </p:nvSpPr>
        <p:spPr>
          <a:xfrm>
            <a:off x="4024786" y="2383171"/>
            <a:ext cx="443865" cy="373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782D29-B5CC-429A-9C7A-D38BA7D9C43B}"/>
              </a:ext>
            </a:extLst>
          </p:cNvPr>
          <p:cNvSpPr/>
          <p:nvPr/>
        </p:nvSpPr>
        <p:spPr>
          <a:xfrm>
            <a:off x="4450557" y="2383171"/>
            <a:ext cx="443865" cy="37385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6D7087-E486-40EC-8E7E-E76BB3ABD164}"/>
              </a:ext>
            </a:extLst>
          </p:cNvPr>
          <p:cNvSpPr txBox="1"/>
          <p:nvPr/>
        </p:nvSpPr>
        <p:spPr>
          <a:xfrm>
            <a:off x="4779886" y="3293574"/>
            <a:ext cx="820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eaLnBrk="1" hangingPunct="1"/>
            <a:r>
              <a:rPr lang="en-US" dirty="0">
                <a:latin typeface="Mulish" panose="020B0604020202020204" charset="0"/>
              </a:rPr>
              <a:t>= 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45A6F8-2EF9-4B77-8E58-A6305D0CB681}"/>
              </a:ext>
            </a:extLst>
          </p:cNvPr>
          <p:cNvSpPr/>
          <p:nvPr/>
        </p:nvSpPr>
        <p:spPr>
          <a:xfrm>
            <a:off x="6679885" y="1456273"/>
            <a:ext cx="443865" cy="3702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8B6589-323C-45DC-98B0-134BFBA0D533}"/>
              </a:ext>
            </a:extLst>
          </p:cNvPr>
          <p:cNvSpPr txBox="1"/>
          <p:nvPr/>
        </p:nvSpPr>
        <p:spPr>
          <a:xfrm>
            <a:off x="3303809" y="4143391"/>
            <a:ext cx="35980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Mulish" panose="020B0604020202020204" charset="0"/>
              </a:rPr>
              <a:t>Increase Rear by 1</a:t>
            </a:r>
          </a:p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Mulish" panose="020B0604020202020204" charset="0"/>
              </a:rPr>
              <a:t>Insert item</a:t>
            </a:r>
          </a:p>
        </p:txBody>
      </p:sp>
    </p:spTree>
    <p:extLst>
      <p:ext uri="{BB962C8B-B14F-4D97-AF65-F5344CB8AC3E}">
        <p14:creationId xmlns:p14="http://schemas.microsoft.com/office/powerpoint/2010/main" val="135745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83951E-6 L -0.21875 2.83951E-6 C -0.31702 2.83951E-6 -0.4375 0.05 -0.4375 0.09043 L -0.4375 0.18117 " pathEditMode="relative" rAng="0" ptsTypes="AAAA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5" y="9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71605E-6 L 0.08975 0.0012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022E-16 L 0.08976 -0.0034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19753E-6 L -0.19514 4.19753E-6 C -0.28281 4.19753E-6 -0.39011 0.05 -0.39011 0.09043 L -0.39011 0.18117 " pathEditMode="relative" rAng="0" ptsTypes="AAAA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14" y="904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76 -0.0034 L 0.13837 -0.0034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37 -0.00339 L 0.27761 0.00309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55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8" grpId="0"/>
      <p:bldP spid="29" grpId="0"/>
      <p:bldP spid="33" grpId="0"/>
      <p:bldP spid="33" grpId="1"/>
      <p:bldP spid="35" grpId="0"/>
      <p:bldP spid="35" grpId="1"/>
      <p:bldP spid="37" grpId="0" animBg="1"/>
      <p:bldP spid="38" grpId="0" animBg="1"/>
      <p:bldP spid="39" grpId="0" animBg="1"/>
      <p:bldP spid="40" grpId="0"/>
      <p:bldP spid="34" grpId="0" animBg="1"/>
      <p:bldP spid="3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66202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Empty Array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03F686-42EF-4D3E-AA03-2751A41CC400}"/>
              </a:ext>
            </a:extLst>
          </p:cNvPr>
          <p:cNvSpPr/>
          <p:nvPr/>
        </p:nvSpPr>
        <p:spPr>
          <a:xfrm>
            <a:off x="2684144" y="2384822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427385-9549-46FA-B8A7-69A0AFD0E7AB}"/>
              </a:ext>
            </a:extLst>
          </p:cNvPr>
          <p:cNvSpPr/>
          <p:nvPr/>
        </p:nvSpPr>
        <p:spPr>
          <a:xfrm>
            <a:off x="3128009" y="2384822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30C4F6-82B2-4B49-95F9-17FD8BC68A73}"/>
              </a:ext>
            </a:extLst>
          </p:cNvPr>
          <p:cNvSpPr/>
          <p:nvPr/>
        </p:nvSpPr>
        <p:spPr>
          <a:xfrm>
            <a:off x="3571874" y="2384822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BD81D2-34BC-48CC-9398-96DEC74D168D}"/>
              </a:ext>
            </a:extLst>
          </p:cNvPr>
          <p:cNvSpPr/>
          <p:nvPr/>
        </p:nvSpPr>
        <p:spPr>
          <a:xfrm>
            <a:off x="4015739" y="2384822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3C6B6C-0943-4E26-8CCC-1D831DD48002}"/>
              </a:ext>
            </a:extLst>
          </p:cNvPr>
          <p:cNvSpPr/>
          <p:nvPr/>
        </p:nvSpPr>
        <p:spPr>
          <a:xfrm>
            <a:off x="4441510" y="2384822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BC2BD6-CD82-4984-B1E9-B3958A0DF129}"/>
              </a:ext>
            </a:extLst>
          </p:cNvPr>
          <p:cNvSpPr/>
          <p:nvPr/>
        </p:nvSpPr>
        <p:spPr>
          <a:xfrm>
            <a:off x="4885375" y="2384822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E2765E-E299-47B9-8BE7-2291D03D364A}"/>
              </a:ext>
            </a:extLst>
          </p:cNvPr>
          <p:cNvSpPr/>
          <p:nvPr/>
        </p:nvSpPr>
        <p:spPr>
          <a:xfrm>
            <a:off x="5329240" y="2384822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2B118-65DC-4653-967F-49F6591454F6}"/>
              </a:ext>
            </a:extLst>
          </p:cNvPr>
          <p:cNvSpPr/>
          <p:nvPr/>
        </p:nvSpPr>
        <p:spPr>
          <a:xfrm>
            <a:off x="5773105" y="2384822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2AE42-7A1A-4EB4-9300-DFFD1EDB322A}"/>
              </a:ext>
            </a:extLst>
          </p:cNvPr>
          <p:cNvSpPr/>
          <p:nvPr/>
        </p:nvSpPr>
        <p:spPr>
          <a:xfrm>
            <a:off x="6679885" y="1452701"/>
            <a:ext cx="443865" cy="3738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0D6416-8156-4D5D-9D1A-27F2D3886E58}"/>
              </a:ext>
            </a:extLst>
          </p:cNvPr>
          <p:cNvGrpSpPr/>
          <p:nvPr/>
        </p:nvGrpSpPr>
        <p:grpSpPr>
          <a:xfrm>
            <a:off x="1666556" y="1591554"/>
            <a:ext cx="936791" cy="668461"/>
            <a:chOff x="1647423" y="1276206"/>
            <a:chExt cx="936791" cy="668461"/>
          </a:xfrm>
        </p:grpSpPr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8D643569-F8C0-4C4E-9098-9EC3726CEAA4}"/>
                </a:ext>
              </a:extLst>
            </p:cNvPr>
            <p:cNvSpPr/>
            <p:nvPr/>
          </p:nvSpPr>
          <p:spPr>
            <a:xfrm flipV="1">
              <a:off x="2004060" y="1617007"/>
              <a:ext cx="152400" cy="3276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C55612-2063-4BF3-9512-6ED197B0E3E9}"/>
                </a:ext>
              </a:extLst>
            </p:cNvPr>
            <p:cNvSpPr txBox="1"/>
            <p:nvPr/>
          </p:nvSpPr>
          <p:spPr>
            <a:xfrm>
              <a:off x="1647423" y="1276206"/>
              <a:ext cx="9367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indent="0" algn="l" eaLnBrk="1" hangingPunct="1"/>
              <a:r>
                <a:rPr lang="en-US" dirty="0">
                  <a:latin typeface="Mulish" panose="020B0604020202020204" charset="0"/>
                </a:rPr>
                <a:t>Front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51CD41A-EB07-4FB7-AFC0-C806644DD1E2}"/>
              </a:ext>
            </a:extLst>
          </p:cNvPr>
          <p:cNvGrpSpPr/>
          <p:nvPr/>
        </p:nvGrpSpPr>
        <p:grpSpPr>
          <a:xfrm>
            <a:off x="1715730" y="2869470"/>
            <a:ext cx="765576" cy="690049"/>
            <a:chOff x="1697471" y="3185160"/>
            <a:chExt cx="765576" cy="690049"/>
          </a:xfrm>
        </p:grpSpPr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E4164064-D9D4-4CB8-9707-961B5EB8F2A2}"/>
                </a:ext>
              </a:extLst>
            </p:cNvPr>
            <p:cNvSpPr/>
            <p:nvPr/>
          </p:nvSpPr>
          <p:spPr>
            <a:xfrm>
              <a:off x="2004060" y="3185160"/>
              <a:ext cx="152400" cy="3276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3A3D99-F6C8-4264-A3C5-625DAFBF12F3}"/>
                </a:ext>
              </a:extLst>
            </p:cNvPr>
            <p:cNvSpPr txBox="1"/>
            <p:nvPr/>
          </p:nvSpPr>
          <p:spPr>
            <a:xfrm>
              <a:off x="1697471" y="3567432"/>
              <a:ext cx="7655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indent="0" algn="l" eaLnBrk="1" hangingPunct="1"/>
              <a:r>
                <a:rPr lang="en-US" dirty="0">
                  <a:latin typeface="Mulish" panose="020B0604020202020204" charset="0"/>
                </a:rPr>
                <a:t>Rear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833BB8E-379A-47C1-BBF0-436B1D063FD8}"/>
              </a:ext>
            </a:extLst>
          </p:cNvPr>
          <p:cNvSpPr txBox="1"/>
          <p:nvPr/>
        </p:nvSpPr>
        <p:spPr>
          <a:xfrm>
            <a:off x="2134951" y="1591553"/>
            <a:ext cx="820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eaLnBrk="1" hangingPunct="1"/>
            <a:r>
              <a:rPr lang="en-US" dirty="0">
                <a:latin typeface="Mulish" panose="020B0604020202020204" charset="0"/>
              </a:rPr>
              <a:t>= 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AEA4B1-2376-4A52-BA1F-02BB62A772B5}"/>
              </a:ext>
            </a:extLst>
          </p:cNvPr>
          <p:cNvSpPr txBox="1"/>
          <p:nvPr/>
        </p:nvSpPr>
        <p:spPr>
          <a:xfrm>
            <a:off x="2174719" y="3251741"/>
            <a:ext cx="820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eaLnBrk="1" hangingPunct="1"/>
            <a:r>
              <a:rPr lang="en-US" dirty="0">
                <a:latin typeface="Mulish" panose="020B0604020202020204" charset="0"/>
              </a:rPr>
              <a:t>= 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3D0443-12BB-4E6A-9F3E-191F766C7441}"/>
              </a:ext>
            </a:extLst>
          </p:cNvPr>
          <p:cNvSpPr txBox="1"/>
          <p:nvPr/>
        </p:nvSpPr>
        <p:spPr>
          <a:xfrm>
            <a:off x="4229891" y="3405629"/>
            <a:ext cx="460089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If ( front == -1 and rear ==-1)</a:t>
            </a:r>
          </a:p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{</a:t>
            </a:r>
          </a:p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	front = rear =0;</a:t>
            </a:r>
          </a:p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	a[rear]=item;</a:t>
            </a:r>
          </a:p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BFAE5D-C70A-462E-8DFE-A5B013278E3F}"/>
              </a:ext>
            </a:extLst>
          </p:cNvPr>
          <p:cNvSpPr txBox="1"/>
          <p:nvPr/>
        </p:nvSpPr>
        <p:spPr>
          <a:xfrm>
            <a:off x="2981184" y="1591552"/>
            <a:ext cx="820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eaLnBrk="1" hangingPunct="1"/>
            <a:r>
              <a:rPr lang="en-US" dirty="0">
                <a:latin typeface="Mulish" panose="020B0604020202020204" charset="0"/>
              </a:rPr>
              <a:t>=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90A52D-A8A8-42E8-9101-0050E54B0427}"/>
              </a:ext>
            </a:extLst>
          </p:cNvPr>
          <p:cNvSpPr txBox="1"/>
          <p:nvPr/>
        </p:nvSpPr>
        <p:spPr>
          <a:xfrm>
            <a:off x="2983077" y="3251741"/>
            <a:ext cx="820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eaLnBrk="1" hangingPunct="1"/>
            <a:r>
              <a:rPr lang="en-US" dirty="0">
                <a:latin typeface="Mulish" panose="020B0604020202020204" charset="0"/>
              </a:rPr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290372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83951E-6 L -0.21875 2.83951E-6 C -0.31702 2.83951E-6 -0.4375 0.05 -0.4375 0.09043 L -0.4375 0.18117 " pathEditMode="relative" rAng="0" ptsTypes="AAAA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5" y="9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71605E-6 L 0.08975 0.0012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022E-16 L 0.08976 -0.0034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8" grpId="0"/>
      <p:bldP spid="29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72668" y="732503"/>
            <a:ext cx="66202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Overflow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7656B3-7574-4DB3-BBD9-0A18519A7D89}"/>
              </a:ext>
            </a:extLst>
          </p:cNvPr>
          <p:cNvGrpSpPr/>
          <p:nvPr/>
        </p:nvGrpSpPr>
        <p:grpSpPr>
          <a:xfrm>
            <a:off x="6540655" y="1404626"/>
            <a:ext cx="1331595" cy="373856"/>
            <a:chOff x="2684144" y="2384822"/>
            <a:chExt cx="1331595" cy="3738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03F686-42EF-4D3E-AA03-2751A41CC400}"/>
                </a:ext>
              </a:extLst>
            </p:cNvPr>
            <p:cNvSpPr/>
            <p:nvPr/>
          </p:nvSpPr>
          <p:spPr>
            <a:xfrm>
              <a:off x="2684144" y="2384822"/>
              <a:ext cx="443865" cy="3738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427385-9549-46FA-B8A7-69A0AFD0E7AB}"/>
                </a:ext>
              </a:extLst>
            </p:cNvPr>
            <p:cNvSpPr/>
            <p:nvPr/>
          </p:nvSpPr>
          <p:spPr>
            <a:xfrm>
              <a:off x="3128009" y="2384822"/>
              <a:ext cx="443865" cy="3738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30C4F6-82B2-4B49-95F9-17FD8BC68A73}"/>
                </a:ext>
              </a:extLst>
            </p:cNvPr>
            <p:cNvSpPr/>
            <p:nvPr/>
          </p:nvSpPr>
          <p:spPr>
            <a:xfrm>
              <a:off x="3571874" y="2384822"/>
              <a:ext cx="443865" cy="3738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30D6416-8156-4D5D-9D1A-27F2D3886E58}"/>
              </a:ext>
            </a:extLst>
          </p:cNvPr>
          <p:cNvGrpSpPr/>
          <p:nvPr/>
        </p:nvGrpSpPr>
        <p:grpSpPr>
          <a:xfrm>
            <a:off x="6738056" y="636742"/>
            <a:ext cx="936791" cy="668461"/>
            <a:chOff x="1647423" y="1276206"/>
            <a:chExt cx="936791" cy="668461"/>
          </a:xfrm>
        </p:grpSpPr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8D643569-F8C0-4C4E-9098-9EC3726CEAA4}"/>
                </a:ext>
              </a:extLst>
            </p:cNvPr>
            <p:cNvSpPr/>
            <p:nvPr/>
          </p:nvSpPr>
          <p:spPr>
            <a:xfrm flipV="1">
              <a:off x="2004060" y="1617007"/>
              <a:ext cx="152400" cy="3276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C55612-2063-4BF3-9512-6ED197B0E3E9}"/>
                </a:ext>
              </a:extLst>
            </p:cNvPr>
            <p:cNvSpPr txBox="1"/>
            <p:nvPr/>
          </p:nvSpPr>
          <p:spPr>
            <a:xfrm>
              <a:off x="1647423" y="1276206"/>
              <a:ext cx="9367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indent="0" algn="l" eaLnBrk="1" hangingPunct="1"/>
              <a:r>
                <a:rPr lang="en-US" dirty="0">
                  <a:latin typeface="Mulish" panose="020B0604020202020204" charset="0"/>
                </a:rPr>
                <a:t>Front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51CD41A-EB07-4FB7-AFC0-C806644DD1E2}"/>
              </a:ext>
            </a:extLst>
          </p:cNvPr>
          <p:cNvGrpSpPr/>
          <p:nvPr/>
        </p:nvGrpSpPr>
        <p:grpSpPr>
          <a:xfrm>
            <a:off x="6379799" y="2010391"/>
            <a:ext cx="765576" cy="690049"/>
            <a:chOff x="1697471" y="3185160"/>
            <a:chExt cx="765576" cy="690049"/>
          </a:xfrm>
        </p:grpSpPr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E4164064-D9D4-4CB8-9707-961B5EB8F2A2}"/>
                </a:ext>
              </a:extLst>
            </p:cNvPr>
            <p:cNvSpPr/>
            <p:nvPr/>
          </p:nvSpPr>
          <p:spPr>
            <a:xfrm>
              <a:off x="2004060" y="3185160"/>
              <a:ext cx="152400" cy="3276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3A3D99-F6C8-4264-A3C5-625DAFBF12F3}"/>
                </a:ext>
              </a:extLst>
            </p:cNvPr>
            <p:cNvSpPr txBox="1"/>
            <p:nvPr/>
          </p:nvSpPr>
          <p:spPr>
            <a:xfrm>
              <a:off x="1697471" y="3567432"/>
              <a:ext cx="7655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indent="0" algn="l" eaLnBrk="1" hangingPunct="1"/>
              <a:r>
                <a:rPr lang="en-US" dirty="0">
                  <a:latin typeface="Mulish" panose="020B0604020202020204" charset="0"/>
                </a:rPr>
                <a:t>Rear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E99DC77-70EE-454C-9718-5F2B1EC8CFA9}"/>
              </a:ext>
            </a:extLst>
          </p:cNvPr>
          <p:cNvSpPr txBox="1"/>
          <p:nvPr/>
        </p:nvSpPr>
        <p:spPr>
          <a:xfrm>
            <a:off x="1998625" y="1877905"/>
            <a:ext cx="15375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Push(1);</a:t>
            </a:r>
          </a:p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Push(2);</a:t>
            </a:r>
          </a:p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Push(3);</a:t>
            </a:r>
          </a:p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Pop();</a:t>
            </a:r>
          </a:p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Push(4)</a:t>
            </a:r>
          </a:p>
          <a:p>
            <a:pPr marL="114300" algn="l" eaLnBrk="1" hangingPunct="1"/>
            <a:r>
              <a:rPr lang="en-US" b="1" dirty="0">
                <a:solidFill>
                  <a:srgbClr val="FF0000"/>
                </a:solidFill>
                <a:latin typeface="Mulish" panose="020B0604020202020204" charset="0"/>
              </a:rPr>
              <a:t>Push(5)</a:t>
            </a:r>
          </a:p>
        </p:txBody>
      </p:sp>
    </p:spTree>
    <p:extLst>
      <p:ext uri="{BB962C8B-B14F-4D97-AF65-F5344CB8AC3E}">
        <p14:creationId xmlns:p14="http://schemas.microsoft.com/office/powerpoint/2010/main" val="28961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72668" y="732503"/>
            <a:ext cx="66202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Overflow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03F686-42EF-4D3E-AA03-2751A41CC400}"/>
              </a:ext>
            </a:extLst>
          </p:cNvPr>
          <p:cNvSpPr/>
          <p:nvPr/>
        </p:nvSpPr>
        <p:spPr>
          <a:xfrm>
            <a:off x="6540655" y="1404626"/>
            <a:ext cx="443865" cy="3738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427385-9549-46FA-B8A7-69A0AFD0E7AB}"/>
              </a:ext>
            </a:extLst>
          </p:cNvPr>
          <p:cNvSpPr/>
          <p:nvPr/>
        </p:nvSpPr>
        <p:spPr>
          <a:xfrm>
            <a:off x="6984520" y="1404626"/>
            <a:ext cx="443865" cy="3738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30C4F6-82B2-4B49-95F9-17FD8BC68A73}"/>
              </a:ext>
            </a:extLst>
          </p:cNvPr>
          <p:cNvSpPr/>
          <p:nvPr/>
        </p:nvSpPr>
        <p:spPr>
          <a:xfrm>
            <a:off x="7428385" y="1404626"/>
            <a:ext cx="443865" cy="373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0D6416-8156-4D5D-9D1A-27F2D3886E58}"/>
              </a:ext>
            </a:extLst>
          </p:cNvPr>
          <p:cNvGrpSpPr/>
          <p:nvPr/>
        </p:nvGrpSpPr>
        <p:grpSpPr>
          <a:xfrm>
            <a:off x="7206452" y="636742"/>
            <a:ext cx="936791" cy="668461"/>
            <a:chOff x="1647423" y="1276206"/>
            <a:chExt cx="936791" cy="668461"/>
          </a:xfrm>
        </p:grpSpPr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8D643569-F8C0-4C4E-9098-9EC3726CEAA4}"/>
                </a:ext>
              </a:extLst>
            </p:cNvPr>
            <p:cNvSpPr/>
            <p:nvPr/>
          </p:nvSpPr>
          <p:spPr>
            <a:xfrm flipV="1">
              <a:off x="2004060" y="1617007"/>
              <a:ext cx="152400" cy="3276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C55612-2063-4BF3-9512-6ED197B0E3E9}"/>
                </a:ext>
              </a:extLst>
            </p:cNvPr>
            <p:cNvSpPr txBox="1"/>
            <p:nvPr/>
          </p:nvSpPr>
          <p:spPr>
            <a:xfrm>
              <a:off x="1647423" y="1276206"/>
              <a:ext cx="9367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indent="0" algn="l" eaLnBrk="1" hangingPunct="1"/>
              <a:r>
                <a:rPr lang="en-US" dirty="0">
                  <a:latin typeface="Mulish" panose="020B0604020202020204" charset="0"/>
                </a:rPr>
                <a:t>Front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51CD41A-EB07-4FB7-AFC0-C806644DD1E2}"/>
              </a:ext>
            </a:extLst>
          </p:cNvPr>
          <p:cNvGrpSpPr/>
          <p:nvPr/>
        </p:nvGrpSpPr>
        <p:grpSpPr>
          <a:xfrm>
            <a:off x="7267529" y="1967529"/>
            <a:ext cx="765576" cy="690049"/>
            <a:chOff x="1697471" y="3185160"/>
            <a:chExt cx="765576" cy="690049"/>
          </a:xfrm>
        </p:grpSpPr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E4164064-D9D4-4CB8-9707-961B5EB8F2A2}"/>
                </a:ext>
              </a:extLst>
            </p:cNvPr>
            <p:cNvSpPr/>
            <p:nvPr/>
          </p:nvSpPr>
          <p:spPr>
            <a:xfrm>
              <a:off x="2004060" y="3185160"/>
              <a:ext cx="152400" cy="3276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3A3D99-F6C8-4264-A3C5-625DAFBF12F3}"/>
                </a:ext>
              </a:extLst>
            </p:cNvPr>
            <p:cNvSpPr txBox="1"/>
            <p:nvPr/>
          </p:nvSpPr>
          <p:spPr>
            <a:xfrm>
              <a:off x="1697471" y="3567432"/>
              <a:ext cx="7655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indent="0" algn="l" eaLnBrk="1" hangingPunct="1"/>
              <a:r>
                <a:rPr lang="en-US" dirty="0">
                  <a:latin typeface="Mulish" panose="020B0604020202020204" charset="0"/>
                </a:rPr>
                <a:t>Rear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E99DC77-70EE-454C-9718-5F2B1EC8CFA9}"/>
              </a:ext>
            </a:extLst>
          </p:cNvPr>
          <p:cNvSpPr txBox="1"/>
          <p:nvPr/>
        </p:nvSpPr>
        <p:spPr>
          <a:xfrm>
            <a:off x="1271750" y="1438861"/>
            <a:ext cx="15375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Push(1);</a:t>
            </a:r>
          </a:p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Push(2);</a:t>
            </a:r>
          </a:p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Push(3);</a:t>
            </a:r>
          </a:p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Pop();</a:t>
            </a:r>
          </a:p>
          <a:p>
            <a:pPr marL="114300"/>
            <a:r>
              <a:rPr lang="en-US" dirty="0">
                <a:latin typeface="Mulish" panose="020B0604020202020204" charset="0"/>
              </a:rPr>
              <a:t>Pop();</a:t>
            </a:r>
          </a:p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Push(4)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72608-CE70-46F5-A870-1EED3DF1D761}"/>
              </a:ext>
            </a:extLst>
          </p:cNvPr>
          <p:cNvSpPr txBox="1"/>
          <p:nvPr/>
        </p:nvSpPr>
        <p:spPr>
          <a:xfrm>
            <a:off x="3333201" y="2930357"/>
            <a:ext cx="317896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Mulish" panose="020B0604020202020204" charset="0"/>
              </a:rPr>
              <a:t>rear= (rear+1)%</a:t>
            </a:r>
            <a:r>
              <a:rPr lang="en-US" sz="1600" b="1" dirty="0" err="1">
                <a:latin typeface="Mulish" panose="020B0604020202020204" charset="0"/>
              </a:rPr>
              <a:t>max_size</a:t>
            </a:r>
            <a:r>
              <a:rPr lang="en-US" sz="1600" b="1" dirty="0">
                <a:latin typeface="Mulish" panose="020B0604020202020204" charset="0"/>
              </a:rPr>
              <a:t>;</a:t>
            </a:r>
          </a:p>
          <a:p>
            <a:r>
              <a:rPr lang="en-US" sz="1600" b="1" dirty="0">
                <a:latin typeface="Mulish" panose="020B0604020202020204" charset="0"/>
              </a:rPr>
              <a:t>       = (2+1) % 3</a:t>
            </a:r>
          </a:p>
          <a:p>
            <a:r>
              <a:rPr lang="en-US" sz="1600" b="1" dirty="0">
                <a:latin typeface="Mulish" panose="020B0604020202020204" charset="0"/>
              </a:rPr>
              <a:t>       = 3%3</a:t>
            </a:r>
          </a:p>
          <a:p>
            <a:r>
              <a:rPr lang="en-US" sz="1600" b="1" dirty="0">
                <a:latin typeface="Mulish" panose="020B0604020202020204" charset="0"/>
              </a:rPr>
              <a:t>       = 0</a:t>
            </a:r>
          </a:p>
          <a:p>
            <a:r>
              <a:rPr lang="en-US" sz="1600" b="1" dirty="0">
                <a:latin typeface="Mulish" panose="020B0604020202020204" charset="0"/>
              </a:rPr>
              <a:t>A[rear] = a[0] </a:t>
            </a:r>
          </a:p>
          <a:p>
            <a:endParaRPr lang="en-US" sz="1600" b="1" dirty="0">
              <a:latin typeface="Mulish" panose="020B0604020202020204" charset="0"/>
            </a:endParaRPr>
          </a:p>
          <a:p>
            <a:r>
              <a:rPr lang="en-US" sz="1600" b="1" dirty="0">
                <a:latin typeface="Mulish" panose="020B0604020202020204" charset="0"/>
              </a:rPr>
              <a:t>A[0] = item </a:t>
            </a:r>
          </a:p>
        </p:txBody>
      </p:sp>
    </p:spTree>
    <p:extLst>
      <p:ext uri="{BB962C8B-B14F-4D97-AF65-F5344CB8AC3E}">
        <p14:creationId xmlns:p14="http://schemas.microsoft.com/office/powerpoint/2010/main" val="404885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66202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Pop Operation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8B6589-323C-45DC-98B0-134BFBA0D533}"/>
              </a:ext>
            </a:extLst>
          </p:cNvPr>
          <p:cNvSpPr txBox="1"/>
          <p:nvPr/>
        </p:nvSpPr>
        <p:spPr>
          <a:xfrm>
            <a:off x="3303809" y="4143391"/>
            <a:ext cx="35980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Mulish" panose="020B0604020202020204" charset="0"/>
              </a:rPr>
              <a:t>Increase </a:t>
            </a:r>
            <a:r>
              <a:rPr lang="en-US" sz="2000" b="1" dirty="0">
                <a:latin typeface="Mulish" panose="020B0604020202020204" charset="0"/>
              </a:rPr>
              <a:t>Front</a:t>
            </a:r>
            <a:r>
              <a:rPr lang="en-US" sz="2000" dirty="0">
                <a:latin typeface="Mulish" panose="020B0604020202020204" charset="0"/>
              </a:rPr>
              <a:t> by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EA3EFB-95F2-422A-8A0A-240141F4EBBB}"/>
              </a:ext>
            </a:extLst>
          </p:cNvPr>
          <p:cNvSpPr/>
          <p:nvPr/>
        </p:nvSpPr>
        <p:spPr>
          <a:xfrm>
            <a:off x="2684144" y="2384822"/>
            <a:ext cx="443865" cy="3738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6DB200-76E1-4564-9F53-D9C4998FCCCA}"/>
              </a:ext>
            </a:extLst>
          </p:cNvPr>
          <p:cNvSpPr/>
          <p:nvPr/>
        </p:nvSpPr>
        <p:spPr>
          <a:xfrm>
            <a:off x="3571874" y="2384822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518C0C9-0B79-4D5C-BE91-858722037FCA}"/>
              </a:ext>
            </a:extLst>
          </p:cNvPr>
          <p:cNvSpPr/>
          <p:nvPr/>
        </p:nvSpPr>
        <p:spPr>
          <a:xfrm>
            <a:off x="4015739" y="2384822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ECFBA3-3787-4937-A23A-EDE06CB1BD70}"/>
              </a:ext>
            </a:extLst>
          </p:cNvPr>
          <p:cNvSpPr/>
          <p:nvPr/>
        </p:nvSpPr>
        <p:spPr>
          <a:xfrm>
            <a:off x="4441510" y="2384822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E99F6A1-6294-492F-BC20-DA2FFFD7C62C}"/>
              </a:ext>
            </a:extLst>
          </p:cNvPr>
          <p:cNvGrpSpPr/>
          <p:nvPr/>
        </p:nvGrpSpPr>
        <p:grpSpPr>
          <a:xfrm>
            <a:off x="2509006" y="1591552"/>
            <a:ext cx="936791" cy="668461"/>
            <a:chOff x="1647423" y="1276206"/>
            <a:chExt cx="936791" cy="668461"/>
          </a:xfrm>
        </p:grpSpPr>
        <p:sp>
          <p:nvSpPr>
            <p:cNvPr id="46" name="Arrow: Up 45">
              <a:extLst>
                <a:ext uri="{FF2B5EF4-FFF2-40B4-BE49-F238E27FC236}">
                  <a16:creationId xmlns:a16="http://schemas.microsoft.com/office/drawing/2014/main" id="{9BF6A0B1-D554-4E54-93DB-C668F36C4E61}"/>
                </a:ext>
              </a:extLst>
            </p:cNvPr>
            <p:cNvSpPr/>
            <p:nvPr/>
          </p:nvSpPr>
          <p:spPr>
            <a:xfrm flipV="1">
              <a:off x="2004060" y="1617007"/>
              <a:ext cx="152400" cy="3276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12A3E8-A6D2-4D5A-A9CE-2D50998178DC}"/>
                </a:ext>
              </a:extLst>
            </p:cNvPr>
            <p:cNvSpPr txBox="1"/>
            <p:nvPr/>
          </p:nvSpPr>
          <p:spPr>
            <a:xfrm>
              <a:off x="1647423" y="1276206"/>
              <a:ext cx="9367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indent="0" algn="l" eaLnBrk="1" hangingPunct="1"/>
              <a:r>
                <a:rPr lang="en-US" dirty="0">
                  <a:latin typeface="Mulish" panose="020B0604020202020204" charset="0"/>
                </a:rPr>
                <a:t>Front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756E571-4D21-4963-AD52-8AA67BC49C52}"/>
              </a:ext>
            </a:extLst>
          </p:cNvPr>
          <p:cNvGrpSpPr/>
          <p:nvPr/>
        </p:nvGrpSpPr>
        <p:grpSpPr>
          <a:xfrm>
            <a:off x="4337237" y="2911302"/>
            <a:ext cx="765576" cy="690049"/>
            <a:chOff x="1697471" y="3185160"/>
            <a:chExt cx="765576" cy="690049"/>
          </a:xfrm>
        </p:grpSpPr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E44453D5-1E04-43B3-B534-429E1006B0A2}"/>
                </a:ext>
              </a:extLst>
            </p:cNvPr>
            <p:cNvSpPr/>
            <p:nvPr/>
          </p:nvSpPr>
          <p:spPr>
            <a:xfrm>
              <a:off x="2004060" y="3185160"/>
              <a:ext cx="152400" cy="3276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872A1B-FAC1-4301-9340-831FDF1CCA0F}"/>
                </a:ext>
              </a:extLst>
            </p:cNvPr>
            <p:cNvSpPr txBox="1"/>
            <p:nvPr/>
          </p:nvSpPr>
          <p:spPr>
            <a:xfrm>
              <a:off x="1697471" y="3567432"/>
              <a:ext cx="7655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indent="0" algn="l" eaLnBrk="1" hangingPunct="1"/>
              <a:r>
                <a:rPr lang="en-US" dirty="0">
                  <a:latin typeface="Mulish" panose="020B0604020202020204" charset="0"/>
                </a:rPr>
                <a:t>Rear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D0298D9-750E-4BA8-A3E0-83885222F9D4}"/>
              </a:ext>
            </a:extLst>
          </p:cNvPr>
          <p:cNvSpPr txBox="1"/>
          <p:nvPr/>
        </p:nvSpPr>
        <p:spPr>
          <a:xfrm>
            <a:off x="2981184" y="1591552"/>
            <a:ext cx="820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eaLnBrk="1" hangingPunct="1"/>
            <a:r>
              <a:rPr lang="en-US" dirty="0">
                <a:latin typeface="Mulish" panose="020B0604020202020204" charset="0"/>
              </a:rPr>
              <a:t>= 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36B623-ADC4-4A31-8F2F-08D80F14F9A9}"/>
              </a:ext>
            </a:extLst>
          </p:cNvPr>
          <p:cNvSpPr/>
          <p:nvPr/>
        </p:nvSpPr>
        <p:spPr>
          <a:xfrm>
            <a:off x="3580921" y="2383171"/>
            <a:ext cx="443865" cy="373856"/>
          </a:xfrm>
          <a:prstGeom prst="rect">
            <a:avLst/>
          </a:prstGeom>
          <a:solidFill>
            <a:srgbClr val="AC8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B258259-9565-45B5-A30D-1E079244BA3F}"/>
              </a:ext>
            </a:extLst>
          </p:cNvPr>
          <p:cNvSpPr/>
          <p:nvPr/>
        </p:nvSpPr>
        <p:spPr>
          <a:xfrm>
            <a:off x="4024786" y="2383171"/>
            <a:ext cx="443865" cy="373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BA1434-7011-4FAF-897D-E996DB89E4B6}"/>
              </a:ext>
            </a:extLst>
          </p:cNvPr>
          <p:cNvSpPr txBox="1"/>
          <p:nvPr/>
        </p:nvSpPr>
        <p:spPr>
          <a:xfrm>
            <a:off x="4779886" y="3293574"/>
            <a:ext cx="820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eaLnBrk="1" hangingPunct="1"/>
            <a:r>
              <a:rPr lang="en-US" dirty="0">
                <a:latin typeface="Mulish" panose="020B0604020202020204" charset="0"/>
              </a:rPr>
              <a:t>= 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B4CF02-0B9E-43BF-A00C-3C6338D89085}"/>
              </a:ext>
            </a:extLst>
          </p:cNvPr>
          <p:cNvSpPr txBox="1"/>
          <p:nvPr/>
        </p:nvSpPr>
        <p:spPr>
          <a:xfrm>
            <a:off x="3453362" y="1591552"/>
            <a:ext cx="820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eaLnBrk="1" hangingPunct="1"/>
            <a:r>
              <a:rPr lang="en-US" dirty="0">
                <a:latin typeface="Mulish" panose="020B0604020202020204" charset="0"/>
              </a:rPr>
              <a:t>=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45BA58C-2275-4C82-913B-3FA4DB60948F}"/>
              </a:ext>
            </a:extLst>
          </p:cNvPr>
          <p:cNvSpPr/>
          <p:nvPr/>
        </p:nvSpPr>
        <p:spPr>
          <a:xfrm>
            <a:off x="2688667" y="2383171"/>
            <a:ext cx="443865" cy="3738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3C0BEE-1884-4372-B5B6-7521A4587EF0}"/>
              </a:ext>
            </a:extLst>
          </p:cNvPr>
          <p:cNvSpPr/>
          <p:nvPr/>
        </p:nvSpPr>
        <p:spPr>
          <a:xfrm>
            <a:off x="3128009" y="2384822"/>
            <a:ext cx="443865" cy="3738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01E5FB5-7F10-4941-BF82-8EE387B98DCA}"/>
              </a:ext>
            </a:extLst>
          </p:cNvPr>
          <p:cNvSpPr/>
          <p:nvPr/>
        </p:nvSpPr>
        <p:spPr>
          <a:xfrm>
            <a:off x="3596233" y="2381540"/>
            <a:ext cx="443865" cy="3738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966193A-25F4-4359-A287-3FD9D80D139A}"/>
              </a:ext>
            </a:extLst>
          </p:cNvPr>
          <p:cNvSpPr/>
          <p:nvPr/>
        </p:nvSpPr>
        <p:spPr>
          <a:xfrm>
            <a:off x="4040098" y="2381540"/>
            <a:ext cx="443865" cy="3738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20F4C66-C7AB-4404-8D9C-DABCFA26AAEE}"/>
              </a:ext>
            </a:extLst>
          </p:cNvPr>
          <p:cNvSpPr/>
          <p:nvPr/>
        </p:nvSpPr>
        <p:spPr>
          <a:xfrm>
            <a:off x="3143321" y="2383191"/>
            <a:ext cx="443865" cy="3738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CC16D7-570B-45BF-9795-C1528D8E3C13}"/>
              </a:ext>
            </a:extLst>
          </p:cNvPr>
          <p:cNvSpPr/>
          <p:nvPr/>
        </p:nvSpPr>
        <p:spPr>
          <a:xfrm>
            <a:off x="4450557" y="2383171"/>
            <a:ext cx="443865" cy="37385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24080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71605E-6 L 0.04566 0.0012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66 0.00124 L 0.18854 0.00124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60" grpId="0"/>
      <p:bldP spid="60" grpId="1"/>
      <p:bldP spid="66" grpId="0" animBg="1"/>
      <p:bldP spid="67" grpId="0" animBg="1"/>
      <p:bldP spid="68" grpId="0" animBg="1"/>
      <p:bldP spid="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72668" y="732503"/>
            <a:ext cx="66202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Underflow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03F686-42EF-4D3E-AA03-2751A41CC400}"/>
              </a:ext>
            </a:extLst>
          </p:cNvPr>
          <p:cNvSpPr/>
          <p:nvPr/>
        </p:nvSpPr>
        <p:spPr>
          <a:xfrm>
            <a:off x="6540655" y="1404626"/>
            <a:ext cx="443865" cy="373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427385-9549-46FA-B8A7-69A0AFD0E7AB}"/>
              </a:ext>
            </a:extLst>
          </p:cNvPr>
          <p:cNvSpPr/>
          <p:nvPr/>
        </p:nvSpPr>
        <p:spPr>
          <a:xfrm>
            <a:off x="6984520" y="1404626"/>
            <a:ext cx="443865" cy="373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30C4F6-82B2-4B49-95F9-17FD8BC68A73}"/>
              </a:ext>
            </a:extLst>
          </p:cNvPr>
          <p:cNvSpPr/>
          <p:nvPr/>
        </p:nvSpPr>
        <p:spPr>
          <a:xfrm>
            <a:off x="7428385" y="1404626"/>
            <a:ext cx="443865" cy="373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0D6416-8156-4D5D-9D1A-27F2D3886E58}"/>
              </a:ext>
            </a:extLst>
          </p:cNvPr>
          <p:cNvGrpSpPr/>
          <p:nvPr/>
        </p:nvGrpSpPr>
        <p:grpSpPr>
          <a:xfrm>
            <a:off x="5280903" y="636742"/>
            <a:ext cx="1134185" cy="668461"/>
            <a:chOff x="1647423" y="1276206"/>
            <a:chExt cx="1134185" cy="668461"/>
          </a:xfrm>
        </p:grpSpPr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8D643569-F8C0-4C4E-9098-9EC3726CEAA4}"/>
                </a:ext>
              </a:extLst>
            </p:cNvPr>
            <p:cNvSpPr/>
            <p:nvPr/>
          </p:nvSpPr>
          <p:spPr>
            <a:xfrm flipV="1">
              <a:off x="2004060" y="1617007"/>
              <a:ext cx="152400" cy="3276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C55612-2063-4BF3-9512-6ED197B0E3E9}"/>
                </a:ext>
              </a:extLst>
            </p:cNvPr>
            <p:cNvSpPr txBox="1"/>
            <p:nvPr/>
          </p:nvSpPr>
          <p:spPr>
            <a:xfrm>
              <a:off x="1647423" y="1276206"/>
              <a:ext cx="113418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indent="0" algn="l" eaLnBrk="1" hangingPunct="1"/>
              <a:r>
                <a:rPr lang="en-US" dirty="0">
                  <a:latin typeface="Mulish" panose="020B0604020202020204" charset="0"/>
                </a:rPr>
                <a:t>Front = -1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51CD41A-EB07-4FB7-AFC0-C806644DD1E2}"/>
              </a:ext>
            </a:extLst>
          </p:cNvPr>
          <p:cNvGrpSpPr/>
          <p:nvPr/>
        </p:nvGrpSpPr>
        <p:grpSpPr>
          <a:xfrm>
            <a:off x="5341979" y="1967529"/>
            <a:ext cx="980239" cy="690049"/>
            <a:chOff x="1697470" y="3185160"/>
            <a:chExt cx="980239" cy="690049"/>
          </a:xfrm>
        </p:grpSpPr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E4164064-D9D4-4CB8-9707-961B5EB8F2A2}"/>
                </a:ext>
              </a:extLst>
            </p:cNvPr>
            <p:cNvSpPr/>
            <p:nvPr/>
          </p:nvSpPr>
          <p:spPr>
            <a:xfrm>
              <a:off x="2004060" y="3185160"/>
              <a:ext cx="152400" cy="3276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3A3D99-F6C8-4264-A3C5-625DAFBF12F3}"/>
                </a:ext>
              </a:extLst>
            </p:cNvPr>
            <p:cNvSpPr txBox="1"/>
            <p:nvPr/>
          </p:nvSpPr>
          <p:spPr>
            <a:xfrm>
              <a:off x="1697470" y="3567432"/>
              <a:ext cx="98023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indent="0" algn="l" eaLnBrk="1" hangingPunct="1"/>
              <a:r>
                <a:rPr lang="en-US" dirty="0">
                  <a:latin typeface="Mulish" panose="020B0604020202020204" charset="0"/>
                </a:rPr>
                <a:t>Rear=-1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E99DC77-70EE-454C-9718-5F2B1EC8CFA9}"/>
              </a:ext>
            </a:extLst>
          </p:cNvPr>
          <p:cNvSpPr txBox="1"/>
          <p:nvPr/>
        </p:nvSpPr>
        <p:spPr>
          <a:xfrm>
            <a:off x="1271750" y="1438861"/>
            <a:ext cx="3043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when  front and rear both = 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72608-CE70-46F5-A870-1EED3DF1D761}"/>
              </a:ext>
            </a:extLst>
          </p:cNvPr>
          <p:cNvSpPr txBox="1"/>
          <p:nvPr/>
        </p:nvSpPr>
        <p:spPr>
          <a:xfrm>
            <a:off x="1661564" y="1778482"/>
            <a:ext cx="31789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Mulish" panose="020B0604020202020204" charset="0"/>
              </a:rPr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3346401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72668" y="732503"/>
            <a:ext cx="66202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Pop Case 1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9DC77-70EE-454C-9718-5F2B1EC8CFA9}"/>
              </a:ext>
            </a:extLst>
          </p:cNvPr>
          <p:cNvSpPr txBox="1"/>
          <p:nvPr/>
        </p:nvSpPr>
        <p:spPr>
          <a:xfrm>
            <a:off x="1271750" y="1438861"/>
            <a:ext cx="3043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when  front and rear both = 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72608-CE70-46F5-A870-1EED3DF1D761}"/>
              </a:ext>
            </a:extLst>
          </p:cNvPr>
          <p:cNvSpPr txBox="1"/>
          <p:nvPr/>
        </p:nvSpPr>
        <p:spPr>
          <a:xfrm>
            <a:off x="1743717" y="1778482"/>
            <a:ext cx="31789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Push(1)</a:t>
            </a:r>
          </a:p>
          <a:p>
            <a:r>
              <a:rPr lang="en-US" sz="1600" dirty="0">
                <a:latin typeface="Mulish" panose="020B0604020202020204" charset="0"/>
              </a:rPr>
              <a:t>Push(2)</a:t>
            </a:r>
          </a:p>
          <a:p>
            <a:r>
              <a:rPr lang="en-US" sz="1600" dirty="0">
                <a:latin typeface="Mulish" panose="020B0604020202020204" charset="0"/>
              </a:rPr>
              <a:t>Push(3)</a:t>
            </a:r>
          </a:p>
          <a:p>
            <a:r>
              <a:rPr lang="en-US" sz="1600" dirty="0">
                <a:latin typeface="Mulish" panose="020B0604020202020204" charset="0"/>
              </a:rPr>
              <a:t>Pop()</a:t>
            </a:r>
          </a:p>
          <a:p>
            <a:r>
              <a:rPr lang="en-US" sz="1600" dirty="0">
                <a:latin typeface="Mulish" panose="020B0604020202020204" charset="0"/>
              </a:rPr>
              <a:t>Pop()</a:t>
            </a:r>
          </a:p>
          <a:p>
            <a:r>
              <a:rPr lang="en-US" sz="1600" b="1" dirty="0">
                <a:solidFill>
                  <a:srgbClr val="FF0000"/>
                </a:solidFill>
                <a:latin typeface="Mulish" panose="020B0604020202020204" charset="0"/>
              </a:rPr>
              <a:t>Pop()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E3BF14-AA43-4225-85F0-008C1CE2732B}"/>
              </a:ext>
            </a:extLst>
          </p:cNvPr>
          <p:cNvSpPr/>
          <p:nvPr/>
        </p:nvSpPr>
        <p:spPr>
          <a:xfrm>
            <a:off x="6540655" y="1404626"/>
            <a:ext cx="443865" cy="3738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0A3596-8E65-4CDB-876E-5DE82CA4AE63}"/>
              </a:ext>
            </a:extLst>
          </p:cNvPr>
          <p:cNvSpPr/>
          <p:nvPr/>
        </p:nvSpPr>
        <p:spPr>
          <a:xfrm>
            <a:off x="6984520" y="1404626"/>
            <a:ext cx="443865" cy="3738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64A30A-4E2D-4E76-B742-F8CE4904A1D4}"/>
              </a:ext>
            </a:extLst>
          </p:cNvPr>
          <p:cNvSpPr/>
          <p:nvPr/>
        </p:nvSpPr>
        <p:spPr>
          <a:xfrm>
            <a:off x="7428385" y="1404626"/>
            <a:ext cx="443865" cy="373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232C83-8F22-42C0-97D5-CCC9BF389EDC}"/>
              </a:ext>
            </a:extLst>
          </p:cNvPr>
          <p:cNvGrpSpPr/>
          <p:nvPr/>
        </p:nvGrpSpPr>
        <p:grpSpPr>
          <a:xfrm>
            <a:off x="7206452" y="636742"/>
            <a:ext cx="936791" cy="668461"/>
            <a:chOff x="1647423" y="1276206"/>
            <a:chExt cx="936791" cy="668461"/>
          </a:xfrm>
        </p:grpSpPr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906DAB5-CD98-46B0-A507-3C27D60D3B24}"/>
                </a:ext>
              </a:extLst>
            </p:cNvPr>
            <p:cNvSpPr/>
            <p:nvPr/>
          </p:nvSpPr>
          <p:spPr>
            <a:xfrm flipV="1">
              <a:off x="2004060" y="1617007"/>
              <a:ext cx="152400" cy="3276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A86674-2D53-4D1C-9E0C-33FB3E6794E9}"/>
                </a:ext>
              </a:extLst>
            </p:cNvPr>
            <p:cNvSpPr txBox="1"/>
            <p:nvPr/>
          </p:nvSpPr>
          <p:spPr>
            <a:xfrm>
              <a:off x="1647423" y="1276206"/>
              <a:ext cx="9367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indent="0" algn="l" eaLnBrk="1" hangingPunct="1"/>
              <a:r>
                <a:rPr lang="en-US" dirty="0">
                  <a:latin typeface="Mulish" panose="020B0604020202020204" charset="0"/>
                </a:rPr>
                <a:t>Front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E5A185-9CB6-494B-9BD8-31D2E57A6C78}"/>
              </a:ext>
            </a:extLst>
          </p:cNvPr>
          <p:cNvGrpSpPr/>
          <p:nvPr/>
        </p:nvGrpSpPr>
        <p:grpSpPr>
          <a:xfrm>
            <a:off x="7267529" y="1967529"/>
            <a:ext cx="765576" cy="690049"/>
            <a:chOff x="1697471" y="3185160"/>
            <a:chExt cx="765576" cy="690049"/>
          </a:xfrm>
        </p:grpSpPr>
        <p:sp>
          <p:nvSpPr>
            <p:cNvPr id="41" name="Arrow: Up 40">
              <a:extLst>
                <a:ext uri="{FF2B5EF4-FFF2-40B4-BE49-F238E27FC236}">
                  <a16:creationId xmlns:a16="http://schemas.microsoft.com/office/drawing/2014/main" id="{287FD847-7358-45D7-A5F6-FB64F90E56A5}"/>
                </a:ext>
              </a:extLst>
            </p:cNvPr>
            <p:cNvSpPr/>
            <p:nvPr/>
          </p:nvSpPr>
          <p:spPr>
            <a:xfrm>
              <a:off x="2004060" y="3185160"/>
              <a:ext cx="152400" cy="3276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6771C7-422D-41EF-9B45-BA1E2F09F954}"/>
                </a:ext>
              </a:extLst>
            </p:cNvPr>
            <p:cNvSpPr txBox="1"/>
            <p:nvPr/>
          </p:nvSpPr>
          <p:spPr>
            <a:xfrm>
              <a:off x="1697471" y="3567432"/>
              <a:ext cx="7655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indent="0" algn="l" eaLnBrk="1" hangingPunct="1"/>
              <a:r>
                <a:rPr lang="en-US" dirty="0">
                  <a:latin typeface="Mulish" panose="020B0604020202020204" charset="0"/>
                </a:rPr>
                <a:t>Rear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1AE9E6A-AF9E-4A9F-9D8B-E3D378907D4C}"/>
              </a:ext>
            </a:extLst>
          </p:cNvPr>
          <p:cNvSpPr txBox="1"/>
          <p:nvPr/>
        </p:nvSpPr>
        <p:spPr>
          <a:xfrm>
            <a:off x="3731504" y="2219917"/>
            <a:ext cx="20967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Mulish" panose="020B0604020202020204" charset="0"/>
              </a:rPr>
              <a:t>Action:</a:t>
            </a:r>
          </a:p>
          <a:p>
            <a:r>
              <a:rPr lang="en-US" sz="1600" b="1" dirty="0">
                <a:solidFill>
                  <a:srgbClr val="FF0000"/>
                </a:solidFill>
                <a:latin typeface="Mulish" panose="020B0604020202020204" charset="0"/>
              </a:rPr>
              <a:t>Make Both </a:t>
            </a:r>
          </a:p>
          <a:p>
            <a:endParaRPr lang="en-US" sz="1600" b="1" dirty="0">
              <a:solidFill>
                <a:srgbClr val="FF0000"/>
              </a:solidFill>
              <a:latin typeface="Mulish" panose="020B0604020202020204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Mulish" panose="020B0604020202020204" charset="0"/>
              </a:rPr>
              <a:t>front and rear = -1</a:t>
            </a:r>
          </a:p>
        </p:txBody>
      </p:sp>
    </p:spTree>
    <p:extLst>
      <p:ext uri="{BB962C8B-B14F-4D97-AF65-F5344CB8AC3E}">
        <p14:creationId xmlns:p14="http://schemas.microsoft.com/office/powerpoint/2010/main" val="595690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72668" y="732503"/>
            <a:ext cx="66202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Pop Case 2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9DC77-70EE-454C-9718-5F2B1EC8CFA9}"/>
              </a:ext>
            </a:extLst>
          </p:cNvPr>
          <p:cNvSpPr txBox="1"/>
          <p:nvPr/>
        </p:nvSpPr>
        <p:spPr>
          <a:xfrm>
            <a:off x="1271750" y="1438861"/>
            <a:ext cx="3043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when  front and rear both = 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72608-CE70-46F5-A870-1EED3DF1D761}"/>
              </a:ext>
            </a:extLst>
          </p:cNvPr>
          <p:cNvSpPr txBox="1"/>
          <p:nvPr/>
        </p:nvSpPr>
        <p:spPr>
          <a:xfrm>
            <a:off x="1743717" y="1778482"/>
            <a:ext cx="31789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Push(1)</a:t>
            </a:r>
          </a:p>
          <a:p>
            <a:r>
              <a:rPr lang="en-US" sz="1600" dirty="0">
                <a:latin typeface="Mulish" panose="020B0604020202020204" charset="0"/>
              </a:rPr>
              <a:t>Push(2)</a:t>
            </a:r>
          </a:p>
          <a:p>
            <a:r>
              <a:rPr lang="en-US" sz="1600" dirty="0">
                <a:latin typeface="Mulish" panose="020B0604020202020204" charset="0"/>
              </a:rPr>
              <a:t>Push(3)</a:t>
            </a:r>
          </a:p>
          <a:p>
            <a:r>
              <a:rPr lang="en-US" sz="1600" dirty="0">
                <a:latin typeface="Mulish" panose="020B0604020202020204" charset="0"/>
              </a:rPr>
              <a:t>Pop()</a:t>
            </a:r>
          </a:p>
          <a:p>
            <a:r>
              <a:rPr lang="en-US" sz="1600" dirty="0">
                <a:latin typeface="Mulish" panose="020B0604020202020204" charset="0"/>
              </a:rPr>
              <a:t>Pop()</a:t>
            </a:r>
          </a:p>
          <a:p>
            <a:r>
              <a:rPr lang="en-US" sz="1600" dirty="0">
                <a:latin typeface="Mulish" panose="020B0604020202020204" charset="0"/>
              </a:rPr>
              <a:t>Push(4)</a:t>
            </a:r>
          </a:p>
          <a:p>
            <a:r>
              <a:rPr lang="en-US" sz="1600" dirty="0">
                <a:latin typeface="Mulish" panose="020B0604020202020204" charset="0"/>
              </a:rPr>
              <a:t>Push(5)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Mulish" panose="020B0604020202020204" charset="0"/>
              </a:rPr>
              <a:t>Pop()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E3BF14-AA43-4225-85F0-008C1CE2732B}"/>
              </a:ext>
            </a:extLst>
          </p:cNvPr>
          <p:cNvSpPr/>
          <p:nvPr/>
        </p:nvSpPr>
        <p:spPr>
          <a:xfrm>
            <a:off x="6540655" y="1404626"/>
            <a:ext cx="443865" cy="3738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0A3596-8E65-4CDB-876E-5DE82CA4AE63}"/>
              </a:ext>
            </a:extLst>
          </p:cNvPr>
          <p:cNvSpPr/>
          <p:nvPr/>
        </p:nvSpPr>
        <p:spPr>
          <a:xfrm>
            <a:off x="6984520" y="1404626"/>
            <a:ext cx="443865" cy="3738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64A30A-4E2D-4E76-B742-F8CE4904A1D4}"/>
              </a:ext>
            </a:extLst>
          </p:cNvPr>
          <p:cNvSpPr/>
          <p:nvPr/>
        </p:nvSpPr>
        <p:spPr>
          <a:xfrm>
            <a:off x="7428385" y="1404626"/>
            <a:ext cx="443865" cy="373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232C83-8F22-42C0-97D5-CCC9BF389EDC}"/>
              </a:ext>
            </a:extLst>
          </p:cNvPr>
          <p:cNvGrpSpPr/>
          <p:nvPr/>
        </p:nvGrpSpPr>
        <p:grpSpPr>
          <a:xfrm>
            <a:off x="7206452" y="636742"/>
            <a:ext cx="936791" cy="668461"/>
            <a:chOff x="1647423" y="1276206"/>
            <a:chExt cx="936791" cy="668461"/>
          </a:xfrm>
        </p:grpSpPr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906DAB5-CD98-46B0-A507-3C27D60D3B24}"/>
                </a:ext>
              </a:extLst>
            </p:cNvPr>
            <p:cNvSpPr/>
            <p:nvPr/>
          </p:nvSpPr>
          <p:spPr>
            <a:xfrm flipV="1">
              <a:off x="2004060" y="1617007"/>
              <a:ext cx="152400" cy="3276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A86674-2D53-4D1C-9E0C-33FB3E6794E9}"/>
                </a:ext>
              </a:extLst>
            </p:cNvPr>
            <p:cNvSpPr txBox="1"/>
            <p:nvPr/>
          </p:nvSpPr>
          <p:spPr>
            <a:xfrm>
              <a:off x="1647423" y="1276206"/>
              <a:ext cx="9367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indent="0" algn="l" eaLnBrk="1" hangingPunct="1"/>
              <a:r>
                <a:rPr lang="en-US" dirty="0">
                  <a:latin typeface="Mulish" panose="020B0604020202020204" charset="0"/>
                </a:rPr>
                <a:t>Front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E5A185-9CB6-494B-9BD8-31D2E57A6C78}"/>
              </a:ext>
            </a:extLst>
          </p:cNvPr>
          <p:cNvGrpSpPr/>
          <p:nvPr/>
        </p:nvGrpSpPr>
        <p:grpSpPr>
          <a:xfrm>
            <a:off x="6873713" y="1893564"/>
            <a:ext cx="765576" cy="690049"/>
            <a:chOff x="1697471" y="3185160"/>
            <a:chExt cx="765576" cy="690049"/>
          </a:xfrm>
        </p:grpSpPr>
        <p:sp>
          <p:nvSpPr>
            <p:cNvPr id="41" name="Arrow: Up 40">
              <a:extLst>
                <a:ext uri="{FF2B5EF4-FFF2-40B4-BE49-F238E27FC236}">
                  <a16:creationId xmlns:a16="http://schemas.microsoft.com/office/drawing/2014/main" id="{287FD847-7358-45D7-A5F6-FB64F90E56A5}"/>
                </a:ext>
              </a:extLst>
            </p:cNvPr>
            <p:cNvSpPr/>
            <p:nvPr/>
          </p:nvSpPr>
          <p:spPr>
            <a:xfrm>
              <a:off x="2004060" y="3185160"/>
              <a:ext cx="152400" cy="3276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6771C7-422D-41EF-9B45-BA1E2F09F954}"/>
                </a:ext>
              </a:extLst>
            </p:cNvPr>
            <p:cNvSpPr txBox="1"/>
            <p:nvPr/>
          </p:nvSpPr>
          <p:spPr>
            <a:xfrm>
              <a:off x="1697471" y="3567432"/>
              <a:ext cx="7655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indent="0" algn="l" eaLnBrk="1" hangingPunct="1"/>
              <a:r>
                <a:rPr lang="en-US" dirty="0">
                  <a:latin typeface="Mulish" panose="020B0604020202020204" charset="0"/>
                </a:rPr>
                <a:t>Rear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3491B27-365F-44B0-8215-75E26619DEBD}"/>
              </a:ext>
            </a:extLst>
          </p:cNvPr>
          <p:cNvSpPr txBox="1"/>
          <p:nvPr/>
        </p:nvSpPr>
        <p:spPr>
          <a:xfrm>
            <a:off x="4364119" y="3087558"/>
            <a:ext cx="31789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Mulish" panose="020B0604020202020204" charset="0"/>
              </a:rPr>
              <a:t>Action</a:t>
            </a:r>
          </a:p>
          <a:p>
            <a:r>
              <a:rPr lang="en-US" sz="1600" dirty="0">
                <a:latin typeface="Mulish" panose="020B0604020202020204" charset="0"/>
              </a:rPr>
              <a:t>front= (front+1)%</a:t>
            </a:r>
            <a:r>
              <a:rPr lang="en-US" sz="1600" dirty="0" err="1">
                <a:latin typeface="Mulish" panose="020B0604020202020204" charset="0"/>
              </a:rPr>
              <a:t>max_size</a:t>
            </a:r>
            <a:r>
              <a:rPr lang="en-US" sz="1600" dirty="0">
                <a:latin typeface="Mulish" panose="020B0604020202020204" charset="0"/>
              </a:rPr>
              <a:t>;</a:t>
            </a:r>
          </a:p>
          <a:p>
            <a:r>
              <a:rPr lang="en-US" sz="1600" dirty="0">
                <a:latin typeface="Mulish" panose="020B0604020202020204" charset="0"/>
              </a:rPr>
              <a:t>       = (2+1) % 3</a:t>
            </a:r>
          </a:p>
          <a:p>
            <a:r>
              <a:rPr lang="en-US" sz="1600" dirty="0">
                <a:latin typeface="Mulish" panose="020B0604020202020204" charset="0"/>
              </a:rPr>
              <a:t>       = 3%3</a:t>
            </a:r>
          </a:p>
          <a:p>
            <a:r>
              <a:rPr lang="en-US" sz="1600" dirty="0">
                <a:latin typeface="Mulish" panose="020B0604020202020204" charset="0"/>
              </a:rPr>
              <a:t>       = 0</a:t>
            </a:r>
          </a:p>
        </p:txBody>
      </p:sp>
    </p:spTree>
    <p:extLst>
      <p:ext uri="{BB962C8B-B14F-4D97-AF65-F5344CB8AC3E}">
        <p14:creationId xmlns:p14="http://schemas.microsoft.com/office/powerpoint/2010/main" val="298881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72668" y="732503"/>
            <a:ext cx="66202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Printing The Queue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9DC77-70EE-454C-9718-5F2B1EC8CFA9}"/>
              </a:ext>
            </a:extLst>
          </p:cNvPr>
          <p:cNvSpPr txBox="1"/>
          <p:nvPr/>
        </p:nvSpPr>
        <p:spPr>
          <a:xfrm>
            <a:off x="1271750" y="1438861"/>
            <a:ext cx="3043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Test Case 1: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72608-CE70-46F5-A870-1EED3DF1D761}"/>
              </a:ext>
            </a:extLst>
          </p:cNvPr>
          <p:cNvSpPr txBox="1"/>
          <p:nvPr/>
        </p:nvSpPr>
        <p:spPr>
          <a:xfrm>
            <a:off x="1743717" y="1778482"/>
            <a:ext cx="31789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Mulish" panose="020B0604020202020204" charset="0"/>
              </a:rPr>
              <a:t>If ( front == -1)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E3BF14-AA43-4225-85F0-008C1CE2732B}"/>
              </a:ext>
            </a:extLst>
          </p:cNvPr>
          <p:cNvSpPr/>
          <p:nvPr/>
        </p:nvSpPr>
        <p:spPr>
          <a:xfrm>
            <a:off x="6540655" y="1404626"/>
            <a:ext cx="443865" cy="373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0A3596-8E65-4CDB-876E-5DE82CA4AE63}"/>
              </a:ext>
            </a:extLst>
          </p:cNvPr>
          <p:cNvSpPr/>
          <p:nvPr/>
        </p:nvSpPr>
        <p:spPr>
          <a:xfrm>
            <a:off x="6984520" y="1404626"/>
            <a:ext cx="443865" cy="373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64A30A-4E2D-4E76-B742-F8CE4904A1D4}"/>
              </a:ext>
            </a:extLst>
          </p:cNvPr>
          <p:cNvSpPr/>
          <p:nvPr/>
        </p:nvSpPr>
        <p:spPr>
          <a:xfrm>
            <a:off x="7428385" y="1404626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232C83-8F22-42C0-97D5-CCC9BF389EDC}"/>
              </a:ext>
            </a:extLst>
          </p:cNvPr>
          <p:cNvGrpSpPr/>
          <p:nvPr/>
        </p:nvGrpSpPr>
        <p:grpSpPr>
          <a:xfrm>
            <a:off x="5741301" y="636742"/>
            <a:ext cx="1180993" cy="668461"/>
            <a:chOff x="1647423" y="1276206"/>
            <a:chExt cx="1180993" cy="668461"/>
          </a:xfrm>
        </p:grpSpPr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906DAB5-CD98-46B0-A507-3C27D60D3B24}"/>
                </a:ext>
              </a:extLst>
            </p:cNvPr>
            <p:cNvSpPr/>
            <p:nvPr/>
          </p:nvSpPr>
          <p:spPr>
            <a:xfrm flipV="1">
              <a:off x="2004060" y="1617007"/>
              <a:ext cx="152400" cy="3276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A86674-2D53-4D1C-9E0C-33FB3E6794E9}"/>
                </a:ext>
              </a:extLst>
            </p:cNvPr>
            <p:cNvSpPr txBox="1"/>
            <p:nvPr/>
          </p:nvSpPr>
          <p:spPr>
            <a:xfrm>
              <a:off x="1647423" y="1276206"/>
              <a:ext cx="11809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indent="0" algn="l" eaLnBrk="1" hangingPunct="1"/>
              <a:r>
                <a:rPr lang="en-US" dirty="0">
                  <a:latin typeface="Mulish" panose="020B0604020202020204" charset="0"/>
                </a:rPr>
                <a:t>Front = -1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E5A185-9CB6-494B-9BD8-31D2E57A6C78}"/>
              </a:ext>
            </a:extLst>
          </p:cNvPr>
          <p:cNvGrpSpPr/>
          <p:nvPr/>
        </p:nvGrpSpPr>
        <p:grpSpPr>
          <a:xfrm>
            <a:off x="5826908" y="1877905"/>
            <a:ext cx="765576" cy="690049"/>
            <a:chOff x="1697471" y="3185160"/>
            <a:chExt cx="765576" cy="690049"/>
          </a:xfrm>
        </p:grpSpPr>
        <p:sp>
          <p:nvSpPr>
            <p:cNvPr id="41" name="Arrow: Up 40">
              <a:extLst>
                <a:ext uri="{FF2B5EF4-FFF2-40B4-BE49-F238E27FC236}">
                  <a16:creationId xmlns:a16="http://schemas.microsoft.com/office/drawing/2014/main" id="{287FD847-7358-45D7-A5F6-FB64F90E56A5}"/>
                </a:ext>
              </a:extLst>
            </p:cNvPr>
            <p:cNvSpPr/>
            <p:nvPr/>
          </p:nvSpPr>
          <p:spPr>
            <a:xfrm>
              <a:off x="2004060" y="3185160"/>
              <a:ext cx="152400" cy="3276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6771C7-422D-41EF-9B45-BA1E2F09F954}"/>
                </a:ext>
              </a:extLst>
            </p:cNvPr>
            <p:cNvSpPr txBox="1"/>
            <p:nvPr/>
          </p:nvSpPr>
          <p:spPr>
            <a:xfrm>
              <a:off x="1697471" y="3567432"/>
              <a:ext cx="7655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indent="0" algn="l" eaLnBrk="1" hangingPunct="1"/>
              <a:r>
                <a:rPr lang="en-US" dirty="0">
                  <a:latin typeface="Mulish" panose="020B0604020202020204" charset="0"/>
                </a:rPr>
                <a:t>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18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4"/>
          <p:cNvSpPr txBox="1">
            <a:spLocks noGrp="1"/>
          </p:cNvSpPr>
          <p:nvPr>
            <p:ph type="subTitle" idx="1"/>
          </p:nvPr>
        </p:nvSpPr>
        <p:spPr>
          <a:xfrm>
            <a:off x="721885" y="2797975"/>
            <a:ext cx="2394901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about Queue</a:t>
            </a:r>
            <a:endParaRPr dirty="0"/>
          </a:p>
        </p:txBody>
      </p:sp>
      <p:sp>
        <p:nvSpPr>
          <p:cNvPr id="814" name="Google Shape;814;p64"/>
          <p:cNvSpPr txBox="1">
            <a:spLocks noGrp="1"/>
          </p:cNvSpPr>
          <p:nvPr>
            <p:ph type="subTitle" idx="3"/>
          </p:nvPr>
        </p:nvSpPr>
        <p:spPr>
          <a:xfrm>
            <a:off x="3383211" y="2797975"/>
            <a:ext cx="2394900" cy="5726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about Deque</a:t>
            </a:r>
          </a:p>
        </p:txBody>
      </p:sp>
      <p:sp>
        <p:nvSpPr>
          <p:cNvPr id="816" name="Google Shape;816;p64"/>
          <p:cNvSpPr txBox="1">
            <a:spLocks noGrp="1"/>
          </p:cNvSpPr>
          <p:nvPr>
            <p:ph type="subTitle" idx="5"/>
          </p:nvPr>
        </p:nvSpPr>
        <p:spPr>
          <a:xfrm>
            <a:off x="6004825" y="2558515"/>
            <a:ext cx="2394900" cy="872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about Priority Queue</a:t>
            </a:r>
          </a:p>
        </p:txBody>
      </p:sp>
      <p:sp>
        <p:nvSpPr>
          <p:cNvPr id="818" name="Google Shape;818;p64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713225" y="1680975"/>
            <a:ext cx="23949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19" name="Google Shape;819;p64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3343500" y="1680975"/>
            <a:ext cx="23949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20" name="Google Shape;820;p64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6004825" y="1680975"/>
            <a:ext cx="23949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21" name="Google Shape;821;p64"/>
          <p:cNvSpPr txBox="1">
            <a:spLocks noGrp="1"/>
          </p:cNvSpPr>
          <p:nvPr>
            <p:ph type="title" idx="9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22" name="Google Shape;822;p64"/>
          <p:cNvSpPr/>
          <p:nvPr/>
        </p:nvSpPr>
        <p:spPr>
          <a:xfrm rot="-5400000">
            <a:off x="1672025" y="164425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64"/>
          <p:cNvSpPr/>
          <p:nvPr/>
        </p:nvSpPr>
        <p:spPr>
          <a:xfrm rot="-5400000">
            <a:off x="4317825" y="164425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64"/>
          <p:cNvSpPr/>
          <p:nvPr/>
        </p:nvSpPr>
        <p:spPr>
          <a:xfrm rot="-5400000">
            <a:off x="6994675" y="164425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64">
            <a:hlinkClick r:id="rId4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0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26" name="Google Shape;826;p64">
            <a:hlinkClick r:id="rId5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27" name="Google Shape;827;p64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28" name="Google Shape;828;p64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391668" y="503610"/>
            <a:ext cx="66202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Printing The Queue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9DC77-70EE-454C-9718-5F2B1EC8CFA9}"/>
              </a:ext>
            </a:extLst>
          </p:cNvPr>
          <p:cNvSpPr txBox="1"/>
          <p:nvPr/>
        </p:nvSpPr>
        <p:spPr>
          <a:xfrm>
            <a:off x="1250153" y="1656905"/>
            <a:ext cx="3043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Test Case 2 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E3BF14-AA43-4225-85F0-008C1CE2732B}"/>
              </a:ext>
            </a:extLst>
          </p:cNvPr>
          <p:cNvSpPr/>
          <p:nvPr/>
        </p:nvSpPr>
        <p:spPr>
          <a:xfrm>
            <a:off x="3785757" y="1777754"/>
            <a:ext cx="443865" cy="373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0A3596-8E65-4CDB-876E-5DE82CA4AE63}"/>
              </a:ext>
            </a:extLst>
          </p:cNvPr>
          <p:cNvSpPr/>
          <p:nvPr/>
        </p:nvSpPr>
        <p:spPr>
          <a:xfrm>
            <a:off x="4229622" y="1777754"/>
            <a:ext cx="443865" cy="373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64A30A-4E2D-4E76-B742-F8CE4904A1D4}"/>
              </a:ext>
            </a:extLst>
          </p:cNvPr>
          <p:cNvSpPr/>
          <p:nvPr/>
        </p:nvSpPr>
        <p:spPr>
          <a:xfrm>
            <a:off x="4673487" y="1777754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232C83-8F22-42C0-97D5-CCC9BF389EDC}"/>
              </a:ext>
            </a:extLst>
          </p:cNvPr>
          <p:cNvGrpSpPr/>
          <p:nvPr/>
        </p:nvGrpSpPr>
        <p:grpSpPr>
          <a:xfrm>
            <a:off x="3530999" y="980729"/>
            <a:ext cx="1180993" cy="668461"/>
            <a:chOff x="1647423" y="1276206"/>
            <a:chExt cx="1180993" cy="668461"/>
          </a:xfrm>
        </p:grpSpPr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906DAB5-CD98-46B0-A507-3C27D60D3B24}"/>
                </a:ext>
              </a:extLst>
            </p:cNvPr>
            <p:cNvSpPr/>
            <p:nvPr/>
          </p:nvSpPr>
          <p:spPr>
            <a:xfrm flipV="1">
              <a:off x="2004060" y="1617007"/>
              <a:ext cx="152400" cy="3276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A86674-2D53-4D1C-9E0C-33FB3E6794E9}"/>
                </a:ext>
              </a:extLst>
            </p:cNvPr>
            <p:cNvSpPr txBox="1"/>
            <p:nvPr/>
          </p:nvSpPr>
          <p:spPr>
            <a:xfrm>
              <a:off x="1647423" y="1276206"/>
              <a:ext cx="11809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indent="0" algn="l" eaLnBrk="1" hangingPunct="1"/>
              <a:r>
                <a:rPr lang="en-US" dirty="0">
                  <a:latin typeface="Mulish" panose="020B0604020202020204" charset="0"/>
                </a:rPr>
                <a:t>Front = 0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E5A185-9CB6-494B-9BD8-31D2E57A6C78}"/>
              </a:ext>
            </a:extLst>
          </p:cNvPr>
          <p:cNvGrpSpPr/>
          <p:nvPr/>
        </p:nvGrpSpPr>
        <p:grpSpPr>
          <a:xfrm>
            <a:off x="4512631" y="2295833"/>
            <a:ext cx="765576" cy="690049"/>
            <a:chOff x="1697471" y="3185160"/>
            <a:chExt cx="765576" cy="690049"/>
          </a:xfrm>
        </p:grpSpPr>
        <p:sp>
          <p:nvSpPr>
            <p:cNvPr id="41" name="Arrow: Up 40">
              <a:extLst>
                <a:ext uri="{FF2B5EF4-FFF2-40B4-BE49-F238E27FC236}">
                  <a16:creationId xmlns:a16="http://schemas.microsoft.com/office/drawing/2014/main" id="{287FD847-7358-45D7-A5F6-FB64F90E56A5}"/>
                </a:ext>
              </a:extLst>
            </p:cNvPr>
            <p:cNvSpPr/>
            <p:nvPr/>
          </p:nvSpPr>
          <p:spPr>
            <a:xfrm>
              <a:off x="2004060" y="3185160"/>
              <a:ext cx="152400" cy="3276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6771C7-422D-41EF-9B45-BA1E2F09F954}"/>
                </a:ext>
              </a:extLst>
            </p:cNvPr>
            <p:cNvSpPr txBox="1"/>
            <p:nvPr/>
          </p:nvSpPr>
          <p:spPr>
            <a:xfrm>
              <a:off x="1697471" y="3567432"/>
              <a:ext cx="7655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indent="0" algn="l" eaLnBrk="1" hangingPunct="1"/>
              <a:r>
                <a:rPr lang="en-US" dirty="0">
                  <a:latin typeface="Mulish" panose="020B0604020202020204" charset="0"/>
                </a:rPr>
                <a:t>Rear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11C7FA7-DDC4-4862-B0C6-DD267914EB56}"/>
              </a:ext>
            </a:extLst>
          </p:cNvPr>
          <p:cNvSpPr txBox="1"/>
          <p:nvPr/>
        </p:nvSpPr>
        <p:spPr>
          <a:xfrm>
            <a:off x="1377220" y="3817431"/>
            <a:ext cx="3043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Test Case 3 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D1FDD1-C8E1-42E1-A3B9-1573527988DD}"/>
              </a:ext>
            </a:extLst>
          </p:cNvPr>
          <p:cNvSpPr/>
          <p:nvPr/>
        </p:nvSpPr>
        <p:spPr>
          <a:xfrm>
            <a:off x="3532565" y="3837519"/>
            <a:ext cx="443865" cy="373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6DDE5B-D304-4DFB-8F58-86DEF2D5090A}"/>
              </a:ext>
            </a:extLst>
          </p:cNvPr>
          <p:cNvSpPr/>
          <p:nvPr/>
        </p:nvSpPr>
        <p:spPr>
          <a:xfrm>
            <a:off x="3976430" y="3837519"/>
            <a:ext cx="443865" cy="373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A9188F-A6DB-4067-B7E6-2943763E2754}"/>
              </a:ext>
            </a:extLst>
          </p:cNvPr>
          <p:cNvSpPr/>
          <p:nvPr/>
        </p:nvSpPr>
        <p:spPr>
          <a:xfrm>
            <a:off x="4420295" y="3837519"/>
            <a:ext cx="443865" cy="37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032DDE-5ED0-4AD4-A553-DEFF54EC06B1}"/>
              </a:ext>
            </a:extLst>
          </p:cNvPr>
          <p:cNvGrpSpPr/>
          <p:nvPr/>
        </p:nvGrpSpPr>
        <p:grpSpPr>
          <a:xfrm>
            <a:off x="3782194" y="3048209"/>
            <a:ext cx="1180993" cy="668461"/>
            <a:chOff x="1647423" y="1276206"/>
            <a:chExt cx="1180993" cy="668461"/>
          </a:xfrm>
        </p:grpSpPr>
        <p:sp>
          <p:nvSpPr>
            <p:cNvPr id="24" name="Arrow: Up 23">
              <a:extLst>
                <a:ext uri="{FF2B5EF4-FFF2-40B4-BE49-F238E27FC236}">
                  <a16:creationId xmlns:a16="http://schemas.microsoft.com/office/drawing/2014/main" id="{30E84569-F6B1-434C-AE34-9CAE0EDA104B}"/>
                </a:ext>
              </a:extLst>
            </p:cNvPr>
            <p:cNvSpPr/>
            <p:nvPr/>
          </p:nvSpPr>
          <p:spPr>
            <a:xfrm flipV="1">
              <a:off x="2004060" y="1617007"/>
              <a:ext cx="152400" cy="3276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0AA61B-2FAA-49C6-9B46-B5979BF2871F}"/>
                </a:ext>
              </a:extLst>
            </p:cNvPr>
            <p:cNvSpPr txBox="1"/>
            <p:nvPr/>
          </p:nvSpPr>
          <p:spPr>
            <a:xfrm>
              <a:off x="1647423" y="1276206"/>
              <a:ext cx="11809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indent="0" algn="l" eaLnBrk="1" hangingPunct="1"/>
              <a:r>
                <a:rPr lang="en-US" dirty="0">
                  <a:latin typeface="Mulish" panose="020B0604020202020204" charset="0"/>
                </a:rPr>
                <a:t>Front = 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786413-1F5C-4B1D-A207-88376EF59943}"/>
              </a:ext>
            </a:extLst>
          </p:cNvPr>
          <p:cNvGrpSpPr/>
          <p:nvPr/>
        </p:nvGrpSpPr>
        <p:grpSpPr>
          <a:xfrm>
            <a:off x="3355919" y="4332224"/>
            <a:ext cx="765576" cy="690049"/>
            <a:chOff x="1697471" y="3185160"/>
            <a:chExt cx="765576" cy="690049"/>
          </a:xfrm>
        </p:grpSpPr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9F8273DC-777F-4360-AB82-BA64E24A84E2}"/>
                </a:ext>
              </a:extLst>
            </p:cNvPr>
            <p:cNvSpPr/>
            <p:nvPr/>
          </p:nvSpPr>
          <p:spPr>
            <a:xfrm>
              <a:off x="2004060" y="3185160"/>
              <a:ext cx="152400" cy="3276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DF1DA6-91A5-4844-B7EB-10B67DCC6338}"/>
                </a:ext>
              </a:extLst>
            </p:cNvPr>
            <p:cNvSpPr txBox="1"/>
            <p:nvPr/>
          </p:nvSpPr>
          <p:spPr>
            <a:xfrm>
              <a:off x="1697471" y="3567432"/>
              <a:ext cx="7655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indent="0" algn="l" eaLnBrk="1" hangingPunct="1"/>
              <a:r>
                <a:rPr lang="en-US" dirty="0">
                  <a:latin typeface="Mulish" panose="020B0604020202020204" charset="0"/>
                </a:rPr>
                <a:t>Rear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D2ADAE4-5735-4966-8FC7-1FA7ACEB6432}"/>
              </a:ext>
            </a:extLst>
          </p:cNvPr>
          <p:cNvSpPr txBox="1"/>
          <p:nvPr/>
        </p:nvSpPr>
        <p:spPr>
          <a:xfrm>
            <a:off x="5561217" y="2004015"/>
            <a:ext cx="314844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int 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 = front;</a:t>
            </a:r>
          </a:p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while( I != rear)</a:t>
            </a:r>
          </a:p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{</a:t>
            </a:r>
          </a:p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	</a:t>
            </a:r>
            <a:r>
              <a:rPr lang="en-US" dirty="0" err="1">
                <a:latin typeface="Mulish" panose="020B0604020202020204" charset="0"/>
              </a:rPr>
              <a:t>cout</a:t>
            </a:r>
            <a:r>
              <a:rPr lang="en-US" dirty="0">
                <a:latin typeface="Mulish" panose="020B0604020202020204" charset="0"/>
              </a:rPr>
              <a:t>&lt;&lt;queue1[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]&lt;&lt;</a:t>
            </a:r>
            <a:r>
              <a:rPr lang="en-US" dirty="0" err="1">
                <a:latin typeface="Mulish" panose="020B0604020202020204" charset="0"/>
              </a:rPr>
              <a:t>endl</a:t>
            </a:r>
            <a:r>
              <a:rPr lang="en-US" dirty="0">
                <a:latin typeface="Mulish" panose="020B0604020202020204" charset="0"/>
              </a:rPr>
              <a:t>;</a:t>
            </a:r>
          </a:p>
          <a:p>
            <a:pPr marL="114300" algn="l" eaLnBrk="1" hangingPunct="1"/>
            <a:endParaRPr lang="en-US" dirty="0">
              <a:latin typeface="Mulish" panose="020B0604020202020204" charset="0"/>
            </a:endParaRPr>
          </a:p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	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b="1" dirty="0">
                <a:latin typeface="Mulish" panose="020B0604020202020204" charset="0"/>
              </a:rPr>
              <a:t>=(i+1)%</a:t>
            </a:r>
            <a:r>
              <a:rPr lang="en-US" b="1" dirty="0" err="1">
                <a:latin typeface="Mulish" panose="020B0604020202020204" charset="0"/>
              </a:rPr>
              <a:t>max_size</a:t>
            </a:r>
            <a:r>
              <a:rPr lang="en-US" b="1" dirty="0">
                <a:latin typeface="Mulish" panose="020B0604020202020204" charset="0"/>
              </a:rPr>
              <a:t>;</a:t>
            </a:r>
          </a:p>
          <a:p>
            <a:pPr marL="114300" algn="l" eaLnBrk="1" hangingPunct="1"/>
            <a:r>
              <a:rPr lang="en-US" dirty="0">
                <a:latin typeface="Mulish" panose="020B06040202020202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3781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391668" y="503610"/>
            <a:ext cx="66202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Searching The Queue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DF1DA6-91A5-4844-B7EB-10B67DCC6338}"/>
              </a:ext>
            </a:extLst>
          </p:cNvPr>
          <p:cNvSpPr txBox="1"/>
          <p:nvPr/>
        </p:nvSpPr>
        <p:spPr>
          <a:xfrm>
            <a:off x="1611730" y="1498856"/>
            <a:ext cx="26181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Mulish" panose="020B0604020202020204" charset="0"/>
              </a:rPr>
              <a:t>Linear Search</a:t>
            </a:r>
          </a:p>
        </p:txBody>
      </p:sp>
    </p:spTree>
    <p:extLst>
      <p:ext uri="{BB962C8B-B14F-4D97-AF65-F5344CB8AC3E}">
        <p14:creationId xmlns:p14="http://schemas.microsoft.com/office/powerpoint/2010/main" val="1426674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74"/>
          <p:cNvSpPr/>
          <p:nvPr/>
        </p:nvSpPr>
        <p:spPr>
          <a:xfrm>
            <a:off x="2635500" y="635300"/>
            <a:ext cx="3873000" cy="3873000"/>
          </a:xfrm>
          <a:prstGeom prst="ellipse">
            <a:avLst/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74"/>
          <p:cNvGrpSpPr/>
          <p:nvPr/>
        </p:nvGrpSpPr>
        <p:grpSpPr>
          <a:xfrm rot="10800000">
            <a:off x="-252126" y="-21"/>
            <a:ext cx="3862492" cy="5143520"/>
            <a:chOff x="4725575" y="844150"/>
            <a:chExt cx="2829250" cy="4018375"/>
          </a:xfrm>
        </p:grpSpPr>
        <p:sp>
          <p:nvSpPr>
            <p:cNvPr id="1060" name="Google Shape;1060;p74"/>
            <p:cNvSpPr/>
            <p:nvPr/>
          </p:nvSpPr>
          <p:spPr>
            <a:xfrm>
              <a:off x="4725575" y="844150"/>
              <a:ext cx="2614950" cy="4018375"/>
            </a:xfrm>
            <a:custGeom>
              <a:avLst/>
              <a:gdLst/>
              <a:ahLst/>
              <a:cxnLst/>
              <a:rect l="l" t="t" r="r" b="b"/>
              <a:pathLst>
                <a:path w="104598" h="160735" extrusionOk="0">
                  <a:moveTo>
                    <a:pt x="89845" y="1"/>
                  </a:moveTo>
                  <a:cubicBezTo>
                    <a:pt x="96584" y="39493"/>
                    <a:pt x="70069" y="96941"/>
                    <a:pt x="19777" y="143875"/>
                  </a:cubicBezTo>
                  <a:cubicBezTo>
                    <a:pt x="13312" y="149899"/>
                    <a:pt x="6692" y="155531"/>
                    <a:pt x="1" y="160734"/>
                  </a:cubicBezTo>
                  <a:lnTo>
                    <a:pt x="2322" y="160734"/>
                  </a:lnTo>
                  <a:cubicBezTo>
                    <a:pt x="7585" y="156865"/>
                    <a:pt x="12788" y="152757"/>
                    <a:pt x="17955" y="148411"/>
                  </a:cubicBezTo>
                  <a:cubicBezTo>
                    <a:pt x="74069" y="101084"/>
                    <a:pt x="104597" y="40946"/>
                    <a:pt x="97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4"/>
            <p:cNvSpPr/>
            <p:nvPr/>
          </p:nvSpPr>
          <p:spPr>
            <a:xfrm>
              <a:off x="4853275" y="844150"/>
              <a:ext cx="2701550" cy="4018375"/>
            </a:xfrm>
            <a:custGeom>
              <a:avLst/>
              <a:gdLst/>
              <a:ahLst/>
              <a:cxnLst/>
              <a:rect l="l" t="t" r="r" b="b"/>
              <a:pathLst>
                <a:path w="108062" h="160735" extrusionOk="0">
                  <a:moveTo>
                    <a:pt x="99084" y="1"/>
                  </a:moveTo>
                  <a:cubicBezTo>
                    <a:pt x="108062" y="42422"/>
                    <a:pt x="73176" y="105382"/>
                    <a:pt x="10740" y="152912"/>
                  </a:cubicBezTo>
                  <a:cubicBezTo>
                    <a:pt x="7180" y="155626"/>
                    <a:pt x="3596" y="158234"/>
                    <a:pt x="0" y="160734"/>
                  </a:cubicBezTo>
                  <a:lnTo>
                    <a:pt x="3322" y="160734"/>
                  </a:lnTo>
                  <a:cubicBezTo>
                    <a:pt x="5001" y="159639"/>
                    <a:pt x="6680" y="158508"/>
                    <a:pt x="8347" y="157365"/>
                  </a:cubicBezTo>
                  <a:cubicBezTo>
                    <a:pt x="54555" y="125718"/>
                    <a:pt x="87559" y="85832"/>
                    <a:pt x="101144" y="49745"/>
                  </a:cubicBezTo>
                  <a:lnTo>
                    <a:pt x="10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4"/>
            <p:cNvSpPr/>
            <p:nvPr/>
          </p:nvSpPr>
          <p:spPr>
            <a:xfrm>
              <a:off x="5036025" y="2528875"/>
              <a:ext cx="2345850" cy="2333650"/>
            </a:xfrm>
            <a:custGeom>
              <a:avLst/>
              <a:gdLst/>
              <a:ahLst/>
              <a:cxnLst/>
              <a:rect l="l" t="t" r="r" b="b"/>
              <a:pathLst>
                <a:path w="93834" h="93346" extrusionOk="0">
                  <a:moveTo>
                    <a:pt x="93834" y="1"/>
                  </a:moveTo>
                  <a:cubicBezTo>
                    <a:pt x="76177" y="32552"/>
                    <a:pt x="43256" y="66461"/>
                    <a:pt x="1" y="93345"/>
                  </a:cubicBezTo>
                  <a:lnTo>
                    <a:pt x="4763" y="93345"/>
                  </a:lnTo>
                  <a:cubicBezTo>
                    <a:pt x="43661" y="70485"/>
                    <a:pt x="74570" y="42160"/>
                    <a:pt x="93834" y="13871"/>
                  </a:cubicBezTo>
                  <a:lnTo>
                    <a:pt x="93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4"/>
            <p:cNvSpPr/>
            <p:nvPr/>
          </p:nvSpPr>
          <p:spPr>
            <a:xfrm>
              <a:off x="5297075" y="3175375"/>
              <a:ext cx="2084800" cy="1687150"/>
            </a:xfrm>
            <a:custGeom>
              <a:avLst/>
              <a:gdLst/>
              <a:ahLst/>
              <a:cxnLst/>
              <a:rect l="l" t="t" r="r" b="b"/>
              <a:pathLst>
                <a:path w="83392" h="67486" extrusionOk="0">
                  <a:moveTo>
                    <a:pt x="83392" y="1"/>
                  </a:moveTo>
                  <a:cubicBezTo>
                    <a:pt x="63628" y="24349"/>
                    <a:pt x="34934" y="48054"/>
                    <a:pt x="1" y="67485"/>
                  </a:cubicBezTo>
                  <a:lnTo>
                    <a:pt x="6775" y="67485"/>
                  </a:lnTo>
                  <a:cubicBezTo>
                    <a:pt x="37779" y="51102"/>
                    <a:pt x="63961" y="31445"/>
                    <a:pt x="83392" y="10835"/>
                  </a:cubicBezTo>
                  <a:lnTo>
                    <a:pt x="83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4"/>
            <p:cNvSpPr/>
            <p:nvPr/>
          </p:nvSpPr>
          <p:spPr>
            <a:xfrm>
              <a:off x="5667650" y="3697775"/>
              <a:ext cx="1714225" cy="1164750"/>
            </a:xfrm>
            <a:custGeom>
              <a:avLst/>
              <a:gdLst/>
              <a:ahLst/>
              <a:cxnLst/>
              <a:rect l="l" t="t" r="r" b="b"/>
              <a:pathLst>
                <a:path w="68569" h="46590" extrusionOk="0">
                  <a:moveTo>
                    <a:pt x="68569" y="0"/>
                  </a:moveTo>
                  <a:cubicBezTo>
                    <a:pt x="50210" y="17002"/>
                    <a:pt x="26921" y="33004"/>
                    <a:pt x="1" y="46589"/>
                  </a:cubicBezTo>
                  <a:lnTo>
                    <a:pt x="9526" y="46589"/>
                  </a:lnTo>
                  <a:cubicBezTo>
                    <a:pt x="32064" y="35659"/>
                    <a:pt x="52007" y="23051"/>
                    <a:pt x="68569" y="9525"/>
                  </a:cubicBezTo>
                  <a:lnTo>
                    <a:pt x="68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4"/>
            <p:cNvSpPr/>
            <p:nvPr/>
          </p:nvSpPr>
          <p:spPr>
            <a:xfrm>
              <a:off x="6185275" y="4164775"/>
              <a:ext cx="1196600" cy="697750"/>
            </a:xfrm>
            <a:custGeom>
              <a:avLst/>
              <a:gdLst/>
              <a:ahLst/>
              <a:cxnLst/>
              <a:rect l="l" t="t" r="r" b="b"/>
              <a:pathLst>
                <a:path w="47864" h="27910" extrusionOk="0">
                  <a:moveTo>
                    <a:pt x="47864" y="1"/>
                  </a:moveTo>
                  <a:cubicBezTo>
                    <a:pt x="33862" y="10109"/>
                    <a:pt x="17765" y="19527"/>
                    <a:pt x="1" y="27909"/>
                  </a:cubicBezTo>
                  <a:lnTo>
                    <a:pt x="12991" y="27909"/>
                  </a:lnTo>
                  <a:cubicBezTo>
                    <a:pt x="25564" y="22063"/>
                    <a:pt x="37244" y="15681"/>
                    <a:pt x="47864" y="8895"/>
                  </a:cubicBezTo>
                  <a:lnTo>
                    <a:pt x="478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4"/>
            <p:cNvSpPr/>
            <p:nvPr/>
          </p:nvSpPr>
          <p:spPr>
            <a:xfrm>
              <a:off x="6881500" y="4605325"/>
              <a:ext cx="500375" cy="257200"/>
            </a:xfrm>
            <a:custGeom>
              <a:avLst/>
              <a:gdLst/>
              <a:ahLst/>
              <a:cxnLst/>
              <a:rect l="l" t="t" r="r" b="b"/>
              <a:pathLst>
                <a:path w="20015" h="10288" extrusionOk="0">
                  <a:moveTo>
                    <a:pt x="20015" y="0"/>
                  </a:moveTo>
                  <a:cubicBezTo>
                    <a:pt x="13669" y="3584"/>
                    <a:pt x="6990" y="7013"/>
                    <a:pt x="1" y="10287"/>
                  </a:cubicBezTo>
                  <a:lnTo>
                    <a:pt x="16610" y="10287"/>
                  </a:lnTo>
                  <a:cubicBezTo>
                    <a:pt x="17753" y="9739"/>
                    <a:pt x="18896" y="9180"/>
                    <a:pt x="20015" y="8620"/>
                  </a:cubicBezTo>
                  <a:lnTo>
                    <a:pt x="20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74"/>
          <p:cNvGrpSpPr/>
          <p:nvPr/>
        </p:nvGrpSpPr>
        <p:grpSpPr>
          <a:xfrm>
            <a:off x="5515599" y="-21"/>
            <a:ext cx="3862492" cy="5143520"/>
            <a:chOff x="4725575" y="844150"/>
            <a:chExt cx="2829250" cy="4018375"/>
          </a:xfrm>
        </p:grpSpPr>
        <p:sp>
          <p:nvSpPr>
            <p:cNvPr id="1068" name="Google Shape;1068;p74"/>
            <p:cNvSpPr/>
            <p:nvPr/>
          </p:nvSpPr>
          <p:spPr>
            <a:xfrm>
              <a:off x="4725575" y="844150"/>
              <a:ext cx="2614950" cy="4018375"/>
            </a:xfrm>
            <a:custGeom>
              <a:avLst/>
              <a:gdLst/>
              <a:ahLst/>
              <a:cxnLst/>
              <a:rect l="l" t="t" r="r" b="b"/>
              <a:pathLst>
                <a:path w="104598" h="160735" extrusionOk="0">
                  <a:moveTo>
                    <a:pt x="89845" y="1"/>
                  </a:moveTo>
                  <a:cubicBezTo>
                    <a:pt x="96584" y="39493"/>
                    <a:pt x="70069" y="96941"/>
                    <a:pt x="19777" y="143875"/>
                  </a:cubicBezTo>
                  <a:cubicBezTo>
                    <a:pt x="13312" y="149899"/>
                    <a:pt x="6692" y="155531"/>
                    <a:pt x="1" y="160734"/>
                  </a:cubicBezTo>
                  <a:lnTo>
                    <a:pt x="2322" y="160734"/>
                  </a:lnTo>
                  <a:cubicBezTo>
                    <a:pt x="7585" y="156865"/>
                    <a:pt x="12788" y="152757"/>
                    <a:pt x="17955" y="148411"/>
                  </a:cubicBezTo>
                  <a:cubicBezTo>
                    <a:pt x="74069" y="101084"/>
                    <a:pt x="104597" y="40946"/>
                    <a:pt x="97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4"/>
            <p:cNvSpPr/>
            <p:nvPr/>
          </p:nvSpPr>
          <p:spPr>
            <a:xfrm>
              <a:off x="4853275" y="844150"/>
              <a:ext cx="2701550" cy="4018375"/>
            </a:xfrm>
            <a:custGeom>
              <a:avLst/>
              <a:gdLst/>
              <a:ahLst/>
              <a:cxnLst/>
              <a:rect l="l" t="t" r="r" b="b"/>
              <a:pathLst>
                <a:path w="108062" h="160735" extrusionOk="0">
                  <a:moveTo>
                    <a:pt x="99084" y="1"/>
                  </a:moveTo>
                  <a:cubicBezTo>
                    <a:pt x="108062" y="42422"/>
                    <a:pt x="73176" y="105382"/>
                    <a:pt x="10740" y="152912"/>
                  </a:cubicBezTo>
                  <a:cubicBezTo>
                    <a:pt x="7180" y="155626"/>
                    <a:pt x="3596" y="158234"/>
                    <a:pt x="0" y="160734"/>
                  </a:cubicBezTo>
                  <a:lnTo>
                    <a:pt x="3322" y="160734"/>
                  </a:lnTo>
                  <a:cubicBezTo>
                    <a:pt x="5001" y="159639"/>
                    <a:pt x="6680" y="158508"/>
                    <a:pt x="8347" y="157365"/>
                  </a:cubicBezTo>
                  <a:cubicBezTo>
                    <a:pt x="54555" y="125718"/>
                    <a:pt x="87559" y="85832"/>
                    <a:pt x="101144" y="49745"/>
                  </a:cubicBezTo>
                  <a:lnTo>
                    <a:pt x="10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4"/>
            <p:cNvSpPr/>
            <p:nvPr/>
          </p:nvSpPr>
          <p:spPr>
            <a:xfrm>
              <a:off x="5036025" y="2528875"/>
              <a:ext cx="2345850" cy="2333650"/>
            </a:xfrm>
            <a:custGeom>
              <a:avLst/>
              <a:gdLst/>
              <a:ahLst/>
              <a:cxnLst/>
              <a:rect l="l" t="t" r="r" b="b"/>
              <a:pathLst>
                <a:path w="93834" h="93346" extrusionOk="0">
                  <a:moveTo>
                    <a:pt x="93834" y="1"/>
                  </a:moveTo>
                  <a:cubicBezTo>
                    <a:pt x="76177" y="32552"/>
                    <a:pt x="43256" y="66461"/>
                    <a:pt x="1" y="93345"/>
                  </a:cubicBezTo>
                  <a:lnTo>
                    <a:pt x="4763" y="93345"/>
                  </a:lnTo>
                  <a:cubicBezTo>
                    <a:pt x="43661" y="70485"/>
                    <a:pt x="74570" y="42160"/>
                    <a:pt x="93834" y="13871"/>
                  </a:cubicBezTo>
                  <a:lnTo>
                    <a:pt x="93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4"/>
            <p:cNvSpPr/>
            <p:nvPr/>
          </p:nvSpPr>
          <p:spPr>
            <a:xfrm>
              <a:off x="5297075" y="3175375"/>
              <a:ext cx="2084800" cy="1687150"/>
            </a:xfrm>
            <a:custGeom>
              <a:avLst/>
              <a:gdLst/>
              <a:ahLst/>
              <a:cxnLst/>
              <a:rect l="l" t="t" r="r" b="b"/>
              <a:pathLst>
                <a:path w="83392" h="67486" extrusionOk="0">
                  <a:moveTo>
                    <a:pt x="83392" y="1"/>
                  </a:moveTo>
                  <a:cubicBezTo>
                    <a:pt x="63628" y="24349"/>
                    <a:pt x="34934" y="48054"/>
                    <a:pt x="1" y="67485"/>
                  </a:cubicBezTo>
                  <a:lnTo>
                    <a:pt x="6775" y="67485"/>
                  </a:lnTo>
                  <a:cubicBezTo>
                    <a:pt x="37779" y="51102"/>
                    <a:pt x="63961" y="31445"/>
                    <a:pt x="83392" y="10835"/>
                  </a:cubicBezTo>
                  <a:lnTo>
                    <a:pt x="83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4"/>
            <p:cNvSpPr/>
            <p:nvPr/>
          </p:nvSpPr>
          <p:spPr>
            <a:xfrm>
              <a:off x="5667650" y="3697775"/>
              <a:ext cx="1714225" cy="1164750"/>
            </a:xfrm>
            <a:custGeom>
              <a:avLst/>
              <a:gdLst/>
              <a:ahLst/>
              <a:cxnLst/>
              <a:rect l="l" t="t" r="r" b="b"/>
              <a:pathLst>
                <a:path w="68569" h="46590" extrusionOk="0">
                  <a:moveTo>
                    <a:pt x="68569" y="0"/>
                  </a:moveTo>
                  <a:cubicBezTo>
                    <a:pt x="50210" y="17002"/>
                    <a:pt x="26921" y="33004"/>
                    <a:pt x="1" y="46589"/>
                  </a:cubicBezTo>
                  <a:lnTo>
                    <a:pt x="9526" y="46589"/>
                  </a:lnTo>
                  <a:cubicBezTo>
                    <a:pt x="32064" y="35659"/>
                    <a:pt x="52007" y="23051"/>
                    <a:pt x="68569" y="9525"/>
                  </a:cubicBezTo>
                  <a:lnTo>
                    <a:pt x="68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4"/>
            <p:cNvSpPr/>
            <p:nvPr/>
          </p:nvSpPr>
          <p:spPr>
            <a:xfrm>
              <a:off x="6185275" y="4164775"/>
              <a:ext cx="1196600" cy="697750"/>
            </a:xfrm>
            <a:custGeom>
              <a:avLst/>
              <a:gdLst/>
              <a:ahLst/>
              <a:cxnLst/>
              <a:rect l="l" t="t" r="r" b="b"/>
              <a:pathLst>
                <a:path w="47864" h="27910" extrusionOk="0">
                  <a:moveTo>
                    <a:pt x="47864" y="1"/>
                  </a:moveTo>
                  <a:cubicBezTo>
                    <a:pt x="33862" y="10109"/>
                    <a:pt x="17765" y="19527"/>
                    <a:pt x="1" y="27909"/>
                  </a:cubicBezTo>
                  <a:lnTo>
                    <a:pt x="12991" y="27909"/>
                  </a:lnTo>
                  <a:cubicBezTo>
                    <a:pt x="25564" y="22063"/>
                    <a:pt x="37244" y="15681"/>
                    <a:pt x="47864" y="8895"/>
                  </a:cubicBezTo>
                  <a:lnTo>
                    <a:pt x="478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4"/>
            <p:cNvSpPr/>
            <p:nvPr/>
          </p:nvSpPr>
          <p:spPr>
            <a:xfrm>
              <a:off x="6881500" y="4605325"/>
              <a:ext cx="500375" cy="257200"/>
            </a:xfrm>
            <a:custGeom>
              <a:avLst/>
              <a:gdLst/>
              <a:ahLst/>
              <a:cxnLst/>
              <a:rect l="l" t="t" r="r" b="b"/>
              <a:pathLst>
                <a:path w="20015" h="10288" extrusionOk="0">
                  <a:moveTo>
                    <a:pt x="20015" y="0"/>
                  </a:moveTo>
                  <a:cubicBezTo>
                    <a:pt x="13669" y="3584"/>
                    <a:pt x="6990" y="7013"/>
                    <a:pt x="1" y="10287"/>
                  </a:cubicBezTo>
                  <a:lnTo>
                    <a:pt x="16610" y="10287"/>
                  </a:lnTo>
                  <a:cubicBezTo>
                    <a:pt x="17753" y="9739"/>
                    <a:pt x="18896" y="9180"/>
                    <a:pt x="20015" y="8620"/>
                  </a:cubicBezTo>
                  <a:lnTo>
                    <a:pt x="20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5" name="Google Shape;1075;p74"/>
          <p:cNvSpPr/>
          <p:nvPr/>
        </p:nvSpPr>
        <p:spPr>
          <a:xfrm rot="-5400000">
            <a:off x="4530700" y="148370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76" name="Google Shape;1076;p74"/>
          <p:cNvSpPr txBox="1">
            <a:spLocks noGrp="1"/>
          </p:cNvSpPr>
          <p:nvPr>
            <p:ph type="title"/>
          </p:nvPr>
        </p:nvSpPr>
        <p:spPr>
          <a:xfrm>
            <a:off x="2587885" y="2638647"/>
            <a:ext cx="4096500" cy="1097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Deque</a:t>
            </a:r>
            <a:endParaRPr dirty="0"/>
          </a:p>
        </p:txBody>
      </p:sp>
      <p:sp>
        <p:nvSpPr>
          <p:cNvPr id="1078" name="Google Shape;1078;p74"/>
          <p:cNvSpPr txBox="1">
            <a:spLocks noGrp="1"/>
          </p:cNvSpPr>
          <p:nvPr>
            <p:ph type="title" idx="2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02</a:t>
            </a:r>
            <a:endParaRPr dirty="0"/>
          </a:p>
        </p:txBody>
      </p:sp>
      <p:sp>
        <p:nvSpPr>
          <p:cNvPr id="1079" name="Google Shape;1079;p74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80" name="Google Shape;1080;p74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81" name="Google Shape;1081;p74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82" name="Google Shape;1082;p74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740830" y="1189960"/>
            <a:ext cx="8363712" cy="17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The mathematical model of a </a:t>
            </a:r>
            <a:r>
              <a:rPr lang="en-US" altLang="en-US" sz="1600" b="1" dirty="0"/>
              <a:t>Deque</a:t>
            </a:r>
            <a:r>
              <a:rPr lang="en-US" altLang="en-US" sz="1600" dirty="0"/>
              <a:t> (usually pronounced like </a:t>
            </a:r>
            <a:r>
              <a:rPr lang="en-US" altLang="en-US" sz="1600" i="1" dirty="0"/>
              <a:t>"deck"</a:t>
            </a:r>
            <a:r>
              <a:rPr lang="en-US" altLang="en-US" sz="1600" dirty="0"/>
              <a:t>) is an irregular acronym (Operation)  of </a:t>
            </a:r>
            <a:r>
              <a:rPr lang="en-US" altLang="en-US" sz="1600" b="1" dirty="0"/>
              <a:t>d</a:t>
            </a:r>
            <a:r>
              <a:rPr lang="en-US" altLang="en-US" sz="1600" dirty="0"/>
              <a:t>ouble-</a:t>
            </a:r>
            <a:r>
              <a:rPr lang="en-US" altLang="en-US" sz="1600" b="1" dirty="0"/>
              <a:t>e</a:t>
            </a:r>
            <a:r>
              <a:rPr lang="en-US" altLang="en-US" sz="1600" dirty="0"/>
              <a:t>nded </a:t>
            </a:r>
            <a:r>
              <a:rPr lang="en-US" altLang="en-US" sz="1600" b="1" dirty="0"/>
              <a:t>que</a:t>
            </a:r>
            <a:r>
              <a:rPr lang="en-US" altLang="en-US" sz="1600" dirty="0"/>
              <a:t>ue.</a:t>
            </a:r>
          </a:p>
          <a:p>
            <a:pPr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Double-ended queues are a kind of sequence containers. </a:t>
            </a:r>
          </a:p>
          <a:p>
            <a:pPr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/>
              <a:t>Elements can be efficiently added and removed from any of its ends (either the beginning or the end of the sequence). </a:t>
            </a:r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Deque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3279834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Deque</a:t>
            </a:r>
            <a:endParaRPr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2B0711-A70B-4C03-BFA5-AEC44839D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923257"/>
            <a:ext cx="3519488" cy="225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 Box 5">
            <a:extLst>
              <a:ext uri="{FF2B5EF4-FFF2-40B4-BE49-F238E27FC236}">
                <a16:creationId xmlns:a16="http://schemas.microsoft.com/office/drawing/2014/main" id="{86FB6990-A221-44B9-BB0A-85E32E23C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63" y="969169"/>
            <a:ext cx="7153275" cy="952500"/>
          </a:xfrm>
          <a:prstGeom prst="rect">
            <a:avLst/>
          </a:prstGeom>
          <a:solidFill>
            <a:srgbClr val="E7FFEC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The model allows data to be entered and withdrawn from the front and rear of the data structure.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322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Deque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CCDB71-FC6D-4D09-A385-951BF9EC7499}"/>
              </a:ext>
            </a:extLst>
          </p:cNvPr>
          <p:cNvSpPr txBox="1"/>
          <p:nvPr/>
        </p:nvSpPr>
        <p:spPr>
          <a:xfrm>
            <a:off x="1271276" y="1268292"/>
            <a:ext cx="648843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400" dirty="0"/>
              <a:t>Insertions </a:t>
            </a:r>
            <a:r>
              <a:rPr lang="en-US" altLang="en-US" sz="1400" i="1" dirty="0"/>
              <a:t>and</a:t>
            </a:r>
            <a:r>
              <a:rPr lang="en-US" altLang="en-US" sz="1400" dirty="0"/>
              <a:t> deletions can occur at </a:t>
            </a:r>
            <a:r>
              <a:rPr lang="en-US" altLang="en-US" sz="1400" i="1" dirty="0"/>
              <a:t>either</a:t>
            </a:r>
            <a:r>
              <a:rPr lang="en-US" altLang="en-US" sz="1400" dirty="0"/>
              <a:t> end but not in the middle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400" dirty="0"/>
              <a:t>Implementation is similar to that for queues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400" dirty="0"/>
              <a:t>Deques are not heavily used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400" dirty="0"/>
              <a:t>You should know what a deque is, but we won’t explore them much further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F7D2D3-2C2F-4591-9F3D-4ECC9BB1CA58}"/>
              </a:ext>
            </a:extLst>
          </p:cNvPr>
          <p:cNvSpPr txBox="1"/>
          <p:nvPr/>
        </p:nvSpPr>
        <p:spPr>
          <a:xfrm>
            <a:off x="1386840" y="2763858"/>
            <a:ext cx="75895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/>
              <a:t>	•There are two variations of deque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/>
              <a:t>	–Input-restricted deque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/>
              <a:t>	An input restricted deque is a deque which allows insertion at only one end of the list but allows deletion a both end of the list.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/>
              <a:t>	–Output-restricted deque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/>
              <a:t>	An output restricted deque is a deque which allows deletion at only one end of the list but allows </a:t>
            </a:r>
            <a:r>
              <a:rPr lang="en-US" dirty="0" err="1"/>
              <a:t>insertin</a:t>
            </a:r>
            <a:r>
              <a:rPr lang="en-US" dirty="0"/>
              <a:t> a both end of the list</a:t>
            </a:r>
          </a:p>
        </p:txBody>
      </p:sp>
    </p:spTree>
    <p:extLst>
      <p:ext uri="{BB962C8B-B14F-4D97-AF65-F5344CB8AC3E}">
        <p14:creationId xmlns:p14="http://schemas.microsoft.com/office/powerpoint/2010/main" val="3284346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6" name="Google Shape;1666;p106"/>
          <p:cNvGrpSpPr/>
          <p:nvPr/>
        </p:nvGrpSpPr>
        <p:grpSpPr>
          <a:xfrm>
            <a:off x="-461340" y="-162672"/>
            <a:ext cx="2834785" cy="5431185"/>
            <a:chOff x="-461340" y="-162672"/>
            <a:chExt cx="2834785" cy="5431185"/>
          </a:xfrm>
        </p:grpSpPr>
        <p:sp>
          <p:nvSpPr>
            <p:cNvPr id="1667" name="Google Shape;1667;p106"/>
            <p:cNvSpPr/>
            <p:nvPr/>
          </p:nvSpPr>
          <p:spPr>
            <a:xfrm>
              <a:off x="1042871" y="-162672"/>
              <a:ext cx="1214245" cy="5431185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7" y="0"/>
                  </a:moveTo>
                  <a:cubicBezTo>
                    <a:pt x="12335" y="11275"/>
                    <a:pt x="4644" y="21395"/>
                    <a:pt x="2346" y="32802"/>
                  </a:cubicBezTo>
                  <a:cubicBezTo>
                    <a:pt x="0" y="44386"/>
                    <a:pt x="12430" y="51221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694" y="79748"/>
                    <a:pt x="26242" y="85368"/>
                    <a:pt x="23325" y="90440"/>
                  </a:cubicBezTo>
                  <a:cubicBezTo>
                    <a:pt x="17753" y="100143"/>
                    <a:pt x="7394" y="111954"/>
                    <a:pt x="8525" y="123015"/>
                  </a:cubicBezTo>
                  <a:cubicBezTo>
                    <a:pt x="9561" y="133278"/>
                    <a:pt x="21396" y="140041"/>
                    <a:pt x="27027" y="148709"/>
                  </a:cubicBezTo>
                  <a:cubicBezTo>
                    <a:pt x="29766" y="152924"/>
                    <a:pt x="30409" y="156793"/>
                    <a:pt x="29623" y="160496"/>
                  </a:cubicBezTo>
                  <a:lnTo>
                    <a:pt x="31528" y="160496"/>
                  </a:lnTo>
                  <a:cubicBezTo>
                    <a:pt x="32100" y="156650"/>
                    <a:pt x="31647" y="152685"/>
                    <a:pt x="29790" y="148411"/>
                  </a:cubicBezTo>
                  <a:cubicBezTo>
                    <a:pt x="25658" y="138946"/>
                    <a:pt x="16967" y="130778"/>
                    <a:pt x="16348" y="120479"/>
                  </a:cubicBezTo>
                  <a:cubicBezTo>
                    <a:pt x="15728" y="110085"/>
                    <a:pt x="22682" y="99917"/>
                    <a:pt x="27087" y="90380"/>
                  </a:cubicBezTo>
                  <a:cubicBezTo>
                    <a:pt x="32290" y="79105"/>
                    <a:pt x="34052" y="70259"/>
                    <a:pt x="25384" y="59793"/>
                  </a:cubicBezTo>
                  <a:cubicBezTo>
                    <a:pt x="18181" y="51102"/>
                    <a:pt x="9394" y="43672"/>
                    <a:pt x="11037" y="32659"/>
                  </a:cubicBezTo>
                  <a:cubicBezTo>
                    <a:pt x="12692" y="21491"/>
                    <a:pt x="18574" y="11085"/>
                    <a:pt x="20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06"/>
            <p:cNvSpPr/>
            <p:nvPr/>
          </p:nvSpPr>
          <p:spPr>
            <a:xfrm>
              <a:off x="1647423" y="-162672"/>
              <a:ext cx="726022" cy="5431185"/>
            </a:xfrm>
            <a:custGeom>
              <a:avLst/>
              <a:gdLst/>
              <a:ahLst/>
              <a:cxnLst/>
              <a:rect l="l" t="t" r="r" b="b"/>
              <a:pathLst>
                <a:path w="20361" h="160496" extrusionOk="0">
                  <a:moveTo>
                    <a:pt x="7883" y="0"/>
                  </a:moveTo>
                  <a:cubicBezTo>
                    <a:pt x="6490" y="10966"/>
                    <a:pt x="2096" y="21526"/>
                    <a:pt x="1037" y="32540"/>
                  </a:cubicBezTo>
                  <a:cubicBezTo>
                    <a:pt x="1" y="43196"/>
                    <a:pt x="5990" y="51078"/>
                    <a:pt x="11276" y="60519"/>
                  </a:cubicBezTo>
                  <a:cubicBezTo>
                    <a:pt x="17039" y="70830"/>
                    <a:pt x="16348" y="79915"/>
                    <a:pt x="12562" y="90583"/>
                  </a:cubicBezTo>
                  <a:cubicBezTo>
                    <a:pt x="9264" y="99893"/>
                    <a:pt x="4751" y="109132"/>
                    <a:pt x="5085" y="118931"/>
                  </a:cubicBezTo>
                  <a:cubicBezTo>
                    <a:pt x="5442" y="129290"/>
                    <a:pt x="11609" y="138362"/>
                    <a:pt x="14479" y="148304"/>
                  </a:cubicBezTo>
                  <a:cubicBezTo>
                    <a:pt x="15634" y="152257"/>
                    <a:pt x="16015" y="156388"/>
                    <a:pt x="15598" y="160496"/>
                  </a:cubicBezTo>
                  <a:lnTo>
                    <a:pt x="17062" y="160496"/>
                  </a:lnTo>
                  <a:cubicBezTo>
                    <a:pt x="17277" y="156448"/>
                    <a:pt x="17110" y="152388"/>
                    <a:pt x="16550" y="148375"/>
                  </a:cubicBezTo>
                  <a:cubicBezTo>
                    <a:pt x="15122" y="138124"/>
                    <a:pt x="11800" y="128218"/>
                    <a:pt x="11824" y="117836"/>
                  </a:cubicBezTo>
                  <a:cubicBezTo>
                    <a:pt x="11871" y="98679"/>
                    <a:pt x="20360" y="80569"/>
                    <a:pt x="14884" y="61388"/>
                  </a:cubicBezTo>
                  <a:cubicBezTo>
                    <a:pt x="12074" y="51530"/>
                    <a:pt x="9252" y="42577"/>
                    <a:pt x="9597" y="32385"/>
                  </a:cubicBezTo>
                  <a:cubicBezTo>
                    <a:pt x="9966" y="21538"/>
                    <a:pt x="12526" y="10835"/>
                    <a:pt x="13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06"/>
            <p:cNvSpPr/>
            <p:nvPr/>
          </p:nvSpPr>
          <p:spPr>
            <a:xfrm>
              <a:off x="-461340" y="-162672"/>
              <a:ext cx="797765" cy="5431185"/>
            </a:xfrm>
            <a:custGeom>
              <a:avLst/>
              <a:gdLst/>
              <a:ahLst/>
              <a:cxnLst/>
              <a:rect l="l" t="t" r="r" b="b"/>
              <a:pathLst>
                <a:path w="22373" h="160496" extrusionOk="0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06"/>
            <p:cNvSpPr/>
            <p:nvPr/>
          </p:nvSpPr>
          <p:spPr>
            <a:xfrm>
              <a:off x="336408" y="-162672"/>
              <a:ext cx="1344145" cy="5431185"/>
            </a:xfrm>
            <a:custGeom>
              <a:avLst/>
              <a:gdLst/>
              <a:ahLst/>
              <a:cxnLst/>
              <a:rect l="l" t="t" r="r" b="b"/>
              <a:pathLst>
                <a:path w="37696" h="160496" extrusionOk="0">
                  <a:moveTo>
                    <a:pt x="17883" y="0"/>
                  </a:moveTo>
                  <a:cubicBezTo>
                    <a:pt x="17788" y="10942"/>
                    <a:pt x="8859" y="19431"/>
                    <a:pt x="4632" y="30004"/>
                  </a:cubicBezTo>
                  <a:cubicBezTo>
                    <a:pt x="0" y="41577"/>
                    <a:pt x="10716" y="49673"/>
                    <a:pt x="19003" y="58376"/>
                  </a:cubicBezTo>
                  <a:cubicBezTo>
                    <a:pt x="23587" y="63186"/>
                    <a:pt x="28182" y="68449"/>
                    <a:pt x="28016" y="74652"/>
                  </a:cubicBezTo>
                  <a:cubicBezTo>
                    <a:pt x="27861" y="80153"/>
                    <a:pt x="25349" y="85737"/>
                    <a:pt x="23098" y="90892"/>
                  </a:cubicBezTo>
                  <a:cubicBezTo>
                    <a:pt x="18598" y="101239"/>
                    <a:pt x="10764" y="112609"/>
                    <a:pt x="10966" y="123765"/>
                  </a:cubicBezTo>
                  <a:cubicBezTo>
                    <a:pt x="11109" y="132552"/>
                    <a:pt x="18241" y="139565"/>
                    <a:pt x="22265" y="147423"/>
                  </a:cubicBezTo>
                  <a:cubicBezTo>
                    <a:pt x="24539" y="151876"/>
                    <a:pt x="25122" y="156186"/>
                    <a:pt x="24670" y="160496"/>
                  </a:cubicBezTo>
                  <a:lnTo>
                    <a:pt x="35231" y="160496"/>
                  </a:lnTo>
                  <a:cubicBezTo>
                    <a:pt x="35921" y="156876"/>
                    <a:pt x="35267" y="153162"/>
                    <a:pt x="32433" y="149268"/>
                  </a:cubicBezTo>
                  <a:cubicBezTo>
                    <a:pt x="26849" y="141577"/>
                    <a:pt x="15383" y="135671"/>
                    <a:pt x="14062" y="126361"/>
                  </a:cubicBezTo>
                  <a:cubicBezTo>
                    <a:pt x="12454" y="115002"/>
                    <a:pt x="23932" y="101798"/>
                    <a:pt x="29516" y="91797"/>
                  </a:cubicBezTo>
                  <a:cubicBezTo>
                    <a:pt x="32588" y="86308"/>
                    <a:pt x="36064" y="80379"/>
                    <a:pt x="36862" y="74342"/>
                  </a:cubicBezTo>
                  <a:cubicBezTo>
                    <a:pt x="37695" y="68068"/>
                    <a:pt x="32647" y="63127"/>
                    <a:pt x="27420" y="58745"/>
                  </a:cubicBezTo>
                  <a:cubicBezTo>
                    <a:pt x="18157" y="50971"/>
                    <a:pt x="4703" y="43827"/>
                    <a:pt x="8370" y="31956"/>
                  </a:cubicBezTo>
                  <a:cubicBezTo>
                    <a:pt x="11859" y="20693"/>
                    <a:pt x="21182" y="11442"/>
                    <a:pt x="22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06"/>
            <p:cNvSpPr/>
            <p:nvPr/>
          </p:nvSpPr>
          <p:spPr>
            <a:xfrm>
              <a:off x="-268179" y="-162672"/>
              <a:ext cx="925990" cy="5431185"/>
            </a:xfrm>
            <a:custGeom>
              <a:avLst/>
              <a:gdLst/>
              <a:ahLst/>
              <a:cxnLst/>
              <a:rect l="l" t="t" r="r" b="b"/>
              <a:pathLst>
                <a:path w="25969" h="160496" extrusionOk="0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06"/>
            <p:cNvSpPr/>
            <p:nvPr/>
          </p:nvSpPr>
          <p:spPr>
            <a:xfrm>
              <a:off x="629341" y="-162672"/>
              <a:ext cx="1433325" cy="5431185"/>
            </a:xfrm>
            <a:custGeom>
              <a:avLst/>
              <a:gdLst/>
              <a:ahLst/>
              <a:cxnLst/>
              <a:rect l="l" t="t" r="r" b="b"/>
              <a:pathLst>
                <a:path w="40197" h="160496" extrusionOk="0">
                  <a:moveTo>
                    <a:pt x="17681" y="0"/>
                  </a:moveTo>
                  <a:cubicBezTo>
                    <a:pt x="15383" y="11525"/>
                    <a:pt x="6037" y="21122"/>
                    <a:pt x="3096" y="32659"/>
                  </a:cubicBezTo>
                  <a:cubicBezTo>
                    <a:pt x="1" y="44767"/>
                    <a:pt x="14205" y="51209"/>
                    <a:pt x="24063" y="58591"/>
                  </a:cubicBezTo>
                  <a:cubicBezTo>
                    <a:pt x="29564" y="62710"/>
                    <a:pt x="34826" y="67461"/>
                    <a:pt x="33933" y="73759"/>
                  </a:cubicBezTo>
                  <a:cubicBezTo>
                    <a:pt x="33052" y="79903"/>
                    <a:pt x="29099" y="85927"/>
                    <a:pt x="25718" y="91428"/>
                  </a:cubicBezTo>
                  <a:cubicBezTo>
                    <a:pt x="19622" y="101310"/>
                    <a:pt x="6573" y="115002"/>
                    <a:pt x="8359" y="126551"/>
                  </a:cubicBezTo>
                  <a:cubicBezTo>
                    <a:pt x="9883" y="136362"/>
                    <a:pt x="23361" y="141708"/>
                    <a:pt x="29814" y="149364"/>
                  </a:cubicBezTo>
                  <a:cubicBezTo>
                    <a:pt x="33100" y="153269"/>
                    <a:pt x="33874" y="156960"/>
                    <a:pt x="33088" y="160496"/>
                  </a:cubicBezTo>
                  <a:lnTo>
                    <a:pt x="38863" y="160496"/>
                  </a:lnTo>
                  <a:cubicBezTo>
                    <a:pt x="39708" y="156876"/>
                    <a:pt x="38958" y="153078"/>
                    <a:pt x="35719" y="149018"/>
                  </a:cubicBezTo>
                  <a:cubicBezTo>
                    <a:pt x="29219" y="140898"/>
                    <a:pt x="15562" y="135255"/>
                    <a:pt x="14229" y="124992"/>
                  </a:cubicBezTo>
                  <a:cubicBezTo>
                    <a:pt x="12728" y="113502"/>
                    <a:pt x="25242" y="100572"/>
                    <a:pt x="31397" y="90761"/>
                  </a:cubicBezTo>
                  <a:cubicBezTo>
                    <a:pt x="34719" y="85475"/>
                    <a:pt x="38767" y="79569"/>
                    <a:pt x="39470" y="73616"/>
                  </a:cubicBezTo>
                  <a:cubicBezTo>
                    <a:pt x="40196" y="67389"/>
                    <a:pt x="35172" y="62686"/>
                    <a:pt x="29695" y="58591"/>
                  </a:cubicBezTo>
                  <a:cubicBezTo>
                    <a:pt x="19872" y="51256"/>
                    <a:pt x="5787" y="44922"/>
                    <a:pt x="8383" y="32861"/>
                  </a:cubicBezTo>
                  <a:cubicBezTo>
                    <a:pt x="10883" y="21312"/>
                    <a:pt x="19658" y="11394"/>
                    <a:pt x="22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06"/>
            <p:cNvSpPr/>
            <p:nvPr/>
          </p:nvSpPr>
          <p:spPr>
            <a:xfrm>
              <a:off x="31565" y="-162672"/>
              <a:ext cx="1048259" cy="5431185"/>
            </a:xfrm>
            <a:custGeom>
              <a:avLst/>
              <a:gdLst/>
              <a:ahLst/>
              <a:cxnLst/>
              <a:rect l="l" t="t" r="r" b="b"/>
              <a:pathLst>
                <a:path w="29398" h="160496" extrusionOk="0">
                  <a:moveTo>
                    <a:pt x="18217" y="0"/>
                  </a:moveTo>
                  <a:cubicBezTo>
                    <a:pt x="20265" y="9823"/>
                    <a:pt x="12383" y="16847"/>
                    <a:pt x="7001" y="26277"/>
                  </a:cubicBezTo>
                  <a:cubicBezTo>
                    <a:pt x="1" y="38552"/>
                    <a:pt x="8299" y="49125"/>
                    <a:pt x="14598" y="60412"/>
                  </a:cubicBezTo>
                  <a:cubicBezTo>
                    <a:pt x="25397" y="79784"/>
                    <a:pt x="15431" y="100060"/>
                    <a:pt x="14669" y="120205"/>
                  </a:cubicBezTo>
                  <a:cubicBezTo>
                    <a:pt x="14157" y="133647"/>
                    <a:pt x="14276" y="147066"/>
                    <a:pt x="14395" y="160496"/>
                  </a:cubicBezTo>
                  <a:lnTo>
                    <a:pt x="24897" y="160496"/>
                  </a:lnTo>
                  <a:cubicBezTo>
                    <a:pt x="25099" y="155983"/>
                    <a:pt x="24778" y="151459"/>
                    <a:pt x="23587" y="146982"/>
                  </a:cubicBezTo>
                  <a:cubicBezTo>
                    <a:pt x="21384" y="138672"/>
                    <a:pt x="17419" y="130873"/>
                    <a:pt x="17539" y="122265"/>
                  </a:cubicBezTo>
                  <a:cubicBezTo>
                    <a:pt x="17669" y="111633"/>
                    <a:pt x="22658" y="101417"/>
                    <a:pt x="26028" y="91214"/>
                  </a:cubicBezTo>
                  <a:cubicBezTo>
                    <a:pt x="27683" y="86189"/>
                    <a:pt x="29338" y="80974"/>
                    <a:pt x="29361" y="75771"/>
                  </a:cubicBezTo>
                  <a:cubicBezTo>
                    <a:pt x="29397" y="69401"/>
                    <a:pt x="25670" y="63925"/>
                    <a:pt x="21551" y="58579"/>
                  </a:cubicBezTo>
                  <a:cubicBezTo>
                    <a:pt x="14264" y="49077"/>
                    <a:pt x="5132" y="40124"/>
                    <a:pt x="10395" y="28670"/>
                  </a:cubicBezTo>
                  <a:cubicBezTo>
                    <a:pt x="15062" y="18490"/>
                    <a:pt x="23777" y="10585"/>
                    <a:pt x="22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4" name="Google Shape;1674;p106"/>
          <p:cNvGrpSpPr/>
          <p:nvPr/>
        </p:nvGrpSpPr>
        <p:grpSpPr>
          <a:xfrm>
            <a:off x="6770560" y="-162672"/>
            <a:ext cx="2834785" cy="5431185"/>
            <a:chOff x="-461340" y="-162672"/>
            <a:chExt cx="2834785" cy="5431185"/>
          </a:xfrm>
        </p:grpSpPr>
        <p:sp>
          <p:nvSpPr>
            <p:cNvPr id="1675" name="Google Shape;1675;p106"/>
            <p:cNvSpPr/>
            <p:nvPr/>
          </p:nvSpPr>
          <p:spPr>
            <a:xfrm>
              <a:off x="1042871" y="-162672"/>
              <a:ext cx="1214245" cy="5431185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7" y="0"/>
                  </a:moveTo>
                  <a:cubicBezTo>
                    <a:pt x="12335" y="11275"/>
                    <a:pt x="4644" y="21395"/>
                    <a:pt x="2346" y="32802"/>
                  </a:cubicBezTo>
                  <a:cubicBezTo>
                    <a:pt x="0" y="44386"/>
                    <a:pt x="12430" y="51221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694" y="79748"/>
                    <a:pt x="26242" y="85368"/>
                    <a:pt x="23325" y="90440"/>
                  </a:cubicBezTo>
                  <a:cubicBezTo>
                    <a:pt x="17753" y="100143"/>
                    <a:pt x="7394" y="111954"/>
                    <a:pt x="8525" y="123015"/>
                  </a:cubicBezTo>
                  <a:cubicBezTo>
                    <a:pt x="9561" y="133278"/>
                    <a:pt x="21396" y="140041"/>
                    <a:pt x="27027" y="148709"/>
                  </a:cubicBezTo>
                  <a:cubicBezTo>
                    <a:pt x="29766" y="152924"/>
                    <a:pt x="30409" y="156793"/>
                    <a:pt x="29623" y="160496"/>
                  </a:cubicBezTo>
                  <a:lnTo>
                    <a:pt x="31528" y="160496"/>
                  </a:lnTo>
                  <a:cubicBezTo>
                    <a:pt x="32100" y="156650"/>
                    <a:pt x="31647" y="152685"/>
                    <a:pt x="29790" y="148411"/>
                  </a:cubicBezTo>
                  <a:cubicBezTo>
                    <a:pt x="25658" y="138946"/>
                    <a:pt x="16967" y="130778"/>
                    <a:pt x="16348" y="120479"/>
                  </a:cubicBezTo>
                  <a:cubicBezTo>
                    <a:pt x="15728" y="110085"/>
                    <a:pt x="22682" y="99917"/>
                    <a:pt x="27087" y="90380"/>
                  </a:cubicBezTo>
                  <a:cubicBezTo>
                    <a:pt x="32290" y="79105"/>
                    <a:pt x="34052" y="70259"/>
                    <a:pt x="25384" y="59793"/>
                  </a:cubicBezTo>
                  <a:cubicBezTo>
                    <a:pt x="18181" y="51102"/>
                    <a:pt x="9394" y="43672"/>
                    <a:pt x="11037" y="32659"/>
                  </a:cubicBezTo>
                  <a:cubicBezTo>
                    <a:pt x="12692" y="21491"/>
                    <a:pt x="18574" y="11085"/>
                    <a:pt x="20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06"/>
            <p:cNvSpPr/>
            <p:nvPr/>
          </p:nvSpPr>
          <p:spPr>
            <a:xfrm>
              <a:off x="1647423" y="-162672"/>
              <a:ext cx="726022" cy="5431185"/>
            </a:xfrm>
            <a:custGeom>
              <a:avLst/>
              <a:gdLst/>
              <a:ahLst/>
              <a:cxnLst/>
              <a:rect l="l" t="t" r="r" b="b"/>
              <a:pathLst>
                <a:path w="20361" h="160496" extrusionOk="0">
                  <a:moveTo>
                    <a:pt x="7883" y="0"/>
                  </a:moveTo>
                  <a:cubicBezTo>
                    <a:pt x="6490" y="10966"/>
                    <a:pt x="2096" y="21526"/>
                    <a:pt x="1037" y="32540"/>
                  </a:cubicBezTo>
                  <a:cubicBezTo>
                    <a:pt x="1" y="43196"/>
                    <a:pt x="5990" y="51078"/>
                    <a:pt x="11276" y="60519"/>
                  </a:cubicBezTo>
                  <a:cubicBezTo>
                    <a:pt x="17039" y="70830"/>
                    <a:pt x="16348" y="79915"/>
                    <a:pt x="12562" y="90583"/>
                  </a:cubicBezTo>
                  <a:cubicBezTo>
                    <a:pt x="9264" y="99893"/>
                    <a:pt x="4751" y="109132"/>
                    <a:pt x="5085" y="118931"/>
                  </a:cubicBezTo>
                  <a:cubicBezTo>
                    <a:pt x="5442" y="129290"/>
                    <a:pt x="11609" y="138362"/>
                    <a:pt x="14479" y="148304"/>
                  </a:cubicBezTo>
                  <a:cubicBezTo>
                    <a:pt x="15634" y="152257"/>
                    <a:pt x="16015" y="156388"/>
                    <a:pt x="15598" y="160496"/>
                  </a:cubicBezTo>
                  <a:lnTo>
                    <a:pt x="17062" y="160496"/>
                  </a:lnTo>
                  <a:cubicBezTo>
                    <a:pt x="17277" y="156448"/>
                    <a:pt x="17110" y="152388"/>
                    <a:pt x="16550" y="148375"/>
                  </a:cubicBezTo>
                  <a:cubicBezTo>
                    <a:pt x="15122" y="138124"/>
                    <a:pt x="11800" y="128218"/>
                    <a:pt x="11824" y="117836"/>
                  </a:cubicBezTo>
                  <a:cubicBezTo>
                    <a:pt x="11871" y="98679"/>
                    <a:pt x="20360" y="80569"/>
                    <a:pt x="14884" y="61388"/>
                  </a:cubicBezTo>
                  <a:cubicBezTo>
                    <a:pt x="12074" y="51530"/>
                    <a:pt x="9252" y="42577"/>
                    <a:pt x="9597" y="32385"/>
                  </a:cubicBezTo>
                  <a:cubicBezTo>
                    <a:pt x="9966" y="21538"/>
                    <a:pt x="12526" y="10835"/>
                    <a:pt x="13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06"/>
            <p:cNvSpPr/>
            <p:nvPr/>
          </p:nvSpPr>
          <p:spPr>
            <a:xfrm>
              <a:off x="-461340" y="-162672"/>
              <a:ext cx="797765" cy="5431185"/>
            </a:xfrm>
            <a:custGeom>
              <a:avLst/>
              <a:gdLst/>
              <a:ahLst/>
              <a:cxnLst/>
              <a:rect l="l" t="t" r="r" b="b"/>
              <a:pathLst>
                <a:path w="22373" h="160496" extrusionOk="0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06"/>
            <p:cNvSpPr/>
            <p:nvPr/>
          </p:nvSpPr>
          <p:spPr>
            <a:xfrm>
              <a:off x="336408" y="-162672"/>
              <a:ext cx="1344145" cy="5431185"/>
            </a:xfrm>
            <a:custGeom>
              <a:avLst/>
              <a:gdLst/>
              <a:ahLst/>
              <a:cxnLst/>
              <a:rect l="l" t="t" r="r" b="b"/>
              <a:pathLst>
                <a:path w="37696" h="160496" extrusionOk="0">
                  <a:moveTo>
                    <a:pt x="17883" y="0"/>
                  </a:moveTo>
                  <a:cubicBezTo>
                    <a:pt x="17788" y="10942"/>
                    <a:pt x="8859" y="19431"/>
                    <a:pt x="4632" y="30004"/>
                  </a:cubicBezTo>
                  <a:cubicBezTo>
                    <a:pt x="0" y="41577"/>
                    <a:pt x="10716" y="49673"/>
                    <a:pt x="19003" y="58376"/>
                  </a:cubicBezTo>
                  <a:cubicBezTo>
                    <a:pt x="23587" y="63186"/>
                    <a:pt x="28182" y="68449"/>
                    <a:pt x="28016" y="74652"/>
                  </a:cubicBezTo>
                  <a:cubicBezTo>
                    <a:pt x="27861" y="80153"/>
                    <a:pt x="25349" y="85737"/>
                    <a:pt x="23098" y="90892"/>
                  </a:cubicBezTo>
                  <a:cubicBezTo>
                    <a:pt x="18598" y="101239"/>
                    <a:pt x="10764" y="112609"/>
                    <a:pt x="10966" y="123765"/>
                  </a:cubicBezTo>
                  <a:cubicBezTo>
                    <a:pt x="11109" y="132552"/>
                    <a:pt x="18241" y="139565"/>
                    <a:pt x="22265" y="147423"/>
                  </a:cubicBezTo>
                  <a:cubicBezTo>
                    <a:pt x="24539" y="151876"/>
                    <a:pt x="25122" y="156186"/>
                    <a:pt x="24670" y="160496"/>
                  </a:cubicBezTo>
                  <a:lnTo>
                    <a:pt x="35231" y="160496"/>
                  </a:lnTo>
                  <a:cubicBezTo>
                    <a:pt x="35921" y="156876"/>
                    <a:pt x="35267" y="153162"/>
                    <a:pt x="32433" y="149268"/>
                  </a:cubicBezTo>
                  <a:cubicBezTo>
                    <a:pt x="26849" y="141577"/>
                    <a:pt x="15383" y="135671"/>
                    <a:pt x="14062" y="126361"/>
                  </a:cubicBezTo>
                  <a:cubicBezTo>
                    <a:pt x="12454" y="115002"/>
                    <a:pt x="23932" y="101798"/>
                    <a:pt x="29516" y="91797"/>
                  </a:cubicBezTo>
                  <a:cubicBezTo>
                    <a:pt x="32588" y="86308"/>
                    <a:pt x="36064" y="80379"/>
                    <a:pt x="36862" y="74342"/>
                  </a:cubicBezTo>
                  <a:cubicBezTo>
                    <a:pt x="37695" y="68068"/>
                    <a:pt x="32647" y="63127"/>
                    <a:pt x="27420" y="58745"/>
                  </a:cubicBezTo>
                  <a:cubicBezTo>
                    <a:pt x="18157" y="50971"/>
                    <a:pt x="4703" y="43827"/>
                    <a:pt x="8370" y="31956"/>
                  </a:cubicBezTo>
                  <a:cubicBezTo>
                    <a:pt x="11859" y="20693"/>
                    <a:pt x="21182" y="11442"/>
                    <a:pt x="22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06"/>
            <p:cNvSpPr/>
            <p:nvPr/>
          </p:nvSpPr>
          <p:spPr>
            <a:xfrm>
              <a:off x="-268179" y="-162672"/>
              <a:ext cx="925990" cy="5431185"/>
            </a:xfrm>
            <a:custGeom>
              <a:avLst/>
              <a:gdLst/>
              <a:ahLst/>
              <a:cxnLst/>
              <a:rect l="l" t="t" r="r" b="b"/>
              <a:pathLst>
                <a:path w="25969" h="160496" extrusionOk="0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06"/>
            <p:cNvSpPr/>
            <p:nvPr/>
          </p:nvSpPr>
          <p:spPr>
            <a:xfrm>
              <a:off x="629341" y="-162672"/>
              <a:ext cx="1433325" cy="5431185"/>
            </a:xfrm>
            <a:custGeom>
              <a:avLst/>
              <a:gdLst/>
              <a:ahLst/>
              <a:cxnLst/>
              <a:rect l="l" t="t" r="r" b="b"/>
              <a:pathLst>
                <a:path w="40197" h="160496" extrusionOk="0">
                  <a:moveTo>
                    <a:pt x="17681" y="0"/>
                  </a:moveTo>
                  <a:cubicBezTo>
                    <a:pt x="15383" y="11525"/>
                    <a:pt x="6037" y="21122"/>
                    <a:pt x="3096" y="32659"/>
                  </a:cubicBezTo>
                  <a:cubicBezTo>
                    <a:pt x="1" y="44767"/>
                    <a:pt x="14205" y="51209"/>
                    <a:pt x="24063" y="58591"/>
                  </a:cubicBezTo>
                  <a:cubicBezTo>
                    <a:pt x="29564" y="62710"/>
                    <a:pt x="34826" y="67461"/>
                    <a:pt x="33933" y="73759"/>
                  </a:cubicBezTo>
                  <a:cubicBezTo>
                    <a:pt x="33052" y="79903"/>
                    <a:pt x="29099" y="85927"/>
                    <a:pt x="25718" y="91428"/>
                  </a:cubicBezTo>
                  <a:cubicBezTo>
                    <a:pt x="19622" y="101310"/>
                    <a:pt x="6573" y="115002"/>
                    <a:pt x="8359" y="126551"/>
                  </a:cubicBezTo>
                  <a:cubicBezTo>
                    <a:pt x="9883" y="136362"/>
                    <a:pt x="23361" y="141708"/>
                    <a:pt x="29814" y="149364"/>
                  </a:cubicBezTo>
                  <a:cubicBezTo>
                    <a:pt x="33100" y="153269"/>
                    <a:pt x="33874" y="156960"/>
                    <a:pt x="33088" y="160496"/>
                  </a:cubicBezTo>
                  <a:lnTo>
                    <a:pt x="38863" y="160496"/>
                  </a:lnTo>
                  <a:cubicBezTo>
                    <a:pt x="39708" y="156876"/>
                    <a:pt x="38958" y="153078"/>
                    <a:pt x="35719" y="149018"/>
                  </a:cubicBezTo>
                  <a:cubicBezTo>
                    <a:pt x="29219" y="140898"/>
                    <a:pt x="15562" y="135255"/>
                    <a:pt x="14229" y="124992"/>
                  </a:cubicBezTo>
                  <a:cubicBezTo>
                    <a:pt x="12728" y="113502"/>
                    <a:pt x="25242" y="100572"/>
                    <a:pt x="31397" y="90761"/>
                  </a:cubicBezTo>
                  <a:cubicBezTo>
                    <a:pt x="34719" y="85475"/>
                    <a:pt x="38767" y="79569"/>
                    <a:pt x="39470" y="73616"/>
                  </a:cubicBezTo>
                  <a:cubicBezTo>
                    <a:pt x="40196" y="67389"/>
                    <a:pt x="35172" y="62686"/>
                    <a:pt x="29695" y="58591"/>
                  </a:cubicBezTo>
                  <a:cubicBezTo>
                    <a:pt x="19872" y="51256"/>
                    <a:pt x="5787" y="44922"/>
                    <a:pt x="8383" y="32861"/>
                  </a:cubicBezTo>
                  <a:cubicBezTo>
                    <a:pt x="10883" y="21312"/>
                    <a:pt x="19658" y="11394"/>
                    <a:pt x="22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06"/>
            <p:cNvSpPr/>
            <p:nvPr/>
          </p:nvSpPr>
          <p:spPr>
            <a:xfrm>
              <a:off x="31565" y="-162672"/>
              <a:ext cx="1048259" cy="5431185"/>
            </a:xfrm>
            <a:custGeom>
              <a:avLst/>
              <a:gdLst/>
              <a:ahLst/>
              <a:cxnLst/>
              <a:rect l="l" t="t" r="r" b="b"/>
              <a:pathLst>
                <a:path w="29398" h="160496" extrusionOk="0">
                  <a:moveTo>
                    <a:pt x="18217" y="0"/>
                  </a:moveTo>
                  <a:cubicBezTo>
                    <a:pt x="20265" y="9823"/>
                    <a:pt x="12383" y="16847"/>
                    <a:pt x="7001" y="26277"/>
                  </a:cubicBezTo>
                  <a:cubicBezTo>
                    <a:pt x="1" y="38552"/>
                    <a:pt x="8299" y="49125"/>
                    <a:pt x="14598" y="60412"/>
                  </a:cubicBezTo>
                  <a:cubicBezTo>
                    <a:pt x="25397" y="79784"/>
                    <a:pt x="15431" y="100060"/>
                    <a:pt x="14669" y="120205"/>
                  </a:cubicBezTo>
                  <a:cubicBezTo>
                    <a:pt x="14157" y="133647"/>
                    <a:pt x="14276" y="147066"/>
                    <a:pt x="14395" y="160496"/>
                  </a:cubicBezTo>
                  <a:lnTo>
                    <a:pt x="24897" y="160496"/>
                  </a:lnTo>
                  <a:cubicBezTo>
                    <a:pt x="25099" y="155983"/>
                    <a:pt x="24778" y="151459"/>
                    <a:pt x="23587" y="146982"/>
                  </a:cubicBezTo>
                  <a:cubicBezTo>
                    <a:pt x="21384" y="138672"/>
                    <a:pt x="17419" y="130873"/>
                    <a:pt x="17539" y="122265"/>
                  </a:cubicBezTo>
                  <a:cubicBezTo>
                    <a:pt x="17669" y="111633"/>
                    <a:pt x="22658" y="101417"/>
                    <a:pt x="26028" y="91214"/>
                  </a:cubicBezTo>
                  <a:cubicBezTo>
                    <a:pt x="27683" y="86189"/>
                    <a:pt x="29338" y="80974"/>
                    <a:pt x="29361" y="75771"/>
                  </a:cubicBezTo>
                  <a:cubicBezTo>
                    <a:pt x="29397" y="69401"/>
                    <a:pt x="25670" y="63925"/>
                    <a:pt x="21551" y="58579"/>
                  </a:cubicBezTo>
                  <a:cubicBezTo>
                    <a:pt x="14264" y="49077"/>
                    <a:pt x="5132" y="40124"/>
                    <a:pt x="10395" y="28670"/>
                  </a:cubicBezTo>
                  <a:cubicBezTo>
                    <a:pt x="15062" y="18490"/>
                    <a:pt x="23777" y="10585"/>
                    <a:pt x="22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2" name="Google Shape;1682;p106"/>
          <p:cNvSpPr/>
          <p:nvPr/>
        </p:nvSpPr>
        <p:spPr>
          <a:xfrm>
            <a:off x="2635500" y="635300"/>
            <a:ext cx="3873000" cy="3873000"/>
          </a:xfrm>
          <a:prstGeom prst="ellipse">
            <a:avLst/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106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1120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Priority Queue</a:t>
            </a:r>
            <a:endParaRPr dirty="0"/>
          </a:p>
        </p:txBody>
      </p:sp>
      <p:sp>
        <p:nvSpPr>
          <p:cNvPr id="1685" name="Google Shape;1685;p106"/>
          <p:cNvSpPr txBox="1">
            <a:spLocks noGrp="1"/>
          </p:cNvSpPr>
          <p:nvPr>
            <p:ph type="title" idx="2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86" name="Google Shape;1686;p106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87" name="Google Shape;1687;p106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88" name="Google Shape;1688;p106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89" name="Google Shape;1689;p106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90" name="Google Shape;1690;p106"/>
          <p:cNvSpPr/>
          <p:nvPr/>
        </p:nvSpPr>
        <p:spPr>
          <a:xfrm rot="-5400000">
            <a:off x="4530700" y="148370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60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775504" y="1275468"/>
            <a:ext cx="8368496" cy="2592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eaLnBrk="1" hangingPunct="1"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en-US" sz="1800" dirty="0"/>
              <a:t>A priority queue is a collection of elements such that each element has been assigned a priority, such that the order in which the elements are deleted and processed comes from the following rules</a:t>
            </a:r>
            <a:r>
              <a:rPr lang="en-US" altLang="en-US" sz="1600" dirty="0"/>
              <a:t>: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1" algn="l" eaLnBrk="1" hangingPunct="1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B0F0"/>
                </a:solidFill>
              </a:rPr>
              <a:t>An element with higher priority will be processed before any element with lower priority.</a:t>
            </a:r>
          </a:p>
          <a:p>
            <a:pPr lvl="1" algn="l" eaLnBrk="1" hangingPunct="1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B0F0"/>
                </a:solidFill>
              </a:rPr>
              <a:t>Two elements with the same priority will be processed in order in which they are </a:t>
            </a:r>
            <a:r>
              <a:rPr lang="en-US" altLang="en-US" sz="1800" dirty="0">
                <a:solidFill>
                  <a:srgbClr val="00B0F0"/>
                </a:solidFill>
              </a:rPr>
              <a:t>add to </a:t>
            </a:r>
            <a:r>
              <a:rPr lang="en-US" altLang="en-US" sz="1600" dirty="0">
                <a:solidFill>
                  <a:srgbClr val="00B0F0"/>
                </a:solidFill>
              </a:rPr>
              <a:t> the queue.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" name="Google Shape;920;p69">
            <a:extLst>
              <a:ext uri="{FF2B5EF4-FFF2-40B4-BE49-F238E27FC236}">
                <a16:creationId xmlns:a16="http://schemas.microsoft.com/office/drawing/2014/main" id="{4FD855FB-2AE3-485E-BFA1-5BB2CEEC9F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013" y="59913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Priority Queue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342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Priority Queue</a:t>
            </a: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805CCA-DA23-40C5-9DA9-9DA8F49229B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25111" y="861078"/>
            <a:ext cx="7772400" cy="1187486"/>
          </a:xfrm>
          <a:prstGeom prst="rect">
            <a:avLst/>
          </a:prstGeom>
          <a:solidFill>
            <a:srgbClr val="FFEFFF"/>
          </a:solidFill>
          <a:ln>
            <a:solidFill>
              <a:srgbClr val="FF669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Each node contains three items of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A node X proceeds with a node Y in the list when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X have higher priority than Y </a:t>
            </a:r>
            <a:r>
              <a:rPr lang="en-US" altLang="en-US" sz="1600" b="1" dirty="0">
                <a:solidFill>
                  <a:srgbClr val="FF6600"/>
                </a:solidFill>
              </a:rPr>
              <a:t>or </a:t>
            </a:r>
            <a:endParaRPr lang="en-US" altLang="en-US" sz="1600" dirty="0">
              <a:solidFill>
                <a:srgbClr val="FF66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Both has same priority but X was added in the list before Y.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340878-63D3-46F0-BF46-44BA4AC1EF5C}"/>
              </a:ext>
            </a:extLst>
          </p:cNvPr>
          <p:cNvGrpSpPr>
            <a:grpSpLocks/>
          </p:cNvGrpSpPr>
          <p:nvPr/>
        </p:nvGrpSpPr>
        <p:grpSpPr bwMode="auto">
          <a:xfrm>
            <a:off x="518760" y="2109713"/>
            <a:ext cx="7872885" cy="2397694"/>
            <a:chOff x="288" y="1584"/>
            <a:chExt cx="5376" cy="158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D70D10-2632-47FE-9A85-61829D90F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632"/>
              <a:ext cx="5376" cy="1536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2BAD943-4704-473F-9ABD-B6DEB86835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584"/>
              <a:ext cx="5232" cy="1456"/>
              <a:chOff x="288" y="2380"/>
              <a:chExt cx="5232" cy="145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9F9772C-06D2-4E0B-A242-FE599C1D3B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3034"/>
                <a:ext cx="4848" cy="802"/>
                <a:chOff x="528" y="2544"/>
                <a:chExt cx="4848" cy="802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8B4505A0-7CE9-4E37-80C1-A2A99CC94B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2544"/>
                  <a:ext cx="816" cy="226"/>
                  <a:chOff x="528" y="2544"/>
                  <a:chExt cx="816" cy="226"/>
                </a:xfrm>
              </p:grpSpPr>
              <p:sp>
                <p:nvSpPr>
                  <p:cNvPr id="49" name="Text Box 9">
                    <a:extLst>
                      <a:ext uri="{FF2B5EF4-FFF2-40B4-BE49-F238E27FC236}">
                        <a16:creationId xmlns:a16="http://schemas.microsoft.com/office/drawing/2014/main" id="{FD63B8AD-8F89-4BB4-9887-9031299DC0E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8" y="2544"/>
                    <a:ext cx="432" cy="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600" b="1">
                        <a:latin typeface="Times New Roman" panose="02020603050405020304" pitchFamily="18" charset="0"/>
                      </a:rPr>
                      <a:t>AAA</a:t>
                    </a:r>
                  </a:p>
                </p:txBody>
              </p:sp>
              <p:sp>
                <p:nvSpPr>
                  <p:cNvPr id="50" name="Text Box 10">
                    <a:extLst>
                      <a:ext uri="{FF2B5EF4-FFF2-40B4-BE49-F238E27FC236}">
                        <a16:creationId xmlns:a16="http://schemas.microsoft.com/office/drawing/2014/main" id="{06CD3C77-2F18-4FD5-A7B8-F6E1A7286C9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0" y="2544"/>
                    <a:ext cx="192" cy="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600" b="1">
                        <a:latin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51" name="Text Box 11">
                    <a:extLst>
                      <a:ext uri="{FF2B5EF4-FFF2-40B4-BE49-F238E27FC236}">
                        <a16:creationId xmlns:a16="http://schemas.microsoft.com/office/drawing/2014/main" id="{2E31FCDD-B3B1-4E29-B522-086672DC6B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2" y="2544"/>
                    <a:ext cx="192" cy="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endParaRPr lang="en-US" altLang="en-US" sz="1600" b="1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9B6F1F6-423F-4214-BC1D-98A87CFBA2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816" cy="226"/>
                  <a:chOff x="528" y="2544"/>
                  <a:chExt cx="816" cy="226"/>
                </a:xfrm>
              </p:grpSpPr>
              <p:sp>
                <p:nvSpPr>
                  <p:cNvPr id="46" name="Text Box 13">
                    <a:extLst>
                      <a:ext uri="{FF2B5EF4-FFF2-40B4-BE49-F238E27FC236}">
                        <a16:creationId xmlns:a16="http://schemas.microsoft.com/office/drawing/2014/main" id="{5B9CD8EB-DFDB-4F49-816B-575442E53D3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8" y="2544"/>
                    <a:ext cx="432" cy="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600" b="1">
                        <a:latin typeface="Times New Roman" panose="02020603050405020304" pitchFamily="18" charset="0"/>
                      </a:rPr>
                      <a:t>BBB</a:t>
                    </a:r>
                  </a:p>
                </p:txBody>
              </p:sp>
              <p:sp>
                <p:nvSpPr>
                  <p:cNvPr id="47" name="Text Box 14">
                    <a:extLst>
                      <a:ext uri="{FF2B5EF4-FFF2-40B4-BE49-F238E27FC236}">
                        <a16:creationId xmlns:a16="http://schemas.microsoft.com/office/drawing/2014/main" id="{E0B58CEA-BB06-4C25-85D8-5C793C26A95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0" y="2544"/>
                    <a:ext cx="192" cy="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600" b="1">
                        <a:latin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48" name="Text Box 15">
                    <a:extLst>
                      <a:ext uri="{FF2B5EF4-FFF2-40B4-BE49-F238E27FC236}">
                        <a16:creationId xmlns:a16="http://schemas.microsoft.com/office/drawing/2014/main" id="{85FB8920-1EE9-47D8-8807-13462132196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2" y="2544"/>
                    <a:ext cx="192" cy="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endParaRPr lang="en-US" altLang="en-US" sz="1600" b="1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2BB48ED8-94F3-4EC7-AF24-FA46BCC5AF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44" y="2544"/>
                  <a:ext cx="816" cy="226"/>
                  <a:chOff x="528" y="2544"/>
                  <a:chExt cx="816" cy="226"/>
                </a:xfrm>
              </p:grpSpPr>
              <p:sp>
                <p:nvSpPr>
                  <p:cNvPr id="43" name="Text Box 17">
                    <a:extLst>
                      <a:ext uri="{FF2B5EF4-FFF2-40B4-BE49-F238E27FC236}">
                        <a16:creationId xmlns:a16="http://schemas.microsoft.com/office/drawing/2014/main" id="{7B5638DF-D7A1-4EF7-8143-A7239AF5449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8" y="2544"/>
                    <a:ext cx="432" cy="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600" b="1">
                        <a:latin typeface="Times New Roman" panose="02020603050405020304" pitchFamily="18" charset="0"/>
                      </a:rPr>
                      <a:t>CCC</a:t>
                    </a:r>
                  </a:p>
                </p:txBody>
              </p:sp>
              <p:sp>
                <p:nvSpPr>
                  <p:cNvPr id="44" name="Text Box 18">
                    <a:extLst>
                      <a:ext uri="{FF2B5EF4-FFF2-40B4-BE49-F238E27FC236}">
                        <a16:creationId xmlns:a16="http://schemas.microsoft.com/office/drawing/2014/main" id="{EFE482F5-F508-4F52-9455-7C6FA2BB0E9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0" y="2544"/>
                    <a:ext cx="192" cy="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600" b="1">
                        <a:latin typeface="Times New Roman" panose="02020603050405020304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45" name="Text Box 19">
                    <a:extLst>
                      <a:ext uri="{FF2B5EF4-FFF2-40B4-BE49-F238E27FC236}">
                        <a16:creationId xmlns:a16="http://schemas.microsoft.com/office/drawing/2014/main" id="{D9C1206E-0765-4387-9792-78862735C7E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2" y="2544"/>
                    <a:ext cx="192" cy="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endParaRPr lang="en-US" altLang="en-US" sz="1600" b="1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" name="Line 20">
                  <a:extLst>
                    <a:ext uri="{FF2B5EF4-FFF2-40B4-BE49-F238E27FC236}">
                      <a16:creationId xmlns:a16="http://schemas.microsoft.com/office/drawing/2014/main" id="{B45DACF2-69BF-4BD0-B723-864C551000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667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7" name="Line 21">
                  <a:extLst>
                    <a:ext uri="{FF2B5EF4-FFF2-40B4-BE49-F238E27FC236}">
                      <a16:creationId xmlns:a16="http://schemas.microsoft.com/office/drawing/2014/main" id="{F406D124-4FC6-4098-9B1F-C1CE94A426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77" y="2661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96EEBA2B-4640-4AF7-B44C-19055CFD6B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96" y="3120"/>
                  <a:ext cx="816" cy="226"/>
                  <a:chOff x="528" y="2544"/>
                  <a:chExt cx="816" cy="226"/>
                </a:xfrm>
              </p:grpSpPr>
              <p:sp>
                <p:nvSpPr>
                  <p:cNvPr id="40" name="Text Box 23">
                    <a:extLst>
                      <a:ext uri="{FF2B5EF4-FFF2-40B4-BE49-F238E27FC236}">
                        <a16:creationId xmlns:a16="http://schemas.microsoft.com/office/drawing/2014/main" id="{BE0C4D0A-BC8C-4CED-BDDD-F617EE128DD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8" y="2544"/>
                    <a:ext cx="432" cy="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600" b="1">
                        <a:latin typeface="Times New Roman" panose="02020603050405020304" pitchFamily="18" charset="0"/>
                      </a:rPr>
                      <a:t>DDD</a:t>
                    </a:r>
                  </a:p>
                </p:txBody>
              </p:sp>
              <p:sp>
                <p:nvSpPr>
                  <p:cNvPr id="41" name="Text Box 24">
                    <a:extLst>
                      <a:ext uri="{FF2B5EF4-FFF2-40B4-BE49-F238E27FC236}">
                        <a16:creationId xmlns:a16="http://schemas.microsoft.com/office/drawing/2014/main" id="{403A791C-BE00-43E6-8BE6-93EDA9AB1E7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0" y="2544"/>
                    <a:ext cx="192" cy="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600" b="1">
                        <a:latin typeface="Times New Roman" panose="02020603050405020304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42" name="Text Box 25">
                    <a:extLst>
                      <a:ext uri="{FF2B5EF4-FFF2-40B4-BE49-F238E27FC236}">
                        <a16:creationId xmlns:a16="http://schemas.microsoft.com/office/drawing/2014/main" id="{F2203671-FB07-4644-A51A-02C00041A19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2" y="2544"/>
                    <a:ext cx="192" cy="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endParaRPr lang="en-US" altLang="en-US" sz="1600" b="1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5FF6AF48-20DF-408A-92EC-D80263E636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04" y="3120"/>
                  <a:ext cx="816" cy="226"/>
                  <a:chOff x="528" y="2544"/>
                  <a:chExt cx="816" cy="226"/>
                </a:xfrm>
              </p:grpSpPr>
              <p:sp>
                <p:nvSpPr>
                  <p:cNvPr id="37" name="Text Box 27">
                    <a:extLst>
                      <a:ext uri="{FF2B5EF4-FFF2-40B4-BE49-F238E27FC236}">
                        <a16:creationId xmlns:a16="http://schemas.microsoft.com/office/drawing/2014/main" id="{B9EAE5D6-7677-4772-AC3D-060FC8F78B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8" y="2544"/>
                    <a:ext cx="432" cy="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600" b="1">
                        <a:latin typeface="Times New Roman" panose="02020603050405020304" pitchFamily="18" charset="0"/>
                      </a:rPr>
                      <a:t>EEE</a:t>
                    </a:r>
                  </a:p>
                </p:txBody>
              </p:sp>
              <p:sp>
                <p:nvSpPr>
                  <p:cNvPr id="38" name="Text Box 28">
                    <a:extLst>
                      <a:ext uri="{FF2B5EF4-FFF2-40B4-BE49-F238E27FC236}">
                        <a16:creationId xmlns:a16="http://schemas.microsoft.com/office/drawing/2014/main" id="{241E0177-81EA-4E5B-80B5-740E27B1D9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0" y="2544"/>
                    <a:ext cx="192" cy="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600" b="1">
                        <a:latin typeface="Times New Roman" panose="02020603050405020304" pitchFamily="18" charset="0"/>
                      </a:rPr>
                      <a:t>5</a:t>
                    </a:r>
                  </a:p>
                </p:txBody>
              </p:sp>
              <p:sp>
                <p:nvSpPr>
                  <p:cNvPr id="39" name="Text Box 29">
                    <a:extLst>
                      <a:ext uri="{FF2B5EF4-FFF2-40B4-BE49-F238E27FC236}">
                        <a16:creationId xmlns:a16="http://schemas.microsoft.com/office/drawing/2014/main" id="{523E2BEC-19F6-46AC-A2D7-9F597380BFB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2" y="2544"/>
                    <a:ext cx="192" cy="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endParaRPr lang="en-US" altLang="en-US" sz="1600" b="1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20DBFCF1-8F6C-4B79-A671-EF6353BB0E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60" y="3120"/>
                  <a:ext cx="816" cy="226"/>
                  <a:chOff x="528" y="2544"/>
                  <a:chExt cx="816" cy="226"/>
                </a:xfrm>
              </p:grpSpPr>
              <p:sp>
                <p:nvSpPr>
                  <p:cNvPr id="34" name="Text Box 31">
                    <a:extLst>
                      <a:ext uri="{FF2B5EF4-FFF2-40B4-BE49-F238E27FC236}">
                        <a16:creationId xmlns:a16="http://schemas.microsoft.com/office/drawing/2014/main" id="{A725FD03-DBAD-42DC-8D9C-545DC5DA1E1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8" y="2544"/>
                    <a:ext cx="432" cy="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600" b="1">
                        <a:latin typeface="Times New Roman" panose="02020603050405020304" pitchFamily="18" charset="0"/>
                      </a:rPr>
                      <a:t>FFF</a:t>
                    </a:r>
                  </a:p>
                </p:txBody>
              </p:sp>
              <p:sp>
                <p:nvSpPr>
                  <p:cNvPr id="35" name="Text Box 32">
                    <a:extLst>
                      <a:ext uri="{FF2B5EF4-FFF2-40B4-BE49-F238E27FC236}">
                        <a16:creationId xmlns:a16="http://schemas.microsoft.com/office/drawing/2014/main" id="{7A8033AD-387D-42DB-B03B-D0800D8599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0" y="2544"/>
                    <a:ext cx="192" cy="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600" b="1">
                        <a:latin typeface="Times New Roman" panose="02020603050405020304" pitchFamily="18" charset="0"/>
                      </a:rPr>
                      <a:t>6</a:t>
                    </a:r>
                  </a:p>
                </p:txBody>
              </p:sp>
              <p:sp>
                <p:nvSpPr>
                  <p:cNvPr id="36" name="Text Box 33">
                    <a:extLst>
                      <a:ext uri="{FF2B5EF4-FFF2-40B4-BE49-F238E27FC236}">
                        <a16:creationId xmlns:a16="http://schemas.microsoft.com/office/drawing/2014/main" id="{A70A6434-62A3-4D98-AF0F-A08CD775B6C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2" y="2544"/>
                    <a:ext cx="192" cy="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×</a:t>
                    </a:r>
                  </a:p>
                </p:txBody>
              </p:sp>
            </p:grpSp>
            <p:sp>
              <p:nvSpPr>
                <p:cNvPr id="31" name="Line 34">
                  <a:extLst>
                    <a:ext uri="{FF2B5EF4-FFF2-40B4-BE49-F238E27FC236}">
                      <a16:creationId xmlns:a16="http://schemas.microsoft.com/office/drawing/2014/main" id="{63CA268A-B4A6-4E6C-A695-0EF9354BDD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3243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2" name="Line 35">
                  <a:extLst>
                    <a:ext uri="{FF2B5EF4-FFF2-40B4-BE49-F238E27FC236}">
                      <a16:creationId xmlns:a16="http://schemas.microsoft.com/office/drawing/2014/main" id="{6F7B8E14-768B-4CC1-999B-A9E0B82BCB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45" y="3237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" name="Freeform 36">
                  <a:extLst>
                    <a:ext uri="{FF2B5EF4-FFF2-40B4-BE49-F238E27FC236}">
                      <a16:creationId xmlns:a16="http://schemas.microsoft.com/office/drawing/2014/main" id="{A2B2944C-98D7-4994-A2E1-52D5F913A7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8" y="2608"/>
                  <a:ext cx="1400" cy="640"/>
                </a:xfrm>
                <a:custGeom>
                  <a:avLst/>
                  <a:gdLst>
                    <a:gd name="T0" fmla="*/ 1056 w 1400"/>
                    <a:gd name="T1" fmla="*/ 32 h 640"/>
                    <a:gd name="T2" fmla="*/ 1248 w 1400"/>
                    <a:gd name="T3" fmla="*/ 32 h 640"/>
                    <a:gd name="T4" fmla="*/ 1392 w 1400"/>
                    <a:gd name="T5" fmla="*/ 224 h 640"/>
                    <a:gd name="T6" fmla="*/ 1200 w 1400"/>
                    <a:gd name="T7" fmla="*/ 320 h 640"/>
                    <a:gd name="T8" fmla="*/ 528 w 1400"/>
                    <a:gd name="T9" fmla="*/ 320 h 640"/>
                    <a:gd name="T10" fmla="*/ 96 w 1400"/>
                    <a:gd name="T11" fmla="*/ 416 h 640"/>
                    <a:gd name="T12" fmla="*/ 0 w 1400"/>
                    <a:gd name="T13" fmla="*/ 608 h 640"/>
                    <a:gd name="T14" fmla="*/ 96 w 1400"/>
                    <a:gd name="T15" fmla="*/ 608 h 640"/>
                    <a:gd name="T16" fmla="*/ 288 w 1400"/>
                    <a:gd name="T17" fmla="*/ 608 h 6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400"/>
                    <a:gd name="T28" fmla="*/ 0 h 640"/>
                    <a:gd name="T29" fmla="*/ 1400 w 1400"/>
                    <a:gd name="T30" fmla="*/ 640 h 6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400" h="640">
                      <a:moveTo>
                        <a:pt x="1056" y="32"/>
                      </a:moveTo>
                      <a:cubicBezTo>
                        <a:pt x="1124" y="16"/>
                        <a:pt x="1192" y="0"/>
                        <a:pt x="1248" y="32"/>
                      </a:cubicBezTo>
                      <a:cubicBezTo>
                        <a:pt x="1304" y="64"/>
                        <a:pt x="1400" y="176"/>
                        <a:pt x="1392" y="224"/>
                      </a:cubicBezTo>
                      <a:cubicBezTo>
                        <a:pt x="1384" y="272"/>
                        <a:pt x="1344" y="304"/>
                        <a:pt x="1200" y="320"/>
                      </a:cubicBezTo>
                      <a:cubicBezTo>
                        <a:pt x="1056" y="336"/>
                        <a:pt x="712" y="304"/>
                        <a:pt x="528" y="320"/>
                      </a:cubicBezTo>
                      <a:cubicBezTo>
                        <a:pt x="344" y="336"/>
                        <a:pt x="184" y="368"/>
                        <a:pt x="96" y="416"/>
                      </a:cubicBezTo>
                      <a:cubicBezTo>
                        <a:pt x="8" y="464"/>
                        <a:pt x="0" y="576"/>
                        <a:pt x="0" y="608"/>
                      </a:cubicBezTo>
                      <a:cubicBezTo>
                        <a:pt x="0" y="640"/>
                        <a:pt x="48" y="608"/>
                        <a:pt x="96" y="608"/>
                      </a:cubicBezTo>
                      <a:cubicBezTo>
                        <a:pt x="144" y="608"/>
                        <a:pt x="216" y="608"/>
                        <a:pt x="288" y="608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2A5104-2AEF-486F-948A-EF32D7412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44"/>
                <a:ext cx="384" cy="240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Freeform 38">
                <a:extLst>
                  <a:ext uri="{FF2B5EF4-FFF2-40B4-BE49-F238E27FC236}">
                    <a16:creationId xmlns:a16="http://schemas.microsoft.com/office/drawing/2014/main" id="{B0E89069-47A1-4980-A877-96804D882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664"/>
                <a:ext cx="472" cy="544"/>
              </a:xfrm>
              <a:custGeom>
                <a:avLst/>
                <a:gdLst>
                  <a:gd name="T0" fmla="*/ 80 w 472"/>
                  <a:gd name="T1" fmla="*/ 24 h 544"/>
                  <a:gd name="T2" fmla="*/ 416 w 472"/>
                  <a:gd name="T3" fmla="*/ 24 h 544"/>
                  <a:gd name="T4" fmla="*/ 416 w 472"/>
                  <a:gd name="T5" fmla="*/ 168 h 544"/>
                  <a:gd name="T6" fmla="*/ 416 w 472"/>
                  <a:gd name="T7" fmla="*/ 264 h 544"/>
                  <a:gd name="T8" fmla="*/ 128 w 472"/>
                  <a:gd name="T9" fmla="*/ 264 h 544"/>
                  <a:gd name="T10" fmla="*/ 32 w 472"/>
                  <a:gd name="T11" fmla="*/ 264 h 544"/>
                  <a:gd name="T12" fmla="*/ 32 w 472"/>
                  <a:gd name="T13" fmla="*/ 504 h 544"/>
                  <a:gd name="T14" fmla="*/ 224 w 472"/>
                  <a:gd name="T15" fmla="*/ 504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72"/>
                  <a:gd name="T25" fmla="*/ 0 h 544"/>
                  <a:gd name="T26" fmla="*/ 472 w 472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72" h="544">
                    <a:moveTo>
                      <a:pt x="80" y="24"/>
                    </a:moveTo>
                    <a:cubicBezTo>
                      <a:pt x="220" y="12"/>
                      <a:pt x="360" y="0"/>
                      <a:pt x="416" y="24"/>
                    </a:cubicBezTo>
                    <a:cubicBezTo>
                      <a:pt x="472" y="48"/>
                      <a:pt x="416" y="128"/>
                      <a:pt x="416" y="168"/>
                    </a:cubicBezTo>
                    <a:cubicBezTo>
                      <a:pt x="416" y="208"/>
                      <a:pt x="464" y="248"/>
                      <a:pt x="416" y="264"/>
                    </a:cubicBezTo>
                    <a:cubicBezTo>
                      <a:pt x="368" y="280"/>
                      <a:pt x="192" y="264"/>
                      <a:pt x="128" y="264"/>
                    </a:cubicBezTo>
                    <a:cubicBezTo>
                      <a:pt x="64" y="264"/>
                      <a:pt x="48" y="224"/>
                      <a:pt x="32" y="264"/>
                    </a:cubicBezTo>
                    <a:cubicBezTo>
                      <a:pt x="16" y="304"/>
                      <a:pt x="0" y="464"/>
                      <a:pt x="32" y="504"/>
                    </a:cubicBezTo>
                    <a:cubicBezTo>
                      <a:pt x="64" y="544"/>
                      <a:pt x="144" y="524"/>
                      <a:pt x="224" y="504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Text Box 39">
                <a:extLst>
                  <a:ext uri="{FF2B5EF4-FFF2-40B4-BE49-F238E27FC236}">
                    <a16:creationId xmlns:a16="http://schemas.microsoft.com/office/drawing/2014/main" id="{B72F2F0F-8804-4117-89F8-BEC4A1228B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380"/>
                <a:ext cx="418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Start</a:t>
                </a:r>
              </a:p>
            </p:txBody>
          </p:sp>
        </p:grpSp>
        <p:sp>
          <p:nvSpPr>
            <p:cNvPr id="15" name="Text Box 40">
              <a:extLst>
                <a:ext uri="{FF2B5EF4-FFF2-40B4-BE49-F238E27FC236}">
                  <a16:creationId xmlns:a16="http://schemas.microsoft.com/office/drawing/2014/main" id="{E8331398-4A5A-4CB4-A760-B35C2C250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48"/>
              <a:ext cx="432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6600"/>
                  </a:solidFill>
                  <a:latin typeface="Times New Roman" panose="02020603050405020304" pitchFamily="18" charset="0"/>
                </a:rPr>
                <a:t>PRN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968B6-A4CA-478D-B9F8-6561B9FEC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81" y="4507407"/>
            <a:ext cx="7772400" cy="597078"/>
          </a:xfrm>
          <a:prstGeom prst="rect">
            <a:avLst/>
          </a:prstGeom>
          <a:solidFill>
            <a:srgbClr val="FFEFFF"/>
          </a:solidFill>
          <a:ln w="9525">
            <a:solidFill>
              <a:srgbClr val="FF6699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Property: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First node will processed first</a:t>
            </a:r>
          </a:p>
        </p:txBody>
      </p:sp>
    </p:spTree>
    <p:extLst>
      <p:ext uri="{BB962C8B-B14F-4D97-AF65-F5344CB8AC3E}">
        <p14:creationId xmlns:p14="http://schemas.microsoft.com/office/powerpoint/2010/main" val="2335478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4F614198-5919-4C2C-900C-470A737CB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13" y="1103390"/>
            <a:ext cx="8229600" cy="5334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9CE22-B6E2-40E5-93CC-C5AE4A86AA22}"/>
              </a:ext>
            </a:extLst>
          </p:cNvPr>
          <p:cNvGrpSpPr>
            <a:grpSpLocks/>
          </p:cNvGrpSpPr>
          <p:nvPr/>
        </p:nvGrpSpPr>
        <p:grpSpPr bwMode="auto">
          <a:xfrm>
            <a:off x="34613" y="1705845"/>
            <a:ext cx="8229600" cy="1020761"/>
            <a:chOff x="288" y="1589"/>
            <a:chExt cx="5184" cy="969"/>
          </a:xfrm>
        </p:grpSpPr>
        <p:sp>
          <p:nvSpPr>
            <p:cNvPr id="13" name="Text Box 26">
              <a:extLst>
                <a:ext uri="{FF2B5EF4-FFF2-40B4-BE49-F238E27FC236}">
                  <a16:creationId xmlns:a16="http://schemas.microsoft.com/office/drawing/2014/main" id="{1D3C4603-7775-465F-92B3-9DAFD6B94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589"/>
              <a:ext cx="5184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0"/>
                <a:t>    1                2              3                 4             5             6                7             8                                                                  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B93414-2A27-48E1-B6BF-DB858FC4EE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872"/>
              <a:ext cx="4704" cy="686"/>
              <a:chOff x="528" y="1872"/>
              <a:chExt cx="4704" cy="686"/>
            </a:xfrm>
          </p:grpSpPr>
          <p:sp>
            <p:nvSpPr>
              <p:cNvPr id="15" name="Text Box 27">
                <a:extLst>
                  <a:ext uri="{FF2B5EF4-FFF2-40B4-BE49-F238E27FC236}">
                    <a16:creationId xmlns:a16="http://schemas.microsoft.com/office/drawing/2014/main" id="{A645831A-E05B-499A-9C90-9B23AF0D9C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210"/>
                <a:ext cx="480" cy="3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0" dirty="0"/>
                  <a:t>TOP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CC061BE-77E4-4552-8C84-EBEA4B4D8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112"/>
                <a:ext cx="384" cy="432"/>
              </a:xfrm>
              <a:prstGeom prst="rect">
                <a:avLst/>
              </a:prstGeom>
              <a:solidFill>
                <a:srgbClr val="EBEB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0"/>
                  <a:t>3</a:t>
                </a:r>
              </a:p>
            </p:txBody>
          </p:sp>
          <p:sp>
            <p:nvSpPr>
              <p:cNvPr id="17" name="Text Box 38">
                <a:extLst>
                  <a:ext uri="{FF2B5EF4-FFF2-40B4-BE49-F238E27FC236}">
                    <a16:creationId xmlns:a16="http://schemas.microsoft.com/office/drawing/2014/main" id="{838520F5-B4B4-4693-86B6-0425717A6A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1" y="1972"/>
                <a:ext cx="720" cy="3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0" dirty="0"/>
                  <a:t>MAXSTK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26502F8-F241-4297-8A77-86D16A0BE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1968"/>
                <a:ext cx="384" cy="432"/>
              </a:xfrm>
              <a:prstGeom prst="rect">
                <a:avLst/>
              </a:prstGeom>
              <a:solidFill>
                <a:srgbClr val="EBEB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0"/>
                  <a:t>8</a:t>
                </a:r>
              </a:p>
            </p:txBody>
          </p:sp>
          <p:sp>
            <p:nvSpPr>
              <p:cNvPr id="19" name="Freeform 43">
                <a:extLst>
                  <a:ext uri="{FF2B5EF4-FFF2-40B4-BE49-F238E27FC236}">
                    <a16:creationId xmlns:a16="http://schemas.microsoft.com/office/drawing/2014/main" id="{1428E317-2AFF-423E-AEDE-9257F6A48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" y="1872"/>
                <a:ext cx="768" cy="392"/>
              </a:xfrm>
              <a:custGeom>
                <a:avLst/>
                <a:gdLst/>
                <a:ahLst/>
                <a:cxnLst>
                  <a:cxn ang="0">
                    <a:pos x="0" y="336"/>
                  </a:cxn>
                  <a:cxn ang="0">
                    <a:pos x="720" y="336"/>
                  </a:cxn>
                  <a:cxn ang="0">
                    <a:pos x="816" y="0"/>
                  </a:cxn>
                </a:cxnLst>
                <a:rect l="0" t="0" r="r" b="b"/>
                <a:pathLst>
                  <a:path w="856" h="392">
                    <a:moveTo>
                      <a:pt x="0" y="336"/>
                    </a:moveTo>
                    <a:cubicBezTo>
                      <a:pt x="292" y="364"/>
                      <a:pt x="584" y="392"/>
                      <a:pt x="720" y="336"/>
                    </a:cubicBezTo>
                    <a:cubicBezTo>
                      <a:pt x="856" y="280"/>
                      <a:pt x="800" y="56"/>
                      <a:pt x="816" y="0"/>
                    </a:cubicBezTo>
                  </a:path>
                </a:pathLst>
              </a:cu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 44">
                <a:extLst>
                  <a:ext uri="{FF2B5EF4-FFF2-40B4-BE49-F238E27FC236}">
                    <a16:creationId xmlns:a16="http://schemas.microsoft.com/office/drawing/2014/main" id="{BA769217-6BAC-4E87-8A5C-FB40CB7B9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4" y="1920"/>
                <a:ext cx="528" cy="488"/>
              </a:xfrm>
              <a:custGeom>
                <a:avLst/>
                <a:gdLst/>
                <a:ahLst/>
                <a:cxnLst>
                  <a:cxn ang="0">
                    <a:pos x="0" y="336"/>
                  </a:cxn>
                  <a:cxn ang="0">
                    <a:pos x="720" y="336"/>
                  </a:cxn>
                  <a:cxn ang="0">
                    <a:pos x="816" y="0"/>
                  </a:cxn>
                </a:cxnLst>
                <a:rect l="0" t="0" r="r" b="b"/>
                <a:pathLst>
                  <a:path w="856" h="392">
                    <a:moveTo>
                      <a:pt x="0" y="336"/>
                    </a:moveTo>
                    <a:cubicBezTo>
                      <a:pt x="292" y="364"/>
                      <a:pt x="584" y="392"/>
                      <a:pt x="720" y="336"/>
                    </a:cubicBezTo>
                    <a:cubicBezTo>
                      <a:pt x="856" y="280"/>
                      <a:pt x="800" y="56"/>
                      <a:pt x="816" y="0"/>
                    </a:cubicBezTo>
                  </a:path>
                </a:pathLst>
              </a:cu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2" name="Text Box 47">
            <a:extLst>
              <a:ext uri="{FF2B5EF4-FFF2-40B4-BE49-F238E27FC236}">
                <a16:creationId xmlns:a16="http://schemas.microsoft.com/office/drawing/2014/main" id="{DEB23356-5980-4925-BC88-5006F9992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33" y="2788974"/>
            <a:ext cx="7600159" cy="21637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latin typeface="Mulish" panose="020B0604020202020204" charset="0"/>
              </a:rPr>
              <a:t>STACK : </a:t>
            </a:r>
            <a:r>
              <a:rPr lang="en-US" b="0" dirty="0">
                <a:latin typeface="Mulish" panose="020B0604020202020204" charset="0"/>
              </a:rPr>
              <a:t>A linear array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Mulish" panose="020B0604020202020204" charset="0"/>
              </a:rPr>
              <a:t>TOP : </a:t>
            </a:r>
            <a:r>
              <a:rPr lang="en-US" b="0" dirty="0">
                <a:latin typeface="Mulish" panose="020B0604020202020204" charset="0"/>
              </a:rPr>
              <a:t>A pointer variable, Which contains the location of the top element of the stack.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Mulish" panose="020B0604020202020204" charset="0"/>
              </a:rPr>
              <a:t>MAXSTK : </a:t>
            </a:r>
            <a:r>
              <a:rPr lang="en-US" b="0" dirty="0">
                <a:latin typeface="Mulish" panose="020B0604020202020204" charset="0"/>
              </a:rPr>
              <a:t>Gives the maximum number of elements that can be held by the stack.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Mulish" panose="020B0604020202020204" charset="0"/>
              </a:rPr>
              <a:t>TOP = </a:t>
            </a:r>
            <a:r>
              <a:rPr lang="en-US" b="0" dirty="0">
                <a:latin typeface="Mulish" panose="020B0604020202020204" charset="0"/>
              </a:rPr>
              <a:t>0 or NULL will indicate that the stack is empty</a:t>
            </a: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Implimentation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515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oogle Shape;846;p66"/>
          <p:cNvGrpSpPr/>
          <p:nvPr/>
        </p:nvGrpSpPr>
        <p:grpSpPr>
          <a:xfrm>
            <a:off x="-1698232" y="80578"/>
            <a:ext cx="3708365" cy="5136369"/>
            <a:chOff x="185425" y="920975"/>
            <a:chExt cx="2824775" cy="3944075"/>
          </a:xfrm>
        </p:grpSpPr>
        <p:sp>
          <p:nvSpPr>
            <p:cNvPr id="847" name="Google Shape;847;p66"/>
            <p:cNvSpPr/>
            <p:nvPr/>
          </p:nvSpPr>
          <p:spPr>
            <a:xfrm>
              <a:off x="238125" y="920975"/>
              <a:ext cx="2772075" cy="3944075"/>
            </a:xfrm>
            <a:custGeom>
              <a:avLst/>
              <a:gdLst/>
              <a:ahLst/>
              <a:cxnLst/>
              <a:rect l="l" t="t" r="r" b="b"/>
              <a:pathLst>
                <a:path w="110883" h="157763" extrusionOk="0">
                  <a:moveTo>
                    <a:pt x="23991" y="0"/>
                  </a:moveTo>
                  <a:cubicBezTo>
                    <a:pt x="17696" y="0"/>
                    <a:pt x="10781" y="1590"/>
                    <a:pt x="4460" y="1590"/>
                  </a:cubicBezTo>
                  <a:cubicBezTo>
                    <a:pt x="2933" y="1590"/>
                    <a:pt x="1440" y="1497"/>
                    <a:pt x="0" y="1267"/>
                  </a:cubicBezTo>
                  <a:lnTo>
                    <a:pt x="0" y="5958"/>
                  </a:lnTo>
                  <a:cubicBezTo>
                    <a:pt x="689" y="6003"/>
                    <a:pt x="1387" y="6024"/>
                    <a:pt x="2092" y="6024"/>
                  </a:cubicBezTo>
                  <a:cubicBezTo>
                    <a:pt x="8235" y="6024"/>
                    <a:pt x="14912" y="4472"/>
                    <a:pt x="21034" y="4472"/>
                  </a:cubicBezTo>
                  <a:cubicBezTo>
                    <a:pt x="25777" y="4472"/>
                    <a:pt x="30186" y="5403"/>
                    <a:pt x="33754" y="8708"/>
                  </a:cubicBezTo>
                  <a:cubicBezTo>
                    <a:pt x="45399" y="19507"/>
                    <a:pt x="40862" y="40450"/>
                    <a:pt x="52709" y="51201"/>
                  </a:cubicBezTo>
                  <a:cubicBezTo>
                    <a:pt x="60079" y="57893"/>
                    <a:pt x="71128" y="60524"/>
                    <a:pt x="80331" y="64227"/>
                  </a:cubicBezTo>
                  <a:cubicBezTo>
                    <a:pt x="87832" y="67239"/>
                    <a:pt x="99858" y="71585"/>
                    <a:pt x="101703" y="79907"/>
                  </a:cubicBezTo>
                  <a:cubicBezTo>
                    <a:pt x="105311" y="96147"/>
                    <a:pt x="76152" y="107815"/>
                    <a:pt x="70223" y="121639"/>
                  </a:cubicBezTo>
                  <a:cubicBezTo>
                    <a:pt x="65437" y="132795"/>
                    <a:pt x="73652" y="145784"/>
                    <a:pt x="73283" y="157762"/>
                  </a:cubicBezTo>
                  <a:lnTo>
                    <a:pt x="77176" y="157762"/>
                  </a:lnTo>
                  <a:cubicBezTo>
                    <a:pt x="76414" y="145856"/>
                    <a:pt x="70247" y="133080"/>
                    <a:pt x="75271" y="122079"/>
                  </a:cubicBezTo>
                  <a:cubicBezTo>
                    <a:pt x="81617" y="108161"/>
                    <a:pt x="110883" y="95838"/>
                    <a:pt x="107025" y="78717"/>
                  </a:cubicBezTo>
                  <a:cubicBezTo>
                    <a:pt x="105073" y="70049"/>
                    <a:pt x="93476" y="65620"/>
                    <a:pt x="85856" y="62429"/>
                  </a:cubicBezTo>
                  <a:cubicBezTo>
                    <a:pt x="76402" y="58488"/>
                    <a:pt x="65020" y="55738"/>
                    <a:pt x="57317" y="48808"/>
                  </a:cubicBezTo>
                  <a:cubicBezTo>
                    <a:pt x="44696" y="37438"/>
                    <a:pt x="48863" y="16185"/>
                    <a:pt x="37195" y="4588"/>
                  </a:cubicBezTo>
                  <a:cubicBezTo>
                    <a:pt x="33589" y="1001"/>
                    <a:pt x="28985" y="0"/>
                    <a:pt x="2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66"/>
            <p:cNvSpPr/>
            <p:nvPr/>
          </p:nvSpPr>
          <p:spPr>
            <a:xfrm>
              <a:off x="238125" y="1143450"/>
              <a:ext cx="2480675" cy="3721600"/>
            </a:xfrm>
            <a:custGeom>
              <a:avLst/>
              <a:gdLst/>
              <a:ahLst/>
              <a:cxnLst/>
              <a:rect l="l" t="t" r="r" b="b"/>
              <a:pathLst>
                <a:path w="99227" h="148864" extrusionOk="0">
                  <a:moveTo>
                    <a:pt x="18104" y="1"/>
                  </a:moveTo>
                  <a:cubicBezTo>
                    <a:pt x="12243" y="1"/>
                    <a:pt x="5890" y="1465"/>
                    <a:pt x="0" y="1512"/>
                  </a:cubicBezTo>
                  <a:lnTo>
                    <a:pt x="0" y="5738"/>
                  </a:lnTo>
                  <a:cubicBezTo>
                    <a:pt x="5006" y="5423"/>
                    <a:pt x="10238" y="4384"/>
                    <a:pt x="15136" y="4384"/>
                  </a:cubicBezTo>
                  <a:cubicBezTo>
                    <a:pt x="19488" y="4384"/>
                    <a:pt x="23575" y="5204"/>
                    <a:pt x="27003" y="8084"/>
                  </a:cubicBezTo>
                  <a:cubicBezTo>
                    <a:pt x="38291" y="17561"/>
                    <a:pt x="32706" y="37183"/>
                    <a:pt x="43029" y="47101"/>
                  </a:cubicBezTo>
                  <a:cubicBezTo>
                    <a:pt x="49613" y="53411"/>
                    <a:pt x="60019" y="55709"/>
                    <a:pt x="68509" y="58983"/>
                  </a:cubicBezTo>
                  <a:cubicBezTo>
                    <a:pt x="75748" y="61769"/>
                    <a:pt x="87749" y="65853"/>
                    <a:pt x="89475" y="73497"/>
                  </a:cubicBezTo>
                  <a:cubicBezTo>
                    <a:pt x="92809" y="88248"/>
                    <a:pt x="64556" y="98416"/>
                    <a:pt x="59698" y="111918"/>
                  </a:cubicBezTo>
                  <a:cubicBezTo>
                    <a:pt x="55519" y="123538"/>
                    <a:pt x="68068" y="136504"/>
                    <a:pt x="64151" y="148863"/>
                  </a:cubicBezTo>
                  <a:lnTo>
                    <a:pt x="68866" y="148863"/>
                  </a:lnTo>
                  <a:cubicBezTo>
                    <a:pt x="70580" y="136731"/>
                    <a:pt x="60508" y="123693"/>
                    <a:pt x="65032" y="112311"/>
                  </a:cubicBezTo>
                  <a:cubicBezTo>
                    <a:pt x="70509" y="98559"/>
                    <a:pt x="99227" y="87796"/>
                    <a:pt x="95833" y="72235"/>
                  </a:cubicBezTo>
                  <a:cubicBezTo>
                    <a:pt x="94083" y="64234"/>
                    <a:pt x="81879" y="60019"/>
                    <a:pt x="74533" y="57137"/>
                  </a:cubicBezTo>
                  <a:cubicBezTo>
                    <a:pt x="65687" y="53685"/>
                    <a:pt x="54912" y="51196"/>
                    <a:pt x="47935" y="44695"/>
                  </a:cubicBezTo>
                  <a:cubicBezTo>
                    <a:pt x="36850" y="34373"/>
                    <a:pt x="41874" y="14037"/>
                    <a:pt x="30373" y="3952"/>
                  </a:cubicBezTo>
                  <a:cubicBezTo>
                    <a:pt x="26870" y="875"/>
                    <a:pt x="22633" y="1"/>
                    <a:pt x="18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6"/>
            <p:cNvSpPr/>
            <p:nvPr/>
          </p:nvSpPr>
          <p:spPr>
            <a:xfrm>
              <a:off x="238125" y="1360750"/>
              <a:ext cx="2155350" cy="3504300"/>
            </a:xfrm>
            <a:custGeom>
              <a:avLst/>
              <a:gdLst/>
              <a:ahLst/>
              <a:cxnLst/>
              <a:rect l="l" t="t" r="r" b="b"/>
              <a:pathLst>
                <a:path w="86214" h="140172" extrusionOk="0">
                  <a:moveTo>
                    <a:pt x="12081" y="0"/>
                  </a:moveTo>
                  <a:cubicBezTo>
                    <a:pt x="8174" y="0"/>
                    <a:pt x="4052" y="669"/>
                    <a:pt x="0" y="1059"/>
                  </a:cubicBezTo>
                  <a:lnTo>
                    <a:pt x="0" y="4928"/>
                  </a:lnTo>
                  <a:cubicBezTo>
                    <a:pt x="2948" y="4606"/>
                    <a:pt x="5906" y="4254"/>
                    <a:pt x="8763" y="4254"/>
                  </a:cubicBezTo>
                  <a:cubicBezTo>
                    <a:pt x="12878" y="4254"/>
                    <a:pt x="16785" y="4984"/>
                    <a:pt x="20157" y="7583"/>
                  </a:cubicBezTo>
                  <a:cubicBezTo>
                    <a:pt x="30944" y="15858"/>
                    <a:pt x="24205" y="34087"/>
                    <a:pt x="32921" y="43147"/>
                  </a:cubicBezTo>
                  <a:cubicBezTo>
                    <a:pt x="42958" y="53589"/>
                    <a:pt x="72021" y="52863"/>
                    <a:pt x="75629" y="67400"/>
                  </a:cubicBezTo>
                  <a:cubicBezTo>
                    <a:pt x="78986" y="80890"/>
                    <a:pt x="52007" y="90117"/>
                    <a:pt x="48697" y="102559"/>
                  </a:cubicBezTo>
                  <a:cubicBezTo>
                    <a:pt x="45780" y="113525"/>
                    <a:pt x="60174" y="124979"/>
                    <a:pt x="55185" y="136373"/>
                  </a:cubicBezTo>
                  <a:cubicBezTo>
                    <a:pt x="54554" y="137802"/>
                    <a:pt x="53650" y="139088"/>
                    <a:pt x="52518" y="140171"/>
                  </a:cubicBezTo>
                  <a:lnTo>
                    <a:pt x="58841" y="140171"/>
                  </a:lnTo>
                  <a:cubicBezTo>
                    <a:pt x="59103" y="139719"/>
                    <a:pt x="59317" y="139254"/>
                    <a:pt x="59519" y="138766"/>
                  </a:cubicBezTo>
                  <a:cubicBezTo>
                    <a:pt x="64187" y="127015"/>
                    <a:pt x="50637" y="114513"/>
                    <a:pt x="54245" y="102869"/>
                  </a:cubicBezTo>
                  <a:cubicBezTo>
                    <a:pt x="58269" y="89891"/>
                    <a:pt x="86213" y="80283"/>
                    <a:pt x="82713" y="66091"/>
                  </a:cubicBezTo>
                  <a:cubicBezTo>
                    <a:pt x="80867" y="58601"/>
                    <a:pt x="69271" y="54815"/>
                    <a:pt x="62270" y="52160"/>
                  </a:cubicBezTo>
                  <a:cubicBezTo>
                    <a:pt x="54197" y="49088"/>
                    <a:pt x="44136" y="46898"/>
                    <a:pt x="38017" y="40790"/>
                  </a:cubicBezTo>
                  <a:cubicBezTo>
                    <a:pt x="28444" y="31229"/>
                    <a:pt x="34576" y="12429"/>
                    <a:pt x="23610" y="3511"/>
                  </a:cubicBezTo>
                  <a:cubicBezTo>
                    <a:pt x="20251" y="776"/>
                    <a:pt x="16290" y="0"/>
                    <a:pt x="1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6"/>
            <p:cNvSpPr/>
            <p:nvPr/>
          </p:nvSpPr>
          <p:spPr>
            <a:xfrm>
              <a:off x="238125" y="1570475"/>
              <a:ext cx="1784175" cy="3294575"/>
            </a:xfrm>
            <a:custGeom>
              <a:avLst/>
              <a:gdLst/>
              <a:ahLst/>
              <a:cxnLst/>
              <a:rect l="l" t="t" r="r" b="b"/>
              <a:pathLst>
                <a:path w="71367" h="131783" extrusionOk="0">
                  <a:moveTo>
                    <a:pt x="5380" y="0"/>
                  </a:moveTo>
                  <a:cubicBezTo>
                    <a:pt x="3615" y="0"/>
                    <a:pt x="1813" y="132"/>
                    <a:pt x="0" y="302"/>
                  </a:cubicBezTo>
                  <a:lnTo>
                    <a:pt x="0" y="4052"/>
                  </a:lnTo>
                  <a:cubicBezTo>
                    <a:pt x="617" y="4025"/>
                    <a:pt x="1231" y="4010"/>
                    <a:pt x="1841" y="4010"/>
                  </a:cubicBezTo>
                  <a:cubicBezTo>
                    <a:pt x="5864" y="4010"/>
                    <a:pt x="9694" y="4676"/>
                    <a:pt x="13014" y="7148"/>
                  </a:cubicBezTo>
                  <a:cubicBezTo>
                    <a:pt x="22872" y="14518"/>
                    <a:pt x="15359" y="30972"/>
                    <a:pt x="22574" y="39402"/>
                  </a:cubicBezTo>
                  <a:cubicBezTo>
                    <a:pt x="30837" y="49058"/>
                    <a:pt x="57686" y="48319"/>
                    <a:pt x="60781" y="61690"/>
                  </a:cubicBezTo>
                  <a:cubicBezTo>
                    <a:pt x="63758" y="74549"/>
                    <a:pt x="39695" y="81859"/>
                    <a:pt x="37398" y="93706"/>
                  </a:cubicBezTo>
                  <a:cubicBezTo>
                    <a:pt x="35385" y="104005"/>
                    <a:pt x="50256" y="113256"/>
                    <a:pt x="46149" y="123531"/>
                  </a:cubicBezTo>
                  <a:cubicBezTo>
                    <a:pt x="44482" y="127722"/>
                    <a:pt x="40291" y="129889"/>
                    <a:pt x="35635" y="131782"/>
                  </a:cubicBezTo>
                  <a:lnTo>
                    <a:pt x="44946" y="131782"/>
                  </a:lnTo>
                  <a:cubicBezTo>
                    <a:pt x="47530" y="130294"/>
                    <a:pt x="49637" y="128424"/>
                    <a:pt x="50733" y="125698"/>
                  </a:cubicBezTo>
                  <a:cubicBezTo>
                    <a:pt x="55078" y="114899"/>
                    <a:pt x="40707" y="104564"/>
                    <a:pt x="43065" y="93908"/>
                  </a:cubicBezTo>
                  <a:cubicBezTo>
                    <a:pt x="45732" y="81835"/>
                    <a:pt x="71366" y="73692"/>
                    <a:pt x="68294" y="60345"/>
                  </a:cubicBezTo>
                  <a:cubicBezTo>
                    <a:pt x="65044" y="46248"/>
                    <a:pt x="36850" y="47164"/>
                    <a:pt x="27765" y="37104"/>
                  </a:cubicBezTo>
                  <a:cubicBezTo>
                    <a:pt x="19776" y="28269"/>
                    <a:pt x="27003" y="11017"/>
                    <a:pt x="16633" y="3207"/>
                  </a:cubicBezTo>
                  <a:cubicBezTo>
                    <a:pt x="13290" y="693"/>
                    <a:pt x="9433" y="0"/>
                    <a:pt x="5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6"/>
            <p:cNvSpPr/>
            <p:nvPr/>
          </p:nvSpPr>
          <p:spPr>
            <a:xfrm>
              <a:off x="238400" y="1770300"/>
              <a:ext cx="1401400" cy="3094750"/>
            </a:xfrm>
            <a:custGeom>
              <a:avLst/>
              <a:gdLst/>
              <a:ahLst/>
              <a:cxnLst/>
              <a:rect l="l" t="t" r="r" b="b"/>
              <a:pathLst>
                <a:path w="56056" h="123790" extrusionOk="0">
                  <a:moveTo>
                    <a:pt x="1" y="0"/>
                  </a:moveTo>
                  <a:lnTo>
                    <a:pt x="1" y="4262"/>
                  </a:lnTo>
                  <a:cubicBezTo>
                    <a:pt x="2001" y="4715"/>
                    <a:pt x="3847" y="5489"/>
                    <a:pt x="5478" y="6763"/>
                  </a:cubicBezTo>
                  <a:cubicBezTo>
                    <a:pt x="13931" y="13454"/>
                    <a:pt x="5859" y="27837"/>
                    <a:pt x="12276" y="35909"/>
                  </a:cubicBezTo>
                  <a:cubicBezTo>
                    <a:pt x="19634" y="45160"/>
                    <a:pt x="42935" y="44244"/>
                    <a:pt x="45542" y="56388"/>
                  </a:cubicBezTo>
                  <a:cubicBezTo>
                    <a:pt x="48066" y="68187"/>
                    <a:pt x="27195" y="74366"/>
                    <a:pt x="26064" y="85463"/>
                  </a:cubicBezTo>
                  <a:cubicBezTo>
                    <a:pt x="25111" y="94845"/>
                    <a:pt x="39827" y="102429"/>
                    <a:pt x="36565" y="111657"/>
                  </a:cubicBezTo>
                  <a:cubicBezTo>
                    <a:pt x="34362" y="117895"/>
                    <a:pt x="24825" y="120039"/>
                    <a:pt x="17789" y="123789"/>
                  </a:cubicBezTo>
                  <a:lnTo>
                    <a:pt x="26302" y="123789"/>
                  </a:lnTo>
                  <a:cubicBezTo>
                    <a:pt x="32588" y="121086"/>
                    <a:pt x="39351" y="118860"/>
                    <a:pt x="41435" y="113514"/>
                  </a:cubicBezTo>
                  <a:cubicBezTo>
                    <a:pt x="45233" y="103715"/>
                    <a:pt x="30231" y="95381"/>
                    <a:pt x="31707" y="85558"/>
                  </a:cubicBezTo>
                  <a:cubicBezTo>
                    <a:pt x="33434" y="74081"/>
                    <a:pt x="56056" y="67425"/>
                    <a:pt x="53162" y="55031"/>
                  </a:cubicBezTo>
                  <a:cubicBezTo>
                    <a:pt x="50150" y="42172"/>
                    <a:pt x="25337" y="43136"/>
                    <a:pt x="17408" y="33683"/>
                  </a:cubicBezTo>
                  <a:cubicBezTo>
                    <a:pt x="10347" y="25289"/>
                    <a:pt x="18265" y="10037"/>
                    <a:pt x="9288" y="3012"/>
                  </a:cubicBezTo>
                  <a:cubicBezTo>
                    <a:pt x="6621" y="929"/>
                    <a:pt x="3430" y="17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6"/>
            <p:cNvSpPr/>
            <p:nvPr/>
          </p:nvSpPr>
          <p:spPr>
            <a:xfrm>
              <a:off x="185425" y="2003950"/>
              <a:ext cx="1061475" cy="2861100"/>
            </a:xfrm>
            <a:custGeom>
              <a:avLst/>
              <a:gdLst/>
              <a:ahLst/>
              <a:cxnLst/>
              <a:rect l="l" t="t" r="r" b="b"/>
              <a:pathLst>
                <a:path w="42459" h="114444" extrusionOk="0">
                  <a:moveTo>
                    <a:pt x="2108" y="0"/>
                  </a:moveTo>
                  <a:lnTo>
                    <a:pt x="2108" y="7823"/>
                  </a:lnTo>
                  <a:cubicBezTo>
                    <a:pt x="4858" y="14431"/>
                    <a:pt x="1" y="24515"/>
                    <a:pt x="4442" y="30849"/>
                  </a:cubicBezTo>
                  <a:cubicBezTo>
                    <a:pt x="10573" y="39601"/>
                    <a:pt x="30040" y="38815"/>
                    <a:pt x="32636" y="49709"/>
                  </a:cubicBezTo>
                  <a:cubicBezTo>
                    <a:pt x="35112" y="60127"/>
                    <a:pt x="16955" y="66509"/>
                    <a:pt x="17122" y="76093"/>
                  </a:cubicBezTo>
                  <a:cubicBezTo>
                    <a:pt x="17277" y="84106"/>
                    <a:pt x="31076" y="91083"/>
                    <a:pt x="28588" y="99120"/>
                  </a:cubicBezTo>
                  <a:cubicBezTo>
                    <a:pt x="26123" y="107097"/>
                    <a:pt x="11169" y="108168"/>
                    <a:pt x="5406" y="114443"/>
                  </a:cubicBezTo>
                  <a:lnTo>
                    <a:pt x="12288" y="114443"/>
                  </a:lnTo>
                  <a:cubicBezTo>
                    <a:pt x="19086" y="109585"/>
                    <a:pt x="31350" y="107680"/>
                    <a:pt x="33695" y="100632"/>
                  </a:cubicBezTo>
                  <a:cubicBezTo>
                    <a:pt x="36589" y="91869"/>
                    <a:pt x="22039" y="84999"/>
                    <a:pt x="22587" y="76069"/>
                  </a:cubicBezTo>
                  <a:cubicBezTo>
                    <a:pt x="23254" y="65520"/>
                    <a:pt x="42458" y="59639"/>
                    <a:pt x="40077" y="48375"/>
                  </a:cubicBezTo>
                  <a:cubicBezTo>
                    <a:pt x="37636" y="36814"/>
                    <a:pt x="15979" y="37660"/>
                    <a:pt x="9347" y="28730"/>
                  </a:cubicBezTo>
                  <a:cubicBezTo>
                    <a:pt x="3608" y="20991"/>
                    <a:pt x="11597" y="7418"/>
                    <a:pt x="3703" y="1072"/>
                  </a:cubicBezTo>
                  <a:cubicBezTo>
                    <a:pt x="3203" y="667"/>
                    <a:pt x="2668" y="310"/>
                    <a:pt x="2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6"/>
            <p:cNvSpPr/>
            <p:nvPr/>
          </p:nvSpPr>
          <p:spPr>
            <a:xfrm>
              <a:off x="238125" y="2893650"/>
              <a:ext cx="640275" cy="1894300"/>
            </a:xfrm>
            <a:custGeom>
              <a:avLst/>
              <a:gdLst/>
              <a:ahLst/>
              <a:cxnLst/>
              <a:rect l="l" t="t" r="r" b="b"/>
              <a:pathLst>
                <a:path w="25611" h="75772" extrusionOk="0">
                  <a:moveTo>
                    <a:pt x="0" y="0"/>
                  </a:moveTo>
                  <a:lnTo>
                    <a:pt x="0" y="4798"/>
                  </a:lnTo>
                  <a:cubicBezTo>
                    <a:pt x="6489" y="8025"/>
                    <a:pt x="14752" y="10228"/>
                    <a:pt x="16347" y="16752"/>
                  </a:cubicBezTo>
                  <a:cubicBezTo>
                    <a:pt x="18562" y="25789"/>
                    <a:pt x="4239" y="32361"/>
                    <a:pt x="4596" y="40696"/>
                  </a:cubicBezTo>
                  <a:cubicBezTo>
                    <a:pt x="4917" y="47768"/>
                    <a:pt x="18038" y="53816"/>
                    <a:pt x="16073" y="61079"/>
                  </a:cubicBezTo>
                  <a:cubicBezTo>
                    <a:pt x="14573" y="66675"/>
                    <a:pt x="6465" y="68842"/>
                    <a:pt x="0" y="71533"/>
                  </a:cubicBezTo>
                  <a:lnTo>
                    <a:pt x="0" y="75771"/>
                  </a:lnTo>
                  <a:cubicBezTo>
                    <a:pt x="6358" y="71211"/>
                    <a:pt x="19121" y="69473"/>
                    <a:pt x="21300" y="62222"/>
                  </a:cubicBezTo>
                  <a:cubicBezTo>
                    <a:pt x="23622" y="54543"/>
                    <a:pt x="9858" y="48018"/>
                    <a:pt x="9704" y="40588"/>
                  </a:cubicBezTo>
                  <a:cubicBezTo>
                    <a:pt x="9525" y="31706"/>
                    <a:pt x="25610" y="25098"/>
                    <a:pt x="23301" y="15454"/>
                  </a:cubicBezTo>
                  <a:cubicBezTo>
                    <a:pt x="21134" y="6465"/>
                    <a:pt x="6918" y="567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6"/>
            <p:cNvSpPr/>
            <p:nvPr/>
          </p:nvSpPr>
          <p:spPr>
            <a:xfrm>
              <a:off x="238125" y="3947925"/>
              <a:ext cx="306600" cy="652800"/>
            </a:xfrm>
            <a:custGeom>
              <a:avLst/>
              <a:gdLst/>
              <a:ahLst/>
              <a:cxnLst/>
              <a:rect l="l" t="t" r="r" b="b"/>
              <a:pathLst>
                <a:path w="12264" h="26112" extrusionOk="0">
                  <a:moveTo>
                    <a:pt x="0" y="1"/>
                  </a:moveTo>
                  <a:lnTo>
                    <a:pt x="0" y="7383"/>
                  </a:lnTo>
                  <a:cubicBezTo>
                    <a:pt x="3191" y="10586"/>
                    <a:pt x="6489" y="13753"/>
                    <a:pt x="5560" y="17205"/>
                  </a:cubicBezTo>
                  <a:cubicBezTo>
                    <a:pt x="4917" y="19611"/>
                    <a:pt x="2774" y="21313"/>
                    <a:pt x="0" y="22694"/>
                  </a:cubicBezTo>
                  <a:lnTo>
                    <a:pt x="0" y="26111"/>
                  </a:lnTo>
                  <a:cubicBezTo>
                    <a:pt x="5144" y="24159"/>
                    <a:pt x="9989" y="21956"/>
                    <a:pt x="10870" y="17932"/>
                  </a:cubicBezTo>
                  <a:cubicBezTo>
                    <a:pt x="12263" y="11550"/>
                    <a:pt x="1691" y="61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6"/>
            <p:cNvSpPr/>
            <p:nvPr/>
          </p:nvSpPr>
          <p:spPr>
            <a:xfrm>
              <a:off x="238125" y="3117475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0" y="1"/>
                  </a:moveTo>
                  <a:lnTo>
                    <a:pt x="0" y="5073"/>
                  </a:lnTo>
                  <a:cubicBezTo>
                    <a:pt x="1726" y="6478"/>
                    <a:pt x="3048" y="8156"/>
                    <a:pt x="3620" y="10323"/>
                  </a:cubicBezTo>
                  <a:cubicBezTo>
                    <a:pt x="4620" y="14145"/>
                    <a:pt x="2453" y="17777"/>
                    <a:pt x="0" y="21348"/>
                  </a:cubicBezTo>
                  <a:lnTo>
                    <a:pt x="0" y="29564"/>
                  </a:lnTo>
                  <a:cubicBezTo>
                    <a:pt x="1643" y="22634"/>
                    <a:pt x="11466" y="16645"/>
                    <a:pt x="9763" y="9073"/>
                  </a:cubicBezTo>
                  <a:cubicBezTo>
                    <a:pt x="8799" y="4763"/>
                    <a:pt x="4536" y="227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66"/>
          <p:cNvGrpSpPr/>
          <p:nvPr/>
        </p:nvGrpSpPr>
        <p:grpSpPr>
          <a:xfrm rot="10800000">
            <a:off x="7133868" y="3566"/>
            <a:ext cx="3708365" cy="5136369"/>
            <a:chOff x="185425" y="920975"/>
            <a:chExt cx="2824775" cy="3944075"/>
          </a:xfrm>
        </p:grpSpPr>
        <p:sp>
          <p:nvSpPr>
            <p:cNvPr id="857" name="Google Shape;857;p66"/>
            <p:cNvSpPr/>
            <p:nvPr/>
          </p:nvSpPr>
          <p:spPr>
            <a:xfrm>
              <a:off x="238125" y="920975"/>
              <a:ext cx="2772075" cy="3944075"/>
            </a:xfrm>
            <a:custGeom>
              <a:avLst/>
              <a:gdLst/>
              <a:ahLst/>
              <a:cxnLst/>
              <a:rect l="l" t="t" r="r" b="b"/>
              <a:pathLst>
                <a:path w="110883" h="157763" extrusionOk="0">
                  <a:moveTo>
                    <a:pt x="23991" y="0"/>
                  </a:moveTo>
                  <a:cubicBezTo>
                    <a:pt x="17696" y="0"/>
                    <a:pt x="10781" y="1590"/>
                    <a:pt x="4460" y="1590"/>
                  </a:cubicBezTo>
                  <a:cubicBezTo>
                    <a:pt x="2933" y="1590"/>
                    <a:pt x="1440" y="1497"/>
                    <a:pt x="0" y="1267"/>
                  </a:cubicBezTo>
                  <a:lnTo>
                    <a:pt x="0" y="5958"/>
                  </a:lnTo>
                  <a:cubicBezTo>
                    <a:pt x="689" y="6003"/>
                    <a:pt x="1387" y="6024"/>
                    <a:pt x="2092" y="6024"/>
                  </a:cubicBezTo>
                  <a:cubicBezTo>
                    <a:pt x="8235" y="6024"/>
                    <a:pt x="14912" y="4472"/>
                    <a:pt x="21034" y="4472"/>
                  </a:cubicBezTo>
                  <a:cubicBezTo>
                    <a:pt x="25777" y="4472"/>
                    <a:pt x="30186" y="5403"/>
                    <a:pt x="33754" y="8708"/>
                  </a:cubicBezTo>
                  <a:cubicBezTo>
                    <a:pt x="45399" y="19507"/>
                    <a:pt x="40862" y="40450"/>
                    <a:pt x="52709" y="51201"/>
                  </a:cubicBezTo>
                  <a:cubicBezTo>
                    <a:pt x="60079" y="57893"/>
                    <a:pt x="71128" y="60524"/>
                    <a:pt x="80331" y="64227"/>
                  </a:cubicBezTo>
                  <a:cubicBezTo>
                    <a:pt x="87832" y="67239"/>
                    <a:pt x="99858" y="71585"/>
                    <a:pt x="101703" y="79907"/>
                  </a:cubicBezTo>
                  <a:cubicBezTo>
                    <a:pt x="105311" y="96147"/>
                    <a:pt x="76152" y="107815"/>
                    <a:pt x="70223" y="121639"/>
                  </a:cubicBezTo>
                  <a:cubicBezTo>
                    <a:pt x="65437" y="132795"/>
                    <a:pt x="73652" y="145784"/>
                    <a:pt x="73283" y="157762"/>
                  </a:cubicBezTo>
                  <a:lnTo>
                    <a:pt x="77176" y="157762"/>
                  </a:lnTo>
                  <a:cubicBezTo>
                    <a:pt x="76414" y="145856"/>
                    <a:pt x="70247" y="133080"/>
                    <a:pt x="75271" y="122079"/>
                  </a:cubicBezTo>
                  <a:cubicBezTo>
                    <a:pt x="81617" y="108161"/>
                    <a:pt x="110883" y="95838"/>
                    <a:pt x="107025" y="78717"/>
                  </a:cubicBezTo>
                  <a:cubicBezTo>
                    <a:pt x="105073" y="70049"/>
                    <a:pt x="93476" y="65620"/>
                    <a:pt x="85856" y="62429"/>
                  </a:cubicBezTo>
                  <a:cubicBezTo>
                    <a:pt x="76402" y="58488"/>
                    <a:pt x="65020" y="55738"/>
                    <a:pt x="57317" y="48808"/>
                  </a:cubicBezTo>
                  <a:cubicBezTo>
                    <a:pt x="44696" y="37438"/>
                    <a:pt x="48863" y="16185"/>
                    <a:pt x="37195" y="4588"/>
                  </a:cubicBezTo>
                  <a:cubicBezTo>
                    <a:pt x="33589" y="1001"/>
                    <a:pt x="28985" y="0"/>
                    <a:pt x="2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6"/>
            <p:cNvSpPr/>
            <p:nvPr/>
          </p:nvSpPr>
          <p:spPr>
            <a:xfrm>
              <a:off x="238125" y="1143450"/>
              <a:ext cx="2480675" cy="3721600"/>
            </a:xfrm>
            <a:custGeom>
              <a:avLst/>
              <a:gdLst/>
              <a:ahLst/>
              <a:cxnLst/>
              <a:rect l="l" t="t" r="r" b="b"/>
              <a:pathLst>
                <a:path w="99227" h="148864" extrusionOk="0">
                  <a:moveTo>
                    <a:pt x="18104" y="1"/>
                  </a:moveTo>
                  <a:cubicBezTo>
                    <a:pt x="12243" y="1"/>
                    <a:pt x="5890" y="1465"/>
                    <a:pt x="0" y="1512"/>
                  </a:cubicBezTo>
                  <a:lnTo>
                    <a:pt x="0" y="5738"/>
                  </a:lnTo>
                  <a:cubicBezTo>
                    <a:pt x="5006" y="5423"/>
                    <a:pt x="10238" y="4384"/>
                    <a:pt x="15136" y="4384"/>
                  </a:cubicBezTo>
                  <a:cubicBezTo>
                    <a:pt x="19488" y="4384"/>
                    <a:pt x="23575" y="5204"/>
                    <a:pt x="27003" y="8084"/>
                  </a:cubicBezTo>
                  <a:cubicBezTo>
                    <a:pt x="38291" y="17561"/>
                    <a:pt x="32706" y="37183"/>
                    <a:pt x="43029" y="47101"/>
                  </a:cubicBezTo>
                  <a:cubicBezTo>
                    <a:pt x="49613" y="53411"/>
                    <a:pt x="60019" y="55709"/>
                    <a:pt x="68509" y="58983"/>
                  </a:cubicBezTo>
                  <a:cubicBezTo>
                    <a:pt x="75748" y="61769"/>
                    <a:pt x="87749" y="65853"/>
                    <a:pt x="89475" y="73497"/>
                  </a:cubicBezTo>
                  <a:cubicBezTo>
                    <a:pt x="92809" y="88248"/>
                    <a:pt x="64556" y="98416"/>
                    <a:pt x="59698" y="111918"/>
                  </a:cubicBezTo>
                  <a:cubicBezTo>
                    <a:pt x="55519" y="123538"/>
                    <a:pt x="68068" y="136504"/>
                    <a:pt x="64151" y="148863"/>
                  </a:cubicBezTo>
                  <a:lnTo>
                    <a:pt x="68866" y="148863"/>
                  </a:lnTo>
                  <a:cubicBezTo>
                    <a:pt x="70580" y="136731"/>
                    <a:pt x="60508" y="123693"/>
                    <a:pt x="65032" y="112311"/>
                  </a:cubicBezTo>
                  <a:cubicBezTo>
                    <a:pt x="70509" y="98559"/>
                    <a:pt x="99227" y="87796"/>
                    <a:pt x="95833" y="72235"/>
                  </a:cubicBezTo>
                  <a:cubicBezTo>
                    <a:pt x="94083" y="64234"/>
                    <a:pt x="81879" y="60019"/>
                    <a:pt x="74533" y="57137"/>
                  </a:cubicBezTo>
                  <a:cubicBezTo>
                    <a:pt x="65687" y="53685"/>
                    <a:pt x="54912" y="51196"/>
                    <a:pt x="47935" y="44695"/>
                  </a:cubicBezTo>
                  <a:cubicBezTo>
                    <a:pt x="36850" y="34373"/>
                    <a:pt x="41874" y="14037"/>
                    <a:pt x="30373" y="3952"/>
                  </a:cubicBezTo>
                  <a:cubicBezTo>
                    <a:pt x="26870" y="875"/>
                    <a:pt x="22633" y="1"/>
                    <a:pt x="18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6"/>
            <p:cNvSpPr/>
            <p:nvPr/>
          </p:nvSpPr>
          <p:spPr>
            <a:xfrm>
              <a:off x="238125" y="1360750"/>
              <a:ext cx="2155350" cy="3504300"/>
            </a:xfrm>
            <a:custGeom>
              <a:avLst/>
              <a:gdLst/>
              <a:ahLst/>
              <a:cxnLst/>
              <a:rect l="l" t="t" r="r" b="b"/>
              <a:pathLst>
                <a:path w="86214" h="140172" extrusionOk="0">
                  <a:moveTo>
                    <a:pt x="12081" y="0"/>
                  </a:moveTo>
                  <a:cubicBezTo>
                    <a:pt x="8174" y="0"/>
                    <a:pt x="4052" y="669"/>
                    <a:pt x="0" y="1059"/>
                  </a:cubicBezTo>
                  <a:lnTo>
                    <a:pt x="0" y="4928"/>
                  </a:lnTo>
                  <a:cubicBezTo>
                    <a:pt x="2948" y="4606"/>
                    <a:pt x="5906" y="4254"/>
                    <a:pt x="8763" y="4254"/>
                  </a:cubicBezTo>
                  <a:cubicBezTo>
                    <a:pt x="12878" y="4254"/>
                    <a:pt x="16785" y="4984"/>
                    <a:pt x="20157" y="7583"/>
                  </a:cubicBezTo>
                  <a:cubicBezTo>
                    <a:pt x="30944" y="15858"/>
                    <a:pt x="24205" y="34087"/>
                    <a:pt x="32921" y="43147"/>
                  </a:cubicBezTo>
                  <a:cubicBezTo>
                    <a:pt x="42958" y="53589"/>
                    <a:pt x="72021" y="52863"/>
                    <a:pt x="75629" y="67400"/>
                  </a:cubicBezTo>
                  <a:cubicBezTo>
                    <a:pt x="78986" y="80890"/>
                    <a:pt x="52007" y="90117"/>
                    <a:pt x="48697" y="102559"/>
                  </a:cubicBezTo>
                  <a:cubicBezTo>
                    <a:pt x="45780" y="113525"/>
                    <a:pt x="60174" y="124979"/>
                    <a:pt x="55185" y="136373"/>
                  </a:cubicBezTo>
                  <a:cubicBezTo>
                    <a:pt x="54554" y="137802"/>
                    <a:pt x="53650" y="139088"/>
                    <a:pt x="52518" y="140171"/>
                  </a:cubicBezTo>
                  <a:lnTo>
                    <a:pt x="58841" y="140171"/>
                  </a:lnTo>
                  <a:cubicBezTo>
                    <a:pt x="59103" y="139719"/>
                    <a:pt x="59317" y="139254"/>
                    <a:pt x="59519" y="138766"/>
                  </a:cubicBezTo>
                  <a:cubicBezTo>
                    <a:pt x="64187" y="127015"/>
                    <a:pt x="50637" y="114513"/>
                    <a:pt x="54245" y="102869"/>
                  </a:cubicBezTo>
                  <a:cubicBezTo>
                    <a:pt x="58269" y="89891"/>
                    <a:pt x="86213" y="80283"/>
                    <a:pt x="82713" y="66091"/>
                  </a:cubicBezTo>
                  <a:cubicBezTo>
                    <a:pt x="80867" y="58601"/>
                    <a:pt x="69271" y="54815"/>
                    <a:pt x="62270" y="52160"/>
                  </a:cubicBezTo>
                  <a:cubicBezTo>
                    <a:pt x="54197" y="49088"/>
                    <a:pt x="44136" y="46898"/>
                    <a:pt x="38017" y="40790"/>
                  </a:cubicBezTo>
                  <a:cubicBezTo>
                    <a:pt x="28444" y="31229"/>
                    <a:pt x="34576" y="12429"/>
                    <a:pt x="23610" y="3511"/>
                  </a:cubicBezTo>
                  <a:cubicBezTo>
                    <a:pt x="20251" y="776"/>
                    <a:pt x="16290" y="0"/>
                    <a:pt x="1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6"/>
            <p:cNvSpPr/>
            <p:nvPr/>
          </p:nvSpPr>
          <p:spPr>
            <a:xfrm>
              <a:off x="238125" y="1570475"/>
              <a:ext cx="1784175" cy="3294575"/>
            </a:xfrm>
            <a:custGeom>
              <a:avLst/>
              <a:gdLst/>
              <a:ahLst/>
              <a:cxnLst/>
              <a:rect l="l" t="t" r="r" b="b"/>
              <a:pathLst>
                <a:path w="71367" h="131783" extrusionOk="0">
                  <a:moveTo>
                    <a:pt x="5380" y="0"/>
                  </a:moveTo>
                  <a:cubicBezTo>
                    <a:pt x="3615" y="0"/>
                    <a:pt x="1813" y="132"/>
                    <a:pt x="0" y="302"/>
                  </a:cubicBezTo>
                  <a:lnTo>
                    <a:pt x="0" y="4052"/>
                  </a:lnTo>
                  <a:cubicBezTo>
                    <a:pt x="617" y="4025"/>
                    <a:pt x="1231" y="4010"/>
                    <a:pt x="1841" y="4010"/>
                  </a:cubicBezTo>
                  <a:cubicBezTo>
                    <a:pt x="5864" y="4010"/>
                    <a:pt x="9694" y="4676"/>
                    <a:pt x="13014" y="7148"/>
                  </a:cubicBezTo>
                  <a:cubicBezTo>
                    <a:pt x="22872" y="14518"/>
                    <a:pt x="15359" y="30972"/>
                    <a:pt x="22574" y="39402"/>
                  </a:cubicBezTo>
                  <a:cubicBezTo>
                    <a:pt x="30837" y="49058"/>
                    <a:pt x="57686" y="48319"/>
                    <a:pt x="60781" y="61690"/>
                  </a:cubicBezTo>
                  <a:cubicBezTo>
                    <a:pt x="63758" y="74549"/>
                    <a:pt x="39695" y="81859"/>
                    <a:pt x="37398" y="93706"/>
                  </a:cubicBezTo>
                  <a:cubicBezTo>
                    <a:pt x="35385" y="104005"/>
                    <a:pt x="50256" y="113256"/>
                    <a:pt x="46149" y="123531"/>
                  </a:cubicBezTo>
                  <a:cubicBezTo>
                    <a:pt x="44482" y="127722"/>
                    <a:pt x="40291" y="129889"/>
                    <a:pt x="35635" y="131782"/>
                  </a:cubicBezTo>
                  <a:lnTo>
                    <a:pt x="44946" y="131782"/>
                  </a:lnTo>
                  <a:cubicBezTo>
                    <a:pt x="47530" y="130294"/>
                    <a:pt x="49637" y="128424"/>
                    <a:pt x="50733" y="125698"/>
                  </a:cubicBezTo>
                  <a:cubicBezTo>
                    <a:pt x="55078" y="114899"/>
                    <a:pt x="40707" y="104564"/>
                    <a:pt x="43065" y="93908"/>
                  </a:cubicBezTo>
                  <a:cubicBezTo>
                    <a:pt x="45732" y="81835"/>
                    <a:pt x="71366" y="73692"/>
                    <a:pt x="68294" y="60345"/>
                  </a:cubicBezTo>
                  <a:cubicBezTo>
                    <a:pt x="65044" y="46248"/>
                    <a:pt x="36850" y="47164"/>
                    <a:pt x="27765" y="37104"/>
                  </a:cubicBezTo>
                  <a:cubicBezTo>
                    <a:pt x="19776" y="28269"/>
                    <a:pt x="27003" y="11017"/>
                    <a:pt x="16633" y="3207"/>
                  </a:cubicBezTo>
                  <a:cubicBezTo>
                    <a:pt x="13290" y="693"/>
                    <a:pt x="9433" y="0"/>
                    <a:pt x="5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6"/>
            <p:cNvSpPr/>
            <p:nvPr/>
          </p:nvSpPr>
          <p:spPr>
            <a:xfrm>
              <a:off x="238400" y="1770300"/>
              <a:ext cx="1401400" cy="3094750"/>
            </a:xfrm>
            <a:custGeom>
              <a:avLst/>
              <a:gdLst/>
              <a:ahLst/>
              <a:cxnLst/>
              <a:rect l="l" t="t" r="r" b="b"/>
              <a:pathLst>
                <a:path w="56056" h="123790" extrusionOk="0">
                  <a:moveTo>
                    <a:pt x="1" y="0"/>
                  </a:moveTo>
                  <a:lnTo>
                    <a:pt x="1" y="4262"/>
                  </a:lnTo>
                  <a:cubicBezTo>
                    <a:pt x="2001" y="4715"/>
                    <a:pt x="3847" y="5489"/>
                    <a:pt x="5478" y="6763"/>
                  </a:cubicBezTo>
                  <a:cubicBezTo>
                    <a:pt x="13931" y="13454"/>
                    <a:pt x="5859" y="27837"/>
                    <a:pt x="12276" y="35909"/>
                  </a:cubicBezTo>
                  <a:cubicBezTo>
                    <a:pt x="19634" y="45160"/>
                    <a:pt x="42935" y="44244"/>
                    <a:pt x="45542" y="56388"/>
                  </a:cubicBezTo>
                  <a:cubicBezTo>
                    <a:pt x="48066" y="68187"/>
                    <a:pt x="27195" y="74366"/>
                    <a:pt x="26064" y="85463"/>
                  </a:cubicBezTo>
                  <a:cubicBezTo>
                    <a:pt x="25111" y="94845"/>
                    <a:pt x="39827" y="102429"/>
                    <a:pt x="36565" y="111657"/>
                  </a:cubicBezTo>
                  <a:cubicBezTo>
                    <a:pt x="34362" y="117895"/>
                    <a:pt x="24825" y="120039"/>
                    <a:pt x="17789" y="123789"/>
                  </a:cubicBezTo>
                  <a:lnTo>
                    <a:pt x="26302" y="123789"/>
                  </a:lnTo>
                  <a:cubicBezTo>
                    <a:pt x="32588" y="121086"/>
                    <a:pt x="39351" y="118860"/>
                    <a:pt x="41435" y="113514"/>
                  </a:cubicBezTo>
                  <a:cubicBezTo>
                    <a:pt x="45233" y="103715"/>
                    <a:pt x="30231" y="95381"/>
                    <a:pt x="31707" y="85558"/>
                  </a:cubicBezTo>
                  <a:cubicBezTo>
                    <a:pt x="33434" y="74081"/>
                    <a:pt x="56056" y="67425"/>
                    <a:pt x="53162" y="55031"/>
                  </a:cubicBezTo>
                  <a:cubicBezTo>
                    <a:pt x="50150" y="42172"/>
                    <a:pt x="25337" y="43136"/>
                    <a:pt x="17408" y="33683"/>
                  </a:cubicBezTo>
                  <a:cubicBezTo>
                    <a:pt x="10347" y="25289"/>
                    <a:pt x="18265" y="10037"/>
                    <a:pt x="9288" y="3012"/>
                  </a:cubicBezTo>
                  <a:cubicBezTo>
                    <a:pt x="6621" y="929"/>
                    <a:pt x="3430" y="17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6"/>
            <p:cNvSpPr/>
            <p:nvPr/>
          </p:nvSpPr>
          <p:spPr>
            <a:xfrm>
              <a:off x="185425" y="2003950"/>
              <a:ext cx="1061475" cy="2861100"/>
            </a:xfrm>
            <a:custGeom>
              <a:avLst/>
              <a:gdLst/>
              <a:ahLst/>
              <a:cxnLst/>
              <a:rect l="l" t="t" r="r" b="b"/>
              <a:pathLst>
                <a:path w="42459" h="114444" extrusionOk="0">
                  <a:moveTo>
                    <a:pt x="2108" y="0"/>
                  </a:moveTo>
                  <a:lnTo>
                    <a:pt x="2108" y="7823"/>
                  </a:lnTo>
                  <a:cubicBezTo>
                    <a:pt x="4858" y="14431"/>
                    <a:pt x="1" y="24515"/>
                    <a:pt x="4442" y="30849"/>
                  </a:cubicBezTo>
                  <a:cubicBezTo>
                    <a:pt x="10573" y="39601"/>
                    <a:pt x="30040" y="38815"/>
                    <a:pt x="32636" y="49709"/>
                  </a:cubicBezTo>
                  <a:cubicBezTo>
                    <a:pt x="35112" y="60127"/>
                    <a:pt x="16955" y="66509"/>
                    <a:pt x="17122" y="76093"/>
                  </a:cubicBezTo>
                  <a:cubicBezTo>
                    <a:pt x="17277" y="84106"/>
                    <a:pt x="31076" y="91083"/>
                    <a:pt x="28588" y="99120"/>
                  </a:cubicBezTo>
                  <a:cubicBezTo>
                    <a:pt x="26123" y="107097"/>
                    <a:pt x="11169" y="108168"/>
                    <a:pt x="5406" y="114443"/>
                  </a:cubicBezTo>
                  <a:lnTo>
                    <a:pt x="12288" y="114443"/>
                  </a:lnTo>
                  <a:cubicBezTo>
                    <a:pt x="19086" y="109585"/>
                    <a:pt x="31350" y="107680"/>
                    <a:pt x="33695" y="100632"/>
                  </a:cubicBezTo>
                  <a:cubicBezTo>
                    <a:pt x="36589" y="91869"/>
                    <a:pt x="22039" y="84999"/>
                    <a:pt x="22587" y="76069"/>
                  </a:cubicBezTo>
                  <a:cubicBezTo>
                    <a:pt x="23254" y="65520"/>
                    <a:pt x="42458" y="59639"/>
                    <a:pt x="40077" y="48375"/>
                  </a:cubicBezTo>
                  <a:cubicBezTo>
                    <a:pt x="37636" y="36814"/>
                    <a:pt x="15979" y="37660"/>
                    <a:pt x="9347" y="28730"/>
                  </a:cubicBezTo>
                  <a:cubicBezTo>
                    <a:pt x="3608" y="20991"/>
                    <a:pt x="11597" y="7418"/>
                    <a:pt x="3703" y="1072"/>
                  </a:cubicBezTo>
                  <a:cubicBezTo>
                    <a:pt x="3203" y="667"/>
                    <a:pt x="2668" y="310"/>
                    <a:pt x="2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6"/>
            <p:cNvSpPr/>
            <p:nvPr/>
          </p:nvSpPr>
          <p:spPr>
            <a:xfrm>
              <a:off x="238125" y="2893650"/>
              <a:ext cx="640275" cy="1894300"/>
            </a:xfrm>
            <a:custGeom>
              <a:avLst/>
              <a:gdLst/>
              <a:ahLst/>
              <a:cxnLst/>
              <a:rect l="l" t="t" r="r" b="b"/>
              <a:pathLst>
                <a:path w="25611" h="75772" extrusionOk="0">
                  <a:moveTo>
                    <a:pt x="0" y="0"/>
                  </a:moveTo>
                  <a:lnTo>
                    <a:pt x="0" y="4798"/>
                  </a:lnTo>
                  <a:cubicBezTo>
                    <a:pt x="6489" y="8025"/>
                    <a:pt x="14752" y="10228"/>
                    <a:pt x="16347" y="16752"/>
                  </a:cubicBezTo>
                  <a:cubicBezTo>
                    <a:pt x="18562" y="25789"/>
                    <a:pt x="4239" y="32361"/>
                    <a:pt x="4596" y="40696"/>
                  </a:cubicBezTo>
                  <a:cubicBezTo>
                    <a:pt x="4917" y="47768"/>
                    <a:pt x="18038" y="53816"/>
                    <a:pt x="16073" y="61079"/>
                  </a:cubicBezTo>
                  <a:cubicBezTo>
                    <a:pt x="14573" y="66675"/>
                    <a:pt x="6465" y="68842"/>
                    <a:pt x="0" y="71533"/>
                  </a:cubicBezTo>
                  <a:lnTo>
                    <a:pt x="0" y="75771"/>
                  </a:lnTo>
                  <a:cubicBezTo>
                    <a:pt x="6358" y="71211"/>
                    <a:pt x="19121" y="69473"/>
                    <a:pt x="21300" y="62222"/>
                  </a:cubicBezTo>
                  <a:cubicBezTo>
                    <a:pt x="23622" y="54543"/>
                    <a:pt x="9858" y="48018"/>
                    <a:pt x="9704" y="40588"/>
                  </a:cubicBezTo>
                  <a:cubicBezTo>
                    <a:pt x="9525" y="31706"/>
                    <a:pt x="25610" y="25098"/>
                    <a:pt x="23301" y="15454"/>
                  </a:cubicBezTo>
                  <a:cubicBezTo>
                    <a:pt x="21134" y="6465"/>
                    <a:pt x="6918" y="567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6"/>
            <p:cNvSpPr/>
            <p:nvPr/>
          </p:nvSpPr>
          <p:spPr>
            <a:xfrm>
              <a:off x="238125" y="3947925"/>
              <a:ext cx="306600" cy="652800"/>
            </a:xfrm>
            <a:custGeom>
              <a:avLst/>
              <a:gdLst/>
              <a:ahLst/>
              <a:cxnLst/>
              <a:rect l="l" t="t" r="r" b="b"/>
              <a:pathLst>
                <a:path w="12264" h="26112" extrusionOk="0">
                  <a:moveTo>
                    <a:pt x="0" y="1"/>
                  </a:moveTo>
                  <a:lnTo>
                    <a:pt x="0" y="7383"/>
                  </a:lnTo>
                  <a:cubicBezTo>
                    <a:pt x="3191" y="10586"/>
                    <a:pt x="6489" y="13753"/>
                    <a:pt x="5560" y="17205"/>
                  </a:cubicBezTo>
                  <a:cubicBezTo>
                    <a:pt x="4917" y="19611"/>
                    <a:pt x="2774" y="21313"/>
                    <a:pt x="0" y="22694"/>
                  </a:cubicBezTo>
                  <a:lnTo>
                    <a:pt x="0" y="26111"/>
                  </a:lnTo>
                  <a:cubicBezTo>
                    <a:pt x="5144" y="24159"/>
                    <a:pt x="9989" y="21956"/>
                    <a:pt x="10870" y="17932"/>
                  </a:cubicBezTo>
                  <a:cubicBezTo>
                    <a:pt x="12263" y="11550"/>
                    <a:pt x="1691" y="61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6"/>
            <p:cNvSpPr/>
            <p:nvPr/>
          </p:nvSpPr>
          <p:spPr>
            <a:xfrm>
              <a:off x="238125" y="3117475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0" y="1"/>
                  </a:moveTo>
                  <a:lnTo>
                    <a:pt x="0" y="5073"/>
                  </a:lnTo>
                  <a:cubicBezTo>
                    <a:pt x="1726" y="6478"/>
                    <a:pt x="3048" y="8156"/>
                    <a:pt x="3620" y="10323"/>
                  </a:cubicBezTo>
                  <a:cubicBezTo>
                    <a:pt x="4620" y="14145"/>
                    <a:pt x="2453" y="17777"/>
                    <a:pt x="0" y="21348"/>
                  </a:cubicBezTo>
                  <a:lnTo>
                    <a:pt x="0" y="29564"/>
                  </a:lnTo>
                  <a:cubicBezTo>
                    <a:pt x="1643" y="22634"/>
                    <a:pt x="11466" y="16645"/>
                    <a:pt x="9763" y="9073"/>
                  </a:cubicBezTo>
                  <a:cubicBezTo>
                    <a:pt x="8799" y="4763"/>
                    <a:pt x="4536" y="227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6" name="Google Shape;866;p66"/>
          <p:cNvSpPr/>
          <p:nvPr/>
        </p:nvSpPr>
        <p:spPr>
          <a:xfrm>
            <a:off x="2635500" y="635300"/>
            <a:ext cx="3873000" cy="3873000"/>
          </a:xfrm>
          <a:prstGeom prst="ellipse">
            <a:avLst/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66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Queue</a:t>
            </a:r>
            <a:endParaRPr dirty="0"/>
          </a:p>
        </p:txBody>
      </p:sp>
      <p:sp>
        <p:nvSpPr>
          <p:cNvPr id="868" name="Google Shape;868;p66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Brief Description about Queue</a:t>
            </a:r>
            <a:endParaRPr dirty="0"/>
          </a:p>
        </p:txBody>
      </p:sp>
      <p:sp>
        <p:nvSpPr>
          <p:cNvPr id="869" name="Google Shape;869;p66"/>
          <p:cNvSpPr txBox="1">
            <a:spLocks noGrp="1"/>
          </p:cNvSpPr>
          <p:nvPr>
            <p:ph type="title" idx="2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70" name="Google Shape;870;p66"/>
          <p:cNvSpPr/>
          <p:nvPr/>
        </p:nvSpPr>
        <p:spPr>
          <a:xfrm rot="-5400000">
            <a:off x="4530700" y="148370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1" name="Google Shape;871;p66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72" name="Google Shape;872;p66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73" name="Google Shape;873;p66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74" name="Google Shape;874;p66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Implimentation</a:t>
            </a:r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99344B-0FBD-461B-BFE5-BB63B848CC23}"/>
              </a:ext>
            </a:extLst>
          </p:cNvPr>
          <p:cNvSpPr txBox="1"/>
          <p:nvPr/>
        </p:nvSpPr>
        <p:spPr>
          <a:xfrm>
            <a:off x="376403" y="959042"/>
            <a:ext cx="385348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a[10], top = -1, </a:t>
            </a:r>
            <a:r>
              <a:rPr lang="en-US" sz="1600" dirty="0" err="1">
                <a:latin typeface="Mulish" panose="020B0604020202020204" charset="0"/>
              </a:rPr>
              <a:t>max_stk</a:t>
            </a:r>
            <a:r>
              <a:rPr lang="en-US" sz="1600" dirty="0">
                <a:latin typeface="Mulish" panose="020B0604020202020204" charset="0"/>
              </a:rPr>
              <a:t>=9;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void </a:t>
            </a:r>
            <a:r>
              <a:rPr lang="en-US" sz="1600" b="1" dirty="0">
                <a:latin typeface="Mulish" panose="020B0604020202020204" charset="0"/>
              </a:rPr>
              <a:t>push (int value)</a:t>
            </a:r>
          </a:p>
          <a:p>
            <a:r>
              <a:rPr lang="en-US" sz="1600" dirty="0">
                <a:latin typeface="Mulish" panose="020B0604020202020204" charset="0"/>
              </a:rPr>
              <a:t>{</a:t>
            </a:r>
          </a:p>
          <a:p>
            <a:r>
              <a:rPr lang="en-US" sz="1600" dirty="0">
                <a:latin typeface="Mulish" panose="020B0604020202020204" charset="0"/>
              </a:rPr>
              <a:t>        if(top == </a:t>
            </a:r>
            <a:r>
              <a:rPr lang="en-US" sz="1600" dirty="0" err="1">
                <a:latin typeface="Mulish" panose="020B0604020202020204" charset="0"/>
              </a:rPr>
              <a:t>max_stk</a:t>
            </a:r>
            <a:r>
              <a:rPr lang="en-US" sz="1600" dirty="0">
                <a:latin typeface="Mulish" panose="020B0604020202020204" charset="0"/>
              </a:rPr>
              <a:t>)</a:t>
            </a:r>
          </a:p>
          <a:p>
            <a:r>
              <a:rPr lang="en-US" sz="1600" dirty="0">
                <a:latin typeface="Mulish" panose="020B0604020202020204" charset="0"/>
              </a:rPr>
              <a:t>                </a:t>
            </a:r>
            <a:r>
              <a:rPr lang="en-US" sz="1600" dirty="0" err="1">
                <a:latin typeface="Mulish" panose="020B0604020202020204" charset="0"/>
              </a:rPr>
              <a:t>cout</a:t>
            </a:r>
            <a:r>
              <a:rPr lang="en-US" sz="1600" dirty="0">
                <a:latin typeface="Mulish" panose="020B0604020202020204" charset="0"/>
              </a:rPr>
              <a:t>&lt;&lt;"Stack Filled Up";</a:t>
            </a:r>
          </a:p>
          <a:p>
            <a:r>
              <a:rPr lang="en-US" sz="1600" dirty="0">
                <a:latin typeface="Mulish" panose="020B0604020202020204" charset="0"/>
              </a:rPr>
              <a:t>        else</a:t>
            </a:r>
          </a:p>
          <a:p>
            <a:r>
              <a:rPr lang="en-US" sz="1600" dirty="0">
                <a:latin typeface="Mulish" panose="020B0604020202020204" charset="0"/>
              </a:rPr>
              <a:t>                a[++top] = value;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r>
              <a:rPr lang="en-US" sz="1600" dirty="0">
                <a:latin typeface="Mulish" panose="020B0604020202020204" charset="0"/>
              </a:rPr>
              <a:t>void </a:t>
            </a:r>
            <a:r>
              <a:rPr lang="en-US" sz="1600" b="1" dirty="0" err="1">
                <a:latin typeface="Mulish" panose="020B0604020202020204" charset="0"/>
              </a:rPr>
              <a:t>p_top</a:t>
            </a:r>
            <a:r>
              <a:rPr lang="en-US" sz="1600" b="1" dirty="0">
                <a:latin typeface="Mulish" panose="020B0604020202020204" charset="0"/>
              </a:rPr>
              <a:t>()</a:t>
            </a:r>
          </a:p>
          <a:p>
            <a:r>
              <a:rPr lang="en-US" sz="1600" dirty="0">
                <a:latin typeface="Mulish" panose="020B0604020202020204" charset="0"/>
              </a:rPr>
              <a:t>{</a:t>
            </a:r>
          </a:p>
          <a:p>
            <a:r>
              <a:rPr lang="en-US" sz="1600" dirty="0">
                <a:latin typeface="Mulish" panose="020B0604020202020204" charset="0"/>
              </a:rPr>
              <a:t>        if(top&gt;-1)</a:t>
            </a:r>
          </a:p>
          <a:p>
            <a:r>
              <a:rPr lang="en-US" sz="1600" dirty="0">
                <a:latin typeface="Mulish" panose="020B0604020202020204" charset="0"/>
              </a:rPr>
              <a:t>                </a:t>
            </a:r>
            <a:r>
              <a:rPr lang="en-US" sz="1600" dirty="0" err="1">
                <a:latin typeface="Mulish" panose="020B0604020202020204" charset="0"/>
              </a:rPr>
              <a:t>cout</a:t>
            </a:r>
            <a:r>
              <a:rPr lang="en-US" sz="1600" dirty="0">
                <a:latin typeface="Mulish" panose="020B0604020202020204" charset="0"/>
              </a:rPr>
              <a:t>&lt;&lt;a[top]&lt;&lt;</a:t>
            </a:r>
            <a:r>
              <a:rPr lang="en-US" sz="1600" dirty="0" err="1">
                <a:latin typeface="Mulish" panose="020B0604020202020204" charset="0"/>
              </a:rPr>
              <a:t>endl</a:t>
            </a:r>
            <a:r>
              <a:rPr lang="en-US" sz="1600" dirty="0">
                <a:latin typeface="Mulish" panose="020B0604020202020204" charset="0"/>
              </a:rPr>
              <a:t>;</a:t>
            </a:r>
          </a:p>
          <a:p>
            <a:r>
              <a:rPr lang="en-US" sz="1600" dirty="0">
                <a:latin typeface="Mulish" panose="020B0604020202020204" charset="0"/>
              </a:rPr>
              <a:t>        else</a:t>
            </a:r>
          </a:p>
          <a:p>
            <a:r>
              <a:rPr lang="en-US" sz="1600" dirty="0">
                <a:latin typeface="Mulish" panose="020B0604020202020204" charset="0"/>
              </a:rPr>
              <a:t>                </a:t>
            </a:r>
            <a:r>
              <a:rPr lang="en-US" sz="1600" dirty="0" err="1">
                <a:latin typeface="Mulish" panose="020B0604020202020204" charset="0"/>
              </a:rPr>
              <a:t>cout</a:t>
            </a:r>
            <a:r>
              <a:rPr lang="en-US" sz="1600" dirty="0">
                <a:latin typeface="Mulish" panose="020B0604020202020204" charset="0"/>
              </a:rPr>
              <a:t>&lt;&lt;"Stack is Empty"&lt;&lt;</a:t>
            </a:r>
            <a:r>
              <a:rPr lang="en-US" sz="1600" dirty="0" err="1">
                <a:latin typeface="Mulish" panose="020B0604020202020204" charset="0"/>
              </a:rPr>
              <a:t>endl</a:t>
            </a:r>
            <a:r>
              <a:rPr lang="en-US" sz="1600" dirty="0">
                <a:latin typeface="Mulish" panose="020B0604020202020204" charset="0"/>
              </a:rPr>
              <a:t>;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endParaRPr lang="en-US" sz="1600" dirty="0">
              <a:latin typeface="Mulish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06123-8044-4D7D-8BBF-86A067B6869A}"/>
              </a:ext>
            </a:extLst>
          </p:cNvPr>
          <p:cNvSpPr txBox="1"/>
          <p:nvPr/>
        </p:nvSpPr>
        <p:spPr>
          <a:xfrm>
            <a:off x="4637086" y="959042"/>
            <a:ext cx="351631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void </a:t>
            </a:r>
            <a:r>
              <a:rPr lang="en-US" sz="1600" b="1" dirty="0">
                <a:latin typeface="Mulish" panose="020B0604020202020204" charset="0"/>
              </a:rPr>
              <a:t>pop()</a:t>
            </a:r>
          </a:p>
          <a:p>
            <a:r>
              <a:rPr lang="en-US" sz="1600" dirty="0">
                <a:latin typeface="Mulish" panose="020B0604020202020204" charset="0"/>
              </a:rPr>
              <a:t>{</a:t>
            </a:r>
          </a:p>
          <a:p>
            <a:r>
              <a:rPr lang="en-US" sz="1600" dirty="0">
                <a:latin typeface="Mulish" panose="020B0604020202020204" charset="0"/>
              </a:rPr>
              <a:t>        if(top==-1)</a:t>
            </a:r>
          </a:p>
          <a:p>
            <a:r>
              <a:rPr lang="en-US" sz="1600" dirty="0">
                <a:latin typeface="Mulish" panose="020B0604020202020204" charset="0"/>
              </a:rPr>
              <a:t>                </a:t>
            </a:r>
            <a:r>
              <a:rPr lang="en-US" sz="1600" dirty="0" err="1">
                <a:latin typeface="Mulish" panose="020B0604020202020204" charset="0"/>
              </a:rPr>
              <a:t>cout</a:t>
            </a:r>
            <a:r>
              <a:rPr lang="en-US" sz="1600" dirty="0">
                <a:latin typeface="Mulish" panose="020B0604020202020204" charset="0"/>
              </a:rPr>
              <a:t>&lt;&lt;"Stack is Empty"&lt;&lt;</a:t>
            </a:r>
            <a:r>
              <a:rPr lang="en-US" sz="1600" dirty="0" err="1">
                <a:latin typeface="Mulish" panose="020B0604020202020204" charset="0"/>
              </a:rPr>
              <a:t>endl</a:t>
            </a:r>
            <a:r>
              <a:rPr lang="en-US" sz="1600" dirty="0">
                <a:latin typeface="Mulish" panose="020B0604020202020204" charset="0"/>
              </a:rPr>
              <a:t>;</a:t>
            </a:r>
          </a:p>
          <a:p>
            <a:r>
              <a:rPr lang="en-US" sz="1600" dirty="0">
                <a:latin typeface="Mulish" panose="020B0604020202020204" charset="0"/>
              </a:rPr>
              <a:t>        else</a:t>
            </a:r>
          </a:p>
          <a:p>
            <a:r>
              <a:rPr lang="en-US" sz="1600" dirty="0">
                <a:latin typeface="Mulish" panose="020B0604020202020204" charset="0"/>
              </a:rPr>
              <a:t>                top--;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r>
              <a:rPr lang="en-US" sz="1600" dirty="0">
                <a:latin typeface="Mulish" panose="020B0604020202020204" charset="0"/>
              </a:rPr>
              <a:t>int </a:t>
            </a:r>
            <a:r>
              <a:rPr lang="en-US" sz="1600" b="1" dirty="0">
                <a:latin typeface="Mulish" panose="020B0604020202020204" charset="0"/>
              </a:rPr>
              <a:t>main()</a:t>
            </a:r>
          </a:p>
          <a:p>
            <a:r>
              <a:rPr lang="en-US" sz="1600" dirty="0">
                <a:latin typeface="Mulish" panose="020B0604020202020204" charset="0"/>
              </a:rPr>
              <a:t>{       </a:t>
            </a:r>
          </a:p>
          <a:p>
            <a:r>
              <a:rPr lang="en-US" sz="1600" dirty="0">
                <a:latin typeface="Mulish" panose="020B0604020202020204" charset="0"/>
              </a:rPr>
              <a:t>        push(10);</a:t>
            </a:r>
          </a:p>
          <a:p>
            <a:r>
              <a:rPr lang="en-US" sz="1600" dirty="0">
                <a:latin typeface="Mulish" panose="020B0604020202020204" charset="0"/>
              </a:rPr>
              <a:t>        </a:t>
            </a:r>
            <a:r>
              <a:rPr lang="en-US" sz="1600" dirty="0" err="1">
                <a:latin typeface="Mulish" panose="020B0604020202020204" charset="0"/>
              </a:rPr>
              <a:t>p_top</a:t>
            </a:r>
            <a:r>
              <a:rPr lang="en-US" sz="1600" dirty="0">
                <a:latin typeface="Mulish" panose="020B0604020202020204" charset="0"/>
              </a:rPr>
              <a:t>();</a:t>
            </a:r>
          </a:p>
          <a:p>
            <a:r>
              <a:rPr lang="en-US" sz="1600" dirty="0">
                <a:latin typeface="Mulish" panose="020B0604020202020204" charset="0"/>
              </a:rPr>
              <a:t>        pop();</a:t>
            </a:r>
          </a:p>
          <a:p>
            <a:r>
              <a:rPr lang="en-US" sz="1600" dirty="0">
                <a:latin typeface="Mulish" panose="020B0604020202020204" charset="0"/>
              </a:rPr>
              <a:t>            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211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Implimentation of Push</a:t>
            </a:r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99344B-0FBD-461B-BFE5-BB63B848CC23}"/>
              </a:ext>
            </a:extLst>
          </p:cNvPr>
          <p:cNvSpPr txBox="1"/>
          <p:nvPr/>
        </p:nvSpPr>
        <p:spPr>
          <a:xfrm>
            <a:off x="376403" y="1317858"/>
            <a:ext cx="38534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a[10], top = -1, </a:t>
            </a:r>
            <a:r>
              <a:rPr lang="en-US" sz="1600" dirty="0" err="1">
                <a:latin typeface="Mulish" panose="020B0604020202020204" charset="0"/>
              </a:rPr>
              <a:t>max_stk</a:t>
            </a:r>
            <a:r>
              <a:rPr lang="en-US" sz="1600" dirty="0">
                <a:latin typeface="Mulish" panose="020B0604020202020204" charset="0"/>
              </a:rPr>
              <a:t>=9;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void </a:t>
            </a:r>
            <a:r>
              <a:rPr lang="en-US" sz="1600" b="1" dirty="0">
                <a:latin typeface="Mulish" panose="020B0604020202020204" charset="0"/>
              </a:rPr>
              <a:t>push (int value)</a:t>
            </a:r>
          </a:p>
          <a:p>
            <a:r>
              <a:rPr lang="en-US" sz="1600" dirty="0">
                <a:latin typeface="Mulish" panose="020B0604020202020204" charset="0"/>
              </a:rPr>
              <a:t>{</a:t>
            </a:r>
          </a:p>
          <a:p>
            <a:r>
              <a:rPr lang="en-US" sz="1600" dirty="0">
                <a:latin typeface="Mulish" panose="020B0604020202020204" charset="0"/>
              </a:rPr>
              <a:t>        if(top == </a:t>
            </a:r>
            <a:r>
              <a:rPr lang="en-US" sz="1600" dirty="0" err="1">
                <a:latin typeface="Mulish" panose="020B0604020202020204" charset="0"/>
              </a:rPr>
              <a:t>max_stk</a:t>
            </a:r>
            <a:r>
              <a:rPr lang="en-US" sz="1600" dirty="0">
                <a:latin typeface="Mulish" panose="020B0604020202020204" charset="0"/>
              </a:rPr>
              <a:t>)</a:t>
            </a:r>
          </a:p>
          <a:p>
            <a:r>
              <a:rPr lang="en-US" sz="1600" dirty="0">
                <a:latin typeface="Mulish" panose="020B0604020202020204" charset="0"/>
              </a:rPr>
              <a:t>                </a:t>
            </a:r>
            <a:r>
              <a:rPr lang="en-US" sz="1600" dirty="0" err="1">
                <a:latin typeface="Mulish" panose="020B0604020202020204" charset="0"/>
              </a:rPr>
              <a:t>cout</a:t>
            </a:r>
            <a:r>
              <a:rPr lang="en-US" sz="1600" dirty="0">
                <a:latin typeface="Mulish" panose="020B0604020202020204" charset="0"/>
              </a:rPr>
              <a:t>&lt;&lt;"Stack Filled Up";</a:t>
            </a:r>
          </a:p>
          <a:p>
            <a:r>
              <a:rPr lang="en-US" sz="1600" dirty="0">
                <a:latin typeface="Mulish" panose="020B0604020202020204" charset="0"/>
              </a:rPr>
              <a:t>        else</a:t>
            </a:r>
          </a:p>
          <a:p>
            <a:r>
              <a:rPr lang="en-US" sz="1600" dirty="0">
                <a:latin typeface="Mulish" panose="020B0604020202020204" charset="0"/>
              </a:rPr>
              <a:t>                a[++top] = value;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endParaRPr lang="en-US" sz="1600" dirty="0">
              <a:latin typeface="Mulish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06123-8044-4D7D-8BBF-86A067B6869A}"/>
              </a:ext>
            </a:extLst>
          </p:cNvPr>
          <p:cNvSpPr txBox="1"/>
          <p:nvPr/>
        </p:nvSpPr>
        <p:spPr>
          <a:xfrm>
            <a:off x="4914111" y="1456753"/>
            <a:ext cx="35163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</a:t>
            </a:r>
            <a:r>
              <a:rPr lang="en-US" sz="1600" b="1" dirty="0">
                <a:latin typeface="Mulish" panose="020B0604020202020204" charset="0"/>
              </a:rPr>
              <a:t>main()</a:t>
            </a:r>
          </a:p>
          <a:p>
            <a:r>
              <a:rPr lang="en-US" sz="1600" dirty="0">
                <a:latin typeface="Mulish" panose="020B0604020202020204" charset="0"/>
              </a:rPr>
              <a:t>{       </a:t>
            </a:r>
          </a:p>
          <a:p>
            <a:r>
              <a:rPr lang="en-US" sz="1600" dirty="0">
                <a:latin typeface="Mulish" panose="020B0604020202020204" charset="0"/>
              </a:rPr>
              <a:t>        push(10);</a:t>
            </a:r>
          </a:p>
          <a:p>
            <a:r>
              <a:rPr lang="en-US" sz="1600" dirty="0">
                <a:latin typeface="Mulish" panose="020B0604020202020204" charset="0"/>
              </a:rPr>
              <a:t>        push(7);</a:t>
            </a:r>
          </a:p>
          <a:p>
            <a:r>
              <a:rPr lang="en-US" sz="1600" dirty="0">
                <a:latin typeface="Mulish" panose="020B0604020202020204" charset="0"/>
              </a:rPr>
              <a:t>        push(5);</a:t>
            </a:r>
          </a:p>
          <a:p>
            <a:r>
              <a:rPr lang="en-US" sz="1600" dirty="0">
                <a:latin typeface="Mulish" panose="020B0604020202020204" charset="0"/>
              </a:rPr>
              <a:t>                    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</p:txBody>
      </p:sp>
      <p:sp>
        <p:nvSpPr>
          <p:cNvPr id="9" name="Google Shape;1690;p106">
            <a:extLst>
              <a:ext uri="{FF2B5EF4-FFF2-40B4-BE49-F238E27FC236}">
                <a16:creationId xmlns:a16="http://schemas.microsoft.com/office/drawing/2014/main" id="{C0B19783-1AB9-440C-B95D-AE1C8DE24C8C}"/>
              </a:ext>
            </a:extLst>
          </p:cNvPr>
          <p:cNvSpPr/>
          <p:nvPr/>
        </p:nvSpPr>
        <p:spPr>
          <a:xfrm rot="10800000">
            <a:off x="4390724" y="1353073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5804625D-4121-4F4B-859A-2FE95FDE7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8534" y="4672833"/>
            <a:ext cx="167640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0" dirty="0">
                <a:latin typeface="Verdana" pitchFamily="34" charset="0"/>
              </a:rPr>
              <a:t>top = 2</a:t>
            </a:r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4D4B0EC4-30E4-44FD-BBEC-73829FFE2A52}"/>
              </a:ext>
            </a:extLst>
          </p:cNvPr>
          <p:cNvSpPr>
            <a:spLocks/>
          </p:cNvSpPr>
          <p:nvPr/>
        </p:nvSpPr>
        <p:spPr bwMode="auto">
          <a:xfrm>
            <a:off x="3622438" y="4480746"/>
            <a:ext cx="384175" cy="384175"/>
          </a:xfrm>
          <a:custGeom>
            <a:avLst/>
            <a:gdLst/>
            <a:ahLst/>
            <a:cxnLst>
              <a:cxn ang="0">
                <a:pos x="240" y="240"/>
              </a:cxn>
              <a:cxn ang="0">
                <a:pos x="48" y="192"/>
              </a:cxn>
              <a:cxn ang="0">
                <a:pos x="0" y="0"/>
              </a:cxn>
            </a:cxnLst>
            <a:rect l="0" t="0" r="r" b="b"/>
            <a:pathLst>
              <a:path w="240" h="240">
                <a:moveTo>
                  <a:pt x="240" y="240"/>
                </a:moveTo>
                <a:cubicBezTo>
                  <a:pt x="164" y="236"/>
                  <a:pt x="88" y="232"/>
                  <a:pt x="48" y="192"/>
                </a:cubicBezTo>
                <a:cubicBezTo>
                  <a:pt x="8" y="152"/>
                  <a:pt x="4" y="76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14" name="Group 30">
            <a:extLst>
              <a:ext uri="{FF2B5EF4-FFF2-40B4-BE49-F238E27FC236}">
                <a16:creationId xmlns:a16="http://schemas.microsoft.com/office/drawing/2014/main" id="{9E7403CD-E157-4D7E-BDFA-596CEE9F28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0481" y="4063234"/>
            <a:ext cx="4572000" cy="406400"/>
            <a:chOff x="576" y="1536"/>
            <a:chExt cx="4320" cy="384"/>
          </a:xfrm>
          <a:noFill/>
        </p:grpSpPr>
        <p:sp>
          <p:nvSpPr>
            <p:cNvPr id="16" name="Rectangle 31">
              <a:extLst>
                <a:ext uri="{FF2B5EF4-FFF2-40B4-BE49-F238E27FC236}">
                  <a16:creationId xmlns:a16="http://schemas.microsoft.com/office/drawing/2014/main" id="{D307EC0F-6BAB-4962-965C-6CEDA5661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36"/>
              <a:ext cx="432" cy="3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10</a:t>
              </a:r>
            </a:p>
          </p:txBody>
        </p:sp>
        <p:sp>
          <p:nvSpPr>
            <p:cNvPr id="17" name="Rectangle 32">
              <a:extLst>
                <a:ext uri="{FF2B5EF4-FFF2-40B4-BE49-F238E27FC236}">
                  <a16:creationId xmlns:a16="http://schemas.microsoft.com/office/drawing/2014/main" id="{01063BD0-14E8-4D4B-8F99-885AE8C46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536"/>
              <a:ext cx="432" cy="3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Mulish" panose="020B0604020202020204" charset="0"/>
                </a:rPr>
                <a:t>7</a:t>
              </a:r>
              <a:endParaRPr lang="en-US" sz="1600" b="0" dirty="0">
                <a:latin typeface="Mulish" panose="020B0604020202020204" charset="0"/>
              </a:endParaRPr>
            </a:p>
          </p:txBody>
        </p:sp>
        <p:sp>
          <p:nvSpPr>
            <p:cNvPr id="18" name="Rectangle 33">
              <a:extLst>
                <a:ext uri="{FF2B5EF4-FFF2-40B4-BE49-F238E27FC236}">
                  <a16:creationId xmlns:a16="http://schemas.microsoft.com/office/drawing/2014/main" id="{2DB11C03-8E28-4313-B8F5-C7084F996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36"/>
              <a:ext cx="432" cy="3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5</a:t>
              </a:r>
            </a:p>
          </p:txBody>
        </p:sp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33073748-FCA6-4512-9449-786C6387E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1600" b="0" dirty="0">
                <a:latin typeface="Mulish" panose="020B0604020202020204" charset="0"/>
              </a:endParaRPr>
            </a:p>
          </p:txBody>
        </p:sp>
        <p:sp>
          <p:nvSpPr>
            <p:cNvPr id="20" name="Rectangle 35">
              <a:extLst>
                <a:ext uri="{FF2B5EF4-FFF2-40B4-BE49-F238E27FC236}">
                  <a16:creationId xmlns:a16="http://schemas.microsoft.com/office/drawing/2014/main" id="{53A581D4-CCAB-4B92-9A05-A29B909E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4" name="Rectangle 36">
              <a:extLst>
                <a:ext uri="{FF2B5EF4-FFF2-40B4-BE49-F238E27FC236}">
                  <a16:creationId xmlns:a16="http://schemas.microsoft.com/office/drawing/2014/main" id="{8019263B-CC2B-4610-BA48-646B378E5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5" name="Rectangle 37">
              <a:extLst>
                <a:ext uri="{FF2B5EF4-FFF2-40B4-BE49-F238E27FC236}">
                  <a16:creationId xmlns:a16="http://schemas.microsoft.com/office/drawing/2014/main" id="{3021BD1E-2875-41E3-AA06-BABE1F1E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6" name="Rectangle 38">
              <a:extLst>
                <a:ext uri="{FF2B5EF4-FFF2-40B4-BE49-F238E27FC236}">
                  <a16:creationId xmlns:a16="http://schemas.microsoft.com/office/drawing/2014/main" id="{7ACF4C52-BD01-4298-8D44-99B9685F4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7" name="Rectangle 39">
              <a:extLst>
                <a:ext uri="{FF2B5EF4-FFF2-40B4-BE49-F238E27FC236}">
                  <a16:creationId xmlns:a16="http://schemas.microsoft.com/office/drawing/2014/main" id="{721A5C73-C503-4464-B7D1-6E6CA895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31A7F763-3847-4854-AF6B-D83D3D737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</p:grpSp>
      <p:sp>
        <p:nvSpPr>
          <p:cNvPr id="15" name="Text Box 42">
            <a:extLst>
              <a:ext uri="{FF2B5EF4-FFF2-40B4-BE49-F238E27FC236}">
                <a16:creationId xmlns:a16="http://schemas.microsoft.com/office/drawing/2014/main" id="{F9EA6DC0-7013-43DE-96EF-B905C825D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787" y="4072911"/>
            <a:ext cx="878767" cy="338554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0" dirty="0">
                <a:latin typeface="Verdana" pitchFamily="34" charset="0"/>
              </a:rPr>
              <a:t>STACK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0BEC81-1056-4A92-981D-C5F714ED8C00}"/>
              </a:ext>
            </a:extLst>
          </p:cNvPr>
          <p:cNvGrpSpPr/>
          <p:nvPr/>
        </p:nvGrpSpPr>
        <p:grpSpPr>
          <a:xfrm>
            <a:off x="2530481" y="3463311"/>
            <a:ext cx="4572000" cy="609600"/>
            <a:chOff x="961724" y="3770346"/>
            <a:chExt cx="6855024" cy="609600"/>
          </a:xfrm>
        </p:grpSpPr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4052AA0D-4F73-40DA-9853-68922E065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7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0</a:t>
              </a: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1799D9B4-3BEA-4E8C-B3F8-77E0465A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5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1</a:t>
              </a: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8486BF48-865C-4323-BDBB-454636346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3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2</a:t>
              </a: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43A8123F-4E58-4671-848C-AB2E3B40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1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3</a:t>
              </a:r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92E28C6E-82F3-418C-8B3B-519BA1AAE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428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4</a:t>
              </a:r>
            </a:p>
          </p:txBody>
        </p: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BF1CD1F2-3A55-44F6-85AE-59B888DFD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732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5</a:t>
              </a:r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239952B1-6148-4F8D-B845-1D878F5B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036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6</a:t>
              </a:r>
            </a:p>
          </p:txBody>
        </p:sp>
        <p:sp>
          <p:nvSpPr>
            <p:cNvPr id="44" name="Rectangle 34">
              <a:extLst>
                <a:ext uri="{FF2B5EF4-FFF2-40B4-BE49-F238E27FC236}">
                  <a16:creationId xmlns:a16="http://schemas.microsoft.com/office/drawing/2014/main" id="{44C3A34C-F34F-4AA6-97C2-AF6908B8E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340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7</a:t>
              </a:r>
            </a:p>
          </p:txBody>
        </p:sp>
        <p:sp>
          <p:nvSpPr>
            <p:cNvPr id="45" name="Rectangle 34">
              <a:extLst>
                <a:ext uri="{FF2B5EF4-FFF2-40B4-BE49-F238E27FC236}">
                  <a16:creationId xmlns:a16="http://schemas.microsoft.com/office/drawing/2014/main" id="{75FC0DFC-7D90-4E3B-A9A3-D65D45C2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64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8</a:t>
              </a:r>
            </a:p>
          </p:txBody>
        </p:sp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id="{FDF4578C-E34A-4621-B5F5-4408FD07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0948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633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Implimentation of Top</a:t>
            </a:r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99344B-0FBD-461B-BFE5-BB63B848CC23}"/>
              </a:ext>
            </a:extLst>
          </p:cNvPr>
          <p:cNvSpPr txBox="1"/>
          <p:nvPr/>
        </p:nvSpPr>
        <p:spPr>
          <a:xfrm>
            <a:off x="376403" y="1317858"/>
            <a:ext cx="40805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a[10], top = -1, </a:t>
            </a:r>
            <a:r>
              <a:rPr lang="en-US" sz="1600" dirty="0" err="1">
                <a:latin typeface="Mulish" panose="020B0604020202020204" charset="0"/>
              </a:rPr>
              <a:t>max_stk</a:t>
            </a:r>
            <a:r>
              <a:rPr lang="en-US" sz="1600" dirty="0">
                <a:latin typeface="Mulish" panose="020B0604020202020204" charset="0"/>
              </a:rPr>
              <a:t>=9;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void </a:t>
            </a:r>
            <a:r>
              <a:rPr lang="en-US" sz="1600" b="1" dirty="0">
                <a:latin typeface="Mulish" panose="020B0604020202020204" charset="0"/>
              </a:rPr>
              <a:t>pop()</a:t>
            </a:r>
          </a:p>
          <a:p>
            <a:r>
              <a:rPr lang="en-US" sz="1600" dirty="0">
                <a:latin typeface="Mulish" panose="020B0604020202020204" charset="0"/>
              </a:rPr>
              <a:t>{</a:t>
            </a:r>
          </a:p>
          <a:p>
            <a:r>
              <a:rPr lang="en-US" sz="1600" dirty="0">
                <a:latin typeface="Mulish" panose="020B0604020202020204" charset="0"/>
              </a:rPr>
              <a:t>        if(top==-1)</a:t>
            </a:r>
          </a:p>
          <a:p>
            <a:r>
              <a:rPr lang="en-US" sz="1600" dirty="0">
                <a:latin typeface="Mulish" panose="020B0604020202020204" charset="0"/>
              </a:rPr>
              <a:t>                </a:t>
            </a:r>
            <a:r>
              <a:rPr lang="en-US" sz="1600" dirty="0" err="1">
                <a:latin typeface="Mulish" panose="020B0604020202020204" charset="0"/>
              </a:rPr>
              <a:t>cout</a:t>
            </a:r>
            <a:r>
              <a:rPr lang="en-US" sz="1600" dirty="0">
                <a:latin typeface="Mulish" panose="020B0604020202020204" charset="0"/>
              </a:rPr>
              <a:t>&lt;&lt;"Stack is Empty"&lt;&lt;</a:t>
            </a:r>
            <a:r>
              <a:rPr lang="en-US" sz="1600" dirty="0" err="1">
                <a:latin typeface="Mulish" panose="020B0604020202020204" charset="0"/>
              </a:rPr>
              <a:t>endl</a:t>
            </a:r>
            <a:r>
              <a:rPr lang="en-US" sz="1600" dirty="0">
                <a:latin typeface="Mulish" panose="020B0604020202020204" charset="0"/>
              </a:rPr>
              <a:t>;</a:t>
            </a:r>
          </a:p>
          <a:p>
            <a:r>
              <a:rPr lang="en-US" sz="1600" dirty="0">
                <a:latin typeface="Mulish" panose="020B0604020202020204" charset="0"/>
              </a:rPr>
              <a:t>        else</a:t>
            </a:r>
          </a:p>
          <a:p>
            <a:r>
              <a:rPr lang="en-US" sz="1600" dirty="0">
                <a:latin typeface="Mulish" panose="020B0604020202020204" charset="0"/>
              </a:rPr>
              <a:t>                top--;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endParaRPr lang="en-US" sz="1600" dirty="0">
              <a:latin typeface="Mulish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06123-8044-4D7D-8BBF-86A067B6869A}"/>
              </a:ext>
            </a:extLst>
          </p:cNvPr>
          <p:cNvSpPr txBox="1"/>
          <p:nvPr/>
        </p:nvSpPr>
        <p:spPr>
          <a:xfrm>
            <a:off x="4914111" y="1456753"/>
            <a:ext cx="35163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</a:t>
            </a:r>
            <a:r>
              <a:rPr lang="en-US" sz="1600" b="1" dirty="0">
                <a:latin typeface="Mulish" panose="020B0604020202020204" charset="0"/>
              </a:rPr>
              <a:t>main()</a:t>
            </a:r>
          </a:p>
          <a:p>
            <a:r>
              <a:rPr lang="en-US" sz="1600" dirty="0">
                <a:latin typeface="Mulish" panose="020B0604020202020204" charset="0"/>
              </a:rPr>
              <a:t>{       </a:t>
            </a:r>
          </a:p>
          <a:p>
            <a:r>
              <a:rPr lang="en-US" sz="1600" dirty="0">
                <a:latin typeface="Mulish" panose="020B0604020202020204" charset="0"/>
              </a:rPr>
              <a:t>        pop();</a:t>
            </a:r>
          </a:p>
          <a:p>
            <a:r>
              <a:rPr lang="en-US" sz="1600" dirty="0">
                <a:latin typeface="Mulish" panose="020B0604020202020204" charset="0"/>
              </a:rPr>
              <a:t>        pop();</a:t>
            </a:r>
          </a:p>
          <a:p>
            <a:r>
              <a:rPr lang="en-US" sz="1600" dirty="0">
                <a:latin typeface="Mulish" panose="020B0604020202020204" charset="0"/>
              </a:rPr>
              <a:t>                    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</p:txBody>
      </p:sp>
      <p:sp>
        <p:nvSpPr>
          <p:cNvPr id="9" name="Google Shape;1690;p106">
            <a:extLst>
              <a:ext uri="{FF2B5EF4-FFF2-40B4-BE49-F238E27FC236}">
                <a16:creationId xmlns:a16="http://schemas.microsoft.com/office/drawing/2014/main" id="{C0B19783-1AB9-440C-B95D-AE1C8DE24C8C}"/>
              </a:ext>
            </a:extLst>
          </p:cNvPr>
          <p:cNvSpPr/>
          <p:nvPr/>
        </p:nvSpPr>
        <p:spPr>
          <a:xfrm rot="10800000">
            <a:off x="4390724" y="1353073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5804625D-4121-4F4B-859A-2FE95FDE7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81" y="4672834"/>
            <a:ext cx="167640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0" dirty="0">
                <a:latin typeface="Verdana" pitchFamily="34" charset="0"/>
              </a:rPr>
              <a:t>top = 1</a:t>
            </a:r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4D4B0EC4-30E4-44FD-BBEC-73829FFE2A52}"/>
              </a:ext>
            </a:extLst>
          </p:cNvPr>
          <p:cNvSpPr>
            <a:spLocks/>
          </p:cNvSpPr>
          <p:nvPr/>
        </p:nvSpPr>
        <p:spPr bwMode="auto">
          <a:xfrm>
            <a:off x="2803985" y="4480747"/>
            <a:ext cx="384175" cy="384175"/>
          </a:xfrm>
          <a:custGeom>
            <a:avLst/>
            <a:gdLst/>
            <a:ahLst/>
            <a:cxnLst>
              <a:cxn ang="0">
                <a:pos x="240" y="240"/>
              </a:cxn>
              <a:cxn ang="0">
                <a:pos x="48" y="192"/>
              </a:cxn>
              <a:cxn ang="0">
                <a:pos x="0" y="0"/>
              </a:cxn>
            </a:cxnLst>
            <a:rect l="0" t="0" r="r" b="b"/>
            <a:pathLst>
              <a:path w="240" h="240">
                <a:moveTo>
                  <a:pt x="240" y="240"/>
                </a:moveTo>
                <a:cubicBezTo>
                  <a:pt x="164" y="236"/>
                  <a:pt x="88" y="232"/>
                  <a:pt x="48" y="192"/>
                </a:cubicBezTo>
                <a:cubicBezTo>
                  <a:pt x="8" y="152"/>
                  <a:pt x="4" y="76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14" name="Group 30">
            <a:extLst>
              <a:ext uri="{FF2B5EF4-FFF2-40B4-BE49-F238E27FC236}">
                <a16:creationId xmlns:a16="http://schemas.microsoft.com/office/drawing/2014/main" id="{9E7403CD-E157-4D7E-BDFA-596CEE9F28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0481" y="4063234"/>
            <a:ext cx="4572000" cy="406400"/>
            <a:chOff x="576" y="1536"/>
            <a:chExt cx="4320" cy="384"/>
          </a:xfrm>
          <a:noFill/>
        </p:grpSpPr>
        <p:sp>
          <p:nvSpPr>
            <p:cNvPr id="16" name="Rectangle 31">
              <a:extLst>
                <a:ext uri="{FF2B5EF4-FFF2-40B4-BE49-F238E27FC236}">
                  <a16:creationId xmlns:a16="http://schemas.microsoft.com/office/drawing/2014/main" id="{D307EC0F-6BAB-4962-965C-6CEDA5661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36"/>
              <a:ext cx="432" cy="3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10</a:t>
              </a:r>
            </a:p>
          </p:txBody>
        </p:sp>
        <p:sp>
          <p:nvSpPr>
            <p:cNvPr id="17" name="Rectangle 32">
              <a:extLst>
                <a:ext uri="{FF2B5EF4-FFF2-40B4-BE49-F238E27FC236}">
                  <a16:creationId xmlns:a16="http://schemas.microsoft.com/office/drawing/2014/main" id="{01063BD0-14E8-4D4B-8F99-885AE8C46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536"/>
              <a:ext cx="432" cy="3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Mulish" panose="020B0604020202020204" charset="0"/>
                </a:rPr>
                <a:t>7</a:t>
              </a:r>
              <a:endParaRPr lang="en-US" sz="1600" b="0" dirty="0">
                <a:latin typeface="Mulish" panose="020B0604020202020204" charset="0"/>
              </a:endParaRPr>
            </a:p>
          </p:txBody>
        </p:sp>
        <p:sp>
          <p:nvSpPr>
            <p:cNvPr id="18" name="Rectangle 33">
              <a:extLst>
                <a:ext uri="{FF2B5EF4-FFF2-40B4-BE49-F238E27FC236}">
                  <a16:creationId xmlns:a16="http://schemas.microsoft.com/office/drawing/2014/main" id="{2DB11C03-8E28-4313-B8F5-C7084F996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36"/>
              <a:ext cx="432" cy="3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5</a:t>
              </a:r>
            </a:p>
          </p:txBody>
        </p:sp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33073748-FCA6-4512-9449-786C6387E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1600" b="0" dirty="0">
                <a:latin typeface="Mulish" panose="020B0604020202020204" charset="0"/>
              </a:endParaRPr>
            </a:p>
          </p:txBody>
        </p:sp>
        <p:sp>
          <p:nvSpPr>
            <p:cNvPr id="20" name="Rectangle 35">
              <a:extLst>
                <a:ext uri="{FF2B5EF4-FFF2-40B4-BE49-F238E27FC236}">
                  <a16:creationId xmlns:a16="http://schemas.microsoft.com/office/drawing/2014/main" id="{53A581D4-CCAB-4B92-9A05-A29B909E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4" name="Rectangle 36">
              <a:extLst>
                <a:ext uri="{FF2B5EF4-FFF2-40B4-BE49-F238E27FC236}">
                  <a16:creationId xmlns:a16="http://schemas.microsoft.com/office/drawing/2014/main" id="{8019263B-CC2B-4610-BA48-646B378E5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5" name="Rectangle 37">
              <a:extLst>
                <a:ext uri="{FF2B5EF4-FFF2-40B4-BE49-F238E27FC236}">
                  <a16:creationId xmlns:a16="http://schemas.microsoft.com/office/drawing/2014/main" id="{3021BD1E-2875-41E3-AA06-BABE1F1E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6" name="Rectangle 38">
              <a:extLst>
                <a:ext uri="{FF2B5EF4-FFF2-40B4-BE49-F238E27FC236}">
                  <a16:creationId xmlns:a16="http://schemas.microsoft.com/office/drawing/2014/main" id="{7ACF4C52-BD01-4298-8D44-99B9685F4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7" name="Rectangle 39">
              <a:extLst>
                <a:ext uri="{FF2B5EF4-FFF2-40B4-BE49-F238E27FC236}">
                  <a16:creationId xmlns:a16="http://schemas.microsoft.com/office/drawing/2014/main" id="{721A5C73-C503-4464-B7D1-6E6CA895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31A7F763-3847-4854-AF6B-D83D3D737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</p:grpSp>
      <p:sp>
        <p:nvSpPr>
          <p:cNvPr id="15" name="Text Box 42">
            <a:extLst>
              <a:ext uri="{FF2B5EF4-FFF2-40B4-BE49-F238E27FC236}">
                <a16:creationId xmlns:a16="http://schemas.microsoft.com/office/drawing/2014/main" id="{F9EA6DC0-7013-43DE-96EF-B905C825D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787" y="4072911"/>
            <a:ext cx="878767" cy="338554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0" dirty="0">
                <a:latin typeface="Verdana" pitchFamily="34" charset="0"/>
              </a:rPr>
              <a:t>STACK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0BEC81-1056-4A92-981D-C5F714ED8C00}"/>
              </a:ext>
            </a:extLst>
          </p:cNvPr>
          <p:cNvGrpSpPr/>
          <p:nvPr/>
        </p:nvGrpSpPr>
        <p:grpSpPr>
          <a:xfrm>
            <a:off x="2530481" y="3463311"/>
            <a:ext cx="4572000" cy="609600"/>
            <a:chOff x="961724" y="3770346"/>
            <a:chExt cx="6855024" cy="609600"/>
          </a:xfrm>
        </p:grpSpPr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4052AA0D-4F73-40DA-9853-68922E065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7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0</a:t>
              </a: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1799D9B4-3BEA-4E8C-B3F8-77E0465A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5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1</a:t>
              </a: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8486BF48-865C-4323-BDBB-454636346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3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2</a:t>
              </a: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43A8123F-4E58-4671-848C-AB2E3B40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1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3</a:t>
              </a:r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92E28C6E-82F3-418C-8B3B-519BA1AAE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428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4</a:t>
              </a:r>
            </a:p>
          </p:txBody>
        </p: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BF1CD1F2-3A55-44F6-85AE-59B888DFD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732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5</a:t>
              </a:r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239952B1-6148-4F8D-B845-1D878F5B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036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6</a:t>
              </a:r>
            </a:p>
          </p:txBody>
        </p:sp>
        <p:sp>
          <p:nvSpPr>
            <p:cNvPr id="44" name="Rectangle 34">
              <a:extLst>
                <a:ext uri="{FF2B5EF4-FFF2-40B4-BE49-F238E27FC236}">
                  <a16:creationId xmlns:a16="http://schemas.microsoft.com/office/drawing/2014/main" id="{44C3A34C-F34F-4AA6-97C2-AF6908B8E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340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7</a:t>
              </a:r>
            </a:p>
          </p:txBody>
        </p:sp>
        <p:sp>
          <p:nvSpPr>
            <p:cNvPr id="45" name="Rectangle 34">
              <a:extLst>
                <a:ext uri="{FF2B5EF4-FFF2-40B4-BE49-F238E27FC236}">
                  <a16:creationId xmlns:a16="http://schemas.microsoft.com/office/drawing/2014/main" id="{75FC0DFC-7D90-4E3B-A9A3-D65D45C2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64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8</a:t>
              </a:r>
            </a:p>
          </p:txBody>
        </p:sp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id="{FDF4578C-E34A-4621-B5F5-4408FD07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0948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3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Implimentation of Pop</a:t>
            </a:r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99344B-0FBD-461B-BFE5-BB63B848CC23}"/>
              </a:ext>
            </a:extLst>
          </p:cNvPr>
          <p:cNvSpPr txBox="1"/>
          <p:nvPr/>
        </p:nvSpPr>
        <p:spPr>
          <a:xfrm>
            <a:off x="376403" y="1317858"/>
            <a:ext cx="41390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a[10], top = -1, </a:t>
            </a:r>
            <a:r>
              <a:rPr lang="en-US" sz="1600" dirty="0" err="1">
                <a:latin typeface="Mulish" panose="020B0604020202020204" charset="0"/>
              </a:rPr>
              <a:t>max_stk</a:t>
            </a:r>
            <a:r>
              <a:rPr lang="en-US" sz="1600" dirty="0">
                <a:latin typeface="Mulish" panose="020B0604020202020204" charset="0"/>
              </a:rPr>
              <a:t>=9;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void </a:t>
            </a:r>
            <a:r>
              <a:rPr lang="en-US" sz="1600" b="1" dirty="0" err="1">
                <a:latin typeface="Mulish" panose="020B0604020202020204" charset="0"/>
              </a:rPr>
              <a:t>p_top</a:t>
            </a:r>
            <a:r>
              <a:rPr lang="en-US" sz="1600" b="1" dirty="0">
                <a:latin typeface="Mulish" panose="020B0604020202020204" charset="0"/>
              </a:rPr>
              <a:t>()</a:t>
            </a:r>
          </a:p>
          <a:p>
            <a:r>
              <a:rPr lang="en-US" sz="1600" dirty="0">
                <a:latin typeface="Mulish" panose="020B0604020202020204" charset="0"/>
              </a:rPr>
              <a:t>{</a:t>
            </a:r>
          </a:p>
          <a:p>
            <a:r>
              <a:rPr lang="en-US" sz="1600" dirty="0">
                <a:latin typeface="Mulish" panose="020B0604020202020204" charset="0"/>
              </a:rPr>
              <a:t>        if(top&gt;-1)</a:t>
            </a:r>
          </a:p>
          <a:p>
            <a:r>
              <a:rPr lang="en-US" sz="1600" dirty="0">
                <a:latin typeface="Mulish" panose="020B0604020202020204" charset="0"/>
              </a:rPr>
              <a:t>                </a:t>
            </a:r>
            <a:r>
              <a:rPr lang="en-US" sz="1600" dirty="0" err="1">
                <a:latin typeface="Mulish" panose="020B0604020202020204" charset="0"/>
              </a:rPr>
              <a:t>cout</a:t>
            </a:r>
            <a:r>
              <a:rPr lang="en-US" sz="1600" dirty="0">
                <a:latin typeface="Mulish" panose="020B0604020202020204" charset="0"/>
              </a:rPr>
              <a:t>&lt;&lt;a[top]&lt;&lt;</a:t>
            </a:r>
            <a:r>
              <a:rPr lang="en-US" sz="1600" dirty="0" err="1">
                <a:latin typeface="Mulish" panose="020B0604020202020204" charset="0"/>
              </a:rPr>
              <a:t>endl</a:t>
            </a:r>
            <a:r>
              <a:rPr lang="en-US" sz="1600" dirty="0">
                <a:latin typeface="Mulish" panose="020B0604020202020204" charset="0"/>
              </a:rPr>
              <a:t>;</a:t>
            </a:r>
          </a:p>
          <a:p>
            <a:r>
              <a:rPr lang="en-US" sz="1600" dirty="0">
                <a:latin typeface="Mulish" panose="020B0604020202020204" charset="0"/>
              </a:rPr>
              <a:t>        else</a:t>
            </a:r>
          </a:p>
          <a:p>
            <a:r>
              <a:rPr lang="en-US" sz="1600" dirty="0">
                <a:latin typeface="Mulish" panose="020B0604020202020204" charset="0"/>
              </a:rPr>
              <a:t>                </a:t>
            </a:r>
            <a:r>
              <a:rPr lang="en-US" sz="1600" dirty="0" err="1">
                <a:latin typeface="Mulish" panose="020B0604020202020204" charset="0"/>
              </a:rPr>
              <a:t>cout</a:t>
            </a:r>
            <a:r>
              <a:rPr lang="en-US" sz="1600" dirty="0">
                <a:latin typeface="Mulish" panose="020B0604020202020204" charset="0"/>
              </a:rPr>
              <a:t>&lt;&lt;"Stack is Empty"&lt;&lt;</a:t>
            </a:r>
            <a:r>
              <a:rPr lang="en-US" sz="1600" dirty="0" err="1">
                <a:latin typeface="Mulish" panose="020B0604020202020204" charset="0"/>
              </a:rPr>
              <a:t>endl</a:t>
            </a:r>
            <a:r>
              <a:rPr lang="en-US" sz="1600" dirty="0">
                <a:latin typeface="Mulish" panose="020B0604020202020204" charset="0"/>
              </a:rPr>
              <a:t>;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endParaRPr lang="en-US" sz="1600" dirty="0">
              <a:latin typeface="Mulish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06123-8044-4D7D-8BBF-86A067B6869A}"/>
              </a:ext>
            </a:extLst>
          </p:cNvPr>
          <p:cNvSpPr txBox="1"/>
          <p:nvPr/>
        </p:nvSpPr>
        <p:spPr>
          <a:xfrm>
            <a:off x="4914111" y="1456753"/>
            <a:ext cx="35163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</a:t>
            </a:r>
            <a:r>
              <a:rPr lang="en-US" sz="1600" b="1" dirty="0">
                <a:latin typeface="Mulish" panose="020B0604020202020204" charset="0"/>
              </a:rPr>
              <a:t>main()</a:t>
            </a:r>
          </a:p>
          <a:p>
            <a:r>
              <a:rPr lang="en-US" sz="1600" dirty="0">
                <a:latin typeface="Mulish" panose="020B0604020202020204" charset="0"/>
              </a:rPr>
              <a:t>{       </a:t>
            </a:r>
          </a:p>
          <a:p>
            <a:r>
              <a:rPr lang="en-US" sz="1600" dirty="0">
                <a:latin typeface="Mulish" panose="020B0604020202020204" charset="0"/>
              </a:rPr>
              <a:t>        </a:t>
            </a:r>
            <a:r>
              <a:rPr lang="en-US" sz="1600" dirty="0" err="1">
                <a:latin typeface="Mulish" panose="020B0604020202020204" charset="0"/>
              </a:rPr>
              <a:t>p_top</a:t>
            </a:r>
            <a:r>
              <a:rPr lang="en-US" sz="1600" dirty="0">
                <a:latin typeface="Mulish" panose="020B0604020202020204" charset="0"/>
              </a:rPr>
              <a:t>();                    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</p:txBody>
      </p:sp>
      <p:sp>
        <p:nvSpPr>
          <p:cNvPr id="9" name="Google Shape;1690;p106">
            <a:extLst>
              <a:ext uri="{FF2B5EF4-FFF2-40B4-BE49-F238E27FC236}">
                <a16:creationId xmlns:a16="http://schemas.microsoft.com/office/drawing/2014/main" id="{C0B19783-1AB9-440C-B95D-AE1C8DE24C8C}"/>
              </a:ext>
            </a:extLst>
          </p:cNvPr>
          <p:cNvSpPr/>
          <p:nvPr/>
        </p:nvSpPr>
        <p:spPr>
          <a:xfrm rot="10800000">
            <a:off x="4390724" y="1353073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5804625D-4121-4F4B-859A-2FE95FDE7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81" y="4672834"/>
            <a:ext cx="167640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0" dirty="0">
                <a:latin typeface="Verdana" pitchFamily="34" charset="0"/>
              </a:rPr>
              <a:t>top = 1</a:t>
            </a:r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4D4B0EC4-30E4-44FD-BBEC-73829FFE2A52}"/>
              </a:ext>
            </a:extLst>
          </p:cNvPr>
          <p:cNvSpPr>
            <a:spLocks/>
          </p:cNvSpPr>
          <p:nvPr/>
        </p:nvSpPr>
        <p:spPr bwMode="auto">
          <a:xfrm>
            <a:off x="2803985" y="4480747"/>
            <a:ext cx="384175" cy="384175"/>
          </a:xfrm>
          <a:custGeom>
            <a:avLst/>
            <a:gdLst/>
            <a:ahLst/>
            <a:cxnLst>
              <a:cxn ang="0">
                <a:pos x="240" y="240"/>
              </a:cxn>
              <a:cxn ang="0">
                <a:pos x="48" y="192"/>
              </a:cxn>
              <a:cxn ang="0">
                <a:pos x="0" y="0"/>
              </a:cxn>
            </a:cxnLst>
            <a:rect l="0" t="0" r="r" b="b"/>
            <a:pathLst>
              <a:path w="240" h="240">
                <a:moveTo>
                  <a:pt x="240" y="240"/>
                </a:moveTo>
                <a:cubicBezTo>
                  <a:pt x="164" y="236"/>
                  <a:pt x="88" y="232"/>
                  <a:pt x="48" y="192"/>
                </a:cubicBezTo>
                <a:cubicBezTo>
                  <a:pt x="8" y="152"/>
                  <a:pt x="4" y="76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14" name="Group 30">
            <a:extLst>
              <a:ext uri="{FF2B5EF4-FFF2-40B4-BE49-F238E27FC236}">
                <a16:creationId xmlns:a16="http://schemas.microsoft.com/office/drawing/2014/main" id="{9E7403CD-E157-4D7E-BDFA-596CEE9F28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0481" y="4063234"/>
            <a:ext cx="4572000" cy="406400"/>
            <a:chOff x="576" y="1536"/>
            <a:chExt cx="4320" cy="384"/>
          </a:xfrm>
          <a:noFill/>
        </p:grpSpPr>
        <p:sp>
          <p:nvSpPr>
            <p:cNvPr id="16" name="Rectangle 31">
              <a:extLst>
                <a:ext uri="{FF2B5EF4-FFF2-40B4-BE49-F238E27FC236}">
                  <a16:creationId xmlns:a16="http://schemas.microsoft.com/office/drawing/2014/main" id="{D307EC0F-6BAB-4962-965C-6CEDA5661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36"/>
              <a:ext cx="432" cy="3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10</a:t>
              </a:r>
            </a:p>
          </p:txBody>
        </p:sp>
        <p:sp>
          <p:nvSpPr>
            <p:cNvPr id="17" name="Rectangle 32">
              <a:extLst>
                <a:ext uri="{FF2B5EF4-FFF2-40B4-BE49-F238E27FC236}">
                  <a16:creationId xmlns:a16="http://schemas.microsoft.com/office/drawing/2014/main" id="{01063BD0-14E8-4D4B-8F99-885AE8C46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536"/>
              <a:ext cx="432" cy="3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Mulish" panose="020B0604020202020204" charset="0"/>
                </a:rPr>
                <a:t>7</a:t>
              </a:r>
              <a:endParaRPr lang="en-US" sz="1600" b="0" dirty="0">
                <a:latin typeface="Mulish" panose="020B0604020202020204" charset="0"/>
              </a:endParaRPr>
            </a:p>
          </p:txBody>
        </p:sp>
        <p:sp>
          <p:nvSpPr>
            <p:cNvPr id="18" name="Rectangle 33">
              <a:extLst>
                <a:ext uri="{FF2B5EF4-FFF2-40B4-BE49-F238E27FC236}">
                  <a16:creationId xmlns:a16="http://schemas.microsoft.com/office/drawing/2014/main" id="{2DB11C03-8E28-4313-B8F5-C7084F996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36"/>
              <a:ext cx="432" cy="3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5</a:t>
              </a:r>
            </a:p>
          </p:txBody>
        </p:sp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33073748-FCA6-4512-9449-786C6387E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1600" b="0" dirty="0">
                <a:latin typeface="Mulish" panose="020B0604020202020204" charset="0"/>
              </a:endParaRPr>
            </a:p>
          </p:txBody>
        </p:sp>
        <p:sp>
          <p:nvSpPr>
            <p:cNvPr id="20" name="Rectangle 35">
              <a:extLst>
                <a:ext uri="{FF2B5EF4-FFF2-40B4-BE49-F238E27FC236}">
                  <a16:creationId xmlns:a16="http://schemas.microsoft.com/office/drawing/2014/main" id="{53A581D4-CCAB-4B92-9A05-A29B909E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4" name="Rectangle 36">
              <a:extLst>
                <a:ext uri="{FF2B5EF4-FFF2-40B4-BE49-F238E27FC236}">
                  <a16:creationId xmlns:a16="http://schemas.microsoft.com/office/drawing/2014/main" id="{8019263B-CC2B-4610-BA48-646B378E5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5" name="Rectangle 37">
              <a:extLst>
                <a:ext uri="{FF2B5EF4-FFF2-40B4-BE49-F238E27FC236}">
                  <a16:creationId xmlns:a16="http://schemas.microsoft.com/office/drawing/2014/main" id="{3021BD1E-2875-41E3-AA06-BABE1F1E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6" name="Rectangle 38">
              <a:extLst>
                <a:ext uri="{FF2B5EF4-FFF2-40B4-BE49-F238E27FC236}">
                  <a16:creationId xmlns:a16="http://schemas.microsoft.com/office/drawing/2014/main" id="{7ACF4C52-BD01-4298-8D44-99B9685F4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7" name="Rectangle 39">
              <a:extLst>
                <a:ext uri="{FF2B5EF4-FFF2-40B4-BE49-F238E27FC236}">
                  <a16:creationId xmlns:a16="http://schemas.microsoft.com/office/drawing/2014/main" id="{721A5C73-C503-4464-B7D1-6E6CA895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31A7F763-3847-4854-AF6B-D83D3D737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</p:grpSp>
      <p:sp>
        <p:nvSpPr>
          <p:cNvPr id="15" name="Text Box 42">
            <a:extLst>
              <a:ext uri="{FF2B5EF4-FFF2-40B4-BE49-F238E27FC236}">
                <a16:creationId xmlns:a16="http://schemas.microsoft.com/office/drawing/2014/main" id="{F9EA6DC0-7013-43DE-96EF-B905C825D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787" y="4072911"/>
            <a:ext cx="878767" cy="338554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0" dirty="0">
                <a:latin typeface="Verdana" pitchFamily="34" charset="0"/>
              </a:rPr>
              <a:t>STACK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0BEC81-1056-4A92-981D-C5F714ED8C00}"/>
              </a:ext>
            </a:extLst>
          </p:cNvPr>
          <p:cNvGrpSpPr/>
          <p:nvPr/>
        </p:nvGrpSpPr>
        <p:grpSpPr>
          <a:xfrm>
            <a:off x="2530481" y="3463311"/>
            <a:ext cx="4572000" cy="609600"/>
            <a:chOff x="961724" y="3770346"/>
            <a:chExt cx="6855024" cy="609600"/>
          </a:xfrm>
        </p:grpSpPr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4052AA0D-4F73-40DA-9853-68922E065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7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0</a:t>
              </a: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1799D9B4-3BEA-4E8C-B3F8-77E0465A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5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1</a:t>
              </a: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8486BF48-865C-4323-BDBB-454636346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3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2</a:t>
              </a: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43A8123F-4E58-4671-848C-AB2E3B40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1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3</a:t>
              </a:r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92E28C6E-82F3-418C-8B3B-519BA1AAE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428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4</a:t>
              </a:r>
            </a:p>
          </p:txBody>
        </p: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BF1CD1F2-3A55-44F6-85AE-59B888DFD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732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5</a:t>
              </a:r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239952B1-6148-4F8D-B845-1D878F5B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036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6</a:t>
              </a:r>
            </a:p>
          </p:txBody>
        </p:sp>
        <p:sp>
          <p:nvSpPr>
            <p:cNvPr id="44" name="Rectangle 34">
              <a:extLst>
                <a:ext uri="{FF2B5EF4-FFF2-40B4-BE49-F238E27FC236}">
                  <a16:creationId xmlns:a16="http://schemas.microsoft.com/office/drawing/2014/main" id="{44C3A34C-F34F-4AA6-97C2-AF6908B8E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340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7</a:t>
              </a:r>
            </a:p>
          </p:txBody>
        </p:sp>
        <p:sp>
          <p:nvSpPr>
            <p:cNvPr id="45" name="Rectangle 34">
              <a:extLst>
                <a:ext uri="{FF2B5EF4-FFF2-40B4-BE49-F238E27FC236}">
                  <a16:creationId xmlns:a16="http://schemas.microsoft.com/office/drawing/2014/main" id="{75FC0DFC-7D90-4E3B-A9A3-D65D45C2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64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8</a:t>
              </a:r>
            </a:p>
          </p:txBody>
        </p:sp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id="{FDF4578C-E34A-4621-B5F5-4408FD07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0948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272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</a:t>
            </a:r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99344B-0FBD-461B-BFE5-BB63B848CC23}"/>
              </a:ext>
            </a:extLst>
          </p:cNvPr>
          <p:cNvSpPr txBox="1"/>
          <p:nvPr/>
        </p:nvSpPr>
        <p:spPr>
          <a:xfrm>
            <a:off x="376403" y="1040065"/>
            <a:ext cx="769115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You need to create a stack using array. However, there are some constrains. You have to implement this using </a:t>
            </a:r>
            <a:r>
              <a:rPr lang="en-US" sz="1600" b="1" dirty="0">
                <a:latin typeface="Mulish" panose="020B0604020202020204" charset="0"/>
              </a:rPr>
              <a:t>class. </a:t>
            </a:r>
          </a:p>
          <a:p>
            <a:endParaRPr lang="en-US" sz="1600" b="1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Create a class named “STACK”. Inside stack there must be an array, a top of the stack,  and one </a:t>
            </a:r>
            <a:r>
              <a:rPr lang="en-US" sz="1600" dirty="0" err="1">
                <a:latin typeface="Mulish" panose="020B0604020202020204" charset="0"/>
              </a:rPr>
              <a:t>max_stack</a:t>
            </a:r>
            <a:r>
              <a:rPr lang="en-US" sz="1600" dirty="0">
                <a:latin typeface="Mulish" panose="020B0604020202020204" charset="0"/>
              </a:rPr>
              <a:t>. You can add more variables if necessary. User can not access the TOS, MAX STACK or the Array Directly. 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You have to implement the push, pop and top function there. You also have to write the main function, where the use of push, pop and top would be demonstrated.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At first write the code. Then write explanation for every operation</a:t>
            </a:r>
            <a:r>
              <a:rPr lang="en-US" sz="1600" b="1" dirty="0">
                <a:latin typeface="Mulish" panose="020B0604020202020204" charset="0"/>
              </a:rPr>
              <a:t> (PUSH, POP, TOP)</a:t>
            </a:r>
          </a:p>
          <a:p>
            <a:endParaRPr lang="en-US" sz="1600" dirty="0"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4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13E247-AB98-41C6-A5E1-01A5D84C4053}"/>
              </a:ext>
            </a:extLst>
          </p:cNvPr>
          <p:cNvSpPr txBox="1"/>
          <p:nvPr/>
        </p:nvSpPr>
        <p:spPr>
          <a:xfrm>
            <a:off x="2468607" y="1448365"/>
            <a:ext cx="43369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latin typeface="Lilita One" panose="020B0604020202020204" charset="0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1422708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" name="Google Shape;975;p71">
            <a:extLst>
              <a:ext uri="{FF2B5EF4-FFF2-40B4-BE49-F238E27FC236}">
                <a16:creationId xmlns:a16="http://schemas.microsoft.com/office/drawing/2014/main" id="{E2F00C0B-2970-4580-BECF-B5D8A90FB0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7616" y="1642110"/>
            <a:ext cx="2978939" cy="1859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9631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975360" y="1394220"/>
            <a:ext cx="8180832" cy="2165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en-US" sz="1600" dirty="0"/>
              <a:t>A Queue is a linear list of elements in which deletions can take place only at one end, called the </a:t>
            </a:r>
            <a:r>
              <a:rPr lang="en-US" altLang="en-US" sz="1600" i="1" dirty="0"/>
              <a:t>front</a:t>
            </a:r>
            <a:r>
              <a:rPr lang="en-US" altLang="en-US" sz="1600" dirty="0"/>
              <a:t>, and insertions can take place only at the other end, called the </a:t>
            </a:r>
            <a:r>
              <a:rPr lang="en-US" altLang="en-US" sz="1600" i="1" dirty="0"/>
              <a:t>rear</a:t>
            </a:r>
            <a:r>
              <a:rPr lang="en-US" altLang="en-US" sz="1600" dirty="0"/>
              <a:t>. The terms “front” and “rear” are used in describing a linear list only when it implemented as a queue.</a:t>
            </a:r>
          </a:p>
          <a:p>
            <a:pPr marL="114300" indent="0" algn="l" eaLnBrk="1" hangingPunct="1"/>
            <a:endParaRPr lang="en-US" altLang="en-US" sz="1600" dirty="0"/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en-US" sz="1600" dirty="0"/>
              <a:t>Queues are also called </a:t>
            </a:r>
            <a:r>
              <a:rPr lang="en-US" altLang="en-US" sz="1600" b="1" dirty="0"/>
              <a:t>first-in first-out</a:t>
            </a:r>
            <a:r>
              <a:rPr lang="en-US" altLang="en-US" sz="1600" dirty="0"/>
              <a:t> (FIFO) lists, since the first element in a queue will be the first element out of the queue. </a:t>
            </a:r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Queue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Queue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948A10-D0FA-42D2-9294-D17C937C513E}"/>
              </a:ext>
            </a:extLst>
          </p:cNvPr>
          <p:cNvSpPr/>
          <p:nvPr/>
        </p:nvSpPr>
        <p:spPr>
          <a:xfrm>
            <a:off x="3163081" y="3924864"/>
            <a:ext cx="1975758" cy="342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8803F-C8BE-47CC-85E5-729AE7E0E118}"/>
              </a:ext>
            </a:extLst>
          </p:cNvPr>
          <p:cNvSpPr/>
          <p:nvPr/>
        </p:nvSpPr>
        <p:spPr>
          <a:xfrm>
            <a:off x="3163081" y="3581964"/>
            <a:ext cx="1975758" cy="342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2D62DE-09F3-45A1-8F85-26FBC8600BC1}"/>
              </a:ext>
            </a:extLst>
          </p:cNvPr>
          <p:cNvSpPr/>
          <p:nvPr/>
        </p:nvSpPr>
        <p:spPr>
          <a:xfrm>
            <a:off x="3159986" y="3239064"/>
            <a:ext cx="1975758" cy="342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DF93E-5EDF-4F77-BBA4-6C00E1CFF5E8}"/>
              </a:ext>
            </a:extLst>
          </p:cNvPr>
          <p:cNvSpPr/>
          <p:nvPr/>
        </p:nvSpPr>
        <p:spPr>
          <a:xfrm>
            <a:off x="3159986" y="2896164"/>
            <a:ext cx="1975758" cy="342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43EB8C-40B1-4A79-AEFC-B5AC55BFC2C0}"/>
              </a:ext>
            </a:extLst>
          </p:cNvPr>
          <p:cNvSpPr>
            <a:spLocks noChangeAspect="1"/>
          </p:cNvSpPr>
          <p:nvPr/>
        </p:nvSpPr>
        <p:spPr>
          <a:xfrm>
            <a:off x="6188007" y="861800"/>
            <a:ext cx="1317172" cy="228600"/>
          </a:xfrm>
          <a:prstGeom prst="rect">
            <a:avLst/>
          </a:prstGeom>
          <a:solidFill>
            <a:srgbClr val="975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4B1DA5-151D-4892-9727-2C077E67EF12}"/>
              </a:ext>
            </a:extLst>
          </p:cNvPr>
          <p:cNvSpPr>
            <a:spLocks noChangeAspect="1"/>
          </p:cNvSpPr>
          <p:nvPr/>
        </p:nvSpPr>
        <p:spPr>
          <a:xfrm>
            <a:off x="6188007" y="868680"/>
            <a:ext cx="1317172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F7DC18-C73D-4268-82B2-0FE6CA3153B4}"/>
              </a:ext>
            </a:extLst>
          </p:cNvPr>
          <p:cNvSpPr/>
          <p:nvPr/>
        </p:nvSpPr>
        <p:spPr>
          <a:xfrm>
            <a:off x="3161534" y="2550194"/>
            <a:ext cx="1975758" cy="342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D738C0-860E-4BB1-8874-36B61BA53943}"/>
              </a:ext>
            </a:extLst>
          </p:cNvPr>
          <p:cNvSpPr/>
          <p:nvPr/>
        </p:nvSpPr>
        <p:spPr>
          <a:xfrm>
            <a:off x="3161534" y="2207294"/>
            <a:ext cx="1975758" cy="342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BB375F-418B-4B92-BAEF-F14D738DD904}"/>
              </a:ext>
            </a:extLst>
          </p:cNvPr>
          <p:cNvSpPr>
            <a:spLocks noChangeAspect="1"/>
          </p:cNvSpPr>
          <p:nvPr/>
        </p:nvSpPr>
        <p:spPr>
          <a:xfrm>
            <a:off x="6188007" y="861800"/>
            <a:ext cx="1317172" cy="228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20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64489C-4F2B-4CEC-9FE0-6FCB0E9CF5E5}"/>
              </a:ext>
            </a:extLst>
          </p:cNvPr>
          <p:cNvGrpSpPr/>
          <p:nvPr/>
        </p:nvGrpSpPr>
        <p:grpSpPr>
          <a:xfrm>
            <a:off x="2081130" y="3924864"/>
            <a:ext cx="905272" cy="381045"/>
            <a:chOff x="3421381" y="1669885"/>
            <a:chExt cx="905272" cy="381045"/>
          </a:xfrm>
        </p:grpSpPr>
        <p:sp>
          <p:nvSpPr>
            <p:cNvPr id="21" name="Google Shape;879;p67">
              <a:extLst>
                <a:ext uri="{FF2B5EF4-FFF2-40B4-BE49-F238E27FC236}">
                  <a16:creationId xmlns:a16="http://schemas.microsoft.com/office/drawing/2014/main" id="{3708EC0F-504B-4697-AC34-7E45CA4AA0A4}"/>
                </a:ext>
              </a:extLst>
            </p:cNvPr>
            <p:cNvSpPr txBox="1">
              <a:spLocks/>
            </p:cNvSpPr>
            <p:nvPr/>
          </p:nvSpPr>
          <p:spPr>
            <a:xfrm>
              <a:off x="3421381" y="1669885"/>
              <a:ext cx="728032" cy="381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381000" indent="-381000" algn="l"/>
              <a:r>
                <a:rPr lang="en-US" altLang="zh-CN" dirty="0">
                  <a:ea typeface="宋体" pitchFamily="2" charset="-122"/>
                </a:rPr>
                <a:t>Rear</a:t>
              </a: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1DDE50D2-5F44-4C2B-81DE-5BA0FCF93FD2}"/>
                </a:ext>
              </a:extLst>
            </p:cNvPr>
            <p:cNvSpPr/>
            <p:nvPr/>
          </p:nvSpPr>
          <p:spPr>
            <a:xfrm>
              <a:off x="4006613" y="1814710"/>
              <a:ext cx="320040" cy="1295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0BA64A-776A-43E4-A135-66E5B773C097}"/>
              </a:ext>
            </a:extLst>
          </p:cNvPr>
          <p:cNvGrpSpPr/>
          <p:nvPr/>
        </p:nvGrpSpPr>
        <p:grpSpPr>
          <a:xfrm>
            <a:off x="2081130" y="3562891"/>
            <a:ext cx="905272" cy="381045"/>
            <a:chOff x="3421381" y="1669885"/>
            <a:chExt cx="905272" cy="381045"/>
          </a:xfrm>
        </p:grpSpPr>
        <p:sp>
          <p:nvSpPr>
            <p:cNvPr id="24" name="Google Shape;879;p67">
              <a:extLst>
                <a:ext uri="{FF2B5EF4-FFF2-40B4-BE49-F238E27FC236}">
                  <a16:creationId xmlns:a16="http://schemas.microsoft.com/office/drawing/2014/main" id="{A416CCE5-5471-4E28-B216-927E331B0328}"/>
                </a:ext>
              </a:extLst>
            </p:cNvPr>
            <p:cNvSpPr txBox="1">
              <a:spLocks/>
            </p:cNvSpPr>
            <p:nvPr/>
          </p:nvSpPr>
          <p:spPr>
            <a:xfrm>
              <a:off x="3421381" y="1669885"/>
              <a:ext cx="728032" cy="381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381000" indent="-381000" algn="l"/>
              <a:r>
                <a:rPr lang="en-US" altLang="zh-CN" dirty="0">
                  <a:ea typeface="宋体" pitchFamily="2" charset="-122"/>
                </a:rPr>
                <a:t>Rear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FEB38519-F38F-41D7-BB0A-9FA1966AD16B}"/>
                </a:ext>
              </a:extLst>
            </p:cNvPr>
            <p:cNvSpPr/>
            <p:nvPr/>
          </p:nvSpPr>
          <p:spPr>
            <a:xfrm>
              <a:off x="4006613" y="1814710"/>
              <a:ext cx="320040" cy="1295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B305FD-C9D8-431E-9D61-6E3732735695}"/>
              </a:ext>
            </a:extLst>
          </p:cNvPr>
          <p:cNvGrpSpPr/>
          <p:nvPr/>
        </p:nvGrpSpPr>
        <p:grpSpPr>
          <a:xfrm>
            <a:off x="5300421" y="3893775"/>
            <a:ext cx="1097761" cy="381045"/>
            <a:chOff x="3051652" y="1669885"/>
            <a:chExt cx="1097761" cy="381045"/>
          </a:xfrm>
        </p:grpSpPr>
        <p:sp>
          <p:nvSpPr>
            <p:cNvPr id="27" name="Google Shape;879;p67">
              <a:extLst>
                <a:ext uri="{FF2B5EF4-FFF2-40B4-BE49-F238E27FC236}">
                  <a16:creationId xmlns:a16="http://schemas.microsoft.com/office/drawing/2014/main" id="{FD3F93C2-3EC1-4E74-94FA-6EA785EFA5EC}"/>
                </a:ext>
              </a:extLst>
            </p:cNvPr>
            <p:cNvSpPr txBox="1">
              <a:spLocks/>
            </p:cNvSpPr>
            <p:nvPr/>
          </p:nvSpPr>
          <p:spPr>
            <a:xfrm>
              <a:off x="3421381" y="1669885"/>
              <a:ext cx="728032" cy="381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381000" indent="-381000" algn="l"/>
              <a:r>
                <a:rPr lang="en-US" altLang="zh-CN" dirty="0">
                  <a:ea typeface="宋体" pitchFamily="2" charset="-122"/>
                </a:rPr>
                <a:t>Front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D5C8C1F7-52C1-4F6C-843A-A0534548DF8A}"/>
                </a:ext>
              </a:extLst>
            </p:cNvPr>
            <p:cNvSpPr/>
            <p:nvPr/>
          </p:nvSpPr>
          <p:spPr>
            <a:xfrm flipH="1">
              <a:off x="3051652" y="1846385"/>
              <a:ext cx="320040" cy="1295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685C564-CBE7-42E6-9D2E-B72751E03ECC}"/>
              </a:ext>
            </a:extLst>
          </p:cNvPr>
          <p:cNvSpPr>
            <a:spLocks noChangeAspect="1"/>
          </p:cNvSpPr>
          <p:nvPr/>
        </p:nvSpPr>
        <p:spPr>
          <a:xfrm>
            <a:off x="6188007" y="875560"/>
            <a:ext cx="1317172" cy="228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118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AD8794-0283-4FF6-A6F2-684622F40829}"/>
              </a:ext>
            </a:extLst>
          </p:cNvPr>
          <p:cNvGrpSpPr/>
          <p:nvPr/>
        </p:nvGrpSpPr>
        <p:grpSpPr>
          <a:xfrm>
            <a:off x="2081130" y="3195779"/>
            <a:ext cx="905272" cy="381045"/>
            <a:chOff x="3421381" y="1669885"/>
            <a:chExt cx="905272" cy="381045"/>
          </a:xfrm>
        </p:grpSpPr>
        <p:sp>
          <p:nvSpPr>
            <p:cNvPr id="31" name="Google Shape;879;p67">
              <a:extLst>
                <a:ext uri="{FF2B5EF4-FFF2-40B4-BE49-F238E27FC236}">
                  <a16:creationId xmlns:a16="http://schemas.microsoft.com/office/drawing/2014/main" id="{DA4333B2-7E93-4132-A1F6-C98534B691FE}"/>
                </a:ext>
              </a:extLst>
            </p:cNvPr>
            <p:cNvSpPr txBox="1">
              <a:spLocks/>
            </p:cNvSpPr>
            <p:nvPr/>
          </p:nvSpPr>
          <p:spPr>
            <a:xfrm>
              <a:off x="3421381" y="1669885"/>
              <a:ext cx="728032" cy="381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381000" indent="-381000" algn="l"/>
              <a:r>
                <a:rPr lang="en-US" altLang="zh-CN" dirty="0">
                  <a:ea typeface="宋体" pitchFamily="2" charset="-122"/>
                </a:rPr>
                <a:t>Rear</a:t>
              </a: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A544EF73-762F-498E-BA0C-4366DBC43DA2}"/>
                </a:ext>
              </a:extLst>
            </p:cNvPr>
            <p:cNvSpPr/>
            <p:nvPr/>
          </p:nvSpPr>
          <p:spPr>
            <a:xfrm>
              <a:off x="4006613" y="1814710"/>
              <a:ext cx="320040" cy="1295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42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-0.14809 -4.81481E-6 C -0.21406 -4.81481E-6 -0.29496 0.16575 -0.29496 0.30186 L -0.29496 0.60433 " pathEditMode="relative" rAng="0" ptsTypes="AAAA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57" y="30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6.17284E-7 L -0.14756 6.17284E-7 C -0.21371 6.17284E-7 -0.29496 0.14722 -0.29496 0.26759 L -0.29496 0.5358 " pathEditMode="relative" rAng="0" ptsTypes="AAAA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26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022E-16 L 0.00087 -0.0740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70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4.81481E-6 L -0.14756 -4.81481E-6 C -0.21371 -4.81481E-6 -0.29496 0.12994 -0.29496 0.23642 L -0.29496 0.47377 " pathEditMode="relative" rAng="0" ptsTypes="AAAA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23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00087 -0.0740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70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2.59259E-6 L -0.14756 -2.59259E-6 C -0.21371 -2.59259E-6 -0.29496 0.11081 -0.29496 0.20155 L -0.29496 0.40432 " pathEditMode="relative" rAng="0" ptsTypes="AAAA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20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00087 -0.07407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19753E-6 L 0.00087 -0.07408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704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5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496 0.60432 L -0.29496 0.67592 C -0.29496 0.70802 -0.34062 0.74753 -0.37795 0.74753 L -0.46093 0.74753 " pathEditMode="relative" rAng="10800000" ptsTypes="AAAA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99" y="716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6" grpId="0" animBg="1"/>
      <p:bldP spid="16" grpId="1" animBg="1"/>
      <p:bldP spid="19" grpId="0" animBg="1"/>
      <p:bldP spid="19" grpId="1" animBg="1"/>
      <p:bldP spid="29" grpId="0" animBg="1"/>
      <p:bldP spid="2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1365504" y="1394219"/>
            <a:ext cx="7595616" cy="3565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r>
              <a:rPr lang="en-US" altLang="en-US" sz="1600" dirty="0"/>
              <a:t>The automobiles waiting to pass through an intersection form a queue, in which the first car in line is the first car through;</a:t>
            </a:r>
          </a:p>
          <a:p>
            <a:pPr marL="114300" indent="0" algn="l" eaLnBrk="1" hangingPunct="1"/>
            <a:r>
              <a:rPr lang="en-US" altLang="en-US" sz="1600" dirty="0"/>
              <a:t>	</a:t>
            </a:r>
            <a:endParaRPr lang="en-US" altLang="en-US" dirty="0"/>
          </a:p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r>
              <a:rPr lang="en-US" altLang="en-US" sz="1600" dirty="0"/>
              <a:t>The people waiting in line at a bank form a queue, where the first  person in line is the first person to be waited on; and so on. </a:t>
            </a:r>
          </a:p>
          <a:p>
            <a:pPr marL="114300" indent="0" algn="l" eaLnBrk="1" hangingPunct="1"/>
            <a:endParaRPr lang="en-US" altLang="en-US" dirty="0"/>
          </a:p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r>
              <a:rPr lang="en-US" altLang="en-US" sz="1600" dirty="0"/>
              <a:t>An important example of a queue in computer science occurs in a timesharing system, in which programs with the same priority form a queue while waiting to be executed. </a:t>
            </a:r>
          </a:p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r>
              <a:rPr lang="en-US" altLang="en-US" sz="1600" dirty="0"/>
              <a:t>Queue for printing purposes</a:t>
            </a:r>
          </a:p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r>
              <a:rPr lang="en-US" altLang="en-US" sz="1600" dirty="0"/>
              <a:t>Collection of documents sent to a shared printer. </a:t>
            </a:r>
          </a:p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527913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Queue Reallife Example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396442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1365504" y="1394219"/>
            <a:ext cx="7595616" cy="3565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en-US" sz="1600" dirty="0"/>
              <a:t>Create queue, </a:t>
            </a:r>
            <a:r>
              <a:rPr lang="en-US" altLang="en-US" sz="1600" i="1" dirty="0"/>
              <a:t>Create</a:t>
            </a:r>
            <a:r>
              <a:rPr lang="en-US" altLang="en-US" sz="1600" dirty="0"/>
              <a:t> (Q)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en-US" sz="1600" dirty="0"/>
              <a:t>Identify either queue is empty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en-US" sz="1600" dirty="0"/>
              <a:t>Add new item in queue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en-US" sz="1600" dirty="0"/>
              <a:t>Delete item from queue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en-US" sz="1600" dirty="0"/>
              <a:t>Call first item in queue</a:t>
            </a:r>
          </a:p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527913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Queue Operations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265272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1365504" y="1208291"/>
            <a:ext cx="2962656" cy="3823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 eaLnBrk="1" hangingPunct="1"/>
            <a:r>
              <a:rPr lang="en-US" altLang="en-US" sz="1600" dirty="0">
                <a:latin typeface="Mulish" panose="020B0604020202020204" charset="0"/>
              </a:rPr>
              <a:t>queue&lt;int&gt; q;</a:t>
            </a:r>
          </a:p>
          <a:p>
            <a:pPr marL="114300" indent="0" algn="l" eaLnBrk="1" hangingPunct="1"/>
            <a:endParaRPr lang="en-US" altLang="en-US" sz="1600" dirty="0">
              <a:latin typeface="Mulish" panose="020B0604020202020204" charset="0"/>
            </a:endParaRPr>
          </a:p>
          <a:p>
            <a:pPr marL="114300" indent="0" algn="l" eaLnBrk="1" hangingPunct="1"/>
            <a:r>
              <a:rPr lang="en-US" altLang="en-US" sz="1600" dirty="0">
                <a:latin typeface="Mulish" panose="020B0604020202020204" charset="0"/>
              </a:rPr>
              <a:t>        </a:t>
            </a:r>
            <a:r>
              <a:rPr lang="en-US" altLang="en-US" sz="1600" dirty="0" err="1">
                <a:latin typeface="Mulish" panose="020B0604020202020204" charset="0"/>
              </a:rPr>
              <a:t>q.push</a:t>
            </a:r>
            <a:r>
              <a:rPr lang="en-US" altLang="en-US" sz="1600" dirty="0">
                <a:latin typeface="Mulish" panose="020B0604020202020204" charset="0"/>
              </a:rPr>
              <a:t>(1);</a:t>
            </a:r>
          </a:p>
          <a:p>
            <a:pPr marL="114300" indent="0" algn="l" eaLnBrk="1" hangingPunct="1"/>
            <a:endParaRPr lang="en-US" altLang="en-US" sz="1600" dirty="0">
              <a:latin typeface="Mulish" panose="020B0604020202020204" charset="0"/>
            </a:endParaRPr>
          </a:p>
          <a:p>
            <a:pPr marL="114300" indent="0" algn="l" eaLnBrk="1" hangingPunct="1"/>
            <a:r>
              <a:rPr lang="en-US" altLang="en-US" sz="1600" dirty="0">
                <a:latin typeface="Mulish" panose="020B0604020202020204" charset="0"/>
              </a:rPr>
              <a:t>        </a:t>
            </a:r>
            <a:r>
              <a:rPr lang="en-US" altLang="en-US" sz="1600" dirty="0" err="1">
                <a:latin typeface="Mulish" panose="020B0604020202020204" charset="0"/>
              </a:rPr>
              <a:t>q.push</a:t>
            </a:r>
            <a:r>
              <a:rPr lang="en-US" altLang="en-US" sz="1600" dirty="0">
                <a:latin typeface="Mulish" panose="020B0604020202020204" charset="0"/>
              </a:rPr>
              <a:t>(2);</a:t>
            </a:r>
          </a:p>
          <a:p>
            <a:pPr marL="114300" indent="0" algn="l" eaLnBrk="1" hangingPunct="1"/>
            <a:endParaRPr lang="en-US" altLang="en-US" sz="1600" dirty="0">
              <a:latin typeface="Mulish" panose="020B0604020202020204" charset="0"/>
            </a:endParaRPr>
          </a:p>
          <a:p>
            <a:pPr marL="114300" indent="0" algn="l" eaLnBrk="1" hangingPunct="1"/>
            <a:r>
              <a:rPr lang="en-US" altLang="en-US" sz="1600" dirty="0">
                <a:latin typeface="Mulish" panose="020B0604020202020204" charset="0"/>
              </a:rPr>
              <a:t>        </a:t>
            </a:r>
            <a:r>
              <a:rPr lang="en-US" altLang="en-US" sz="1600" dirty="0" err="1">
                <a:latin typeface="Mulish" panose="020B0604020202020204" charset="0"/>
              </a:rPr>
              <a:t>q.push</a:t>
            </a:r>
            <a:r>
              <a:rPr lang="en-US" altLang="en-US" sz="1600" dirty="0">
                <a:latin typeface="Mulish" panose="020B0604020202020204" charset="0"/>
              </a:rPr>
              <a:t>(3);</a:t>
            </a:r>
          </a:p>
          <a:p>
            <a:pPr marL="114300" indent="0" algn="l" eaLnBrk="1" hangingPunct="1"/>
            <a:endParaRPr lang="en-US" altLang="en-US" sz="1600" dirty="0">
              <a:latin typeface="Mulish" panose="020B0604020202020204" charset="0"/>
            </a:endParaRPr>
          </a:p>
          <a:p>
            <a:pPr marL="114300" indent="0" algn="l" eaLnBrk="1" hangingPunct="1"/>
            <a:r>
              <a:rPr lang="en-US" altLang="en-US" sz="1600" dirty="0">
                <a:latin typeface="Mulish" panose="020B0604020202020204" charset="0"/>
              </a:rPr>
              <a:t>        </a:t>
            </a:r>
            <a:r>
              <a:rPr lang="en-US" altLang="en-US" sz="1600" dirty="0" err="1">
                <a:latin typeface="Mulish" panose="020B0604020202020204" charset="0"/>
              </a:rPr>
              <a:t>q.push</a:t>
            </a:r>
            <a:r>
              <a:rPr lang="en-US" altLang="en-US" sz="1600" dirty="0">
                <a:latin typeface="Mulish" panose="020B0604020202020204" charset="0"/>
              </a:rPr>
              <a:t>(4);</a:t>
            </a:r>
          </a:p>
          <a:p>
            <a:pPr marL="114300" indent="0" algn="l" eaLnBrk="1" hangingPunct="1"/>
            <a:endParaRPr lang="en-US" altLang="en-US" sz="1600" dirty="0">
              <a:latin typeface="Mulish" panose="020B0604020202020204" charset="0"/>
            </a:endParaRPr>
          </a:p>
          <a:p>
            <a:pPr marL="114300" indent="0" algn="l" eaLnBrk="1" hangingPunct="1"/>
            <a:r>
              <a:rPr lang="en-US" altLang="en-US" sz="1600" dirty="0">
                <a:latin typeface="Mulish" panose="020B0604020202020204" charset="0"/>
              </a:rPr>
              <a:t>        </a:t>
            </a:r>
            <a:r>
              <a:rPr lang="en-US" altLang="en-US" sz="1600" dirty="0" err="1">
                <a:latin typeface="Mulish" panose="020B0604020202020204" charset="0"/>
              </a:rPr>
              <a:t>cout</a:t>
            </a:r>
            <a:r>
              <a:rPr lang="en-US" altLang="en-US" sz="1600" dirty="0">
                <a:latin typeface="Mulish" panose="020B0604020202020204" charset="0"/>
              </a:rPr>
              <a:t>&lt;&lt;</a:t>
            </a:r>
            <a:r>
              <a:rPr lang="en-US" altLang="en-US" sz="1600" dirty="0" err="1">
                <a:latin typeface="Mulish" panose="020B0604020202020204" charset="0"/>
              </a:rPr>
              <a:t>q.front</a:t>
            </a:r>
            <a:r>
              <a:rPr lang="en-US" altLang="en-US" sz="1600" dirty="0">
                <a:latin typeface="Mulish" panose="020B0604020202020204" charset="0"/>
              </a:rPr>
              <a:t>()&lt;&lt;</a:t>
            </a:r>
            <a:r>
              <a:rPr lang="en-US" altLang="en-US" sz="1600" dirty="0" err="1">
                <a:latin typeface="Mulish" panose="020B0604020202020204" charset="0"/>
              </a:rPr>
              <a:t>endl</a:t>
            </a:r>
            <a:r>
              <a:rPr lang="en-US" altLang="en-US" sz="1600" dirty="0">
                <a:latin typeface="Mulish" panose="020B0604020202020204" charset="0"/>
              </a:rPr>
              <a:t>;</a:t>
            </a:r>
          </a:p>
          <a:p>
            <a:pPr marL="114300" indent="0" algn="l" eaLnBrk="1" hangingPunct="1"/>
            <a:endParaRPr lang="en-US" altLang="en-US" sz="1600" dirty="0">
              <a:latin typeface="Mulish" panose="020B0604020202020204" charset="0"/>
            </a:endParaRPr>
          </a:p>
          <a:p>
            <a:pPr marL="114300" indent="0" algn="l" eaLnBrk="1" hangingPunct="1"/>
            <a:r>
              <a:rPr lang="en-US" altLang="en-US" sz="1600" dirty="0">
                <a:latin typeface="Mulish" panose="020B0604020202020204" charset="0"/>
              </a:rPr>
              <a:t>        </a:t>
            </a:r>
            <a:r>
              <a:rPr lang="en-US" altLang="en-US" sz="1600" dirty="0" err="1">
                <a:latin typeface="Mulish" panose="020B0604020202020204" charset="0"/>
              </a:rPr>
              <a:t>q.pop</a:t>
            </a:r>
            <a:r>
              <a:rPr lang="en-US" altLang="en-US" sz="1600" dirty="0">
                <a:latin typeface="Mulish" panose="020B0604020202020204" charset="0"/>
              </a:rPr>
              <a:t>();</a:t>
            </a:r>
          </a:p>
          <a:p>
            <a:pPr marL="114300" indent="0" algn="l" eaLnBrk="1" hangingPunct="1"/>
            <a:endParaRPr lang="en-US" altLang="en-US" sz="1600" dirty="0">
              <a:latin typeface="Mulish" panose="020B0604020202020204" charset="0"/>
            </a:endParaRPr>
          </a:p>
          <a:p>
            <a:pPr marL="114300" indent="0" algn="l" eaLnBrk="1" hangingPunct="1"/>
            <a:r>
              <a:rPr lang="en-US" altLang="en-US" sz="1600" dirty="0">
                <a:latin typeface="Mulish" panose="020B0604020202020204" charset="0"/>
              </a:rPr>
              <a:t>        </a:t>
            </a:r>
            <a:r>
              <a:rPr lang="en-US" altLang="en-US" sz="1600" dirty="0" err="1">
                <a:latin typeface="Mulish" panose="020B0604020202020204" charset="0"/>
              </a:rPr>
              <a:t>cout</a:t>
            </a:r>
            <a:r>
              <a:rPr lang="en-US" altLang="en-US" sz="1600" dirty="0">
                <a:latin typeface="Mulish" panose="020B0604020202020204" charset="0"/>
              </a:rPr>
              <a:t>&lt;&lt;</a:t>
            </a:r>
            <a:r>
              <a:rPr lang="en-US" altLang="en-US" sz="1600" dirty="0" err="1">
                <a:latin typeface="Mulish" panose="020B0604020202020204" charset="0"/>
              </a:rPr>
              <a:t>q.front</a:t>
            </a:r>
            <a:r>
              <a:rPr lang="en-US" altLang="en-US" sz="1600" dirty="0">
                <a:latin typeface="Mulish" panose="020B0604020202020204" charset="0"/>
              </a:rPr>
              <a:t>()&lt;&lt;</a:t>
            </a:r>
            <a:r>
              <a:rPr lang="en-US" altLang="en-US" sz="1600" dirty="0" err="1">
                <a:latin typeface="Mulish" panose="020B0604020202020204" charset="0"/>
              </a:rPr>
              <a:t>endl</a:t>
            </a:r>
            <a:r>
              <a:rPr lang="en-US" altLang="en-US" sz="1600" dirty="0">
                <a:latin typeface="Mulish" panose="020B0604020202020204" charset="0"/>
              </a:rPr>
              <a:t>;</a:t>
            </a:r>
          </a:p>
          <a:p>
            <a:pPr marL="114300" indent="0" algn="l" eaLnBrk="1" hangingPunct="1"/>
            <a:endParaRPr lang="en-US" altLang="en-US" sz="1600" dirty="0">
              <a:latin typeface="Mulish" panose="020B0604020202020204" charset="0"/>
            </a:endParaRPr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66202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Queue Operations Using Library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FBE5D-3373-4570-85FC-73687D7C6FA5}"/>
              </a:ext>
            </a:extLst>
          </p:cNvPr>
          <p:cNvSpPr txBox="1"/>
          <p:nvPr/>
        </p:nvSpPr>
        <p:spPr>
          <a:xfrm>
            <a:off x="5280179" y="1879252"/>
            <a:ext cx="32085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eaLnBrk="1" hangingPunct="1"/>
            <a:r>
              <a:rPr lang="en-US" altLang="en-US" sz="1400" dirty="0">
                <a:latin typeface="Mulish" panose="020B0604020202020204" charset="0"/>
              </a:rPr>
              <a:t>//Traversal</a:t>
            </a:r>
          </a:p>
          <a:p>
            <a:pPr marL="114300" indent="0" algn="l" eaLnBrk="1" hangingPunct="1"/>
            <a:r>
              <a:rPr lang="en-US" altLang="en-US" sz="1400" dirty="0">
                <a:latin typeface="Mulish" panose="020B0604020202020204" charset="0"/>
              </a:rPr>
              <a:t>        while(</a:t>
            </a:r>
            <a:r>
              <a:rPr lang="en-US" altLang="en-US" sz="1400" dirty="0" err="1">
                <a:latin typeface="Mulish" panose="020B0604020202020204" charset="0"/>
              </a:rPr>
              <a:t>q.size</a:t>
            </a:r>
            <a:r>
              <a:rPr lang="en-US" altLang="en-US" sz="1400" dirty="0">
                <a:latin typeface="Mulish" panose="020B0604020202020204" charset="0"/>
              </a:rPr>
              <a:t>()!=0)</a:t>
            </a:r>
          </a:p>
          <a:p>
            <a:pPr marL="114300" indent="0" algn="l" eaLnBrk="1" hangingPunct="1"/>
            <a:r>
              <a:rPr lang="en-US" altLang="en-US" sz="1400" dirty="0">
                <a:latin typeface="Mulish" panose="020B0604020202020204" charset="0"/>
              </a:rPr>
              <a:t>        {</a:t>
            </a:r>
          </a:p>
          <a:p>
            <a:pPr marL="114300" indent="0" algn="l" eaLnBrk="1" hangingPunct="1"/>
            <a:r>
              <a:rPr lang="en-US" altLang="en-US" sz="1400" dirty="0">
                <a:latin typeface="Mulish" panose="020B0604020202020204" charset="0"/>
              </a:rPr>
              <a:t>                </a:t>
            </a:r>
            <a:r>
              <a:rPr lang="en-US" altLang="en-US" sz="1400" dirty="0" err="1">
                <a:latin typeface="Mulish" panose="020B0604020202020204" charset="0"/>
              </a:rPr>
              <a:t>cout</a:t>
            </a:r>
            <a:r>
              <a:rPr lang="en-US" altLang="en-US" sz="1400" dirty="0">
                <a:latin typeface="Mulish" panose="020B0604020202020204" charset="0"/>
              </a:rPr>
              <a:t>&lt;&lt;</a:t>
            </a:r>
            <a:r>
              <a:rPr lang="en-US" altLang="en-US" sz="1400" dirty="0" err="1">
                <a:latin typeface="Mulish" panose="020B0604020202020204" charset="0"/>
              </a:rPr>
              <a:t>q.front</a:t>
            </a:r>
            <a:r>
              <a:rPr lang="en-US" altLang="en-US" sz="1400" dirty="0">
                <a:latin typeface="Mulish" panose="020B0604020202020204" charset="0"/>
              </a:rPr>
              <a:t>()&lt;&lt;</a:t>
            </a:r>
            <a:r>
              <a:rPr lang="en-US" altLang="en-US" sz="1400" dirty="0" err="1">
                <a:latin typeface="Mulish" panose="020B0604020202020204" charset="0"/>
              </a:rPr>
              <a:t>endl</a:t>
            </a:r>
            <a:r>
              <a:rPr lang="en-US" altLang="en-US" sz="1400" dirty="0">
                <a:latin typeface="Mulish" panose="020B0604020202020204" charset="0"/>
              </a:rPr>
              <a:t>;</a:t>
            </a:r>
          </a:p>
          <a:p>
            <a:pPr marL="114300" indent="0" algn="l" eaLnBrk="1" hangingPunct="1"/>
            <a:r>
              <a:rPr lang="en-US" altLang="en-US" sz="1400" dirty="0">
                <a:latin typeface="Mulish" panose="020B0604020202020204" charset="0"/>
              </a:rPr>
              <a:t>                </a:t>
            </a:r>
            <a:r>
              <a:rPr lang="en-US" altLang="en-US" sz="1400" dirty="0" err="1">
                <a:latin typeface="Mulish" panose="020B0604020202020204" charset="0"/>
              </a:rPr>
              <a:t>q.pop</a:t>
            </a:r>
            <a:r>
              <a:rPr lang="en-US" altLang="en-US" sz="1400" dirty="0">
                <a:latin typeface="Mulish" panose="020B0604020202020204" charset="0"/>
              </a:rPr>
              <a:t>();</a:t>
            </a:r>
          </a:p>
          <a:p>
            <a:pPr marL="114300" indent="0" algn="l" eaLnBrk="1" hangingPunct="1"/>
            <a:r>
              <a:rPr lang="en-US" altLang="en-US" sz="1400" dirty="0">
                <a:latin typeface="Mulish" panose="020B0604020202020204" charset="0"/>
              </a:rPr>
              <a:t>        }</a:t>
            </a:r>
            <a:endParaRPr lang="en-US" dirty="0">
              <a:latin typeface="Mulish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45197-36A6-4F19-A788-A1C79DB1AB2E}"/>
              </a:ext>
            </a:extLst>
          </p:cNvPr>
          <p:cNvSpPr txBox="1"/>
          <p:nvPr/>
        </p:nvSpPr>
        <p:spPr>
          <a:xfrm>
            <a:off x="5722138" y="3422030"/>
            <a:ext cx="23245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Mulish" panose="020B0604020202020204" charset="0"/>
              </a:rPr>
              <a:t>push()</a:t>
            </a:r>
          </a:p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endParaRPr lang="en-US" sz="1800" b="1" dirty="0">
              <a:latin typeface="Mulish" panose="020B0604020202020204" charset="0"/>
            </a:endParaRPr>
          </a:p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Mulish" panose="020B0604020202020204" charset="0"/>
              </a:rPr>
              <a:t>pop()</a:t>
            </a:r>
            <a:br>
              <a:rPr lang="en-US" sz="1800" b="1" dirty="0">
                <a:latin typeface="Mulish" panose="020B0604020202020204" charset="0"/>
              </a:rPr>
            </a:br>
            <a:endParaRPr lang="en-US" sz="1800" b="1" dirty="0">
              <a:latin typeface="Mulish" panose="020B0604020202020204" charset="0"/>
            </a:endParaRPr>
          </a:p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Mulish" panose="020B0604020202020204" charset="0"/>
              </a:rPr>
              <a:t>front()</a:t>
            </a:r>
          </a:p>
        </p:txBody>
      </p:sp>
    </p:spTree>
    <p:extLst>
      <p:ext uri="{BB962C8B-B14F-4D97-AF65-F5344CB8AC3E}">
        <p14:creationId xmlns:p14="http://schemas.microsoft.com/office/powerpoint/2010/main" val="251066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1365504" y="1208291"/>
            <a:ext cx="2962656" cy="3823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 eaLnBrk="1" hangingPunct="1"/>
            <a:r>
              <a:rPr lang="en-US" altLang="en-US" sz="1600" dirty="0">
                <a:latin typeface="Mulish" panose="020B0604020202020204" charset="0"/>
              </a:rPr>
              <a:t>queue&lt;int&gt; q;</a:t>
            </a:r>
          </a:p>
          <a:p>
            <a:pPr marL="114300" indent="0" algn="l" eaLnBrk="1" hangingPunct="1"/>
            <a:endParaRPr lang="en-US" altLang="en-US" sz="1600" dirty="0">
              <a:latin typeface="Mulish" panose="020B0604020202020204" charset="0"/>
            </a:endParaRPr>
          </a:p>
          <a:p>
            <a:pPr marL="114300" indent="0" algn="l" eaLnBrk="1" hangingPunct="1"/>
            <a:r>
              <a:rPr lang="en-US" altLang="en-US" sz="1600" dirty="0">
                <a:latin typeface="Mulish" panose="020B0604020202020204" charset="0"/>
              </a:rPr>
              <a:t>        </a:t>
            </a:r>
            <a:r>
              <a:rPr lang="en-US" altLang="en-US" sz="1600" dirty="0" err="1">
                <a:latin typeface="Mulish" panose="020B0604020202020204" charset="0"/>
              </a:rPr>
              <a:t>q.push</a:t>
            </a:r>
            <a:r>
              <a:rPr lang="en-US" altLang="en-US" sz="1600" dirty="0">
                <a:latin typeface="Mulish" panose="020B0604020202020204" charset="0"/>
              </a:rPr>
              <a:t>(1);</a:t>
            </a:r>
          </a:p>
          <a:p>
            <a:pPr marL="114300" indent="0" algn="l" eaLnBrk="1" hangingPunct="1"/>
            <a:endParaRPr lang="en-US" altLang="en-US" sz="1600" dirty="0">
              <a:latin typeface="Mulish" panose="020B0604020202020204" charset="0"/>
            </a:endParaRPr>
          </a:p>
          <a:p>
            <a:pPr marL="114300" indent="0" algn="l" eaLnBrk="1" hangingPunct="1"/>
            <a:r>
              <a:rPr lang="en-US" altLang="en-US" sz="1600" dirty="0">
                <a:latin typeface="Mulish" panose="020B0604020202020204" charset="0"/>
              </a:rPr>
              <a:t>        </a:t>
            </a:r>
            <a:r>
              <a:rPr lang="en-US" altLang="en-US" sz="1600" dirty="0" err="1">
                <a:latin typeface="Mulish" panose="020B0604020202020204" charset="0"/>
              </a:rPr>
              <a:t>q.push</a:t>
            </a:r>
            <a:r>
              <a:rPr lang="en-US" altLang="en-US" sz="1600" dirty="0">
                <a:latin typeface="Mulish" panose="020B0604020202020204" charset="0"/>
              </a:rPr>
              <a:t>(2);</a:t>
            </a:r>
          </a:p>
          <a:p>
            <a:pPr marL="114300" indent="0" algn="l" eaLnBrk="1" hangingPunct="1"/>
            <a:endParaRPr lang="en-US" altLang="en-US" sz="1600" dirty="0">
              <a:latin typeface="Mulish" panose="020B0604020202020204" charset="0"/>
            </a:endParaRPr>
          </a:p>
          <a:p>
            <a:pPr marL="114300" indent="0" algn="l" eaLnBrk="1" hangingPunct="1"/>
            <a:r>
              <a:rPr lang="en-US" altLang="en-US" sz="1600" dirty="0">
                <a:latin typeface="Mulish" panose="020B0604020202020204" charset="0"/>
              </a:rPr>
              <a:t>        </a:t>
            </a:r>
            <a:r>
              <a:rPr lang="en-US" altLang="en-US" sz="1600" dirty="0" err="1">
                <a:latin typeface="Mulish" panose="020B0604020202020204" charset="0"/>
              </a:rPr>
              <a:t>q.push</a:t>
            </a:r>
            <a:r>
              <a:rPr lang="en-US" altLang="en-US" sz="1600" dirty="0">
                <a:latin typeface="Mulish" panose="020B0604020202020204" charset="0"/>
              </a:rPr>
              <a:t>(3);</a:t>
            </a:r>
          </a:p>
          <a:p>
            <a:pPr marL="114300" indent="0" algn="l" eaLnBrk="1" hangingPunct="1"/>
            <a:endParaRPr lang="en-US" altLang="en-US" sz="1600" dirty="0">
              <a:latin typeface="Mulish" panose="020B0604020202020204" charset="0"/>
            </a:endParaRPr>
          </a:p>
          <a:p>
            <a:pPr marL="114300" indent="0" algn="l" eaLnBrk="1" hangingPunct="1"/>
            <a:r>
              <a:rPr lang="en-US" altLang="en-US" sz="1600" dirty="0">
                <a:latin typeface="Mulish" panose="020B0604020202020204" charset="0"/>
              </a:rPr>
              <a:t>        </a:t>
            </a:r>
            <a:r>
              <a:rPr lang="en-US" altLang="en-US" sz="1600" dirty="0" err="1">
                <a:latin typeface="Mulish" panose="020B0604020202020204" charset="0"/>
              </a:rPr>
              <a:t>q.push</a:t>
            </a:r>
            <a:r>
              <a:rPr lang="en-US" altLang="en-US" sz="1600" dirty="0">
                <a:latin typeface="Mulish" panose="020B0604020202020204" charset="0"/>
              </a:rPr>
              <a:t>(4);</a:t>
            </a:r>
          </a:p>
          <a:p>
            <a:pPr marL="114300" indent="0" algn="l" eaLnBrk="1" hangingPunct="1"/>
            <a:endParaRPr lang="en-US" altLang="en-US" sz="1600" dirty="0">
              <a:latin typeface="Mulish" panose="020B0604020202020204" charset="0"/>
            </a:endParaRPr>
          </a:p>
          <a:p>
            <a:pPr marL="114300" indent="0" algn="l" eaLnBrk="1" hangingPunct="1"/>
            <a:r>
              <a:rPr lang="en-US" altLang="en-US" sz="1600" dirty="0">
                <a:latin typeface="Mulish" panose="020B0604020202020204" charset="0"/>
              </a:rPr>
              <a:t>        </a:t>
            </a:r>
            <a:r>
              <a:rPr lang="en-US" altLang="en-US" sz="1600" dirty="0" err="1">
                <a:latin typeface="Mulish" panose="020B0604020202020204" charset="0"/>
              </a:rPr>
              <a:t>cout</a:t>
            </a:r>
            <a:r>
              <a:rPr lang="en-US" altLang="en-US" sz="1600" dirty="0">
                <a:latin typeface="Mulish" panose="020B0604020202020204" charset="0"/>
              </a:rPr>
              <a:t>&lt;&lt;</a:t>
            </a:r>
            <a:r>
              <a:rPr lang="en-US" altLang="en-US" sz="1600" dirty="0" err="1">
                <a:latin typeface="Mulish" panose="020B0604020202020204" charset="0"/>
              </a:rPr>
              <a:t>q.front</a:t>
            </a:r>
            <a:r>
              <a:rPr lang="en-US" altLang="en-US" sz="1600" dirty="0">
                <a:latin typeface="Mulish" panose="020B0604020202020204" charset="0"/>
              </a:rPr>
              <a:t>()&lt;&lt;</a:t>
            </a:r>
            <a:r>
              <a:rPr lang="en-US" altLang="en-US" sz="1600" dirty="0" err="1">
                <a:latin typeface="Mulish" panose="020B0604020202020204" charset="0"/>
              </a:rPr>
              <a:t>endl</a:t>
            </a:r>
            <a:r>
              <a:rPr lang="en-US" altLang="en-US" sz="1600" dirty="0">
                <a:latin typeface="Mulish" panose="020B0604020202020204" charset="0"/>
              </a:rPr>
              <a:t>;</a:t>
            </a:r>
          </a:p>
          <a:p>
            <a:pPr marL="114300" indent="0" algn="l" eaLnBrk="1" hangingPunct="1"/>
            <a:endParaRPr lang="en-US" altLang="en-US" sz="1600" dirty="0">
              <a:latin typeface="Mulish" panose="020B0604020202020204" charset="0"/>
            </a:endParaRPr>
          </a:p>
          <a:p>
            <a:pPr marL="114300" indent="0" algn="l" eaLnBrk="1" hangingPunct="1"/>
            <a:r>
              <a:rPr lang="en-US" altLang="en-US" sz="1600" dirty="0">
                <a:latin typeface="Mulish" panose="020B0604020202020204" charset="0"/>
              </a:rPr>
              <a:t>        </a:t>
            </a:r>
            <a:r>
              <a:rPr lang="en-US" altLang="en-US" sz="1600" dirty="0" err="1">
                <a:latin typeface="Mulish" panose="020B0604020202020204" charset="0"/>
              </a:rPr>
              <a:t>q.pop</a:t>
            </a:r>
            <a:r>
              <a:rPr lang="en-US" altLang="en-US" sz="1600" dirty="0">
                <a:latin typeface="Mulish" panose="020B0604020202020204" charset="0"/>
              </a:rPr>
              <a:t>();</a:t>
            </a:r>
          </a:p>
          <a:p>
            <a:pPr marL="114300" indent="0" algn="l" eaLnBrk="1" hangingPunct="1"/>
            <a:endParaRPr lang="en-US" altLang="en-US" sz="1600" dirty="0">
              <a:latin typeface="Mulish" panose="020B0604020202020204" charset="0"/>
            </a:endParaRPr>
          </a:p>
          <a:p>
            <a:pPr marL="114300" indent="0" algn="l" eaLnBrk="1" hangingPunct="1"/>
            <a:r>
              <a:rPr lang="en-US" altLang="en-US" sz="1600" dirty="0">
                <a:latin typeface="Mulish" panose="020B0604020202020204" charset="0"/>
              </a:rPr>
              <a:t>        </a:t>
            </a:r>
            <a:r>
              <a:rPr lang="en-US" altLang="en-US" sz="1600" dirty="0" err="1">
                <a:latin typeface="Mulish" panose="020B0604020202020204" charset="0"/>
              </a:rPr>
              <a:t>cout</a:t>
            </a:r>
            <a:r>
              <a:rPr lang="en-US" altLang="en-US" sz="1600" dirty="0">
                <a:latin typeface="Mulish" panose="020B0604020202020204" charset="0"/>
              </a:rPr>
              <a:t>&lt;&lt;</a:t>
            </a:r>
            <a:r>
              <a:rPr lang="en-US" altLang="en-US" sz="1600" dirty="0" err="1">
                <a:latin typeface="Mulish" panose="020B0604020202020204" charset="0"/>
              </a:rPr>
              <a:t>q.front</a:t>
            </a:r>
            <a:r>
              <a:rPr lang="en-US" altLang="en-US" sz="1600" dirty="0">
                <a:latin typeface="Mulish" panose="020B0604020202020204" charset="0"/>
              </a:rPr>
              <a:t>()&lt;&lt;</a:t>
            </a:r>
            <a:r>
              <a:rPr lang="en-US" altLang="en-US" sz="1600" dirty="0" err="1">
                <a:latin typeface="Mulish" panose="020B0604020202020204" charset="0"/>
              </a:rPr>
              <a:t>endl</a:t>
            </a:r>
            <a:r>
              <a:rPr lang="en-US" altLang="en-US" sz="1600" dirty="0">
                <a:latin typeface="Mulish" panose="020B0604020202020204" charset="0"/>
              </a:rPr>
              <a:t>;</a:t>
            </a:r>
          </a:p>
          <a:p>
            <a:pPr marL="114300" indent="0" algn="l" eaLnBrk="1" hangingPunct="1"/>
            <a:endParaRPr lang="en-US" altLang="en-US" sz="1600" dirty="0">
              <a:latin typeface="Mulish" panose="020B0604020202020204" charset="0"/>
            </a:endParaRPr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66202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Queue Operations Using Array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FBE5D-3373-4570-85FC-73687D7C6FA5}"/>
              </a:ext>
            </a:extLst>
          </p:cNvPr>
          <p:cNvSpPr txBox="1"/>
          <p:nvPr/>
        </p:nvSpPr>
        <p:spPr>
          <a:xfrm>
            <a:off x="5280179" y="1879252"/>
            <a:ext cx="32085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eaLnBrk="1" hangingPunct="1"/>
            <a:r>
              <a:rPr lang="en-US" altLang="en-US" sz="1400" dirty="0">
                <a:latin typeface="Mulish" panose="020B0604020202020204" charset="0"/>
              </a:rPr>
              <a:t>//Traversal</a:t>
            </a:r>
          </a:p>
          <a:p>
            <a:pPr marL="114300" indent="0" algn="l" eaLnBrk="1" hangingPunct="1"/>
            <a:r>
              <a:rPr lang="en-US" altLang="en-US" sz="1400" dirty="0">
                <a:latin typeface="Mulish" panose="020B0604020202020204" charset="0"/>
              </a:rPr>
              <a:t>        while(</a:t>
            </a:r>
            <a:r>
              <a:rPr lang="en-US" altLang="en-US" sz="1400" dirty="0" err="1">
                <a:latin typeface="Mulish" panose="020B0604020202020204" charset="0"/>
              </a:rPr>
              <a:t>q.size</a:t>
            </a:r>
            <a:r>
              <a:rPr lang="en-US" altLang="en-US" sz="1400" dirty="0">
                <a:latin typeface="Mulish" panose="020B0604020202020204" charset="0"/>
              </a:rPr>
              <a:t>()!=0)</a:t>
            </a:r>
          </a:p>
          <a:p>
            <a:pPr marL="114300" indent="0" algn="l" eaLnBrk="1" hangingPunct="1"/>
            <a:r>
              <a:rPr lang="en-US" altLang="en-US" sz="1400" dirty="0">
                <a:latin typeface="Mulish" panose="020B0604020202020204" charset="0"/>
              </a:rPr>
              <a:t>        {</a:t>
            </a:r>
          </a:p>
          <a:p>
            <a:pPr marL="114300" indent="0" algn="l" eaLnBrk="1" hangingPunct="1"/>
            <a:r>
              <a:rPr lang="en-US" altLang="en-US" sz="1400" dirty="0">
                <a:latin typeface="Mulish" panose="020B0604020202020204" charset="0"/>
              </a:rPr>
              <a:t>                </a:t>
            </a:r>
            <a:r>
              <a:rPr lang="en-US" altLang="en-US" sz="1400" dirty="0" err="1">
                <a:latin typeface="Mulish" panose="020B0604020202020204" charset="0"/>
              </a:rPr>
              <a:t>cout</a:t>
            </a:r>
            <a:r>
              <a:rPr lang="en-US" altLang="en-US" sz="1400" dirty="0">
                <a:latin typeface="Mulish" panose="020B0604020202020204" charset="0"/>
              </a:rPr>
              <a:t>&lt;&lt;</a:t>
            </a:r>
            <a:r>
              <a:rPr lang="en-US" altLang="en-US" sz="1400" dirty="0" err="1">
                <a:latin typeface="Mulish" panose="020B0604020202020204" charset="0"/>
              </a:rPr>
              <a:t>q.front</a:t>
            </a:r>
            <a:r>
              <a:rPr lang="en-US" altLang="en-US" sz="1400" dirty="0">
                <a:latin typeface="Mulish" panose="020B0604020202020204" charset="0"/>
              </a:rPr>
              <a:t>()&lt;&lt;</a:t>
            </a:r>
            <a:r>
              <a:rPr lang="en-US" altLang="en-US" sz="1400" dirty="0" err="1">
                <a:latin typeface="Mulish" panose="020B0604020202020204" charset="0"/>
              </a:rPr>
              <a:t>endl</a:t>
            </a:r>
            <a:r>
              <a:rPr lang="en-US" altLang="en-US" sz="1400" dirty="0">
                <a:latin typeface="Mulish" panose="020B0604020202020204" charset="0"/>
              </a:rPr>
              <a:t>;</a:t>
            </a:r>
          </a:p>
          <a:p>
            <a:pPr marL="114300" indent="0" algn="l" eaLnBrk="1" hangingPunct="1"/>
            <a:r>
              <a:rPr lang="en-US" altLang="en-US" sz="1400" dirty="0">
                <a:latin typeface="Mulish" panose="020B0604020202020204" charset="0"/>
              </a:rPr>
              <a:t>                </a:t>
            </a:r>
            <a:r>
              <a:rPr lang="en-US" altLang="en-US" sz="1400" dirty="0" err="1">
                <a:latin typeface="Mulish" panose="020B0604020202020204" charset="0"/>
              </a:rPr>
              <a:t>q.pop</a:t>
            </a:r>
            <a:r>
              <a:rPr lang="en-US" altLang="en-US" sz="1400" dirty="0">
                <a:latin typeface="Mulish" panose="020B0604020202020204" charset="0"/>
              </a:rPr>
              <a:t>();</a:t>
            </a:r>
          </a:p>
          <a:p>
            <a:pPr marL="114300" indent="0" algn="l" eaLnBrk="1" hangingPunct="1"/>
            <a:r>
              <a:rPr lang="en-US" altLang="en-US" sz="1400" dirty="0">
                <a:latin typeface="Mulish" panose="020B0604020202020204" charset="0"/>
              </a:rPr>
              <a:t>        }</a:t>
            </a:r>
            <a:endParaRPr lang="en-US" dirty="0">
              <a:latin typeface="Mulish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45197-36A6-4F19-A788-A1C79DB1AB2E}"/>
              </a:ext>
            </a:extLst>
          </p:cNvPr>
          <p:cNvSpPr txBox="1"/>
          <p:nvPr/>
        </p:nvSpPr>
        <p:spPr>
          <a:xfrm>
            <a:off x="5722138" y="3422030"/>
            <a:ext cx="23245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Mulish" panose="020B0604020202020204" charset="0"/>
              </a:rPr>
              <a:t>push()</a:t>
            </a:r>
          </a:p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endParaRPr lang="en-US" sz="1800" b="1" dirty="0">
              <a:latin typeface="Mulish" panose="020B0604020202020204" charset="0"/>
            </a:endParaRPr>
          </a:p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Mulish" panose="020B0604020202020204" charset="0"/>
              </a:rPr>
              <a:t>pop()</a:t>
            </a:r>
            <a:br>
              <a:rPr lang="en-US" sz="1800" b="1" dirty="0">
                <a:latin typeface="Mulish" panose="020B0604020202020204" charset="0"/>
              </a:rPr>
            </a:br>
            <a:endParaRPr lang="en-US" sz="1800" b="1" dirty="0">
              <a:latin typeface="Mulish" panose="020B0604020202020204" charset="0"/>
            </a:endParaRPr>
          </a:p>
          <a:p>
            <a:pPr marL="400050" indent="-285750" algn="l" eaLnBrk="1" hangingPunct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Mulish" panose="020B0604020202020204" charset="0"/>
              </a:rPr>
              <a:t>front()</a:t>
            </a:r>
          </a:p>
        </p:txBody>
      </p:sp>
    </p:spTree>
    <p:extLst>
      <p:ext uri="{BB962C8B-B14F-4D97-AF65-F5344CB8AC3E}">
        <p14:creationId xmlns:p14="http://schemas.microsoft.com/office/powerpoint/2010/main" val="1922435123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1979</Words>
  <Application>Microsoft Office PowerPoint</Application>
  <PresentationFormat>On-screen Show (16:9)</PresentationFormat>
  <Paragraphs>601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Lilita One</vt:lpstr>
      <vt:lpstr>Times New Roman</vt:lpstr>
      <vt:lpstr>Muli</vt:lpstr>
      <vt:lpstr>Mulish</vt:lpstr>
      <vt:lpstr>Wingdings 3</vt:lpstr>
      <vt:lpstr>Arial</vt:lpstr>
      <vt:lpstr>Verdana</vt:lpstr>
      <vt:lpstr>Modern Wave XL by Slidesgo</vt:lpstr>
      <vt:lpstr>Lecture 8 Queue</vt:lpstr>
      <vt:lpstr>01</vt:lpstr>
      <vt:lpstr>Queue</vt:lpstr>
      <vt:lpstr>Queue</vt:lpstr>
      <vt:lpstr>Queue</vt:lpstr>
      <vt:lpstr>Queue Reallife Example</vt:lpstr>
      <vt:lpstr>Queue Operations</vt:lpstr>
      <vt:lpstr>Queue Operations Using Library</vt:lpstr>
      <vt:lpstr>Queue Operations Using Array</vt:lpstr>
      <vt:lpstr>Array Implimentation of Queue</vt:lpstr>
      <vt:lpstr>Push Operation</vt:lpstr>
      <vt:lpstr>Empty Array</vt:lpstr>
      <vt:lpstr>Overflow</vt:lpstr>
      <vt:lpstr>Overflow</vt:lpstr>
      <vt:lpstr>Pop Operation</vt:lpstr>
      <vt:lpstr>Underflow</vt:lpstr>
      <vt:lpstr>Pop Case 1</vt:lpstr>
      <vt:lpstr>Pop Case 2</vt:lpstr>
      <vt:lpstr>Printing The Queue</vt:lpstr>
      <vt:lpstr>Printing The Queue</vt:lpstr>
      <vt:lpstr>Searching The Queue</vt:lpstr>
      <vt:lpstr>Deque</vt:lpstr>
      <vt:lpstr>Deque</vt:lpstr>
      <vt:lpstr>Deque</vt:lpstr>
      <vt:lpstr>Deque</vt:lpstr>
      <vt:lpstr>Priority Queue</vt:lpstr>
      <vt:lpstr>Priority Queue</vt:lpstr>
      <vt:lpstr>Priority Queue</vt:lpstr>
      <vt:lpstr>Array Implimentation</vt:lpstr>
      <vt:lpstr>Array Implimentation</vt:lpstr>
      <vt:lpstr>Array Implimentation of Push</vt:lpstr>
      <vt:lpstr>Array Implimentation of Top</vt:lpstr>
      <vt:lpstr>Array Implimentation of Pop</vt:lpstr>
      <vt:lpstr>Assignment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cp:lastModifiedBy>Abrar Hasan</cp:lastModifiedBy>
  <cp:revision>15</cp:revision>
  <dcterms:modified xsi:type="dcterms:W3CDTF">2024-07-25T18:31:24Z</dcterms:modified>
</cp:coreProperties>
</file>