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63" r:id="rId3"/>
    <p:sldId id="265" r:id="rId4"/>
    <p:sldId id="266" r:id="rId5"/>
    <p:sldId id="366" r:id="rId6"/>
    <p:sldId id="367" r:id="rId7"/>
    <p:sldId id="370" r:id="rId8"/>
    <p:sldId id="273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45" r:id="rId18"/>
    <p:sldId id="379" r:id="rId19"/>
    <p:sldId id="380" r:id="rId20"/>
    <p:sldId id="382" r:id="rId21"/>
    <p:sldId id="383" r:id="rId22"/>
    <p:sldId id="347" r:id="rId23"/>
    <p:sldId id="348" r:id="rId24"/>
  </p:sldIdLst>
  <p:sldSz cx="9144000" cy="5143500" type="screen16x9"/>
  <p:notesSz cx="6858000" cy="9144000"/>
  <p:embeddedFontLst>
    <p:embeddedFont>
      <p:font typeface="Lilita One" panose="020B060402020202020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BD92DE"/>
    <a:srgbClr val="FF6600"/>
    <a:srgbClr val="FF0000"/>
    <a:srgbClr val="9C5BCD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37" d="100"/>
          <a:sy n="37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95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44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7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92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2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652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10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238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5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19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7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3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0" name="Google Shape;110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5" r:id="rId6"/>
    <p:sldLayoutId id="2147483666" r:id="rId7"/>
    <p:sldLayoutId id="2147483668" r:id="rId8"/>
    <p:sldLayoutId id="2147483699" r:id="rId9"/>
    <p:sldLayoutId id="21474837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9</a:t>
            </a:r>
            <a:br>
              <a:rPr lang="en" dirty="0"/>
            </a:br>
            <a:r>
              <a:rPr lang="en" dirty="0"/>
              <a:t>Tree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3835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Degree: </a:t>
            </a:r>
            <a:r>
              <a:rPr lang="en-US" dirty="0"/>
              <a:t>Connection with nodes by edges</a:t>
            </a:r>
          </a:p>
          <a:p>
            <a:endParaRPr lang="en-US" dirty="0"/>
          </a:p>
          <a:p>
            <a:pPr lvl="1"/>
            <a:r>
              <a:rPr lang="en-US" dirty="0"/>
              <a:t>Indegree: Total no of incoming edges</a:t>
            </a:r>
          </a:p>
          <a:p>
            <a:pPr lvl="1"/>
            <a:r>
              <a:rPr lang="en-US" dirty="0"/>
              <a:t>Outdegree: Total no of outgoing edges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4FA01-50E2-45AB-8E1C-2C101F0A06F1}"/>
              </a:ext>
            </a:extLst>
          </p:cNvPr>
          <p:cNvSpPr>
            <a:spLocks noChangeAspect="1"/>
          </p:cNvSpPr>
          <p:nvPr/>
        </p:nvSpPr>
        <p:spPr>
          <a:xfrm>
            <a:off x="5379719" y="798349"/>
            <a:ext cx="1106059" cy="10972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In=0</a:t>
            </a:r>
          </a:p>
          <a:p>
            <a:pPr algn="ctr"/>
            <a:r>
              <a:rPr lang="en-US" dirty="0"/>
              <a:t>Out=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A2A279-E6F3-4AC6-BE32-37E56D94A7DE}"/>
              </a:ext>
            </a:extLst>
          </p:cNvPr>
          <p:cNvSpPr>
            <a:spLocks noChangeAspect="1"/>
          </p:cNvSpPr>
          <p:nvPr/>
        </p:nvSpPr>
        <p:spPr>
          <a:xfrm>
            <a:off x="4031320" y="1998770"/>
            <a:ext cx="1106059" cy="10972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3652D4-C9B9-4DA1-BA6C-D38B89385387}"/>
              </a:ext>
            </a:extLst>
          </p:cNvPr>
          <p:cNvSpPr>
            <a:spLocks noChangeAspect="1"/>
          </p:cNvSpPr>
          <p:nvPr/>
        </p:nvSpPr>
        <p:spPr>
          <a:xfrm>
            <a:off x="2925261" y="3379596"/>
            <a:ext cx="1106059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85126-7D1C-4BB2-B33F-100FD628BD1B}"/>
              </a:ext>
            </a:extLst>
          </p:cNvPr>
          <p:cNvSpPr>
            <a:spLocks noChangeAspect="1"/>
          </p:cNvSpPr>
          <p:nvPr/>
        </p:nvSpPr>
        <p:spPr>
          <a:xfrm>
            <a:off x="4727149" y="3379596"/>
            <a:ext cx="1106059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D364AC-7130-4608-A2DB-43BF3A6BEBB8}"/>
              </a:ext>
            </a:extLst>
          </p:cNvPr>
          <p:cNvSpPr>
            <a:spLocks noChangeAspect="1"/>
          </p:cNvSpPr>
          <p:nvPr/>
        </p:nvSpPr>
        <p:spPr>
          <a:xfrm>
            <a:off x="6042983" y="3451098"/>
            <a:ext cx="1106059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21ACA-AAFC-4AAF-8684-48D162658F46}"/>
              </a:ext>
            </a:extLst>
          </p:cNvPr>
          <p:cNvSpPr>
            <a:spLocks noChangeAspect="1"/>
          </p:cNvSpPr>
          <p:nvPr/>
        </p:nvSpPr>
        <p:spPr>
          <a:xfrm>
            <a:off x="7464081" y="3379596"/>
            <a:ext cx="1106059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79A5E-78A0-4021-84F9-FCCCD7500413}"/>
              </a:ext>
            </a:extLst>
          </p:cNvPr>
          <p:cNvSpPr>
            <a:spLocks noChangeAspect="1"/>
          </p:cNvSpPr>
          <p:nvPr/>
        </p:nvSpPr>
        <p:spPr>
          <a:xfrm>
            <a:off x="6706249" y="1930750"/>
            <a:ext cx="1106059" cy="10972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94E7B-7588-4998-B72C-0F28288BD1A9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4975400" y="1734936"/>
            <a:ext cx="566298" cy="4245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8FD85-4A46-4DBA-B0B3-834354EFD914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6323799" y="1734936"/>
            <a:ext cx="544429" cy="356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725E5A-2415-4E92-AB29-AA89ED4BD60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478291" y="2935357"/>
            <a:ext cx="715008" cy="444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DDD98-E898-4591-B561-937EAD4D7ADC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>
            <a:off x="6596013" y="2867337"/>
            <a:ext cx="272215" cy="583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289EC-66AD-4137-8EF4-71A30502B54E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975400" y="2935357"/>
            <a:ext cx="304779" cy="444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6AE2-9F42-495A-977A-98F4A179EBEE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7650329" y="2867337"/>
            <a:ext cx="366782" cy="512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23326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Parent Node: </a:t>
            </a:r>
            <a:r>
              <a:rPr lang="en-US" dirty="0"/>
              <a:t>A node is a parent if it has successor nodes—that is, if it has an outdegree greater than zero.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Child Node: </a:t>
            </a:r>
            <a:r>
              <a:rPr lang="en-US" dirty="0"/>
              <a:t>a node with a predecessor is a child. A child node has an indegree of one.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4FA01-50E2-45AB-8E1C-2C101F0A06F1}"/>
              </a:ext>
            </a:extLst>
          </p:cNvPr>
          <p:cNvSpPr>
            <a:spLocks noChangeAspect="1"/>
          </p:cNvSpPr>
          <p:nvPr/>
        </p:nvSpPr>
        <p:spPr>
          <a:xfrm>
            <a:off x="5379719" y="798349"/>
            <a:ext cx="1106059" cy="1097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In=0</a:t>
            </a:r>
          </a:p>
          <a:p>
            <a:pPr algn="ctr"/>
            <a:r>
              <a:rPr lang="en-US" dirty="0"/>
              <a:t>Out=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A2A279-E6F3-4AC6-BE32-37E56D94A7DE}"/>
              </a:ext>
            </a:extLst>
          </p:cNvPr>
          <p:cNvSpPr>
            <a:spLocks noChangeAspect="1"/>
          </p:cNvSpPr>
          <p:nvPr/>
        </p:nvSpPr>
        <p:spPr>
          <a:xfrm>
            <a:off x="4031320" y="1998770"/>
            <a:ext cx="1106059" cy="1097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3652D4-C9B9-4DA1-BA6C-D38B89385387}"/>
              </a:ext>
            </a:extLst>
          </p:cNvPr>
          <p:cNvSpPr>
            <a:spLocks noChangeAspect="1"/>
          </p:cNvSpPr>
          <p:nvPr/>
        </p:nvSpPr>
        <p:spPr>
          <a:xfrm>
            <a:off x="2925261" y="3379596"/>
            <a:ext cx="1106059" cy="109728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85126-7D1C-4BB2-B33F-100FD628BD1B}"/>
              </a:ext>
            </a:extLst>
          </p:cNvPr>
          <p:cNvSpPr>
            <a:spLocks noChangeAspect="1"/>
          </p:cNvSpPr>
          <p:nvPr/>
        </p:nvSpPr>
        <p:spPr>
          <a:xfrm>
            <a:off x="4727149" y="3379596"/>
            <a:ext cx="1106059" cy="109728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D364AC-7130-4608-A2DB-43BF3A6BEBB8}"/>
              </a:ext>
            </a:extLst>
          </p:cNvPr>
          <p:cNvSpPr>
            <a:spLocks noChangeAspect="1"/>
          </p:cNvSpPr>
          <p:nvPr/>
        </p:nvSpPr>
        <p:spPr>
          <a:xfrm>
            <a:off x="6042983" y="3451098"/>
            <a:ext cx="1106059" cy="109728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21ACA-AAFC-4AAF-8684-48D162658F46}"/>
              </a:ext>
            </a:extLst>
          </p:cNvPr>
          <p:cNvSpPr>
            <a:spLocks noChangeAspect="1"/>
          </p:cNvSpPr>
          <p:nvPr/>
        </p:nvSpPr>
        <p:spPr>
          <a:xfrm>
            <a:off x="7464081" y="3379596"/>
            <a:ext cx="1106059" cy="109728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79A5E-78A0-4021-84F9-FCCCD7500413}"/>
              </a:ext>
            </a:extLst>
          </p:cNvPr>
          <p:cNvSpPr>
            <a:spLocks noChangeAspect="1"/>
          </p:cNvSpPr>
          <p:nvPr/>
        </p:nvSpPr>
        <p:spPr>
          <a:xfrm>
            <a:off x="6706249" y="1930750"/>
            <a:ext cx="1106059" cy="1097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In=1</a:t>
            </a:r>
          </a:p>
          <a:p>
            <a:pPr algn="ctr"/>
            <a:r>
              <a:rPr lang="en-US" dirty="0"/>
              <a:t>Out=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94E7B-7588-4998-B72C-0F28288BD1A9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4975400" y="1734936"/>
            <a:ext cx="566298" cy="4245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8FD85-4A46-4DBA-B0B3-834354EFD914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6323799" y="1734936"/>
            <a:ext cx="544429" cy="356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725E5A-2415-4E92-AB29-AA89ED4BD60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478291" y="2935357"/>
            <a:ext cx="715008" cy="444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DDD98-E898-4591-B561-937EAD4D7ADC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>
            <a:off x="6596013" y="2867337"/>
            <a:ext cx="272215" cy="583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289EC-66AD-4137-8EF4-71A30502B54E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975400" y="2935357"/>
            <a:ext cx="304779" cy="444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6AE2-9F42-495A-977A-98F4A179EBEE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7650329" y="2867337"/>
            <a:ext cx="366782" cy="512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AA31DE-57D9-4CEF-9BF2-147561305A2D}"/>
              </a:ext>
            </a:extLst>
          </p:cNvPr>
          <p:cNvSpPr txBox="1"/>
          <p:nvPr/>
        </p:nvSpPr>
        <p:spPr>
          <a:xfrm>
            <a:off x="2870143" y="2301207"/>
            <a:ext cx="110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608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23326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Leaf Node: </a:t>
            </a:r>
            <a:r>
              <a:rPr lang="en-US" dirty="0"/>
              <a:t>A leaf is any node with an outdegree of zero, that is, a node with no successors.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Sibling: </a:t>
            </a:r>
            <a:r>
              <a:rPr lang="en-US" dirty="0"/>
              <a:t>Two or more nodes with the same parent are siblings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4FA01-50E2-45AB-8E1C-2C101F0A06F1}"/>
              </a:ext>
            </a:extLst>
          </p:cNvPr>
          <p:cNvSpPr>
            <a:spLocks noChangeAspect="1"/>
          </p:cNvSpPr>
          <p:nvPr/>
        </p:nvSpPr>
        <p:spPr>
          <a:xfrm>
            <a:off x="5379719" y="798349"/>
            <a:ext cx="645201" cy="640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A2A279-E6F3-4AC6-BE32-37E56D94A7DE}"/>
              </a:ext>
            </a:extLst>
          </p:cNvPr>
          <p:cNvSpPr>
            <a:spLocks noChangeAspect="1"/>
          </p:cNvSpPr>
          <p:nvPr/>
        </p:nvSpPr>
        <p:spPr>
          <a:xfrm>
            <a:off x="4314485" y="1610710"/>
            <a:ext cx="645201" cy="640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3652D4-C9B9-4DA1-BA6C-D38B89385387}"/>
              </a:ext>
            </a:extLst>
          </p:cNvPr>
          <p:cNvSpPr>
            <a:spLocks noChangeAspect="1"/>
          </p:cNvSpPr>
          <p:nvPr/>
        </p:nvSpPr>
        <p:spPr>
          <a:xfrm>
            <a:off x="3247862" y="2448284"/>
            <a:ext cx="645201" cy="640080"/>
          </a:xfrm>
          <a:prstGeom prst="ellipse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85126-7D1C-4BB2-B33F-100FD628BD1B}"/>
              </a:ext>
            </a:extLst>
          </p:cNvPr>
          <p:cNvSpPr>
            <a:spLocks noChangeAspect="1"/>
          </p:cNvSpPr>
          <p:nvPr/>
        </p:nvSpPr>
        <p:spPr>
          <a:xfrm>
            <a:off x="5057118" y="2498480"/>
            <a:ext cx="645201" cy="640080"/>
          </a:xfrm>
          <a:prstGeom prst="ellipse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D364AC-7130-4608-A2DB-43BF3A6BEBB8}"/>
              </a:ext>
            </a:extLst>
          </p:cNvPr>
          <p:cNvSpPr>
            <a:spLocks noChangeAspect="1"/>
          </p:cNvSpPr>
          <p:nvPr/>
        </p:nvSpPr>
        <p:spPr>
          <a:xfrm>
            <a:off x="6096583" y="2472434"/>
            <a:ext cx="645201" cy="640080"/>
          </a:xfrm>
          <a:prstGeom prst="ellipse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21ACA-AAFC-4AAF-8684-48D162658F46}"/>
              </a:ext>
            </a:extLst>
          </p:cNvPr>
          <p:cNvSpPr>
            <a:spLocks noChangeAspect="1"/>
          </p:cNvSpPr>
          <p:nvPr/>
        </p:nvSpPr>
        <p:spPr>
          <a:xfrm>
            <a:off x="7474712" y="2472434"/>
            <a:ext cx="645201" cy="640080"/>
          </a:xfrm>
          <a:prstGeom prst="ellipse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79A5E-78A0-4021-84F9-FCCCD7500413}"/>
              </a:ext>
            </a:extLst>
          </p:cNvPr>
          <p:cNvSpPr>
            <a:spLocks noChangeAspect="1"/>
          </p:cNvSpPr>
          <p:nvPr/>
        </p:nvSpPr>
        <p:spPr>
          <a:xfrm>
            <a:off x="6644791" y="1610710"/>
            <a:ext cx="645201" cy="640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94E7B-7588-4998-B72C-0F28288BD1A9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4865199" y="1344691"/>
            <a:ext cx="609007" cy="359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8FD85-4A46-4DBA-B0B3-834354EFD914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5930433" y="1344691"/>
            <a:ext cx="808845" cy="359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725E5A-2415-4E92-AB29-AA89ED4BD60C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3798576" y="2157052"/>
            <a:ext cx="610396" cy="384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DDD98-E898-4591-B561-937EAD4D7ADC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>
            <a:off x="6419184" y="2157052"/>
            <a:ext cx="320094" cy="315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289EC-66AD-4137-8EF4-71A30502B54E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4865199" y="2157052"/>
            <a:ext cx="286406" cy="435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6AE2-9F42-495A-977A-98F4A179EBEE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>
            <a:off x="7195505" y="2157052"/>
            <a:ext cx="373694" cy="409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1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43866" y="959042"/>
            <a:ext cx="36651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Path: </a:t>
            </a:r>
            <a:r>
              <a:rPr lang="en-US" dirty="0"/>
              <a:t>A path is a sequence of nodes in which each node is adjacent to the next 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Level: </a:t>
            </a:r>
            <a:r>
              <a:rPr lang="en-US" dirty="0"/>
              <a:t>The level of a node is its distance from the root. Because the root has a zero distance from itself, the root is at level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Height :</a:t>
            </a:r>
            <a:r>
              <a:rPr lang="en-US" dirty="0"/>
              <a:t>The height of the tree is the level (starts from 0) of the leaf in the longest path from the root plus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Depth: </a:t>
            </a:r>
            <a:r>
              <a:rPr lang="en-US" dirty="0"/>
              <a:t>(Similar as Height, just node to root)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: Total Number of Elements/Nodes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4FA01-50E2-45AB-8E1C-2C101F0A06F1}"/>
              </a:ext>
            </a:extLst>
          </p:cNvPr>
          <p:cNvSpPr>
            <a:spLocks noChangeAspect="1"/>
          </p:cNvSpPr>
          <p:nvPr/>
        </p:nvSpPr>
        <p:spPr>
          <a:xfrm>
            <a:off x="5863357" y="860646"/>
            <a:ext cx="645201" cy="640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D364AC-7130-4608-A2DB-43BF3A6BEBB8}"/>
              </a:ext>
            </a:extLst>
          </p:cNvPr>
          <p:cNvSpPr>
            <a:spLocks noChangeAspect="1"/>
          </p:cNvSpPr>
          <p:nvPr/>
        </p:nvSpPr>
        <p:spPr>
          <a:xfrm>
            <a:off x="6508558" y="2955178"/>
            <a:ext cx="645201" cy="640080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21ACA-AAFC-4AAF-8684-48D162658F46}"/>
              </a:ext>
            </a:extLst>
          </p:cNvPr>
          <p:cNvSpPr>
            <a:spLocks noChangeAspect="1"/>
          </p:cNvSpPr>
          <p:nvPr/>
        </p:nvSpPr>
        <p:spPr>
          <a:xfrm>
            <a:off x="7505547" y="2929132"/>
            <a:ext cx="645201" cy="640080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79A5E-78A0-4021-84F9-FCCCD7500413}"/>
              </a:ext>
            </a:extLst>
          </p:cNvPr>
          <p:cNvSpPr>
            <a:spLocks noChangeAspect="1"/>
          </p:cNvSpPr>
          <p:nvPr/>
        </p:nvSpPr>
        <p:spPr>
          <a:xfrm>
            <a:off x="6998753" y="1973670"/>
            <a:ext cx="645201" cy="640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94E7B-7588-4998-B72C-0F28288BD1A9}"/>
              </a:ext>
            </a:extLst>
          </p:cNvPr>
          <p:cNvCxnSpPr>
            <a:cxnSpLocks/>
            <a:stCxn id="3" idx="3"/>
            <a:endCxn id="35" idx="7"/>
          </p:cNvCxnSpPr>
          <p:nvPr/>
        </p:nvCxnSpPr>
        <p:spPr>
          <a:xfrm flipH="1">
            <a:off x="5458858" y="1406988"/>
            <a:ext cx="498986" cy="707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8FD85-4A46-4DBA-B0B3-834354EFD914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6414071" y="1406988"/>
            <a:ext cx="679169" cy="660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DDD98-E898-4591-B561-937EAD4D7ADC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>
            <a:off x="6831159" y="2520012"/>
            <a:ext cx="262081" cy="435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6AE2-9F42-495A-977A-98F4A179EBEE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7549467" y="2520012"/>
            <a:ext cx="278681" cy="409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021BDCD-BAAD-4B86-978B-6FD1D2A1D1BF}"/>
              </a:ext>
            </a:extLst>
          </p:cNvPr>
          <p:cNvSpPr>
            <a:spLocks noChangeAspect="1"/>
          </p:cNvSpPr>
          <p:nvPr/>
        </p:nvSpPr>
        <p:spPr>
          <a:xfrm>
            <a:off x="4417949" y="3002695"/>
            <a:ext cx="645201" cy="640080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9CC37E-AF5E-41C8-96D7-7ACE32500304}"/>
              </a:ext>
            </a:extLst>
          </p:cNvPr>
          <p:cNvSpPr>
            <a:spLocks noChangeAspect="1"/>
          </p:cNvSpPr>
          <p:nvPr/>
        </p:nvSpPr>
        <p:spPr>
          <a:xfrm>
            <a:off x="5414938" y="2976649"/>
            <a:ext cx="645201" cy="640080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65A3-E179-45AC-8A67-DF7F8FF3AFA3}"/>
              </a:ext>
            </a:extLst>
          </p:cNvPr>
          <p:cNvSpPr>
            <a:spLocks noChangeAspect="1"/>
          </p:cNvSpPr>
          <p:nvPr/>
        </p:nvSpPr>
        <p:spPr>
          <a:xfrm>
            <a:off x="4908144" y="2021187"/>
            <a:ext cx="645201" cy="640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5FA36-9837-4212-AAE8-856D00298787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4740550" y="2567529"/>
            <a:ext cx="262081" cy="435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092AEB-2DE8-463E-91BF-87E49A8E3516}"/>
              </a:ext>
            </a:extLst>
          </p:cNvPr>
          <p:cNvCxnSpPr>
            <a:cxnSpLocks/>
            <a:stCxn id="35" idx="5"/>
            <a:endCxn id="34" idx="0"/>
          </p:cNvCxnSpPr>
          <p:nvPr/>
        </p:nvCxnSpPr>
        <p:spPr>
          <a:xfrm>
            <a:off x="5458858" y="2567529"/>
            <a:ext cx="278681" cy="409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Tree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43866" y="959042"/>
            <a:ext cx="8144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Binary tree is a tree data structure in which each node has at most two children, which are referred to as the </a:t>
            </a:r>
            <a:r>
              <a:rPr lang="en-US" i="1" dirty="0"/>
              <a:t>left child </a:t>
            </a:r>
            <a:r>
              <a:rPr lang="en-US" dirty="0"/>
              <a:t>and the </a:t>
            </a:r>
            <a:r>
              <a:rPr lang="en-US" i="1" dirty="0"/>
              <a:t>right child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22" name="Picture 21" descr="Image result for tree in ds">
            <a:extLst>
              <a:ext uri="{FF2B5EF4-FFF2-40B4-BE49-F238E27FC236}">
                <a16:creationId xmlns:a16="http://schemas.microsoft.com/office/drawing/2014/main" id="{ED88E582-F793-412B-96EF-920ACFDB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17" y="1593658"/>
            <a:ext cx="468274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Tree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43866" y="959042"/>
            <a:ext cx="814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binary tree in which each node has exactly zero or two children is called </a:t>
            </a:r>
            <a:r>
              <a:rPr lang="en-US" b="1" dirty="0"/>
              <a:t>a full binary tree</a:t>
            </a:r>
            <a:r>
              <a:rPr lang="en-US" dirty="0"/>
              <a:t>. In a full tree, there are no nodes with exactly one child.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325CB-F6A7-40F7-AEE0-D26CC2A2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1" y="1828265"/>
            <a:ext cx="2743200" cy="23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8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Tree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43866" y="959042"/>
            <a:ext cx="8144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Complete Binary Tree</a:t>
            </a:r>
            <a:r>
              <a:rPr lang="en-US" dirty="0"/>
              <a:t> is a tree, which is completely filled, with the possible exception of the bottom level, which is filled from left to right. A complete binary tree of the height h has between 2</a:t>
            </a:r>
            <a:r>
              <a:rPr lang="en-US" baseline="30000" dirty="0"/>
              <a:t>h </a:t>
            </a:r>
            <a:r>
              <a:rPr lang="en-US" dirty="0"/>
              <a:t>and 2</a:t>
            </a:r>
            <a:r>
              <a:rPr lang="en-US" baseline="30000" dirty="0"/>
              <a:t>(h+1)</a:t>
            </a:r>
            <a:r>
              <a:rPr lang="en-US" dirty="0"/>
              <a:t>-1 nodes. Here are some examples, where h=3: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325CB-F6A7-40F7-AEE0-D26CC2A2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1" y="1828265"/>
            <a:ext cx="2743200" cy="23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112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 Traversal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 Traverse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853466" y="1402199"/>
            <a:ext cx="50300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Order Tree (Root, Left Child, Right Child)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Tree (Left Child, Root, Right Child)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Order Tree (Left Child, Right Child , Root)</a:t>
            </a:r>
          </a:p>
        </p:txBody>
      </p:sp>
    </p:spTree>
    <p:extLst>
      <p:ext uri="{BB962C8B-B14F-4D97-AF65-F5344CB8AC3E}">
        <p14:creationId xmlns:p14="http://schemas.microsoft.com/office/powerpoint/2010/main" val="310702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Pre Order: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,B,D,E,H,C,F,I,G,J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BD45EB-7122-4AE5-A795-251D817727FC}"/>
              </a:ext>
            </a:extLst>
          </p:cNvPr>
          <p:cNvSpPr txBox="1"/>
          <p:nvPr/>
        </p:nvSpPr>
        <p:spPr>
          <a:xfrm>
            <a:off x="377419" y="1358990"/>
            <a:ext cx="2609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(Root, Left Child, Right Child)</a:t>
            </a:r>
          </a:p>
        </p:txBody>
      </p:sp>
    </p:spTree>
    <p:extLst>
      <p:ext uri="{BB962C8B-B14F-4D97-AF65-F5344CB8AC3E}">
        <p14:creationId xmlns:p14="http://schemas.microsoft.com/office/powerpoint/2010/main" val="13536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721885" y="2797975"/>
            <a:ext cx="239490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Tree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83211" y="2797975"/>
            <a:ext cx="2394900" cy="572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Terminologies</a:t>
            </a:r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04825" y="2667942"/>
            <a:ext cx="2425950" cy="87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 Traversal Technique</a:t>
            </a:r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Order: D,B,E,H,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,I,F,C,J,G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4745F5-36F9-46B7-BFD8-34E1B75C26E7}"/>
              </a:ext>
            </a:extLst>
          </p:cNvPr>
          <p:cNvSpPr txBox="1"/>
          <p:nvPr/>
        </p:nvSpPr>
        <p:spPr>
          <a:xfrm>
            <a:off x="272205" y="1682322"/>
            <a:ext cx="4759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(Left Child, Root, Right Child)</a:t>
            </a:r>
          </a:p>
        </p:txBody>
      </p:sp>
    </p:spTree>
    <p:extLst>
      <p:ext uri="{BB962C8B-B14F-4D97-AF65-F5344CB8AC3E}">
        <p14:creationId xmlns:p14="http://schemas.microsoft.com/office/powerpoint/2010/main" val="296903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 Post Order: D,H,E,B,I,F,J,G,C,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31C609-58EB-4922-87AB-0545592AD5C7}"/>
              </a:ext>
            </a:extLst>
          </p:cNvPr>
          <p:cNvSpPr txBox="1"/>
          <p:nvPr/>
        </p:nvSpPr>
        <p:spPr>
          <a:xfrm>
            <a:off x="548458" y="1979206"/>
            <a:ext cx="2826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(Left Child, Right Child , Root)</a:t>
            </a:r>
          </a:p>
        </p:txBody>
      </p:sp>
    </p:spTree>
    <p:extLst>
      <p:ext uri="{BB962C8B-B14F-4D97-AF65-F5344CB8AC3E}">
        <p14:creationId xmlns:p14="http://schemas.microsoft.com/office/powerpoint/2010/main" val="176380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Tree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975360" y="1394220"/>
            <a:ext cx="8180832" cy="216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There would be some leaf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One root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sz="1600" dirty="0"/>
              <a:t>And some nodes</a:t>
            </a:r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975360" y="1394220"/>
            <a:ext cx="8180832" cy="216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600" dirty="0">
                <a:solidFill>
                  <a:schemeClr val="tx1"/>
                </a:solidFill>
              </a:rPr>
              <a:t>A tree is a non empty finite set of one or more nodes such that:</a:t>
            </a: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There is a specially designated node called the root.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The remaining nodes are partitioned into n&gt;=0 disjoint sets T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sz="1600" dirty="0">
                <a:solidFill>
                  <a:schemeClr val="tx1"/>
                </a:solidFill>
              </a:rPr>
              <a:t>, ..., T</a:t>
            </a:r>
            <a:r>
              <a:rPr lang="en-US" altLang="zh-TW" sz="1200" dirty="0">
                <a:solidFill>
                  <a:schemeClr val="tx1"/>
                </a:solidFill>
              </a:rPr>
              <a:t>n</a:t>
            </a:r>
            <a:r>
              <a:rPr lang="en-US" altLang="zh-TW" sz="1600" dirty="0">
                <a:solidFill>
                  <a:schemeClr val="tx1"/>
                </a:solidFill>
              </a:rPr>
              <a:t>, where each of these sets can be a tree.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71232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780288" y="695592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</a:t>
            </a:r>
            <a:endParaRPr dirty="0"/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CB127D-329B-4B14-A0EF-2CBAFC0D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1126" y="1095107"/>
            <a:ext cx="6657975" cy="3352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43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0;p67">
            <a:extLst>
              <a:ext uri="{FF2B5EF4-FFF2-40B4-BE49-F238E27FC236}">
                <a16:creationId xmlns:a16="http://schemas.microsoft.com/office/drawing/2014/main" id="{7D2B9BA6-1A3B-4F11-8423-1C7A5E654721}"/>
              </a:ext>
            </a:extLst>
          </p:cNvPr>
          <p:cNvSpPr txBox="1">
            <a:spLocks/>
          </p:cNvSpPr>
          <p:nvPr/>
        </p:nvSpPr>
        <p:spPr>
          <a:xfrm>
            <a:off x="588233" y="310075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Lilita One" panose="020B0604020202020204" charset="0"/>
              </a:rPr>
              <a:t>Tree data structure </a:t>
            </a:r>
          </a:p>
        </p:txBody>
      </p:sp>
      <p:sp>
        <p:nvSpPr>
          <p:cNvPr id="5" name="Google Shape;882;p67">
            <a:hlinkClick r:id="rId2" action="ppaction://hlinksldjump"/>
            <a:extLst>
              <a:ext uri="{FF2B5EF4-FFF2-40B4-BE49-F238E27FC236}">
                <a16:creationId xmlns:a16="http://schemas.microsoft.com/office/drawing/2014/main" id="{49F14CAF-1AA7-413C-8AC0-35D936C72074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" name="Google Shape;883;p67">
            <a:hlinkClick r:id="rId3" action="ppaction://hlinksldjump"/>
            <a:extLst>
              <a:ext uri="{FF2B5EF4-FFF2-40B4-BE49-F238E27FC236}">
                <a16:creationId xmlns:a16="http://schemas.microsoft.com/office/drawing/2014/main" id="{4ADD449D-80F4-4EC7-AF29-4B710B47379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884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9A6D58-68E0-4391-8464-006BD385F6E0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Google Shape;88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5A220-9655-4BB0-8BCB-FD1AEE4F0C8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6C168B-884D-475F-B14E-5B29CEAB3A4A}"/>
              </a:ext>
            </a:extLst>
          </p:cNvPr>
          <p:cNvGrpSpPr/>
          <p:nvPr/>
        </p:nvGrpSpPr>
        <p:grpSpPr>
          <a:xfrm>
            <a:off x="3749041" y="712068"/>
            <a:ext cx="1893129" cy="548640"/>
            <a:chOff x="3046688" y="1173657"/>
            <a:chExt cx="2407128" cy="548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4FD563-D128-46C9-BA68-3607CB0812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3888" y="1173657"/>
              <a:ext cx="1759928" cy="548640"/>
              <a:chOff x="2036064" y="1280160"/>
              <a:chExt cx="999744" cy="3779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BB41E6-CDFC-4509-8F82-C29078F51576}"/>
                  </a:ext>
                </a:extLst>
              </p:cNvPr>
              <p:cNvSpPr/>
              <p:nvPr/>
            </p:nvSpPr>
            <p:spPr>
              <a:xfrm>
                <a:off x="2036064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2D7A56-A637-40D0-B0BF-5D41B4F9DA52}"/>
                  </a:ext>
                </a:extLst>
              </p:cNvPr>
              <p:cNvSpPr/>
              <p:nvPr/>
            </p:nvSpPr>
            <p:spPr>
              <a:xfrm>
                <a:off x="2535936" y="1280160"/>
                <a:ext cx="49987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Right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61313C-4397-4C71-93B8-9CDFAFDD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6688" y="1173657"/>
              <a:ext cx="647200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Left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17EC72-30CC-4D9E-B653-296D3D2A25BE}"/>
              </a:ext>
            </a:extLst>
          </p:cNvPr>
          <p:cNvGrpSpPr/>
          <p:nvPr/>
        </p:nvGrpSpPr>
        <p:grpSpPr>
          <a:xfrm>
            <a:off x="81440" y="3541171"/>
            <a:ext cx="1683695" cy="548640"/>
            <a:chOff x="2851941" y="1173657"/>
            <a:chExt cx="2140832" cy="5486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80750D-7D70-47D5-AC69-837239A085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3367" y="1173657"/>
              <a:ext cx="1529406" cy="548640"/>
              <a:chOff x="1905115" y="1280160"/>
              <a:chExt cx="868794" cy="37795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4A1FFAD-52D1-41E6-B29B-D9357CC0E4FD}"/>
                  </a:ext>
                </a:extLst>
              </p:cNvPr>
              <p:cNvSpPr/>
              <p:nvPr/>
            </p:nvSpPr>
            <p:spPr>
              <a:xfrm>
                <a:off x="1905115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DD06B3D-2580-4EA3-A466-17005E9F1284}"/>
                  </a:ext>
                </a:extLst>
              </p:cNvPr>
              <p:cNvSpPr/>
              <p:nvPr/>
            </p:nvSpPr>
            <p:spPr>
              <a:xfrm>
                <a:off x="2404987" y="1280160"/>
                <a:ext cx="36892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null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DD6F4C7-5B1A-4BDD-93BC-D1834260C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1941" y="1173657"/>
              <a:ext cx="642898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77D36F-2AC3-4228-B964-010DFFBE7D67}"/>
              </a:ext>
            </a:extLst>
          </p:cNvPr>
          <p:cNvGrpSpPr/>
          <p:nvPr/>
        </p:nvGrpSpPr>
        <p:grpSpPr>
          <a:xfrm>
            <a:off x="2376956" y="3541171"/>
            <a:ext cx="1713593" cy="548640"/>
            <a:chOff x="2813925" y="1173657"/>
            <a:chExt cx="2178848" cy="54864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6D31AE-89A1-4FB1-A612-2AB7C47F4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3367" y="1173657"/>
              <a:ext cx="1529406" cy="548640"/>
              <a:chOff x="1905115" y="1280160"/>
              <a:chExt cx="868794" cy="37795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C4BC7E-55F2-4B00-9061-D54BDF15090F}"/>
                  </a:ext>
                </a:extLst>
              </p:cNvPr>
              <p:cNvSpPr/>
              <p:nvPr/>
            </p:nvSpPr>
            <p:spPr>
              <a:xfrm>
                <a:off x="1905115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FF2D54-A692-4C28-A9AD-ACC82B3A7CA7}"/>
                  </a:ext>
                </a:extLst>
              </p:cNvPr>
              <p:cNvSpPr/>
              <p:nvPr/>
            </p:nvSpPr>
            <p:spPr>
              <a:xfrm>
                <a:off x="2404987" y="1280160"/>
                <a:ext cx="36892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null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FA17724-92A8-44D2-BB5F-39A4C267B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925" y="1173657"/>
              <a:ext cx="680913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D18C15-0748-45C3-AB9C-AD3C63CF4344}"/>
              </a:ext>
            </a:extLst>
          </p:cNvPr>
          <p:cNvGrpSpPr/>
          <p:nvPr/>
        </p:nvGrpSpPr>
        <p:grpSpPr>
          <a:xfrm>
            <a:off x="5246576" y="3650139"/>
            <a:ext cx="1713593" cy="548640"/>
            <a:chOff x="2813925" y="1173657"/>
            <a:chExt cx="2178848" cy="54864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6AC9F46-52DE-47BE-8581-F12141AB74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3367" y="1173657"/>
              <a:ext cx="1529406" cy="548640"/>
              <a:chOff x="1905115" y="1280160"/>
              <a:chExt cx="868794" cy="3779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EE02C3E-B658-43B2-BDF2-FDCEAD93C5BA}"/>
                  </a:ext>
                </a:extLst>
              </p:cNvPr>
              <p:cNvSpPr/>
              <p:nvPr/>
            </p:nvSpPr>
            <p:spPr>
              <a:xfrm>
                <a:off x="1905115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56D24A0-8989-4288-B932-6EA3253B733B}"/>
                  </a:ext>
                </a:extLst>
              </p:cNvPr>
              <p:cNvSpPr/>
              <p:nvPr/>
            </p:nvSpPr>
            <p:spPr>
              <a:xfrm>
                <a:off x="2404987" y="1280160"/>
                <a:ext cx="36892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null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25655A-CC1F-4E57-B5F7-2A6C679E9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925" y="1173657"/>
              <a:ext cx="680913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139434-A122-48A0-9AF1-B5EEEA2FC307}"/>
              </a:ext>
            </a:extLst>
          </p:cNvPr>
          <p:cNvGrpSpPr/>
          <p:nvPr/>
        </p:nvGrpSpPr>
        <p:grpSpPr>
          <a:xfrm>
            <a:off x="7475652" y="3650139"/>
            <a:ext cx="1713593" cy="548640"/>
            <a:chOff x="2813925" y="1173657"/>
            <a:chExt cx="2178848" cy="54864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96DE4E-9DBD-42C7-91AF-FE8500D9C1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3367" y="1173657"/>
              <a:ext cx="1529406" cy="548640"/>
              <a:chOff x="1905115" y="1280160"/>
              <a:chExt cx="868794" cy="37795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0E86B2-00FB-4730-9E14-A6D307D96DE5}"/>
                  </a:ext>
                </a:extLst>
              </p:cNvPr>
              <p:cNvSpPr/>
              <p:nvPr/>
            </p:nvSpPr>
            <p:spPr>
              <a:xfrm>
                <a:off x="1905115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841821-CCB9-48AF-B824-2163030DC093}"/>
                  </a:ext>
                </a:extLst>
              </p:cNvPr>
              <p:cNvSpPr/>
              <p:nvPr/>
            </p:nvSpPr>
            <p:spPr>
              <a:xfrm>
                <a:off x="2404987" y="1280160"/>
                <a:ext cx="36892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null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E6C0713-00B7-4069-80DE-E9866F0D9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3925" y="1173657"/>
              <a:ext cx="680913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null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2E596C-2E98-4F67-92E0-7AD5E2D6D655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 flipH="1">
            <a:off x="3080839" y="1260708"/>
            <a:ext cx="922703" cy="463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EA1421-2078-4A42-B261-9DAD8A645922}"/>
              </a:ext>
            </a:extLst>
          </p:cNvPr>
          <p:cNvCxnSpPr>
            <a:cxnSpLocks/>
            <a:stCxn id="13" idx="2"/>
            <a:endCxn id="100" idx="0"/>
          </p:cNvCxnSpPr>
          <p:nvPr/>
        </p:nvCxnSpPr>
        <p:spPr>
          <a:xfrm>
            <a:off x="5296139" y="1260708"/>
            <a:ext cx="839074" cy="474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899FCD-BD43-4395-97E7-039E4C96C954}"/>
              </a:ext>
            </a:extLst>
          </p:cNvPr>
          <p:cNvCxnSpPr>
            <a:cxnSpLocks/>
            <a:stCxn id="118" idx="2"/>
            <a:endCxn id="92" idx="0"/>
          </p:cNvCxnSpPr>
          <p:nvPr/>
        </p:nvCxnSpPr>
        <p:spPr>
          <a:xfrm>
            <a:off x="7949501" y="3210468"/>
            <a:ext cx="382948" cy="439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74D867-0EA8-4C06-B554-44C177FCB83D}"/>
              </a:ext>
            </a:extLst>
          </p:cNvPr>
          <p:cNvGrpSpPr/>
          <p:nvPr/>
        </p:nvGrpSpPr>
        <p:grpSpPr>
          <a:xfrm>
            <a:off x="2225805" y="1724273"/>
            <a:ext cx="1893129" cy="548640"/>
            <a:chOff x="3046688" y="1173657"/>
            <a:chExt cx="2407128" cy="548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681200-A48F-4EE3-95B4-5448B4342A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3888" y="1173657"/>
              <a:ext cx="1759928" cy="548640"/>
              <a:chOff x="2036064" y="1280160"/>
              <a:chExt cx="999744" cy="37795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6F56D48-4E3E-41CD-8CF8-169D091527E6}"/>
                  </a:ext>
                </a:extLst>
              </p:cNvPr>
              <p:cNvSpPr/>
              <p:nvPr/>
            </p:nvSpPr>
            <p:spPr>
              <a:xfrm>
                <a:off x="2036064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3AD5A0D-F597-4961-9DBF-E4C4E88042CF}"/>
                  </a:ext>
                </a:extLst>
              </p:cNvPr>
              <p:cNvSpPr/>
              <p:nvPr/>
            </p:nvSpPr>
            <p:spPr>
              <a:xfrm>
                <a:off x="2535936" y="1280160"/>
                <a:ext cx="49987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Right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0D1268-218B-45DB-8F6E-080B18861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6688" y="1173657"/>
              <a:ext cx="647200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Left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9FA9B9A-70D0-490B-9121-3DA95A9BFC59}"/>
              </a:ext>
            </a:extLst>
          </p:cNvPr>
          <p:cNvGrpSpPr/>
          <p:nvPr/>
        </p:nvGrpSpPr>
        <p:grpSpPr>
          <a:xfrm>
            <a:off x="5280179" y="1734758"/>
            <a:ext cx="1893129" cy="561727"/>
            <a:chOff x="3046688" y="1173657"/>
            <a:chExt cx="2407128" cy="54864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4BECF7B-B103-49DA-96D6-274FCDCC55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3888" y="1173657"/>
              <a:ext cx="1759928" cy="548640"/>
              <a:chOff x="2036064" y="1280160"/>
              <a:chExt cx="999744" cy="37795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EB3B7EF-7BE4-442E-8D00-AE7A8B6AC8D4}"/>
                  </a:ext>
                </a:extLst>
              </p:cNvPr>
              <p:cNvSpPr/>
              <p:nvPr/>
            </p:nvSpPr>
            <p:spPr>
              <a:xfrm>
                <a:off x="2036064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8BAB1C3-2472-49AD-A2E1-049D0F0C45D7}"/>
                  </a:ext>
                </a:extLst>
              </p:cNvPr>
              <p:cNvSpPr/>
              <p:nvPr/>
            </p:nvSpPr>
            <p:spPr>
              <a:xfrm>
                <a:off x="2535936" y="1280160"/>
                <a:ext cx="49987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Right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9617A1-6D12-4A83-AE3D-42A4FA1BA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6688" y="1173657"/>
              <a:ext cx="647200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Left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2BA9C27-0E33-4AD7-9157-8636E1C44128}"/>
              </a:ext>
            </a:extLst>
          </p:cNvPr>
          <p:cNvGrpSpPr/>
          <p:nvPr/>
        </p:nvGrpSpPr>
        <p:grpSpPr>
          <a:xfrm>
            <a:off x="1187710" y="2661828"/>
            <a:ext cx="1893129" cy="548640"/>
            <a:chOff x="3046688" y="1173657"/>
            <a:chExt cx="2407128" cy="54864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62D6905-3DDA-4CD9-8597-453CA82E0C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3888" y="1173657"/>
              <a:ext cx="1759928" cy="548640"/>
              <a:chOff x="2036064" y="1280160"/>
              <a:chExt cx="999744" cy="377952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43417E-ED44-4987-BD45-6517F024FBC5}"/>
                  </a:ext>
                </a:extLst>
              </p:cNvPr>
              <p:cNvSpPr/>
              <p:nvPr/>
            </p:nvSpPr>
            <p:spPr>
              <a:xfrm>
                <a:off x="2036064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5FF3869-F830-487B-B31B-D396174F61E5}"/>
                  </a:ext>
                </a:extLst>
              </p:cNvPr>
              <p:cNvSpPr/>
              <p:nvPr/>
            </p:nvSpPr>
            <p:spPr>
              <a:xfrm>
                <a:off x="2535936" y="1280160"/>
                <a:ext cx="49987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Right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C6A7E9-C056-466A-A21B-7A8A77C3B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6688" y="1173657"/>
              <a:ext cx="647200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Left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876D3A-F484-4728-8E8F-078DB4EB80E1}"/>
              </a:ext>
            </a:extLst>
          </p:cNvPr>
          <p:cNvCxnSpPr>
            <a:cxnSpLocks/>
            <a:stCxn id="76" idx="2"/>
            <a:endCxn id="106" idx="0"/>
          </p:cNvCxnSpPr>
          <p:nvPr/>
        </p:nvCxnSpPr>
        <p:spPr>
          <a:xfrm flipH="1">
            <a:off x="2042744" y="2272913"/>
            <a:ext cx="437562" cy="3889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E00F5FA-909E-41C3-B4C3-3B3910073B47}"/>
              </a:ext>
            </a:extLst>
          </p:cNvPr>
          <p:cNvCxnSpPr>
            <a:cxnSpLocks/>
            <a:stCxn id="105" idx="2"/>
            <a:endCxn id="72" idx="0"/>
          </p:cNvCxnSpPr>
          <p:nvPr/>
        </p:nvCxnSpPr>
        <p:spPr>
          <a:xfrm flipH="1">
            <a:off x="908339" y="3210468"/>
            <a:ext cx="533872" cy="3307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6CAFCB-FE27-4853-9AD1-634429DDE656}"/>
              </a:ext>
            </a:extLst>
          </p:cNvPr>
          <p:cNvCxnSpPr>
            <a:cxnSpLocks/>
            <a:stCxn id="108" idx="2"/>
            <a:endCxn id="82" idx="0"/>
          </p:cNvCxnSpPr>
          <p:nvPr/>
        </p:nvCxnSpPr>
        <p:spPr>
          <a:xfrm>
            <a:off x="2734808" y="3210468"/>
            <a:ext cx="498945" cy="3307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AB7DD2D-7F14-46FE-8FC1-7160E442C2E5}"/>
              </a:ext>
            </a:extLst>
          </p:cNvPr>
          <p:cNvGrpSpPr/>
          <p:nvPr/>
        </p:nvGrpSpPr>
        <p:grpSpPr>
          <a:xfrm>
            <a:off x="6402403" y="2661828"/>
            <a:ext cx="1893129" cy="548640"/>
            <a:chOff x="3046688" y="1173657"/>
            <a:chExt cx="2407128" cy="54864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18278B4-511C-439D-B366-D2C98368B7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3888" y="1173657"/>
              <a:ext cx="1759928" cy="548640"/>
              <a:chOff x="2036064" y="1280160"/>
              <a:chExt cx="999744" cy="37795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45F8604-4663-4D60-978D-553BED5FAE20}"/>
                  </a:ext>
                </a:extLst>
              </p:cNvPr>
              <p:cNvSpPr/>
              <p:nvPr/>
            </p:nvSpPr>
            <p:spPr>
              <a:xfrm>
                <a:off x="2036064" y="1280160"/>
                <a:ext cx="499872" cy="37795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Value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F8EF5CB-A9D4-4BCB-ABA5-7C4662C1C60A}"/>
                  </a:ext>
                </a:extLst>
              </p:cNvPr>
              <p:cNvSpPr/>
              <p:nvPr/>
            </p:nvSpPr>
            <p:spPr>
              <a:xfrm>
                <a:off x="2535936" y="1280160"/>
                <a:ext cx="499872" cy="3779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>
                    <a:latin typeface="Mulish" panose="020B0604020202020204" charset="0"/>
                  </a:rPr>
                  <a:t>Right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7999C9-97EF-4714-A4A9-14031825C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6688" y="1173657"/>
              <a:ext cx="647200" cy="5486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>
                  <a:latin typeface="Mulish" panose="020B0604020202020204" charset="0"/>
                </a:rPr>
                <a:t>Left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4847816-6B2E-4726-A1BD-77E933366DA4}"/>
              </a:ext>
            </a:extLst>
          </p:cNvPr>
          <p:cNvCxnSpPr>
            <a:cxnSpLocks/>
            <a:stCxn id="101" idx="2"/>
            <a:endCxn id="117" idx="0"/>
          </p:cNvCxnSpPr>
          <p:nvPr/>
        </p:nvCxnSpPr>
        <p:spPr>
          <a:xfrm>
            <a:off x="6827277" y="2296485"/>
            <a:ext cx="430160" cy="365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F2B2E1-F868-49D3-98D3-310444AD50BB}"/>
              </a:ext>
            </a:extLst>
          </p:cNvPr>
          <p:cNvCxnSpPr>
            <a:cxnSpLocks/>
            <a:stCxn id="116" idx="2"/>
            <a:endCxn id="87" idx="0"/>
          </p:cNvCxnSpPr>
          <p:nvPr/>
        </p:nvCxnSpPr>
        <p:spPr>
          <a:xfrm flipH="1">
            <a:off x="6103373" y="3210468"/>
            <a:ext cx="553531" cy="439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9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87885" y="2638647"/>
            <a:ext cx="4096500" cy="109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Terminology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02</a:t>
            </a:r>
            <a:endParaRPr dirty="0"/>
          </a:p>
        </p:txBody>
      </p:sp>
      <p:sp>
        <p:nvSpPr>
          <p:cNvPr id="1079" name="Google Shape;1079;p74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Terminology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5444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ulish" panose="020B0604020202020204" charset="0"/>
              </a:rPr>
              <a:t>Root: </a:t>
            </a:r>
            <a:r>
              <a:rPr lang="en-US" dirty="0">
                <a:latin typeface="Mulish" panose="020B0604020202020204" charset="0"/>
              </a:rPr>
              <a:t>If the tree is not empty, the first node is called the root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A4FA01-50E2-45AB-8E1C-2C101F0A06F1}"/>
              </a:ext>
            </a:extLst>
          </p:cNvPr>
          <p:cNvSpPr>
            <a:spLocks noChangeAspect="1"/>
          </p:cNvSpPr>
          <p:nvPr/>
        </p:nvSpPr>
        <p:spPr>
          <a:xfrm>
            <a:off x="4572000" y="1767920"/>
            <a:ext cx="691287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A2A279-E6F3-4AC6-BE32-37E56D94A7DE}"/>
              </a:ext>
            </a:extLst>
          </p:cNvPr>
          <p:cNvSpPr>
            <a:spLocks noChangeAspect="1"/>
          </p:cNvSpPr>
          <p:nvPr/>
        </p:nvSpPr>
        <p:spPr>
          <a:xfrm>
            <a:off x="3315326" y="2766060"/>
            <a:ext cx="691287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3652D4-C9B9-4DA1-BA6C-D38B89385387}"/>
              </a:ext>
            </a:extLst>
          </p:cNvPr>
          <p:cNvSpPr>
            <a:spLocks noChangeAspect="1"/>
          </p:cNvSpPr>
          <p:nvPr/>
        </p:nvSpPr>
        <p:spPr>
          <a:xfrm>
            <a:off x="2744266" y="3749040"/>
            <a:ext cx="691287" cy="685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85126-7D1C-4BB2-B33F-100FD628BD1B}"/>
              </a:ext>
            </a:extLst>
          </p:cNvPr>
          <p:cNvSpPr>
            <a:spLocks noChangeAspect="1"/>
          </p:cNvSpPr>
          <p:nvPr/>
        </p:nvSpPr>
        <p:spPr>
          <a:xfrm>
            <a:off x="3824204" y="3749040"/>
            <a:ext cx="691287" cy="685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D364AC-7130-4608-A2DB-43BF3A6BEBB8}"/>
              </a:ext>
            </a:extLst>
          </p:cNvPr>
          <p:cNvSpPr>
            <a:spLocks noChangeAspect="1"/>
          </p:cNvSpPr>
          <p:nvPr/>
        </p:nvSpPr>
        <p:spPr>
          <a:xfrm>
            <a:off x="5114033" y="3749040"/>
            <a:ext cx="691287" cy="685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21ACA-AAFC-4AAF-8684-48D162658F46}"/>
              </a:ext>
            </a:extLst>
          </p:cNvPr>
          <p:cNvSpPr>
            <a:spLocks noChangeAspect="1"/>
          </p:cNvSpPr>
          <p:nvPr/>
        </p:nvSpPr>
        <p:spPr>
          <a:xfrm>
            <a:off x="6530936" y="3749040"/>
            <a:ext cx="691287" cy="685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79A5E-78A0-4021-84F9-FCCCD7500413}"/>
              </a:ext>
            </a:extLst>
          </p:cNvPr>
          <p:cNvSpPr>
            <a:spLocks noChangeAspect="1"/>
          </p:cNvSpPr>
          <p:nvPr/>
        </p:nvSpPr>
        <p:spPr>
          <a:xfrm>
            <a:off x="5839649" y="2766060"/>
            <a:ext cx="691287" cy="685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94E7B-7588-4998-B72C-0F28288BD1A9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3905376" y="2353287"/>
            <a:ext cx="767861" cy="513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8FD85-4A46-4DBA-B0B3-834354EFD914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5162050" y="2353287"/>
            <a:ext cx="778836" cy="513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725E5A-2415-4E92-AB29-AA89ED4BD60C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089910" y="3351427"/>
            <a:ext cx="326653" cy="3976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DDD98-E898-4591-B561-937EAD4D7ADC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flipH="1">
            <a:off x="5459677" y="3351427"/>
            <a:ext cx="481209" cy="3976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289EC-66AD-4137-8EF4-71A30502B54E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905376" y="3351427"/>
            <a:ext cx="264472" cy="3976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6AE2-9F42-495A-977A-98F4A179EBEE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6429699" y="3351427"/>
            <a:ext cx="446881" cy="3976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A86E1C-91B0-4D66-A9C7-69B29D46C8BB}"/>
              </a:ext>
            </a:extLst>
          </p:cNvPr>
          <p:cNvSpPr txBox="1"/>
          <p:nvPr/>
        </p:nvSpPr>
        <p:spPr>
          <a:xfrm>
            <a:off x="2289340" y="1883830"/>
            <a:ext cx="114621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ROOT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8C9630-E70D-44D4-9265-42A9D17B3779}"/>
              </a:ext>
            </a:extLst>
          </p:cNvPr>
          <p:cNvCxnSpPr>
            <a:cxnSpLocks/>
            <a:stCxn id="51" idx="3"/>
            <a:endCxn id="3" idx="2"/>
          </p:cNvCxnSpPr>
          <p:nvPr/>
        </p:nvCxnSpPr>
        <p:spPr>
          <a:xfrm flipV="1">
            <a:off x="3435553" y="2110820"/>
            <a:ext cx="1136447" cy="19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0636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836</Words>
  <Application>Microsoft Office PowerPoint</Application>
  <PresentationFormat>On-screen Show (16:9)</PresentationFormat>
  <Paragraphs>256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Muli</vt:lpstr>
      <vt:lpstr>Lilita One</vt:lpstr>
      <vt:lpstr>Wingdings</vt:lpstr>
      <vt:lpstr>Arial</vt:lpstr>
      <vt:lpstr>Mulish</vt:lpstr>
      <vt:lpstr>Modern Wave XL by Slidesgo</vt:lpstr>
      <vt:lpstr>Lecture 9 Tree</vt:lpstr>
      <vt:lpstr>01</vt:lpstr>
      <vt:lpstr>Tree</vt:lpstr>
      <vt:lpstr>Tree</vt:lpstr>
      <vt:lpstr>Tree </vt:lpstr>
      <vt:lpstr>Tree 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Binary Tree</vt:lpstr>
      <vt:lpstr>Full Tree</vt:lpstr>
      <vt:lpstr>Complete Tree</vt:lpstr>
      <vt:lpstr>Tree Traversal</vt:lpstr>
      <vt:lpstr>Tree Traverse</vt:lpstr>
      <vt:lpstr>Pre Order</vt:lpstr>
      <vt:lpstr>In Order</vt:lpstr>
      <vt:lpstr>Post Order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20</cp:revision>
  <dcterms:modified xsi:type="dcterms:W3CDTF">2024-07-26T05:08:45Z</dcterms:modified>
</cp:coreProperties>
</file>