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1"/>
  </p:notesMasterIdLst>
  <p:sldIdLst>
    <p:sldId id="256" r:id="rId2"/>
    <p:sldId id="262" r:id="rId3"/>
    <p:sldId id="264" r:id="rId4"/>
    <p:sldId id="268" r:id="rId5"/>
    <p:sldId id="329" r:id="rId6"/>
    <p:sldId id="330" r:id="rId7"/>
    <p:sldId id="331" r:id="rId8"/>
    <p:sldId id="332" r:id="rId9"/>
    <p:sldId id="320" r:id="rId10"/>
    <p:sldId id="321" r:id="rId11"/>
    <p:sldId id="333" r:id="rId12"/>
    <p:sldId id="334" r:id="rId13"/>
    <p:sldId id="335" r:id="rId14"/>
    <p:sldId id="336" r:id="rId15"/>
    <p:sldId id="337" r:id="rId16"/>
    <p:sldId id="327" r:id="rId17"/>
    <p:sldId id="328" r:id="rId18"/>
    <p:sldId id="338" r:id="rId19"/>
    <p:sldId id="276" r:id="rId20"/>
  </p:sldIdLst>
  <p:sldSz cx="9144000" cy="5143500" type="screen16x9"/>
  <p:notesSz cx="6858000" cy="9144000"/>
  <p:embeddedFontLst>
    <p:embeddedFont>
      <p:font typeface="Lilita One" panose="020B0604020202020204" charset="0"/>
      <p:regular r:id="rId22"/>
    </p:embeddedFont>
    <p:embeddedFont>
      <p:font typeface="Mulish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0" autoAdjust="0"/>
    <p:restoredTop sz="78753" autoAdjust="0"/>
  </p:normalViewPr>
  <p:slideViewPr>
    <p:cSldViewPr snapToGrid="0">
      <p:cViewPr varScale="1">
        <p:scale>
          <a:sx n="88" d="100"/>
          <a:sy n="88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498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67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69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812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88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244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941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570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365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01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869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881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30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55" name="Google Shape;155;p13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60" name="Google Shape;160;p1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72" r:id="rId6"/>
    <p:sldLayoutId id="2147483699" r:id="rId7"/>
    <p:sldLayoutId id="214748370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gif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gif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gif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gif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gif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1</a:t>
            </a:r>
            <a:br>
              <a:rPr lang="en" sz="3000" dirty="0"/>
            </a:br>
            <a:br>
              <a:rPr lang="en" sz="3000" dirty="0"/>
            </a:br>
            <a:r>
              <a:rPr lang="en-US" sz="3000" dirty="0"/>
              <a:t>Array Basics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Daffodil International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 Operation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0" y="1240037"/>
            <a:ext cx="8973312" cy="3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82600" lvl="1" indent="0"/>
            <a:r>
              <a:rPr lang="en-US" sz="2000" dirty="0"/>
              <a:t>Traversal</a:t>
            </a:r>
          </a:p>
          <a:p>
            <a:pPr marL="482600" lvl="1" indent="0"/>
            <a:endParaRPr lang="en-US" sz="2000" dirty="0"/>
          </a:p>
          <a:p>
            <a:pPr marL="482600" lvl="1" indent="0"/>
            <a:r>
              <a:rPr lang="en-US" sz="2000" dirty="0"/>
              <a:t>Insertion</a:t>
            </a:r>
          </a:p>
          <a:p>
            <a:pPr marL="482600" lvl="1" indent="0"/>
            <a:endParaRPr lang="en-US" sz="2000" dirty="0"/>
          </a:p>
          <a:p>
            <a:pPr marL="482600" lvl="1" indent="0"/>
            <a:r>
              <a:rPr lang="en-US" sz="2000" dirty="0"/>
              <a:t>Deletion </a:t>
            </a:r>
          </a:p>
        </p:txBody>
      </p:sp>
    </p:spTree>
    <p:extLst>
      <p:ext uri="{BB962C8B-B14F-4D97-AF65-F5344CB8AC3E}">
        <p14:creationId xmlns:p14="http://schemas.microsoft.com/office/powerpoint/2010/main" val="201740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Traversal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FCE8EEBB-EA47-47FC-AD8C-13740AD5075D}"/>
              </a:ext>
            </a:extLst>
          </p:cNvPr>
          <p:cNvSpPr txBox="1">
            <a:spLocks/>
          </p:cNvSpPr>
          <p:nvPr/>
        </p:nvSpPr>
        <p:spPr>
          <a:xfrm>
            <a:off x="517793" y="1351225"/>
            <a:ext cx="7335353" cy="43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Traversal: Accessing and processing each element in the data structure.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B17CA-7512-48CC-A3E7-1FD6E5B54A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512" t="37305" r="31392" b="46102"/>
          <a:stretch/>
        </p:blipFill>
        <p:spPr>
          <a:xfrm>
            <a:off x="4815839" y="2299063"/>
            <a:ext cx="3666309" cy="853440"/>
          </a:xfrm>
          <a:prstGeom prst="rect">
            <a:avLst/>
          </a:prstGeom>
        </p:spPr>
      </p:pic>
      <p:sp>
        <p:nvSpPr>
          <p:cNvPr id="11" name="Google Shape;922;p69">
            <a:extLst>
              <a:ext uri="{FF2B5EF4-FFF2-40B4-BE49-F238E27FC236}">
                <a16:creationId xmlns:a16="http://schemas.microsoft.com/office/drawing/2014/main" id="{9839649B-89D2-484B-9AF7-B890F90AE14D}"/>
              </a:ext>
            </a:extLst>
          </p:cNvPr>
          <p:cNvSpPr txBox="1">
            <a:spLocks/>
          </p:cNvSpPr>
          <p:nvPr/>
        </p:nvSpPr>
        <p:spPr>
          <a:xfrm>
            <a:off x="1010497" y="2013527"/>
            <a:ext cx="3805342" cy="180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b="1" dirty="0"/>
              <a:t>int a [3] = {1,2,3};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        for (int </a:t>
            </a:r>
            <a:r>
              <a:rPr lang="en-US" b="1" dirty="0" err="1"/>
              <a:t>i</a:t>
            </a:r>
            <a:r>
              <a:rPr lang="en-US" b="1" dirty="0"/>
              <a:t>=0;i&lt;3;i++)</a:t>
            </a:r>
          </a:p>
          <a:p>
            <a:pPr marL="0" indent="0"/>
            <a:r>
              <a:rPr lang="en-US" b="1" dirty="0"/>
              <a:t>        {</a:t>
            </a:r>
          </a:p>
          <a:p>
            <a:pPr marL="0" indent="0"/>
            <a:r>
              <a:rPr lang="en-US" b="1" dirty="0"/>
              <a:t>                </a:t>
            </a:r>
            <a:r>
              <a:rPr lang="en-US" b="1" dirty="0" err="1"/>
              <a:t>cout</a:t>
            </a:r>
            <a:r>
              <a:rPr lang="en-US" b="1" dirty="0"/>
              <a:t>&lt;&lt;a[</a:t>
            </a:r>
            <a:r>
              <a:rPr lang="en-US" b="1" dirty="0" err="1"/>
              <a:t>i</a:t>
            </a:r>
            <a:r>
              <a:rPr lang="en-US" b="1" dirty="0"/>
              <a:t>]&lt;&lt;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0" indent="0"/>
            <a:r>
              <a:rPr lang="en-US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04188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Insertion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FCE8EEBB-EA47-47FC-AD8C-13740AD5075D}"/>
              </a:ext>
            </a:extLst>
          </p:cNvPr>
          <p:cNvSpPr txBox="1">
            <a:spLocks/>
          </p:cNvSpPr>
          <p:nvPr/>
        </p:nvSpPr>
        <p:spPr>
          <a:xfrm>
            <a:off x="552629" y="1351226"/>
            <a:ext cx="73353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Adding a new data to an empty or filled location of an array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3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Insertion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FCE8EEBB-EA47-47FC-AD8C-13740AD5075D}"/>
              </a:ext>
            </a:extLst>
          </p:cNvPr>
          <p:cNvSpPr txBox="1">
            <a:spLocks/>
          </p:cNvSpPr>
          <p:nvPr/>
        </p:nvSpPr>
        <p:spPr>
          <a:xfrm>
            <a:off x="552629" y="1351226"/>
            <a:ext cx="73353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 empty array, new values are stored in empty location</a:t>
            </a:r>
          </a:p>
          <a:p>
            <a:pPr marL="0" indent="0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1F4A2-14FE-4DA6-80DE-3C3E82A340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556" t="17974" r="21667" b="54174"/>
          <a:stretch/>
        </p:blipFill>
        <p:spPr>
          <a:xfrm>
            <a:off x="5598160" y="2367280"/>
            <a:ext cx="3545840" cy="1432560"/>
          </a:xfrm>
          <a:prstGeom prst="rect">
            <a:avLst/>
          </a:prstGeom>
        </p:spPr>
      </p:pic>
      <p:sp>
        <p:nvSpPr>
          <p:cNvPr id="9" name="Google Shape;922;p69">
            <a:extLst>
              <a:ext uri="{FF2B5EF4-FFF2-40B4-BE49-F238E27FC236}">
                <a16:creationId xmlns:a16="http://schemas.microsoft.com/office/drawing/2014/main" id="{4040D06F-6C2E-4555-BE21-0225681B994B}"/>
              </a:ext>
            </a:extLst>
          </p:cNvPr>
          <p:cNvSpPr txBox="1">
            <a:spLocks/>
          </p:cNvSpPr>
          <p:nvPr/>
        </p:nvSpPr>
        <p:spPr>
          <a:xfrm>
            <a:off x="1465777" y="2214065"/>
            <a:ext cx="1801679" cy="1738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int main()</a:t>
            </a:r>
          </a:p>
          <a:p>
            <a:pPr marL="0" indent="0"/>
            <a:r>
              <a:rPr lang="en-US" dirty="0"/>
              <a:t>{</a:t>
            </a:r>
          </a:p>
          <a:p>
            <a:pPr marL="0" indent="0"/>
            <a:r>
              <a:rPr lang="en-US" dirty="0"/>
              <a:t>        int a [3];</a:t>
            </a:r>
          </a:p>
          <a:p>
            <a:pPr marL="0" indent="0"/>
            <a:r>
              <a:rPr lang="en-US" dirty="0"/>
              <a:t>        a[0] = 1</a:t>
            </a:r>
          </a:p>
          <a:p>
            <a:pPr marL="0" indent="0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4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Insertion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FCE8EEBB-EA47-47FC-AD8C-13740AD5075D}"/>
              </a:ext>
            </a:extLst>
          </p:cNvPr>
          <p:cNvSpPr txBox="1">
            <a:spLocks/>
          </p:cNvSpPr>
          <p:nvPr/>
        </p:nvSpPr>
        <p:spPr>
          <a:xfrm>
            <a:off x="552629" y="1351226"/>
            <a:ext cx="73353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 filled array, old values are either replaced or moved backward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6AB37-4C79-4354-9BC8-E7AF0C8C21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200" t="19200" r="19066" b="46192"/>
          <a:stretch/>
        </p:blipFill>
        <p:spPr>
          <a:xfrm>
            <a:off x="5137379" y="2329559"/>
            <a:ext cx="3816096" cy="1780032"/>
          </a:xfrm>
          <a:prstGeom prst="rect">
            <a:avLst/>
          </a:prstGeom>
        </p:spPr>
      </p:pic>
      <p:sp>
        <p:nvSpPr>
          <p:cNvPr id="11" name="Google Shape;922;p69">
            <a:extLst>
              <a:ext uri="{FF2B5EF4-FFF2-40B4-BE49-F238E27FC236}">
                <a16:creationId xmlns:a16="http://schemas.microsoft.com/office/drawing/2014/main" id="{70D5C3B3-56AE-4791-9CDA-637269441874}"/>
              </a:ext>
            </a:extLst>
          </p:cNvPr>
          <p:cNvSpPr txBox="1">
            <a:spLocks/>
          </p:cNvSpPr>
          <p:nvPr/>
        </p:nvSpPr>
        <p:spPr>
          <a:xfrm>
            <a:off x="969410" y="1923926"/>
            <a:ext cx="2894404" cy="321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int a [6] = {1,2,3,4,5};</a:t>
            </a:r>
          </a:p>
          <a:p>
            <a:pPr marL="0" indent="0"/>
            <a:r>
              <a:rPr lang="en-US" dirty="0"/>
              <a:t>        </a:t>
            </a:r>
          </a:p>
          <a:p>
            <a:pPr marL="0" indent="0"/>
            <a:r>
              <a:rPr lang="en-US" dirty="0"/>
              <a:t>        for(int </a:t>
            </a:r>
            <a:r>
              <a:rPr lang="en-US" dirty="0" err="1"/>
              <a:t>i</a:t>
            </a:r>
            <a:r>
              <a:rPr lang="en-US" dirty="0"/>
              <a:t> =4;i&gt;=0;i--)</a:t>
            </a:r>
          </a:p>
          <a:p>
            <a:pPr marL="0" indent="0"/>
            <a:r>
              <a:rPr lang="en-US" dirty="0"/>
              <a:t>        {</a:t>
            </a:r>
          </a:p>
          <a:p>
            <a:pPr marL="0" indent="0"/>
            <a:r>
              <a:rPr lang="en-US" dirty="0"/>
              <a:t>                a[i+1]=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/>
            <a:r>
              <a:rPr lang="en-US" dirty="0"/>
              <a:t>        }</a:t>
            </a:r>
          </a:p>
          <a:p>
            <a:pPr marL="0" indent="0"/>
            <a:r>
              <a:rPr lang="en-US" dirty="0"/>
              <a:t>        a[0] = 6;</a:t>
            </a:r>
          </a:p>
          <a:p>
            <a:pPr marL="0" indent="0"/>
            <a:r>
              <a:rPr lang="en-US" dirty="0"/>
              <a:t>        for(int </a:t>
            </a:r>
            <a:r>
              <a:rPr lang="en-US" dirty="0" err="1"/>
              <a:t>i</a:t>
            </a:r>
            <a:r>
              <a:rPr lang="en-US" dirty="0"/>
              <a:t>=0;i&lt;6;i++)</a:t>
            </a:r>
          </a:p>
          <a:p>
            <a:pPr marL="0" indent="0"/>
            <a:r>
              <a:rPr lang="en-US" dirty="0"/>
              <a:t>        {</a:t>
            </a:r>
          </a:p>
          <a:p>
            <a:pPr marL="0" indent="0"/>
            <a:r>
              <a:rPr lang="en-US" dirty="0"/>
              <a:t>                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/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05106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Deletion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FCE8EEBB-EA47-47FC-AD8C-13740AD5075D}"/>
              </a:ext>
            </a:extLst>
          </p:cNvPr>
          <p:cNvSpPr txBox="1">
            <a:spLocks/>
          </p:cNvSpPr>
          <p:nvPr/>
        </p:nvSpPr>
        <p:spPr>
          <a:xfrm>
            <a:off x="552629" y="1241498"/>
            <a:ext cx="7335353" cy="108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Delete an item from specific location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item behind that location is moved one step forward</a:t>
            </a:r>
          </a:p>
        </p:txBody>
      </p:sp>
      <p:sp>
        <p:nvSpPr>
          <p:cNvPr id="10" name="Google Shape;922;p69">
            <a:extLst>
              <a:ext uri="{FF2B5EF4-FFF2-40B4-BE49-F238E27FC236}">
                <a16:creationId xmlns:a16="http://schemas.microsoft.com/office/drawing/2014/main" id="{FE830C08-F59C-4523-824B-B8E83087A3C4}"/>
              </a:ext>
            </a:extLst>
          </p:cNvPr>
          <p:cNvSpPr txBox="1">
            <a:spLocks/>
          </p:cNvSpPr>
          <p:nvPr/>
        </p:nvSpPr>
        <p:spPr>
          <a:xfrm>
            <a:off x="904323" y="2614422"/>
            <a:ext cx="2582589" cy="205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int a [6] = {1,2,3,4,5,6};</a:t>
            </a:r>
          </a:p>
          <a:p>
            <a:pPr marL="0" indent="0"/>
            <a:r>
              <a:rPr lang="en-US" dirty="0"/>
              <a:t>        </a:t>
            </a:r>
          </a:p>
          <a:p>
            <a:pPr marL="0" indent="0"/>
            <a:r>
              <a:rPr lang="en-US" dirty="0"/>
              <a:t>        for(int </a:t>
            </a:r>
            <a:r>
              <a:rPr lang="en-US" dirty="0" err="1"/>
              <a:t>i</a:t>
            </a:r>
            <a:r>
              <a:rPr lang="en-US" dirty="0"/>
              <a:t> =0;i&lt;5;i++)</a:t>
            </a:r>
          </a:p>
          <a:p>
            <a:pPr marL="0" indent="0"/>
            <a:r>
              <a:rPr lang="en-US" dirty="0"/>
              <a:t>        {</a:t>
            </a:r>
          </a:p>
          <a:p>
            <a:pPr marL="0" indent="0"/>
            <a:r>
              <a:rPr lang="en-US" dirty="0"/>
              <a:t>                a[</a:t>
            </a:r>
            <a:r>
              <a:rPr lang="en-US" dirty="0" err="1"/>
              <a:t>i</a:t>
            </a:r>
            <a:r>
              <a:rPr lang="en-US" dirty="0"/>
              <a:t>]=a[i+1];</a:t>
            </a:r>
          </a:p>
          <a:p>
            <a:pPr marL="0" indent="0"/>
            <a:r>
              <a:rPr lang="en-US" dirty="0"/>
              <a:t>        }</a:t>
            </a:r>
          </a:p>
          <a:p>
            <a:pPr marL="0" indent="0"/>
            <a:r>
              <a:rPr lang="en-US" dirty="0"/>
              <a:t>        a[5] = '\0';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B29E9-162C-42A7-8445-FCB1282238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933" t="29630" r="33334" b="49233"/>
          <a:stretch/>
        </p:blipFill>
        <p:spPr>
          <a:xfrm>
            <a:off x="5137379" y="2592124"/>
            <a:ext cx="2901696" cy="10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50958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200" dirty="0"/>
              <a:t>Searching Algorithm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89698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Search</a:t>
            </a:r>
            <a:endParaRPr dirty="0"/>
          </a:p>
        </p:txBody>
      </p:sp>
      <p:sp>
        <p:nvSpPr>
          <p:cNvPr id="7" name="Google Shape;922;p69">
            <a:extLst>
              <a:ext uri="{FF2B5EF4-FFF2-40B4-BE49-F238E27FC236}">
                <a16:creationId xmlns:a16="http://schemas.microsoft.com/office/drawing/2014/main" id="{23FBF506-7482-425C-99B6-694C2EC1712F}"/>
              </a:ext>
            </a:extLst>
          </p:cNvPr>
          <p:cNvSpPr txBox="1">
            <a:spLocks/>
          </p:cNvSpPr>
          <p:nvPr/>
        </p:nvSpPr>
        <p:spPr>
          <a:xfrm>
            <a:off x="587331" y="1289503"/>
            <a:ext cx="7886109" cy="86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The searching technique which traverses the whole array sequentially to locate the desired item is called </a:t>
            </a:r>
            <a:r>
              <a:rPr lang="en-US" b="1" dirty="0"/>
              <a:t>Linear Search</a:t>
            </a:r>
            <a:r>
              <a:rPr lang="en-US" dirty="0"/>
              <a:t>.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AA2EE0FE-DF00-4EBA-9EC0-C487524F0285}"/>
              </a:ext>
            </a:extLst>
          </p:cNvPr>
          <p:cNvSpPr txBox="1">
            <a:spLocks/>
          </p:cNvSpPr>
          <p:nvPr/>
        </p:nvSpPr>
        <p:spPr>
          <a:xfrm>
            <a:off x="572436" y="2261391"/>
            <a:ext cx="7886109" cy="86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It iterate over the whole array.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Compares each element with desired data. If found it returns the location/ index.</a:t>
            </a:r>
          </a:p>
        </p:txBody>
      </p:sp>
    </p:spTree>
    <p:extLst>
      <p:ext uri="{BB962C8B-B14F-4D97-AF65-F5344CB8AC3E}">
        <p14:creationId xmlns:p14="http://schemas.microsoft.com/office/powerpoint/2010/main" val="251929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Search</a:t>
            </a:r>
            <a:endParaRPr dirty="0"/>
          </a:p>
        </p:txBody>
      </p:sp>
      <p:sp>
        <p:nvSpPr>
          <p:cNvPr id="7" name="Google Shape;922;p69">
            <a:extLst>
              <a:ext uri="{FF2B5EF4-FFF2-40B4-BE49-F238E27FC236}">
                <a16:creationId xmlns:a16="http://schemas.microsoft.com/office/drawing/2014/main" id="{23FBF506-7482-425C-99B6-694C2EC1712F}"/>
              </a:ext>
            </a:extLst>
          </p:cNvPr>
          <p:cNvSpPr txBox="1">
            <a:spLocks/>
          </p:cNvSpPr>
          <p:nvPr/>
        </p:nvSpPr>
        <p:spPr>
          <a:xfrm>
            <a:off x="587332" y="1289503"/>
            <a:ext cx="3129250" cy="32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int a [6] = {1,2,3,4,5,6};</a:t>
            </a:r>
          </a:p>
          <a:p>
            <a:pPr marL="0" indent="0"/>
            <a:r>
              <a:rPr lang="en-US" dirty="0"/>
              <a:t>        </a:t>
            </a:r>
          </a:p>
          <a:p>
            <a:pPr marL="0" indent="0"/>
            <a:r>
              <a:rPr lang="en-US" dirty="0"/>
              <a:t>        for(int </a:t>
            </a:r>
            <a:r>
              <a:rPr lang="en-US" dirty="0" err="1"/>
              <a:t>i</a:t>
            </a:r>
            <a:r>
              <a:rPr lang="en-US" dirty="0"/>
              <a:t>=0;i&lt;6;i++)</a:t>
            </a:r>
          </a:p>
          <a:p>
            <a:pPr marL="0" indent="0"/>
            <a:r>
              <a:rPr lang="en-US" dirty="0"/>
              <a:t>        {</a:t>
            </a:r>
          </a:p>
          <a:p>
            <a:pPr marL="0" indent="0"/>
            <a:r>
              <a:rPr lang="en-US" dirty="0"/>
              <a:t>                if(a[</a:t>
            </a:r>
            <a:r>
              <a:rPr lang="en-US" dirty="0" err="1"/>
              <a:t>i</a:t>
            </a:r>
            <a:r>
              <a:rPr lang="en-US" dirty="0"/>
              <a:t>]==4)</a:t>
            </a:r>
          </a:p>
          <a:p>
            <a:pPr marL="0" indent="0"/>
            <a:r>
              <a:rPr lang="en-US" dirty="0"/>
              <a:t>                {</a:t>
            </a:r>
          </a:p>
          <a:p>
            <a:pPr marL="0" indent="0"/>
            <a:r>
              <a:rPr lang="en-US" dirty="0"/>
              <a:t>                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i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/>
            <a:r>
              <a:rPr lang="en-US" dirty="0"/>
              <a:t>                        break;</a:t>
            </a:r>
          </a:p>
          <a:p>
            <a:pPr marL="0" indent="0"/>
            <a:r>
              <a:rPr lang="en-US" dirty="0"/>
              <a:t>                }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       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2DF89-3856-4FB6-8CC2-2614F45F36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200" t="29100" r="37200" b="54015"/>
          <a:stretch/>
        </p:blipFill>
        <p:spPr>
          <a:xfrm>
            <a:off x="5427420" y="1995614"/>
            <a:ext cx="2863140" cy="11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9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Table of </a:t>
            </a:r>
            <a:r>
              <a:rPr lang="en" dirty="0"/>
              <a:t>c</a:t>
            </a:r>
            <a:r>
              <a:rPr lang="en" sz="3200" dirty="0"/>
              <a:t>ontents</a:t>
            </a:r>
            <a:endParaRPr sz="3200" dirty="0"/>
          </a:p>
        </p:txBody>
      </p:sp>
      <p:sp>
        <p:nvSpPr>
          <p:cNvPr id="790" name="Google Shape;790;p63">
            <a:hlinkClick r:id="rId3" action="ppaction://hlinksldjump"/>
          </p:cNvPr>
          <p:cNvSpPr/>
          <p:nvPr/>
        </p:nvSpPr>
        <p:spPr>
          <a:xfrm>
            <a:off x="4515491" y="121056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3">
            <a:hlinkClick r:id="rId4" action="ppaction://hlinksldjump"/>
          </p:cNvPr>
          <p:cNvSpPr/>
          <p:nvPr/>
        </p:nvSpPr>
        <p:spPr>
          <a:xfrm>
            <a:off x="4515491" y="222241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3">
            <a:hlinkClick r:id="" action="ppaction://noaction"/>
          </p:cNvPr>
          <p:cNvSpPr/>
          <p:nvPr/>
        </p:nvSpPr>
        <p:spPr>
          <a:xfrm>
            <a:off x="4535175" y="321255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5202518" y="1148089"/>
            <a:ext cx="3009300" cy="650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Array </a:t>
            </a:r>
            <a:endParaRPr dirty="0"/>
          </a:p>
        </p:txBody>
      </p:sp>
      <p:sp>
        <p:nvSpPr>
          <p:cNvPr id="794" name="Google Shape;794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4600691" y="129576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5" name="Google Shape;795;p6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600691" y="230761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6" name="Google Shape;796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4620375" y="329775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8" name="Google Shape;798;p63"/>
          <p:cNvSpPr txBox="1">
            <a:spLocks noGrp="1"/>
          </p:cNvSpPr>
          <p:nvPr>
            <p:ph type="subTitle" idx="6"/>
          </p:nvPr>
        </p:nvSpPr>
        <p:spPr>
          <a:xfrm>
            <a:off x="5182834" y="2312112"/>
            <a:ext cx="2616394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Operation of Array 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8"/>
          </p:nvPr>
        </p:nvSpPr>
        <p:spPr>
          <a:xfrm>
            <a:off x="5202518" y="3302258"/>
            <a:ext cx="323075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Searching Algorithm</a:t>
            </a:r>
            <a:endParaRPr dirty="0"/>
          </a:p>
        </p:txBody>
      </p:sp>
      <p:sp>
        <p:nvSpPr>
          <p:cNvPr id="801" name="Google Shape;801;p63"/>
          <p:cNvSpPr/>
          <p:nvPr/>
        </p:nvSpPr>
        <p:spPr>
          <a:xfrm rot="-5400000">
            <a:off x="6238234" y="99228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3"/>
          <p:cNvSpPr/>
          <p:nvPr/>
        </p:nvSpPr>
        <p:spPr>
          <a:xfrm rot="-5400000">
            <a:off x="6257918" y="1983885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3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5" name="Google Shape;805;p63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6" name="Google Shape;806;p6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7" name="Google Shape;807;p6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0" name="Google Shape;803;p63">
            <a:extLst>
              <a:ext uri="{FF2B5EF4-FFF2-40B4-BE49-F238E27FC236}">
                <a16:creationId xmlns:a16="http://schemas.microsoft.com/office/drawing/2014/main" id="{076E6A62-76B8-4563-8290-31E39466885E}"/>
              </a:ext>
            </a:extLst>
          </p:cNvPr>
          <p:cNvSpPr/>
          <p:nvPr/>
        </p:nvSpPr>
        <p:spPr>
          <a:xfrm rot="-5400000">
            <a:off x="6257918" y="3013831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/>
      <p:bldP spid="798" grpId="0" build="p"/>
      <p:bldP spid="799" grpId="0" build="p"/>
      <p:bldP spid="801" grpId="0" animBg="1"/>
      <p:bldP spid="803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Array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54315" y="1306801"/>
            <a:ext cx="8258759" cy="13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Array is a linear data structure which is used to store similar type of data.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FAAFA-A8EF-4891-BEC2-9A94696920DA}"/>
              </a:ext>
            </a:extLst>
          </p:cNvPr>
          <p:cNvSpPr txBox="1"/>
          <p:nvPr/>
        </p:nvSpPr>
        <p:spPr>
          <a:xfrm>
            <a:off x="1081723" y="2433063"/>
            <a:ext cx="24417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ulish" panose="020B0604020202020204" charset="0"/>
              </a:rPr>
              <a:t>Notation:</a:t>
            </a:r>
          </a:p>
          <a:p>
            <a:endParaRPr lang="en-US" sz="2400" dirty="0">
              <a:latin typeface="Mulish" panose="020B0604020202020204" charset="0"/>
            </a:endParaRPr>
          </a:p>
          <a:p>
            <a:r>
              <a:rPr lang="en-US" sz="2400" dirty="0">
                <a:latin typeface="Mulish" panose="020B0604020202020204" charset="0"/>
              </a:rPr>
              <a:t>int a [n]</a:t>
            </a:r>
          </a:p>
          <a:p>
            <a:r>
              <a:rPr lang="en-US" sz="2400" dirty="0">
                <a:latin typeface="Mulish" panose="020B0604020202020204" charset="0"/>
              </a:rPr>
              <a:t>float array[100]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F216D-6686-406C-9996-FCCEC6C9EA4D}"/>
              </a:ext>
            </a:extLst>
          </p:cNvPr>
          <p:cNvSpPr txBox="1"/>
          <p:nvPr/>
        </p:nvSpPr>
        <p:spPr>
          <a:xfrm>
            <a:off x="4994579" y="2571750"/>
            <a:ext cx="2441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Mulish" panose="020B0604020202020204" charset="0"/>
              </a:rPr>
              <a:t>Size of array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21A9D1-4BD6-47E3-BBD6-EADA4B3520F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107474" y="2802583"/>
            <a:ext cx="2887105" cy="541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716F56-1543-4104-98D8-B970D3FA48E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196046" y="2802583"/>
            <a:ext cx="1798533" cy="8463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Memory Allocation of Array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54315" y="1306801"/>
            <a:ext cx="8258759" cy="77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Suppose an array </a:t>
            </a:r>
          </a:p>
          <a:p>
            <a:pPr marL="0" indent="0"/>
            <a:r>
              <a:rPr lang="en-US" dirty="0"/>
              <a:t>A [6] = {10,43,3,41,15,64}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56A550-9DAA-437B-ADAE-A358F1E6570D}"/>
              </a:ext>
            </a:extLst>
          </p:cNvPr>
          <p:cNvGrpSpPr/>
          <p:nvPr/>
        </p:nvGrpSpPr>
        <p:grpSpPr>
          <a:xfrm>
            <a:off x="899161" y="2699656"/>
            <a:ext cx="2560320" cy="363584"/>
            <a:chOff x="396241" y="2699656"/>
            <a:chExt cx="2560320" cy="363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C44476-EF9C-494F-98EE-A8B8D64C1920}"/>
                </a:ext>
              </a:extLst>
            </p:cNvPr>
            <p:cNvSpPr/>
            <p:nvPr/>
          </p:nvSpPr>
          <p:spPr>
            <a:xfrm>
              <a:off x="396241" y="2699656"/>
              <a:ext cx="426720" cy="3635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272CCB-56AF-4E7B-A267-BEAB2FE0FB68}"/>
                </a:ext>
              </a:extLst>
            </p:cNvPr>
            <p:cNvSpPr/>
            <p:nvPr/>
          </p:nvSpPr>
          <p:spPr>
            <a:xfrm>
              <a:off x="822961" y="2699656"/>
              <a:ext cx="426720" cy="3635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CFFF62-0AC4-4380-8A74-4511C5679D71}"/>
                </a:ext>
              </a:extLst>
            </p:cNvPr>
            <p:cNvSpPr/>
            <p:nvPr/>
          </p:nvSpPr>
          <p:spPr>
            <a:xfrm>
              <a:off x="1249681" y="2699656"/>
              <a:ext cx="426720" cy="3635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5A5D4E-3DE0-4601-B583-5ED088941B87}"/>
                </a:ext>
              </a:extLst>
            </p:cNvPr>
            <p:cNvSpPr/>
            <p:nvPr/>
          </p:nvSpPr>
          <p:spPr>
            <a:xfrm>
              <a:off x="1676401" y="2699656"/>
              <a:ext cx="426720" cy="3635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C7BC3E-E1C5-4362-86E3-5BBEF30A94F5}"/>
                </a:ext>
              </a:extLst>
            </p:cNvPr>
            <p:cNvSpPr/>
            <p:nvPr/>
          </p:nvSpPr>
          <p:spPr>
            <a:xfrm>
              <a:off x="2103121" y="2699656"/>
              <a:ext cx="426720" cy="3635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926549E-5DC3-48CD-AD60-D176048B6BB7}"/>
                </a:ext>
              </a:extLst>
            </p:cNvPr>
            <p:cNvSpPr/>
            <p:nvPr/>
          </p:nvSpPr>
          <p:spPr>
            <a:xfrm>
              <a:off x="2529841" y="2699656"/>
              <a:ext cx="426720" cy="3635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C27279-0A97-4BB0-934A-75A9E23CA6A5}"/>
              </a:ext>
            </a:extLst>
          </p:cNvPr>
          <p:cNvGrpSpPr/>
          <p:nvPr/>
        </p:nvGrpSpPr>
        <p:grpSpPr>
          <a:xfrm>
            <a:off x="899161" y="3063240"/>
            <a:ext cx="2560320" cy="363584"/>
            <a:chOff x="396241" y="2699656"/>
            <a:chExt cx="2560320" cy="363584"/>
          </a:xfrm>
          <a:noFill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70544D8-F3D1-422A-8925-8BAE1B913C3C}"/>
                </a:ext>
              </a:extLst>
            </p:cNvPr>
            <p:cNvSpPr/>
            <p:nvPr/>
          </p:nvSpPr>
          <p:spPr>
            <a:xfrm>
              <a:off x="396241" y="2699656"/>
              <a:ext cx="426720" cy="3635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C6DDE-B280-463C-A444-A681C4839382}"/>
                </a:ext>
              </a:extLst>
            </p:cNvPr>
            <p:cNvSpPr/>
            <p:nvPr/>
          </p:nvSpPr>
          <p:spPr>
            <a:xfrm>
              <a:off x="822961" y="2699656"/>
              <a:ext cx="426720" cy="3635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B2C05C-0F4B-44E3-B6D4-BC92BC3F140F}"/>
                </a:ext>
              </a:extLst>
            </p:cNvPr>
            <p:cNvSpPr/>
            <p:nvPr/>
          </p:nvSpPr>
          <p:spPr>
            <a:xfrm>
              <a:off x="1249681" y="2699656"/>
              <a:ext cx="426720" cy="3635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0FC18B-AB88-4207-A95C-3E195F607DBE}"/>
                </a:ext>
              </a:extLst>
            </p:cNvPr>
            <p:cNvSpPr/>
            <p:nvPr/>
          </p:nvSpPr>
          <p:spPr>
            <a:xfrm>
              <a:off x="1676401" y="2699656"/>
              <a:ext cx="426720" cy="3635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976854-2100-4AD7-8520-AA67C6C9C200}"/>
                </a:ext>
              </a:extLst>
            </p:cNvPr>
            <p:cNvSpPr/>
            <p:nvPr/>
          </p:nvSpPr>
          <p:spPr>
            <a:xfrm>
              <a:off x="2103121" y="2699656"/>
              <a:ext cx="426720" cy="3635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E04857-8656-4703-9F47-D407F8B4611C}"/>
                </a:ext>
              </a:extLst>
            </p:cNvPr>
            <p:cNvSpPr/>
            <p:nvPr/>
          </p:nvSpPr>
          <p:spPr>
            <a:xfrm>
              <a:off x="2529841" y="2699656"/>
              <a:ext cx="426720" cy="3635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9E894EC-AF09-4BB8-B1FB-12BF19BE21C2}"/>
              </a:ext>
            </a:extLst>
          </p:cNvPr>
          <p:cNvSpPr txBox="1"/>
          <p:nvPr/>
        </p:nvSpPr>
        <p:spPr>
          <a:xfrm>
            <a:off x="1287782" y="3482631"/>
            <a:ext cx="203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 see an array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87019-7331-4220-988E-2CF1255CB359}"/>
              </a:ext>
            </a:extLst>
          </p:cNvPr>
          <p:cNvSpPr/>
          <p:nvPr/>
        </p:nvSpPr>
        <p:spPr>
          <a:xfrm>
            <a:off x="5803718" y="2490648"/>
            <a:ext cx="2321922" cy="363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859618-2F4D-49AE-BEAE-52CDA70DBD8C}"/>
              </a:ext>
            </a:extLst>
          </p:cNvPr>
          <p:cNvSpPr/>
          <p:nvPr/>
        </p:nvSpPr>
        <p:spPr>
          <a:xfrm>
            <a:off x="5803718" y="2854232"/>
            <a:ext cx="2321922" cy="363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E6A2D9-8926-42AF-9901-6A169F6328C7}"/>
              </a:ext>
            </a:extLst>
          </p:cNvPr>
          <p:cNvSpPr/>
          <p:nvPr/>
        </p:nvSpPr>
        <p:spPr>
          <a:xfrm>
            <a:off x="5803718" y="3217816"/>
            <a:ext cx="2321922" cy="363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337A74-AC1F-4B02-80AD-C4FB6DEEC1F0}"/>
              </a:ext>
            </a:extLst>
          </p:cNvPr>
          <p:cNvSpPr/>
          <p:nvPr/>
        </p:nvSpPr>
        <p:spPr>
          <a:xfrm>
            <a:off x="5803718" y="3581400"/>
            <a:ext cx="2321922" cy="363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12DB84-6AF3-477E-9B1B-36AE4A224A00}"/>
              </a:ext>
            </a:extLst>
          </p:cNvPr>
          <p:cNvSpPr/>
          <p:nvPr/>
        </p:nvSpPr>
        <p:spPr>
          <a:xfrm>
            <a:off x="5803718" y="3944984"/>
            <a:ext cx="2321922" cy="363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37CC94-DB5D-4811-9B4D-A5A7D9863962}"/>
              </a:ext>
            </a:extLst>
          </p:cNvPr>
          <p:cNvSpPr/>
          <p:nvPr/>
        </p:nvSpPr>
        <p:spPr>
          <a:xfrm>
            <a:off x="5803718" y="2207061"/>
            <a:ext cx="2321922" cy="28472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79D8F6-DCE2-4720-BE2B-875381F06C7A}"/>
              </a:ext>
            </a:extLst>
          </p:cNvPr>
          <p:cNvSpPr txBox="1"/>
          <p:nvPr/>
        </p:nvSpPr>
        <p:spPr>
          <a:xfrm>
            <a:off x="5857532" y="1682228"/>
            <a:ext cx="22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is stored like this in Ram Memory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E603A-341D-4A1A-A19D-FE89E3AA8DF5}"/>
              </a:ext>
            </a:extLst>
          </p:cNvPr>
          <p:cNvCxnSpPr/>
          <p:nvPr/>
        </p:nvCxnSpPr>
        <p:spPr>
          <a:xfrm>
            <a:off x="5494020" y="1973580"/>
            <a:ext cx="0" cy="257556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535CC9-90E5-4F01-B58E-8A6A7AE9EA4F}"/>
              </a:ext>
            </a:extLst>
          </p:cNvPr>
          <p:cNvSpPr txBox="1"/>
          <p:nvPr/>
        </p:nvSpPr>
        <p:spPr>
          <a:xfrm>
            <a:off x="4229810" y="2915196"/>
            <a:ext cx="1385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Consecutive Memory Location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9864EA-D265-407E-B8C9-80EEE35D7817}"/>
              </a:ext>
            </a:extLst>
          </p:cNvPr>
          <p:cNvSpPr/>
          <p:nvPr/>
        </p:nvSpPr>
        <p:spPr>
          <a:xfrm>
            <a:off x="8151942" y="2490648"/>
            <a:ext cx="847278" cy="363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C1F8DF-E7F1-4BCA-B6F1-879D66E1AF41}"/>
              </a:ext>
            </a:extLst>
          </p:cNvPr>
          <p:cNvSpPr/>
          <p:nvPr/>
        </p:nvSpPr>
        <p:spPr>
          <a:xfrm>
            <a:off x="8151942" y="2854232"/>
            <a:ext cx="847278" cy="363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0x104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1CFB67-C8F8-447F-B00E-A5DCE24FFF09}"/>
              </a:ext>
            </a:extLst>
          </p:cNvPr>
          <p:cNvSpPr/>
          <p:nvPr/>
        </p:nvSpPr>
        <p:spPr>
          <a:xfrm>
            <a:off x="8151942" y="3217816"/>
            <a:ext cx="847278" cy="363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0x108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079B74-BCD5-4440-92DA-FD17841C14BB}"/>
              </a:ext>
            </a:extLst>
          </p:cNvPr>
          <p:cNvSpPr/>
          <p:nvPr/>
        </p:nvSpPr>
        <p:spPr>
          <a:xfrm>
            <a:off x="8151942" y="3581400"/>
            <a:ext cx="847278" cy="363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0x112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8D6FDA-FCBC-49E0-91A0-92C7439CCEFD}"/>
              </a:ext>
            </a:extLst>
          </p:cNvPr>
          <p:cNvSpPr/>
          <p:nvPr/>
        </p:nvSpPr>
        <p:spPr>
          <a:xfrm>
            <a:off x="8151942" y="3944984"/>
            <a:ext cx="847278" cy="363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0x114</a:t>
            </a:r>
          </a:p>
        </p:txBody>
      </p:sp>
    </p:spTree>
    <p:extLst>
      <p:ext uri="{BB962C8B-B14F-4D97-AF65-F5344CB8AC3E}">
        <p14:creationId xmlns:p14="http://schemas.microsoft.com/office/powerpoint/2010/main" val="149435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Dimension of Array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327588" y="1798291"/>
            <a:ext cx="3595098" cy="136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Dimensional Array</a:t>
            </a:r>
          </a:p>
          <a:p>
            <a:pPr marL="0" indent="0"/>
            <a:r>
              <a:rPr lang="en-US" dirty="0"/>
              <a:t>	</a:t>
            </a:r>
          </a:p>
          <a:p>
            <a:pPr marL="0" indent="0"/>
            <a:r>
              <a:rPr lang="en-US" dirty="0"/>
              <a:t>	int a [n]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70239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Multidimensional Array</a:t>
            </a:r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42728" y="1351225"/>
            <a:ext cx="1316552" cy="38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int  a[n][n]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01146FA3-88C9-422F-A898-46986376C70F}"/>
              </a:ext>
            </a:extLst>
          </p:cNvPr>
          <p:cNvSpPr txBox="1">
            <a:spLocks/>
          </p:cNvSpPr>
          <p:nvPr/>
        </p:nvSpPr>
        <p:spPr>
          <a:xfrm>
            <a:off x="542728" y="1903479"/>
            <a:ext cx="1316552" cy="75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Example: int a[3][3]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6A1A09-2BEC-4719-BD23-B7F4E3C485A3}"/>
              </a:ext>
            </a:extLst>
          </p:cNvPr>
          <p:cNvGrpSpPr>
            <a:grpSpLocks noChangeAspect="1"/>
          </p:cNvGrpSpPr>
          <p:nvPr/>
        </p:nvGrpSpPr>
        <p:grpSpPr>
          <a:xfrm>
            <a:off x="1435608" y="2663219"/>
            <a:ext cx="1728400" cy="1828800"/>
            <a:chOff x="1496568" y="2892633"/>
            <a:chExt cx="720090" cy="76191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523DFB5-ADEC-419A-9F53-0EA0E562CC50}"/>
                </a:ext>
              </a:extLst>
            </p:cNvPr>
            <p:cNvGrpSpPr/>
            <p:nvPr/>
          </p:nvGrpSpPr>
          <p:grpSpPr>
            <a:xfrm>
              <a:off x="1496568" y="2892633"/>
              <a:ext cx="240030" cy="761919"/>
              <a:chOff x="1356360" y="3154761"/>
              <a:chExt cx="240030" cy="76191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F257D8C-E0C9-48C6-BF88-9971FCC1E457}"/>
                  </a:ext>
                </a:extLst>
              </p:cNvPr>
              <p:cNvSpPr/>
              <p:nvPr/>
            </p:nvSpPr>
            <p:spPr>
              <a:xfrm>
                <a:off x="1356360" y="3662707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625CC4-F40D-4E75-9523-CB709A161F9D}"/>
                  </a:ext>
                </a:extLst>
              </p:cNvPr>
              <p:cNvSpPr/>
              <p:nvPr/>
            </p:nvSpPr>
            <p:spPr>
              <a:xfrm>
                <a:off x="1356360" y="3408734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3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6996959-6022-4E0B-AE26-694D0B92F982}"/>
                  </a:ext>
                </a:extLst>
              </p:cNvPr>
              <p:cNvSpPr/>
              <p:nvPr/>
            </p:nvSpPr>
            <p:spPr>
              <a:xfrm>
                <a:off x="1356360" y="3154761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10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853DB7-C31C-4B1B-A3FB-844D583D0EF7}"/>
                </a:ext>
              </a:extLst>
            </p:cNvPr>
            <p:cNvGrpSpPr/>
            <p:nvPr/>
          </p:nvGrpSpPr>
          <p:grpSpPr>
            <a:xfrm>
              <a:off x="1736598" y="2892633"/>
              <a:ext cx="240030" cy="761919"/>
              <a:chOff x="1356360" y="3154761"/>
              <a:chExt cx="240030" cy="76191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648761-FE8F-4CCB-B105-C0E1DB104C83}"/>
                  </a:ext>
                </a:extLst>
              </p:cNvPr>
              <p:cNvSpPr/>
              <p:nvPr/>
            </p:nvSpPr>
            <p:spPr>
              <a:xfrm>
                <a:off x="1356360" y="3662707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51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F440B1B-66F8-439B-B134-EF05ECC6B4DD}"/>
                  </a:ext>
                </a:extLst>
              </p:cNvPr>
              <p:cNvSpPr/>
              <p:nvPr/>
            </p:nvSpPr>
            <p:spPr>
              <a:xfrm>
                <a:off x="1356360" y="3408734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21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273C013-324C-4197-924B-E4552E13A2B1}"/>
                  </a:ext>
                </a:extLst>
              </p:cNvPr>
              <p:cNvSpPr/>
              <p:nvPr/>
            </p:nvSpPr>
            <p:spPr>
              <a:xfrm>
                <a:off x="1356360" y="3154761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18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300B194-5A11-4FFD-94D1-57C9ABCE1C52}"/>
                </a:ext>
              </a:extLst>
            </p:cNvPr>
            <p:cNvGrpSpPr/>
            <p:nvPr/>
          </p:nvGrpSpPr>
          <p:grpSpPr>
            <a:xfrm>
              <a:off x="1976628" y="2892633"/>
              <a:ext cx="240030" cy="761919"/>
              <a:chOff x="1356360" y="3154761"/>
              <a:chExt cx="240030" cy="76191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892657-3BF2-4570-BD52-61930798DD01}"/>
                  </a:ext>
                </a:extLst>
              </p:cNvPr>
              <p:cNvSpPr/>
              <p:nvPr/>
            </p:nvSpPr>
            <p:spPr>
              <a:xfrm>
                <a:off x="1356360" y="3662707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DA3DE78-B63D-4A20-B0A0-CCB6E5C80C13}"/>
                  </a:ext>
                </a:extLst>
              </p:cNvPr>
              <p:cNvSpPr/>
              <p:nvPr/>
            </p:nvSpPr>
            <p:spPr>
              <a:xfrm>
                <a:off x="1356360" y="3408734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67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6647B64-01AD-4D9F-B50D-725F513775A0}"/>
                  </a:ext>
                </a:extLst>
              </p:cNvPr>
              <p:cNvSpPr/>
              <p:nvPr/>
            </p:nvSpPr>
            <p:spPr>
              <a:xfrm>
                <a:off x="1356360" y="3154761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21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0EE2B8-C111-4E8C-96A2-1815EC5AA0DD}"/>
              </a:ext>
            </a:extLst>
          </p:cNvPr>
          <p:cNvGrpSpPr>
            <a:grpSpLocks noChangeAspect="1"/>
          </p:cNvGrpSpPr>
          <p:nvPr/>
        </p:nvGrpSpPr>
        <p:grpSpPr>
          <a:xfrm>
            <a:off x="5691926" y="1351225"/>
            <a:ext cx="2419760" cy="2560320"/>
            <a:chOff x="1496568" y="2892633"/>
            <a:chExt cx="720090" cy="7619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530EF32-22B5-4AAB-B2F3-B57ED8E14E57}"/>
                </a:ext>
              </a:extLst>
            </p:cNvPr>
            <p:cNvGrpSpPr/>
            <p:nvPr/>
          </p:nvGrpSpPr>
          <p:grpSpPr>
            <a:xfrm>
              <a:off x="1496568" y="2892633"/>
              <a:ext cx="240030" cy="761919"/>
              <a:chOff x="1356360" y="3154761"/>
              <a:chExt cx="240030" cy="76191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FAAE189-A2EC-477C-BC77-9F22A15DBBF5}"/>
                  </a:ext>
                </a:extLst>
              </p:cNvPr>
              <p:cNvSpPr/>
              <p:nvPr/>
            </p:nvSpPr>
            <p:spPr>
              <a:xfrm>
                <a:off x="1356360" y="3662707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a[0,0]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14BACF1-3E04-409F-AA33-AEED74C37895}"/>
                  </a:ext>
                </a:extLst>
              </p:cNvPr>
              <p:cNvSpPr/>
              <p:nvPr/>
            </p:nvSpPr>
            <p:spPr>
              <a:xfrm>
                <a:off x="1356360" y="3408734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a[1,0]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81040EF-0C12-4229-96E4-9F30281467CC}"/>
                  </a:ext>
                </a:extLst>
              </p:cNvPr>
              <p:cNvSpPr/>
              <p:nvPr/>
            </p:nvSpPr>
            <p:spPr>
              <a:xfrm>
                <a:off x="1356360" y="3154761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a[2,0]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3EFBA7E-81B4-43DA-A240-8F49162EE1F2}"/>
                </a:ext>
              </a:extLst>
            </p:cNvPr>
            <p:cNvGrpSpPr/>
            <p:nvPr/>
          </p:nvGrpSpPr>
          <p:grpSpPr>
            <a:xfrm>
              <a:off x="1736598" y="2892633"/>
              <a:ext cx="240030" cy="761919"/>
              <a:chOff x="1356360" y="3154761"/>
              <a:chExt cx="240030" cy="76191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76C238-2BB2-464B-ACE6-A06BDA3BDB9B}"/>
                  </a:ext>
                </a:extLst>
              </p:cNvPr>
              <p:cNvSpPr/>
              <p:nvPr/>
            </p:nvSpPr>
            <p:spPr>
              <a:xfrm>
                <a:off x="1356360" y="3662707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a[0,1]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5035C74-B982-4583-BD5D-DB78AC0FF51F}"/>
                  </a:ext>
                </a:extLst>
              </p:cNvPr>
              <p:cNvSpPr/>
              <p:nvPr/>
            </p:nvSpPr>
            <p:spPr>
              <a:xfrm>
                <a:off x="1356360" y="3408734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a[1,1]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D48557D-E62B-47F2-B109-FD4785E01C93}"/>
                  </a:ext>
                </a:extLst>
              </p:cNvPr>
              <p:cNvSpPr/>
              <p:nvPr/>
            </p:nvSpPr>
            <p:spPr>
              <a:xfrm>
                <a:off x="1356360" y="3154761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a[2,1]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076CFE5-7C2F-4009-8CA0-2D8717DE1592}"/>
                </a:ext>
              </a:extLst>
            </p:cNvPr>
            <p:cNvGrpSpPr/>
            <p:nvPr/>
          </p:nvGrpSpPr>
          <p:grpSpPr>
            <a:xfrm>
              <a:off x="1976628" y="2892633"/>
              <a:ext cx="240030" cy="761919"/>
              <a:chOff x="1356360" y="3154761"/>
              <a:chExt cx="240030" cy="76191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1F01A7-5321-4370-BDBC-E5B9AEEAD998}"/>
                  </a:ext>
                </a:extLst>
              </p:cNvPr>
              <p:cNvSpPr/>
              <p:nvPr/>
            </p:nvSpPr>
            <p:spPr>
              <a:xfrm>
                <a:off x="1356360" y="3662707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a[0,2]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D658916-380D-4A48-A648-766DC6F8E99A}"/>
                  </a:ext>
                </a:extLst>
              </p:cNvPr>
              <p:cNvSpPr/>
              <p:nvPr/>
            </p:nvSpPr>
            <p:spPr>
              <a:xfrm>
                <a:off x="1356360" y="3408734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a[1,2]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702D216-A64C-4C24-BEEF-03DF991AB0C3}"/>
                  </a:ext>
                </a:extLst>
              </p:cNvPr>
              <p:cNvSpPr/>
              <p:nvPr/>
            </p:nvSpPr>
            <p:spPr>
              <a:xfrm>
                <a:off x="1356360" y="3154761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a[2,2]</a:t>
                </a:r>
              </a:p>
            </p:txBody>
          </p:sp>
        </p:grpSp>
      </p:grpSp>
      <p:sp>
        <p:nvSpPr>
          <p:cNvPr id="37" name="Google Shape;922;p69">
            <a:extLst>
              <a:ext uri="{FF2B5EF4-FFF2-40B4-BE49-F238E27FC236}">
                <a16:creationId xmlns:a16="http://schemas.microsoft.com/office/drawing/2014/main" id="{448766A6-9AA9-4728-B660-FFC1833E435E}"/>
              </a:ext>
            </a:extLst>
          </p:cNvPr>
          <p:cNvSpPr txBox="1">
            <a:spLocks/>
          </p:cNvSpPr>
          <p:nvPr/>
        </p:nvSpPr>
        <p:spPr>
          <a:xfrm>
            <a:off x="6391840" y="3934920"/>
            <a:ext cx="1316552" cy="32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202993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Properties of Array</a:t>
            </a:r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42727" y="1351225"/>
            <a:ext cx="6485089" cy="128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can hold multiple values of a single type.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Elements are referenced by the array name and an index.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Each element is a value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Indexing begins at zero. </a:t>
            </a:r>
          </a:p>
        </p:txBody>
      </p:sp>
    </p:spTree>
    <p:extLst>
      <p:ext uri="{BB962C8B-B14F-4D97-AF65-F5344CB8AC3E}">
        <p14:creationId xmlns:p14="http://schemas.microsoft.com/office/powerpoint/2010/main" val="148547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Operation of Array 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2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707089103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651</Words>
  <Application>Microsoft Office PowerPoint</Application>
  <PresentationFormat>On-screen Show (16:9)</PresentationFormat>
  <Paragraphs>219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Wingdings</vt:lpstr>
      <vt:lpstr>Lilita One</vt:lpstr>
      <vt:lpstr>Mulish</vt:lpstr>
      <vt:lpstr>Muli</vt:lpstr>
      <vt:lpstr>Modern Wave XL by Slidesgo</vt:lpstr>
      <vt:lpstr>Lecture 1  Array Basics</vt:lpstr>
      <vt:lpstr>Table of contents</vt:lpstr>
      <vt:lpstr>Array</vt:lpstr>
      <vt:lpstr>Array</vt:lpstr>
      <vt:lpstr>Memory Allocation of Array</vt:lpstr>
      <vt:lpstr>Dimension of Array</vt:lpstr>
      <vt:lpstr>Multidimensional Array</vt:lpstr>
      <vt:lpstr>Properties of Array</vt:lpstr>
      <vt:lpstr>Operation of Array </vt:lpstr>
      <vt:lpstr>Array Operation</vt:lpstr>
      <vt:lpstr>Traversal</vt:lpstr>
      <vt:lpstr>Insertion</vt:lpstr>
      <vt:lpstr>Insertion</vt:lpstr>
      <vt:lpstr>Insertion</vt:lpstr>
      <vt:lpstr>Deletion</vt:lpstr>
      <vt:lpstr>Searching Algorithm</vt:lpstr>
      <vt:lpstr>Linear Search</vt:lpstr>
      <vt:lpstr>Linear Search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31</cp:revision>
  <dcterms:modified xsi:type="dcterms:W3CDTF">2024-08-27T15:28:17Z</dcterms:modified>
</cp:coreProperties>
</file>