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9"/>
  </p:notesMasterIdLst>
  <p:sldIdLst>
    <p:sldId id="256" r:id="rId2"/>
    <p:sldId id="339" r:id="rId3"/>
    <p:sldId id="340" r:id="rId4"/>
    <p:sldId id="341" r:id="rId5"/>
    <p:sldId id="342" r:id="rId6"/>
    <p:sldId id="344" r:id="rId7"/>
    <p:sldId id="276" r:id="rId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Lilita One" panose="020B0604020202020204" charset="0"/>
      <p:regular r:id="rId11"/>
    </p:embeddedFont>
    <p:embeddedFont>
      <p:font typeface="Mulish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0" autoAdjust="0"/>
    <p:restoredTop sz="78753" autoAdjust="0"/>
  </p:normalViewPr>
  <p:slideViewPr>
    <p:cSldViewPr snapToGrid="0">
      <p:cViewPr varScale="1">
        <p:scale>
          <a:sx n="85" d="100"/>
          <a:sy n="85" d="100"/>
        </p:scale>
        <p:origin x="12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486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3843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783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655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955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72" r:id="rId4"/>
    <p:sldLayoutId id="2147483699" r:id="rId5"/>
    <p:sldLayoutId id="214748370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Lecture 3</a:t>
            </a:r>
            <a:br>
              <a:rPr lang="en" sz="3000" dirty="0"/>
            </a:br>
            <a:br>
              <a:rPr lang="en" sz="3000" dirty="0"/>
            </a:br>
            <a:r>
              <a:rPr lang="en-US" sz="3000" dirty="0"/>
              <a:t>Binary Search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Daffodil International University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Search</a:t>
            </a:r>
            <a:endParaRPr dirty="0"/>
          </a:p>
        </p:txBody>
      </p:sp>
      <p:sp>
        <p:nvSpPr>
          <p:cNvPr id="7" name="Google Shape;922;p69">
            <a:extLst>
              <a:ext uri="{FF2B5EF4-FFF2-40B4-BE49-F238E27FC236}">
                <a16:creationId xmlns:a16="http://schemas.microsoft.com/office/drawing/2014/main" id="{23FBF506-7482-425C-99B6-694C2EC1712F}"/>
              </a:ext>
            </a:extLst>
          </p:cNvPr>
          <p:cNvSpPr txBox="1">
            <a:spLocks/>
          </p:cNvSpPr>
          <p:nvPr/>
        </p:nvSpPr>
        <p:spPr>
          <a:xfrm>
            <a:off x="1513923" y="1886911"/>
            <a:ext cx="7886109" cy="86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Perquisite of Binary Search: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b="1" dirty="0"/>
              <a:t>The array must be sorted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68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Search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258A5E06-C271-45BA-8BA6-D0FE962CC968}"/>
              </a:ext>
            </a:extLst>
          </p:cNvPr>
          <p:cNvSpPr txBox="1">
            <a:spLocks/>
          </p:cNvSpPr>
          <p:nvPr/>
        </p:nvSpPr>
        <p:spPr>
          <a:xfrm>
            <a:off x="836831" y="1179999"/>
            <a:ext cx="8014561" cy="37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Steps:</a:t>
            </a:r>
          </a:p>
          <a:p>
            <a:pPr marL="0" indent="0"/>
            <a:r>
              <a:rPr lang="en-US" dirty="0"/>
              <a:t>1. Lets assume the array is sorted in ascending order.</a:t>
            </a:r>
          </a:p>
          <a:p>
            <a:pPr marL="0" indent="0"/>
            <a:r>
              <a:rPr lang="en-US" dirty="0"/>
              <a:t>2. At first we take two indexes,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 index is the first of the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right index is the final of the array.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3. Then we find the middle index of the array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4. If the middle index and the diseased value is equal, the index is returned.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5. If Middle value is less than key value, left index = middle+1 index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6. If Middle value is greater than key value, right index = middle-1 index</a:t>
            </a:r>
          </a:p>
          <a:p>
            <a:pPr marL="0" indent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223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65BF42EB-3EF7-4F80-BCAD-72F2BED4041C}"/>
              </a:ext>
            </a:extLst>
          </p:cNvPr>
          <p:cNvSpPr txBox="1"/>
          <p:nvPr/>
        </p:nvSpPr>
        <p:spPr>
          <a:xfrm>
            <a:off x="1819560" y="23636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7F1C4B5-05AA-423D-A7CD-1C5FB4593798}"/>
              </a:ext>
            </a:extLst>
          </p:cNvPr>
          <p:cNvGrpSpPr/>
          <p:nvPr/>
        </p:nvGrpSpPr>
        <p:grpSpPr>
          <a:xfrm>
            <a:off x="1726469" y="2752765"/>
            <a:ext cx="426720" cy="369332"/>
            <a:chOff x="5349406" y="2595337"/>
            <a:chExt cx="426720" cy="36933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2C5943D-F3DB-48EB-BFC7-7B9D829289F0}"/>
                </a:ext>
              </a:extLst>
            </p:cNvPr>
            <p:cNvSpPr/>
            <p:nvPr/>
          </p:nvSpPr>
          <p:spPr>
            <a:xfrm rot="10800000">
              <a:off x="5349406" y="2601085"/>
              <a:ext cx="426720" cy="36358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D6CF24-BD70-4E60-964A-149685D0A569}"/>
                </a:ext>
              </a:extLst>
            </p:cNvPr>
            <p:cNvSpPr txBox="1"/>
            <p:nvPr/>
          </p:nvSpPr>
          <p:spPr>
            <a:xfrm>
              <a:off x="5412818" y="259533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2EAB6FA-CED8-4595-8EFC-8FE145042396}"/>
              </a:ext>
            </a:extLst>
          </p:cNvPr>
          <p:cNvSpPr txBox="1"/>
          <p:nvPr/>
        </p:nvSpPr>
        <p:spPr>
          <a:xfrm>
            <a:off x="2641818" y="23642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6E3B5F7-8375-46EB-A240-2D306BEE7743}"/>
              </a:ext>
            </a:extLst>
          </p:cNvPr>
          <p:cNvSpPr/>
          <p:nvPr/>
        </p:nvSpPr>
        <p:spPr>
          <a:xfrm rot="10800000">
            <a:off x="2580172" y="2759262"/>
            <a:ext cx="426720" cy="363584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F92E461-1080-48B4-818F-54A5CF407307}"/>
              </a:ext>
            </a:extLst>
          </p:cNvPr>
          <p:cNvSpPr txBox="1"/>
          <p:nvPr/>
        </p:nvSpPr>
        <p:spPr>
          <a:xfrm>
            <a:off x="2640004" y="27535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44" name="Google Shape;944;p69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Search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1DF915-C5A4-43E5-871A-6DB7CFA51A5B}"/>
              </a:ext>
            </a:extLst>
          </p:cNvPr>
          <p:cNvSpPr/>
          <p:nvPr/>
        </p:nvSpPr>
        <p:spPr>
          <a:xfrm rot="10800000">
            <a:off x="2368840" y="3305697"/>
            <a:ext cx="874015" cy="3438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2DDE3-D9F4-42B5-968A-3CD440FBA6F3}"/>
              </a:ext>
            </a:extLst>
          </p:cNvPr>
          <p:cNvSpPr txBox="1"/>
          <p:nvPr/>
        </p:nvSpPr>
        <p:spPr>
          <a:xfrm>
            <a:off x="1328624" y="23725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EA8045-C9C5-4B9F-999D-59372677EB33}"/>
              </a:ext>
            </a:extLst>
          </p:cNvPr>
          <p:cNvGrpSpPr/>
          <p:nvPr/>
        </p:nvGrpSpPr>
        <p:grpSpPr>
          <a:xfrm>
            <a:off x="1300071" y="2752984"/>
            <a:ext cx="426720" cy="371237"/>
            <a:chOff x="7205339" y="4231083"/>
            <a:chExt cx="426720" cy="3712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5835CC-EE58-4ADD-9E10-161C72FC441D}"/>
                </a:ext>
              </a:extLst>
            </p:cNvPr>
            <p:cNvSpPr txBox="1"/>
            <p:nvPr/>
          </p:nvSpPr>
          <p:spPr>
            <a:xfrm>
              <a:off x="7284336" y="42310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5482CD-3214-4966-A89F-C1AB46A8A016}"/>
                </a:ext>
              </a:extLst>
            </p:cNvPr>
            <p:cNvSpPr/>
            <p:nvPr/>
          </p:nvSpPr>
          <p:spPr>
            <a:xfrm rot="10800000">
              <a:off x="7205339" y="4238736"/>
              <a:ext cx="426720" cy="36358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0919B-7DA7-43A5-A036-726BE0ADF92A}"/>
              </a:ext>
            </a:extLst>
          </p:cNvPr>
          <p:cNvSpPr/>
          <p:nvPr/>
        </p:nvSpPr>
        <p:spPr>
          <a:xfrm rot="10800000">
            <a:off x="2363884" y="3299325"/>
            <a:ext cx="874016" cy="3438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DCC434-54BC-45D1-8CCE-22414E5C154C}"/>
              </a:ext>
            </a:extLst>
          </p:cNvPr>
          <p:cNvSpPr/>
          <p:nvPr/>
        </p:nvSpPr>
        <p:spPr>
          <a:xfrm rot="10800000">
            <a:off x="2360088" y="3305697"/>
            <a:ext cx="874015" cy="3438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78BFB6-82EC-4819-B788-BC12D58D6502}"/>
              </a:ext>
            </a:extLst>
          </p:cNvPr>
          <p:cNvSpPr txBox="1"/>
          <p:nvPr/>
        </p:nvSpPr>
        <p:spPr>
          <a:xfrm>
            <a:off x="2383465" y="328658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== 3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C0BFCA-A9E3-4A75-9142-E9FE79D34858}"/>
              </a:ext>
            </a:extLst>
          </p:cNvPr>
          <p:cNvSpPr txBox="1"/>
          <p:nvPr/>
        </p:nvSpPr>
        <p:spPr>
          <a:xfrm>
            <a:off x="2383465" y="3292954"/>
            <a:ext cx="82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&gt; 3 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99A90F-6426-447C-991F-5AFC23667402}"/>
              </a:ext>
            </a:extLst>
          </p:cNvPr>
          <p:cNvSpPr txBox="1"/>
          <p:nvPr/>
        </p:nvSpPr>
        <p:spPr>
          <a:xfrm>
            <a:off x="2387261" y="3286582"/>
            <a:ext cx="82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&lt; 3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BA6C3A-A26D-40D1-BD89-DC60E2187C17}"/>
              </a:ext>
            </a:extLst>
          </p:cNvPr>
          <p:cNvSpPr/>
          <p:nvPr/>
        </p:nvSpPr>
        <p:spPr>
          <a:xfrm rot="10800000">
            <a:off x="1744113" y="2771442"/>
            <a:ext cx="408182" cy="3438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A7047A-0A46-40ED-96CE-AFE3AF7AD7B4}"/>
              </a:ext>
            </a:extLst>
          </p:cNvPr>
          <p:cNvSpPr txBox="1"/>
          <p:nvPr/>
        </p:nvSpPr>
        <p:spPr>
          <a:xfrm>
            <a:off x="3066633" y="2364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9B248F-7841-4206-8713-43A89F3C2F06}"/>
              </a:ext>
            </a:extLst>
          </p:cNvPr>
          <p:cNvSpPr txBox="1"/>
          <p:nvPr/>
        </p:nvSpPr>
        <p:spPr>
          <a:xfrm>
            <a:off x="3491563" y="2364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27262-CD3B-4774-88EA-DEA7DBEB7A54}"/>
              </a:ext>
            </a:extLst>
          </p:cNvPr>
          <p:cNvSpPr txBox="1"/>
          <p:nvPr/>
        </p:nvSpPr>
        <p:spPr>
          <a:xfrm>
            <a:off x="3916493" y="2364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E4DD4B-1768-478A-9D78-94E14FC2D8E2}"/>
              </a:ext>
            </a:extLst>
          </p:cNvPr>
          <p:cNvGrpSpPr/>
          <p:nvPr/>
        </p:nvGrpSpPr>
        <p:grpSpPr>
          <a:xfrm>
            <a:off x="3007146" y="2752323"/>
            <a:ext cx="1280160" cy="369332"/>
            <a:chOff x="8365200" y="3666060"/>
            <a:chExt cx="1280160" cy="3693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D2FA7E-7FA6-4743-BD84-EE9D1B477402}"/>
                </a:ext>
              </a:extLst>
            </p:cNvPr>
            <p:cNvSpPr/>
            <p:nvPr/>
          </p:nvSpPr>
          <p:spPr>
            <a:xfrm rot="10800000">
              <a:off x="8365200" y="3671808"/>
              <a:ext cx="426720" cy="36358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72199B-EB1B-4490-8585-1EDCE7E1E932}"/>
                </a:ext>
              </a:extLst>
            </p:cNvPr>
            <p:cNvSpPr txBox="1"/>
            <p:nvPr/>
          </p:nvSpPr>
          <p:spPr>
            <a:xfrm>
              <a:off x="8423242" y="36660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906589-F910-45B0-B10A-11C43C57EB72}"/>
                </a:ext>
              </a:extLst>
            </p:cNvPr>
            <p:cNvSpPr/>
            <p:nvPr/>
          </p:nvSpPr>
          <p:spPr>
            <a:xfrm rot="10800000">
              <a:off x="8791920" y="3671808"/>
              <a:ext cx="426720" cy="36358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2C6F5F-BE09-4A05-9BA3-34E5D7F3B006}"/>
                </a:ext>
              </a:extLst>
            </p:cNvPr>
            <p:cNvSpPr txBox="1"/>
            <p:nvPr/>
          </p:nvSpPr>
          <p:spPr>
            <a:xfrm>
              <a:off x="8848172" y="36660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640655-E6F6-4BCC-887D-67A6444261F0}"/>
                </a:ext>
              </a:extLst>
            </p:cNvPr>
            <p:cNvSpPr/>
            <p:nvPr/>
          </p:nvSpPr>
          <p:spPr>
            <a:xfrm rot="10800000">
              <a:off x="9218640" y="3671808"/>
              <a:ext cx="426720" cy="36358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A8C425-44F1-4F4F-863A-798F41F9CED9}"/>
                </a:ext>
              </a:extLst>
            </p:cNvPr>
            <p:cNvSpPr txBox="1"/>
            <p:nvPr/>
          </p:nvSpPr>
          <p:spPr>
            <a:xfrm>
              <a:off x="9274892" y="36660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7DB2632-BD0A-4680-888B-D670679F7EFB}"/>
              </a:ext>
            </a:extLst>
          </p:cNvPr>
          <p:cNvSpPr/>
          <p:nvPr/>
        </p:nvSpPr>
        <p:spPr>
          <a:xfrm rot="10800000">
            <a:off x="2596714" y="2764288"/>
            <a:ext cx="408182" cy="3438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9C0AE7-269E-4BE7-82C7-C4B4A04DF7CD}"/>
              </a:ext>
            </a:extLst>
          </p:cNvPr>
          <p:cNvSpPr/>
          <p:nvPr/>
        </p:nvSpPr>
        <p:spPr>
          <a:xfrm rot="10800000">
            <a:off x="2368839" y="3299325"/>
            <a:ext cx="874016" cy="3438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864661-B4FA-4515-A301-78BF75FAE443}"/>
              </a:ext>
            </a:extLst>
          </p:cNvPr>
          <p:cNvSpPr/>
          <p:nvPr/>
        </p:nvSpPr>
        <p:spPr>
          <a:xfrm rot="10800000">
            <a:off x="3867861" y="2768141"/>
            <a:ext cx="408182" cy="3438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5C503E-15B8-4B4D-8AF2-630B10DCACD2}"/>
              </a:ext>
            </a:extLst>
          </p:cNvPr>
          <p:cNvSpPr/>
          <p:nvPr/>
        </p:nvSpPr>
        <p:spPr>
          <a:xfrm rot="10800000">
            <a:off x="2365826" y="3305697"/>
            <a:ext cx="874015" cy="3438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62AA5B-179E-4D8D-AE74-C4EE91FF152C}"/>
              </a:ext>
            </a:extLst>
          </p:cNvPr>
          <p:cNvSpPr/>
          <p:nvPr/>
        </p:nvSpPr>
        <p:spPr>
          <a:xfrm rot="10800000">
            <a:off x="1313256" y="2771316"/>
            <a:ext cx="408182" cy="3438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0B8B60-029A-4A37-922A-308F6B576E16}"/>
              </a:ext>
            </a:extLst>
          </p:cNvPr>
          <p:cNvSpPr/>
          <p:nvPr/>
        </p:nvSpPr>
        <p:spPr>
          <a:xfrm rot="10800000">
            <a:off x="2153361" y="2758606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9328D7-17CE-4B97-9ED1-613E8F342DDF}"/>
              </a:ext>
            </a:extLst>
          </p:cNvPr>
          <p:cNvSpPr/>
          <p:nvPr/>
        </p:nvSpPr>
        <p:spPr>
          <a:xfrm rot="10800000">
            <a:off x="1299921" y="2758606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2DC68F-93AA-4181-BB7D-4A0928CF004A}"/>
              </a:ext>
            </a:extLst>
          </p:cNvPr>
          <p:cNvSpPr txBox="1"/>
          <p:nvPr/>
        </p:nvSpPr>
        <p:spPr>
          <a:xfrm>
            <a:off x="1378904" y="2752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0EBF36-AD08-4013-A07E-AB9BB031B2BE}"/>
              </a:ext>
            </a:extLst>
          </p:cNvPr>
          <p:cNvGrpSpPr/>
          <p:nvPr/>
        </p:nvGrpSpPr>
        <p:grpSpPr>
          <a:xfrm>
            <a:off x="1726641" y="2752858"/>
            <a:ext cx="426720" cy="369332"/>
            <a:chOff x="5349406" y="2595337"/>
            <a:chExt cx="426720" cy="3693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E4A259C-06EC-4550-AFE9-EB87F9C9200B}"/>
                </a:ext>
              </a:extLst>
            </p:cNvPr>
            <p:cNvSpPr/>
            <p:nvPr/>
          </p:nvSpPr>
          <p:spPr>
            <a:xfrm rot="10800000">
              <a:off x="5349406" y="2601085"/>
              <a:ext cx="426720" cy="363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9AB4D3-A4E0-456B-8184-01E918A01572}"/>
                </a:ext>
              </a:extLst>
            </p:cNvPr>
            <p:cNvSpPr txBox="1"/>
            <p:nvPr/>
          </p:nvSpPr>
          <p:spPr>
            <a:xfrm>
              <a:off x="5412818" y="25953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1BD768C-D873-4BEF-9257-CACE1EDB3DC9}"/>
              </a:ext>
            </a:extLst>
          </p:cNvPr>
          <p:cNvSpPr txBox="1"/>
          <p:nvPr/>
        </p:nvSpPr>
        <p:spPr>
          <a:xfrm>
            <a:off x="2214983" y="2752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E0963A-D535-47AA-B93A-72D6D4A12EE6}"/>
              </a:ext>
            </a:extLst>
          </p:cNvPr>
          <p:cNvSpPr/>
          <p:nvPr/>
        </p:nvSpPr>
        <p:spPr>
          <a:xfrm rot="10800000">
            <a:off x="2580081" y="2758606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19AD1A-FAB0-4CAA-B92C-19B9AE234E0F}"/>
              </a:ext>
            </a:extLst>
          </p:cNvPr>
          <p:cNvSpPr txBox="1"/>
          <p:nvPr/>
        </p:nvSpPr>
        <p:spPr>
          <a:xfrm>
            <a:off x="2639913" y="2752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1093A3-D84E-4649-8C71-34C007B8DF6F}"/>
              </a:ext>
            </a:extLst>
          </p:cNvPr>
          <p:cNvGrpSpPr/>
          <p:nvPr/>
        </p:nvGrpSpPr>
        <p:grpSpPr>
          <a:xfrm>
            <a:off x="3006801" y="2752858"/>
            <a:ext cx="426720" cy="369332"/>
            <a:chOff x="6629566" y="2595337"/>
            <a:chExt cx="426720" cy="3693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D3707F4-5807-4186-9EA8-B65F7EFB632E}"/>
                </a:ext>
              </a:extLst>
            </p:cNvPr>
            <p:cNvSpPr/>
            <p:nvPr/>
          </p:nvSpPr>
          <p:spPr>
            <a:xfrm rot="10800000">
              <a:off x="6629566" y="2601085"/>
              <a:ext cx="426720" cy="363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1D5CF1-BB75-4FF0-8E25-207C44B065AE}"/>
                </a:ext>
              </a:extLst>
            </p:cNvPr>
            <p:cNvSpPr txBox="1"/>
            <p:nvPr/>
          </p:nvSpPr>
          <p:spPr>
            <a:xfrm>
              <a:off x="6687608" y="25953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92B2A03-AEAA-4710-984C-0F32E55FD52D}"/>
              </a:ext>
            </a:extLst>
          </p:cNvPr>
          <p:cNvGrpSpPr/>
          <p:nvPr/>
        </p:nvGrpSpPr>
        <p:grpSpPr>
          <a:xfrm>
            <a:off x="3433521" y="2752858"/>
            <a:ext cx="426720" cy="369332"/>
            <a:chOff x="7056286" y="2595337"/>
            <a:chExt cx="426720" cy="36933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0302138-68BD-402D-8311-8BB6949993EA}"/>
                </a:ext>
              </a:extLst>
            </p:cNvPr>
            <p:cNvSpPr/>
            <p:nvPr/>
          </p:nvSpPr>
          <p:spPr>
            <a:xfrm rot="10800000">
              <a:off x="7056286" y="2601085"/>
              <a:ext cx="426720" cy="363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67139D-29F1-4CEF-AFD6-9A79F797F06A}"/>
                </a:ext>
              </a:extLst>
            </p:cNvPr>
            <p:cNvSpPr txBox="1"/>
            <p:nvPr/>
          </p:nvSpPr>
          <p:spPr>
            <a:xfrm>
              <a:off x="7112538" y="25953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A2A598-333B-44EE-A52C-ABE6D1514C59}"/>
              </a:ext>
            </a:extLst>
          </p:cNvPr>
          <p:cNvGrpSpPr/>
          <p:nvPr/>
        </p:nvGrpSpPr>
        <p:grpSpPr>
          <a:xfrm>
            <a:off x="3860241" y="2752858"/>
            <a:ext cx="426720" cy="369332"/>
            <a:chOff x="7056286" y="2595337"/>
            <a:chExt cx="426720" cy="3693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303D159-6198-46B1-B827-483189E5FEF7}"/>
                </a:ext>
              </a:extLst>
            </p:cNvPr>
            <p:cNvSpPr/>
            <p:nvPr/>
          </p:nvSpPr>
          <p:spPr>
            <a:xfrm rot="10800000">
              <a:off x="7056286" y="2601085"/>
              <a:ext cx="426720" cy="363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167AECC-31FD-4927-8BB6-528AC3E7901D}"/>
                </a:ext>
              </a:extLst>
            </p:cNvPr>
            <p:cNvSpPr txBox="1"/>
            <p:nvPr/>
          </p:nvSpPr>
          <p:spPr>
            <a:xfrm>
              <a:off x="7112538" y="25953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8CF120E-E9C2-472B-A729-8B692F19D6D3}"/>
              </a:ext>
            </a:extLst>
          </p:cNvPr>
          <p:cNvSpPr txBox="1"/>
          <p:nvPr/>
        </p:nvSpPr>
        <p:spPr>
          <a:xfrm>
            <a:off x="2426555" y="328021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== 3 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BDA3B8-CCE5-49B0-ACFC-99B1C613F546}"/>
              </a:ext>
            </a:extLst>
          </p:cNvPr>
          <p:cNvSpPr txBox="1"/>
          <p:nvPr/>
        </p:nvSpPr>
        <p:spPr>
          <a:xfrm>
            <a:off x="2426555" y="3286581"/>
            <a:ext cx="82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&lt; 3 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571C41-73D9-433A-8A07-5B521D78EBDA}"/>
              </a:ext>
            </a:extLst>
          </p:cNvPr>
          <p:cNvSpPr txBox="1"/>
          <p:nvPr/>
        </p:nvSpPr>
        <p:spPr>
          <a:xfrm>
            <a:off x="2427714" y="3292953"/>
            <a:ext cx="82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&gt; 3 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DD601D-F8E7-4758-B501-6F5112C7BA96}"/>
              </a:ext>
            </a:extLst>
          </p:cNvPr>
          <p:cNvSpPr txBox="1"/>
          <p:nvPr/>
        </p:nvSpPr>
        <p:spPr>
          <a:xfrm>
            <a:off x="1820864" y="2363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EE4CCE-D44C-459A-93C3-F7627C00B3F4}"/>
              </a:ext>
            </a:extLst>
          </p:cNvPr>
          <p:cNvSpPr txBox="1"/>
          <p:nvPr/>
        </p:nvSpPr>
        <p:spPr>
          <a:xfrm>
            <a:off x="2216773" y="2363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623422-3150-468A-A729-369DFFD1F5F2}"/>
              </a:ext>
            </a:extLst>
          </p:cNvPr>
          <p:cNvSpPr txBox="1"/>
          <p:nvPr/>
        </p:nvSpPr>
        <p:spPr>
          <a:xfrm>
            <a:off x="2641703" y="2363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845408-C53D-4765-AC0C-519D1BE9F79A}"/>
              </a:ext>
            </a:extLst>
          </p:cNvPr>
          <p:cNvSpPr txBox="1"/>
          <p:nvPr/>
        </p:nvSpPr>
        <p:spPr>
          <a:xfrm>
            <a:off x="3066633" y="2363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ABBE3A-88F2-42C5-A6FB-9CFB7AA31963}"/>
              </a:ext>
            </a:extLst>
          </p:cNvPr>
          <p:cNvSpPr txBox="1"/>
          <p:nvPr/>
        </p:nvSpPr>
        <p:spPr>
          <a:xfrm>
            <a:off x="3491563" y="2363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F465D8-5DB6-4EF9-A37A-D86819655756}"/>
              </a:ext>
            </a:extLst>
          </p:cNvPr>
          <p:cNvSpPr txBox="1"/>
          <p:nvPr/>
        </p:nvSpPr>
        <p:spPr>
          <a:xfrm>
            <a:off x="3916493" y="2363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F8F6DA-60E8-47BD-BB1E-401DA272724A}"/>
              </a:ext>
            </a:extLst>
          </p:cNvPr>
          <p:cNvSpPr txBox="1"/>
          <p:nvPr/>
        </p:nvSpPr>
        <p:spPr>
          <a:xfrm>
            <a:off x="1328679" y="23726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259982-9AA7-4850-B248-3F7F98633F97}"/>
              </a:ext>
            </a:extLst>
          </p:cNvPr>
          <p:cNvSpPr txBox="1"/>
          <p:nvPr/>
        </p:nvSpPr>
        <p:spPr>
          <a:xfrm>
            <a:off x="2080817" y="1561292"/>
            <a:ext cx="192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Number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89E6307-7631-4520-9BA6-D84A1734AA8E}"/>
                  </a:ext>
                </a:extLst>
              </p:cNvPr>
              <p:cNvSpPr txBox="1"/>
              <p:nvPr/>
            </p:nvSpPr>
            <p:spPr>
              <a:xfrm>
                <a:off x="4804587" y="1920630"/>
                <a:ext cx="2728328" cy="627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Mid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89E6307-7631-4520-9BA6-D84A1734A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587" y="1920630"/>
                <a:ext cx="2728328" cy="627672"/>
              </a:xfrm>
              <a:prstGeom prst="rect">
                <a:avLst/>
              </a:prstGeom>
              <a:blipFill>
                <a:blip r:embed="rId5"/>
                <a:stretch>
                  <a:fillRect l="-3348"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392E32-97BB-4AD8-A861-28650E323D94}"/>
                  </a:ext>
                </a:extLst>
              </p:cNvPr>
              <p:cNvSpPr txBox="1"/>
              <p:nvPr/>
            </p:nvSpPr>
            <p:spPr>
              <a:xfrm>
                <a:off x="5429795" y="2561213"/>
                <a:ext cx="2168322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6+0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= 3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392E32-97BB-4AD8-A861-28650E32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795" y="2561213"/>
                <a:ext cx="2168322" cy="983987"/>
              </a:xfrm>
              <a:prstGeom prst="rect">
                <a:avLst/>
              </a:prstGeom>
              <a:blipFill>
                <a:blip r:embed="rId6"/>
                <a:stretch>
                  <a:fillRect l="-4507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795B6B1-E2E3-4179-B942-9BC306F9441D}"/>
                  </a:ext>
                </a:extLst>
              </p:cNvPr>
              <p:cNvSpPr txBox="1"/>
              <p:nvPr/>
            </p:nvSpPr>
            <p:spPr>
              <a:xfrm>
                <a:off x="4803428" y="1923004"/>
                <a:ext cx="2728328" cy="627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Mid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795B6B1-E2E3-4179-B942-9BC306F94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28" y="1923004"/>
                <a:ext cx="2728328" cy="627672"/>
              </a:xfrm>
              <a:prstGeom prst="rect">
                <a:avLst/>
              </a:prstGeom>
              <a:blipFill>
                <a:blip r:embed="rId7"/>
                <a:stretch>
                  <a:fillRect l="-3571"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4946830-E24F-4822-A2C0-79A450B87DCD}"/>
                  </a:ext>
                </a:extLst>
              </p:cNvPr>
              <p:cNvSpPr txBox="1"/>
              <p:nvPr/>
            </p:nvSpPr>
            <p:spPr>
              <a:xfrm>
                <a:off x="5428636" y="2563587"/>
                <a:ext cx="2168322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3+0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= 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4946830-E24F-4822-A2C0-79A450B8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636" y="2563587"/>
                <a:ext cx="2168322" cy="983987"/>
              </a:xfrm>
              <a:prstGeom prst="rect">
                <a:avLst/>
              </a:prstGeom>
              <a:blipFill>
                <a:blip r:embed="rId8"/>
                <a:stretch>
                  <a:fillRect l="-4507" b="-1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E52D127-3DBB-4D95-9C31-76E36F03D273}"/>
                  </a:ext>
                </a:extLst>
              </p:cNvPr>
              <p:cNvSpPr txBox="1"/>
              <p:nvPr/>
            </p:nvSpPr>
            <p:spPr>
              <a:xfrm>
                <a:off x="5433214" y="2571750"/>
                <a:ext cx="1369953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3+1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= 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E52D127-3DBB-4D95-9C31-76E36F03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214" y="2571750"/>
                <a:ext cx="1369953" cy="983987"/>
              </a:xfrm>
              <a:prstGeom prst="rect">
                <a:avLst/>
              </a:prstGeom>
              <a:blipFill>
                <a:blip r:embed="rId9"/>
                <a:stretch>
                  <a:fillRect l="-6667" b="-1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F9B8436D-4EFD-43D9-9B30-22BF5C73E325}"/>
              </a:ext>
            </a:extLst>
          </p:cNvPr>
          <p:cNvSpPr txBox="1"/>
          <p:nvPr/>
        </p:nvSpPr>
        <p:spPr>
          <a:xfrm>
            <a:off x="2327220" y="329295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== 3 ?</a:t>
            </a:r>
          </a:p>
        </p:txBody>
      </p:sp>
    </p:spTree>
    <p:extLst>
      <p:ext uri="{BB962C8B-B14F-4D97-AF65-F5344CB8AC3E}">
        <p14:creationId xmlns:p14="http://schemas.microsoft.com/office/powerpoint/2010/main" val="330840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03 L -0.18628 0.00031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0.09323 -2.22222E-6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4" grpId="0"/>
      <p:bldP spid="14" grpId="1"/>
      <p:bldP spid="15" grpId="0"/>
      <p:bldP spid="15" grpId="1"/>
      <p:bldP spid="16" grpId="0"/>
      <p:bldP spid="16" grpId="1"/>
      <p:bldP spid="18" grpId="0" animBg="1"/>
      <p:bldP spid="18" grpId="1" animBg="1"/>
      <p:bldP spid="29" grpId="0" animBg="1"/>
      <p:bldP spid="29" grpId="1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5" grpId="0" animBg="1"/>
      <p:bldP spid="36" grpId="0"/>
      <p:bldP spid="41" grpId="0" animBg="1"/>
      <p:bldP spid="42" grpId="0"/>
      <p:bldP spid="52" grpId="0"/>
      <p:bldP spid="52" grpId="1"/>
      <p:bldP spid="53" grpId="0"/>
      <p:bldP spid="53" grpId="1"/>
      <p:bldP spid="54" grpId="0"/>
      <p:bldP spid="54" grpId="1"/>
      <p:bldP spid="55" grpId="0"/>
      <p:bldP spid="57" grpId="0"/>
      <p:bldP spid="58" grpId="0"/>
      <p:bldP spid="59" grpId="0"/>
      <p:bldP spid="60" grpId="0"/>
      <p:bldP spid="61" grpId="0"/>
      <p:bldP spid="63" grpId="0"/>
      <p:bldP spid="63" grpId="1"/>
      <p:bldP spid="64" grpId="0"/>
      <p:bldP spid="64" grpId="1"/>
      <p:bldP spid="65" grpId="0"/>
      <p:bldP spid="65" grpId="1"/>
      <p:bldP spid="65" grpId="2"/>
      <p:bldP spid="66" grpId="0"/>
      <p:bldP spid="66" grpId="1"/>
      <p:bldP spid="67" grpId="0"/>
      <p:bldP spid="67" grpId="1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213" y="43607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Search</a:t>
            </a:r>
            <a:endParaRPr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0E0FED-7813-4F2B-A4D5-7B1AA8E54767}"/>
              </a:ext>
            </a:extLst>
          </p:cNvPr>
          <p:cNvSpPr txBox="1"/>
          <p:nvPr/>
        </p:nvSpPr>
        <p:spPr>
          <a:xfrm>
            <a:off x="825500" y="957739"/>
            <a:ext cx="585978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Mulish" panose="020B0604020202020204" charset="0"/>
              </a:rPr>
              <a:t> first = 0;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last = n - 1;       //n=total  length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middle = (</a:t>
            </a:r>
            <a:r>
              <a:rPr lang="en-US" dirty="0" err="1">
                <a:latin typeface="Mulish" panose="020B0604020202020204" charset="0"/>
              </a:rPr>
              <a:t>first+last</a:t>
            </a:r>
            <a:r>
              <a:rPr lang="en-US" dirty="0">
                <a:latin typeface="Mulish" panose="020B0604020202020204" charset="0"/>
              </a:rPr>
              <a:t>)/2;</a:t>
            </a:r>
          </a:p>
          <a:p>
            <a:pPr>
              <a:buNone/>
            </a:pPr>
            <a:endParaRPr lang="en-US" dirty="0">
              <a:latin typeface="Mulish" panose="020B0604020202020204" charset="0"/>
            </a:endParaRP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while (first &lt;= last) {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if (array[middle] &lt; search)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   first = middle + 1;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else if (array[middle] == search)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   {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      </a:t>
            </a:r>
            <a:r>
              <a:rPr lang="en-US" dirty="0" err="1">
                <a:latin typeface="Mulish" panose="020B0604020202020204" charset="0"/>
              </a:rPr>
              <a:t>printf</a:t>
            </a:r>
            <a:r>
              <a:rPr lang="en-US" dirty="0">
                <a:latin typeface="Mulish" panose="020B0604020202020204" charset="0"/>
              </a:rPr>
              <a:t>("%d found at location %d.\n", search, middle+1);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      break;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   }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else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   last = middle - 1;</a:t>
            </a:r>
          </a:p>
          <a:p>
            <a:pPr>
              <a:buNone/>
            </a:pPr>
            <a:endParaRPr lang="en-US" dirty="0">
              <a:latin typeface="Mulish" panose="020B0604020202020204" charset="0"/>
            </a:endParaRP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middle = (first + last)/2;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}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if (first &gt; last)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</a:t>
            </a:r>
            <a:r>
              <a:rPr lang="en-US" dirty="0" err="1">
                <a:latin typeface="Mulish" panose="020B0604020202020204" charset="0"/>
              </a:rPr>
              <a:t>printf</a:t>
            </a:r>
            <a:r>
              <a:rPr lang="en-US" dirty="0">
                <a:latin typeface="Mulish" panose="020B0604020202020204" charset="0"/>
              </a:rPr>
              <a:t>("Not found! %d is not present in the list.\n", search);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B17D8D-091F-4E1B-B774-FE2649D21878}"/>
              </a:ext>
            </a:extLst>
          </p:cNvPr>
          <p:cNvSpPr/>
          <p:nvPr/>
        </p:nvSpPr>
        <p:spPr>
          <a:xfrm rot="10800000">
            <a:off x="7249326" y="1536187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589293-D802-41AB-8EE6-7E0A7376BE28}"/>
              </a:ext>
            </a:extLst>
          </p:cNvPr>
          <p:cNvSpPr/>
          <p:nvPr/>
        </p:nvSpPr>
        <p:spPr>
          <a:xfrm rot="10800000">
            <a:off x="6822606" y="1536187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569873-4FB2-4DC1-9116-840D2698CDC0}"/>
              </a:ext>
            </a:extLst>
          </p:cNvPr>
          <p:cNvSpPr/>
          <p:nvPr/>
        </p:nvSpPr>
        <p:spPr>
          <a:xfrm rot="10800000">
            <a:off x="6395886" y="1536187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79B1AC-090B-4845-8F94-589448F64FB6}"/>
              </a:ext>
            </a:extLst>
          </p:cNvPr>
          <p:cNvSpPr/>
          <p:nvPr/>
        </p:nvSpPr>
        <p:spPr>
          <a:xfrm rot="10800000">
            <a:off x="5969166" y="1536187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AF8EC6-E9DD-43D8-B1D4-90A3A915B642}"/>
              </a:ext>
            </a:extLst>
          </p:cNvPr>
          <p:cNvSpPr/>
          <p:nvPr/>
        </p:nvSpPr>
        <p:spPr>
          <a:xfrm rot="10800000">
            <a:off x="5542446" y="1536187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2E3AB8F-BA45-4669-B39C-D57B3DB5DDFC}"/>
              </a:ext>
            </a:extLst>
          </p:cNvPr>
          <p:cNvSpPr/>
          <p:nvPr/>
        </p:nvSpPr>
        <p:spPr>
          <a:xfrm rot="10800000">
            <a:off x="5115726" y="1536187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F2AAE2-2475-438D-8AB2-659B827735D6}"/>
              </a:ext>
            </a:extLst>
          </p:cNvPr>
          <p:cNvSpPr txBox="1"/>
          <p:nvPr/>
        </p:nvSpPr>
        <p:spPr>
          <a:xfrm>
            <a:off x="5209949" y="153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B228D9A-178B-46D5-BCD2-DF2AA0203A2A}"/>
              </a:ext>
            </a:extLst>
          </p:cNvPr>
          <p:cNvSpPr txBox="1"/>
          <p:nvPr/>
        </p:nvSpPr>
        <p:spPr>
          <a:xfrm>
            <a:off x="5605858" y="153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47C758-C398-4029-ACCF-7A43904814B1}"/>
              </a:ext>
            </a:extLst>
          </p:cNvPr>
          <p:cNvSpPr txBox="1"/>
          <p:nvPr/>
        </p:nvSpPr>
        <p:spPr>
          <a:xfrm>
            <a:off x="6030788" y="153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42BFE69-6AEA-41A9-953E-63397447CE2B}"/>
              </a:ext>
            </a:extLst>
          </p:cNvPr>
          <p:cNvSpPr txBox="1"/>
          <p:nvPr/>
        </p:nvSpPr>
        <p:spPr>
          <a:xfrm>
            <a:off x="6455718" y="153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54FF89-EB27-48CA-9E42-9EB69D89AF43}"/>
              </a:ext>
            </a:extLst>
          </p:cNvPr>
          <p:cNvSpPr txBox="1"/>
          <p:nvPr/>
        </p:nvSpPr>
        <p:spPr>
          <a:xfrm>
            <a:off x="6880648" y="153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71B8A2-CAA0-48FB-8309-7CA07962675D}"/>
              </a:ext>
            </a:extLst>
          </p:cNvPr>
          <p:cNvSpPr txBox="1"/>
          <p:nvPr/>
        </p:nvSpPr>
        <p:spPr>
          <a:xfrm>
            <a:off x="7305578" y="153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C979CC7-530B-4775-BF3A-16762B75717B}"/>
              </a:ext>
            </a:extLst>
          </p:cNvPr>
          <p:cNvSpPr/>
          <p:nvPr/>
        </p:nvSpPr>
        <p:spPr>
          <a:xfrm rot="10800000">
            <a:off x="7676382" y="1536187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5B8FDF-1C2C-4DE9-A7E4-6E037B714FF3}"/>
              </a:ext>
            </a:extLst>
          </p:cNvPr>
          <p:cNvSpPr txBox="1"/>
          <p:nvPr/>
        </p:nvSpPr>
        <p:spPr>
          <a:xfrm>
            <a:off x="7747716" y="15408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0920D9B-5CA7-413C-A54B-BCA816ED9DCC}"/>
              </a:ext>
            </a:extLst>
          </p:cNvPr>
          <p:cNvSpPr/>
          <p:nvPr/>
        </p:nvSpPr>
        <p:spPr>
          <a:xfrm rot="10800000">
            <a:off x="8096431" y="1536608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A6B4F8-3412-4C68-BC4B-E4DB8CBFA2B9}"/>
              </a:ext>
            </a:extLst>
          </p:cNvPr>
          <p:cNvSpPr txBox="1"/>
          <p:nvPr/>
        </p:nvSpPr>
        <p:spPr>
          <a:xfrm>
            <a:off x="8176474" y="15351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9152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213" y="43607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Search Time Complexity</a:t>
            </a:r>
            <a:endParaRPr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B17D8D-091F-4E1B-B774-FE2649D21878}"/>
              </a:ext>
            </a:extLst>
          </p:cNvPr>
          <p:cNvSpPr/>
          <p:nvPr/>
        </p:nvSpPr>
        <p:spPr>
          <a:xfrm rot="10800000">
            <a:off x="4853123" y="1669440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589293-D802-41AB-8EE6-7E0A7376BE28}"/>
              </a:ext>
            </a:extLst>
          </p:cNvPr>
          <p:cNvSpPr/>
          <p:nvPr/>
        </p:nvSpPr>
        <p:spPr>
          <a:xfrm rot="10800000">
            <a:off x="4426403" y="1669440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569873-4FB2-4DC1-9116-840D2698CDC0}"/>
              </a:ext>
            </a:extLst>
          </p:cNvPr>
          <p:cNvSpPr/>
          <p:nvPr/>
        </p:nvSpPr>
        <p:spPr>
          <a:xfrm rot="10800000">
            <a:off x="3999683" y="1669440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79B1AC-090B-4845-8F94-589448F64FB6}"/>
              </a:ext>
            </a:extLst>
          </p:cNvPr>
          <p:cNvSpPr/>
          <p:nvPr/>
        </p:nvSpPr>
        <p:spPr>
          <a:xfrm rot="10800000">
            <a:off x="3572963" y="1669440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AF8EC6-E9DD-43D8-B1D4-90A3A915B642}"/>
              </a:ext>
            </a:extLst>
          </p:cNvPr>
          <p:cNvSpPr/>
          <p:nvPr/>
        </p:nvSpPr>
        <p:spPr>
          <a:xfrm rot="10800000">
            <a:off x="3146243" y="1669440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2E3AB8F-BA45-4669-B39C-D57B3DB5DDFC}"/>
              </a:ext>
            </a:extLst>
          </p:cNvPr>
          <p:cNvSpPr/>
          <p:nvPr/>
        </p:nvSpPr>
        <p:spPr>
          <a:xfrm rot="10800000">
            <a:off x="2719523" y="1669440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F2AAE2-2475-438D-8AB2-659B827735D6}"/>
              </a:ext>
            </a:extLst>
          </p:cNvPr>
          <p:cNvSpPr txBox="1"/>
          <p:nvPr/>
        </p:nvSpPr>
        <p:spPr>
          <a:xfrm>
            <a:off x="2813746" y="1663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B228D9A-178B-46D5-BCD2-DF2AA0203A2A}"/>
              </a:ext>
            </a:extLst>
          </p:cNvPr>
          <p:cNvSpPr txBox="1"/>
          <p:nvPr/>
        </p:nvSpPr>
        <p:spPr>
          <a:xfrm>
            <a:off x="3209655" y="1663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47C758-C398-4029-ACCF-7A43904814B1}"/>
              </a:ext>
            </a:extLst>
          </p:cNvPr>
          <p:cNvSpPr txBox="1"/>
          <p:nvPr/>
        </p:nvSpPr>
        <p:spPr>
          <a:xfrm>
            <a:off x="3634585" y="1663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42BFE69-6AEA-41A9-953E-63397447CE2B}"/>
              </a:ext>
            </a:extLst>
          </p:cNvPr>
          <p:cNvSpPr txBox="1"/>
          <p:nvPr/>
        </p:nvSpPr>
        <p:spPr>
          <a:xfrm>
            <a:off x="4059515" y="1663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54FF89-EB27-48CA-9E42-9EB69D89AF43}"/>
              </a:ext>
            </a:extLst>
          </p:cNvPr>
          <p:cNvSpPr txBox="1"/>
          <p:nvPr/>
        </p:nvSpPr>
        <p:spPr>
          <a:xfrm>
            <a:off x="4484445" y="1663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71B8A2-CAA0-48FB-8309-7CA07962675D}"/>
              </a:ext>
            </a:extLst>
          </p:cNvPr>
          <p:cNvSpPr txBox="1"/>
          <p:nvPr/>
        </p:nvSpPr>
        <p:spPr>
          <a:xfrm>
            <a:off x="4909375" y="1663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C979CC7-530B-4775-BF3A-16762B75717B}"/>
              </a:ext>
            </a:extLst>
          </p:cNvPr>
          <p:cNvSpPr/>
          <p:nvPr/>
        </p:nvSpPr>
        <p:spPr>
          <a:xfrm rot="10800000">
            <a:off x="5280179" y="1669440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5B8FDF-1C2C-4DE9-A7E4-6E037B714FF3}"/>
              </a:ext>
            </a:extLst>
          </p:cNvPr>
          <p:cNvSpPr txBox="1"/>
          <p:nvPr/>
        </p:nvSpPr>
        <p:spPr>
          <a:xfrm>
            <a:off x="5351513" y="16741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0920D9B-5CA7-413C-A54B-BCA816ED9DCC}"/>
              </a:ext>
            </a:extLst>
          </p:cNvPr>
          <p:cNvSpPr/>
          <p:nvPr/>
        </p:nvSpPr>
        <p:spPr>
          <a:xfrm rot="10800000">
            <a:off x="2291540" y="1668434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A6B4F8-3412-4C68-BC4B-E4DB8CBFA2B9}"/>
              </a:ext>
            </a:extLst>
          </p:cNvPr>
          <p:cNvSpPr txBox="1"/>
          <p:nvPr/>
        </p:nvSpPr>
        <p:spPr>
          <a:xfrm>
            <a:off x="2371583" y="16669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Google Shape;922;p69">
            <a:extLst>
              <a:ext uri="{FF2B5EF4-FFF2-40B4-BE49-F238E27FC236}">
                <a16:creationId xmlns:a16="http://schemas.microsoft.com/office/drawing/2014/main" id="{3D9F60BD-45EF-478B-BB5A-79906F8A35D7}"/>
              </a:ext>
            </a:extLst>
          </p:cNvPr>
          <p:cNvSpPr txBox="1">
            <a:spLocks/>
          </p:cNvSpPr>
          <p:nvPr/>
        </p:nvSpPr>
        <p:spPr>
          <a:xfrm>
            <a:off x="3202942" y="2417975"/>
            <a:ext cx="1791637" cy="86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400" b="1" dirty="0"/>
              <a:t>O(log(n))</a:t>
            </a:r>
          </a:p>
        </p:txBody>
      </p:sp>
    </p:spTree>
    <p:extLst>
      <p:ext uri="{BB962C8B-B14F-4D97-AF65-F5344CB8AC3E}">
        <p14:creationId xmlns:p14="http://schemas.microsoft.com/office/powerpoint/2010/main" val="213328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399</Words>
  <Application>Microsoft Office PowerPoint</Application>
  <PresentationFormat>On-screen Show (16:9)</PresentationFormat>
  <Paragraphs>125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Muli</vt:lpstr>
      <vt:lpstr>Arial</vt:lpstr>
      <vt:lpstr>Cambria Math</vt:lpstr>
      <vt:lpstr>Lilita One</vt:lpstr>
      <vt:lpstr>Mulish</vt:lpstr>
      <vt:lpstr>Modern Wave XL by Slidesgo</vt:lpstr>
      <vt:lpstr>Lecture 3  Binary Search</vt:lpstr>
      <vt:lpstr>Binary Search</vt:lpstr>
      <vt:lpstr>Binary Search</vt:lpstr>
      <vt:lpstr>Binary Search</vt:lpstr>
      <vt:lpstr>Binary Search</vt:lpstr>
      <vt:lpstr>Binary Search Time Complexity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29</cp:revision>
  <dcterms:modified xsi:type="dcterms:W3CDTF">2024-08-17T03:37:42Z</dcterms:modified>
</cp:coreProperties>
</file>