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5"/>
  </p:notesMasterIdLst>
  <p:sldIdLst>
    <p:sldId id="256" r:id="rId2"/>
    <p:sldId id="262" r:id="rId3"/>
    <p:sldId id="264" r:id="rId4"/>
    <p:sldId id="268" r:id="rId5"/>
    <p:sldId id="272" r:id="rId6"/>
    <p:sldId id="275" r:id="rId7"/>
    <p:sldId id="279" r:id="rId8"/>
    <p:sldId id="280" r:id="rId9"/>
    <p:sldId id="281" r:id="rId10"/>
    <p:sldId id="282" r:id="rId11"/>
    <p:sldId id="277" r:id="rId12"/>
    <p:sldId id="278" r:id="rId13"/>
    <p:sldId id="276" r:id="rId14"/>
  </p:sldIdLst>
  <p:sldSz cx="9144000" cy="5143500" type="screen16x9"/>
  <p:notesSz cx="6858000" cy="9144000"/>
  <p:embeddedFontLst>
    <p:embeddedFont>
      <p:font typeface="Lilita One" panose="020B0604020202020204" charset="0"/>
      <p:regular r:id="rId16"/>
    </p:embeddedFont>
    <p:embeddedFont>
      <p:font typeface="Mulish" panose="020B060402020202020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63" d="100"/>
          <a:sy n="63" d="100"/>
        </p:scale>
        <p:origin x="7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10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7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545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68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51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19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252376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1"/>
          </p:nvPr>
        </p:nvSpPr>
        <p:spPr>
          <a:xfrm>
            <a:off x="29443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 idx="2" hasCustomPrompt="1"/>
          </p:nvPr>
        </p:nvSpPr>
        <p:spPr>
          <a:xfrm>
            <a:off x="430304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260" name="Google Shape;260;p21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261" name="Google Shape;261;p21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1"/>
          <p:cNvGrpSpPr/>
          <p:nvPr/>
        </p:nvGrpSpPr>
        <p:grpSpPr>
          <a:xfrm rot="10800000">
            <a:off x="7847618" y="2617131"/>
            <a:ext cx="1390748" cy="2523532"/>
            <a:chOff x="-185357" y="-16183"/>
            <a:chExt cx="1390748" cy="2523532"/>
          </a:xfrm>
        </p:grpSpPr>
        <p:sp>
          <p:nvSpPr>
            <p:cNvPr id="264" name="Google Shape;264;p21"/>
            <p:cNvSpPr/>
            <p:nvPr/>
          </p:nvSpPr>
          <p:spPr>
            <a:xfrm flipH="1">
              <a:off x="-118142" y="93504"/>
              <a:ext cx="376314" cy="96253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 flipH="1">
              <a:off x="-118142" y="-16183"/>
              <a:ext cx="840553" cy="1363736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 flipH="1">
              <a:off x="-185357" y="-16183"/>
              <a:ext cx="1390748" cy="2523532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1"/>
          <p:cNvGrpSpPr/>
          <p:nvPr/>
        </p:nvGrpSpPr>
        <p:grpSpPr>
          <a:xfrm rot="10800000" flipH="1">
            <a:off x="9" y="2092892"/>
            <a:ext cx="1447812" cy="3031578"/>
            <a:chOff x="238125" y="846675"/>
            <a:chExt cx="1237975" cy="2592200"/>
          </a:xfrm>
        </p:grpSpPr>
        <p:sp>
          <p:nvSpPr>
            <p:cNvPr id="268" name="Google Shape;268;p21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21"/>
          <p:cNvSpPr/>
          <p:nvPr/>
        </p:nvSpPr>
        <p:spPr>
          <a:xfrm rot="-5400000">
            <a:off x="453075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7" r:id="rId6"/>
    <p:sldLayoutId id="2147483672" r:id="rId7"/>
    <p:sldLayoutId id="2147483699" r:id="rId8"/>
    <p:sldLayoutId id="214748370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hyperlink" Target="https://www.tutorialspoint.com/design_pattern/design_pattern_overview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SE 311</a:t>
            </a:r>
            <a:br>
              <a:rPr lang="en" dirty="0"/>
            </a:br>
            <a:r>
              <a:rPr lang="en" dirty="0"/>
              <a:t>Design Pattern</a:t>
            </a:r>
            <a:endParaRPr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1100" name="Google Shape;1100;p7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1" name="Google Shape;1101;p7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2" name="Google Shape;1102;p7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3" name="Google Shape;1103;p7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Google Shape;1097;p76">
            <a:extLst>
              <a:ext uri="{FF2B5EF4-FFF2-40B4-BE49-F238E27FC236}">
                <a16:creationId xmlns:a16="http://schemas.microsoft.com/office/drawing/2014/main" id="{59BF89E4-616D-445E-9B4A-9DB0EA882E3D}"/>
              </a:ext>
            </a:extLst>
          </p:cNvPr>
          <p:cNvSpPr txBox="1">
            <a:spLocks/>
          </p:cNvSpPr>
          <p:nvPr/>
        </p:nvSpPr>
        <p:spPr>
          <a:xfrm>
            <a:off x="1406696" y="1387020"/>
            <a:ext cx="5580844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-330200"/>
            <a:r>
              <a:rPr lang="en-US" dirty="0">
                <a:solidFill>
                  <a:srgbClr val="333333"/>
                </a:solidFill>
                <a:latin typeface="Poppins" panose="00000500000000000000" pitchFamily="2" charset="0"/>
              </a:rPr>
              <a:t>Solid Principle</a:t>
            </a:r>
          </a:p>
          <a:p>
            <a:pPr indent="-330200"/>
            <a:endParaRPr lang="en-US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pPr lvl="1" indent="-330200"/>
            <a:r>
              <a:rPr lang="en-US" dirty="0"/>
              <a:t>Single Responsibility Principle </a:t>
            </a:r>
          </a:p>
          <a:p>
            <a:pPr lvl="1" indent="-330200"/>
            <a:r>
              <a:rPr lang="en-US" dirty="0"/>
              <a:t>Open-Closed Principle </a:t>
            </a:r>
          </a:p>
          <a:p>
            <a:pPr lvl="1" indent="-330200"/>
            <a:r>
              <a:rPr lang="en-US" dirty="0" err="1"/>
              <a:t>Liskov</a:t>
            </a:r>
            <a:r>
              <a:rPr lang="en-US" dirty="0"/>
              <a:t> Substitution Principle </a:t>
            </a:r>
          </a:p>
          <a:p>
            <a:pPr lvl="1" indent="-330200"/>
            <a:r>
              <a:rPr lang="en-US" dirty="0"/>
              <a:t>Interface Segregation Principle</a:t>
            </a:r>
          </a:p>
          <a:p>
            <a:pPr lvl="1" indent="-330200"/>
            <a:r>
              <a:rPr lang="en-US" dirty="0"/>
              <a:t>Dependency Inversion Principle</a:t>
            </a:r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8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321079" y="145546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892106" y="2196765"/>
            <a:ext cx="3798254" cy="1284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</a:t>
            </a:r>
            <a:br>
              <a:rPr lang="en-US" dirty="0"/>
            </a:br>
            <a:r>
              <a:rPr lang="en-US" dirty="0"/>
              <a:t>&amp; Content</a:t>
            </a:r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88879" y="152326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6"/>
          <p:cNvSpPr txBox="1">
            <a:spLocks noGrp="1"/>
          </p:cNvSpPr>
          <p:nvPr>
            <p:ph type="subTitle" idx="1"/>
          </p:nvPr>
        </p:nvSpPr>
        <p:spPr>
          <a:xfrm>
            <a:off x="1214090" y="1670135"/>
            <a:ext cx="7000270" cy="2033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>
              <a:buFont typeface="+mj-lt"/>
              <a:buAutoNum type="arabicPeriod"/>
            </a:pPr>
            <a:r>
              <a:rPr lang="en-US" dirty="0"/>
              <a:t>Design Pattern – Elements of Reusable Object-Oriented Software by Erich Gamma, Richard Helm, Ralph Johnson, John </a:t>
            </a:r>
            <a:r>
              <a:rPr lang="en-US" dirty="0" err="1"/>
              <a:t>Vlissides</a:t>
            </a:r>
            <a:r>
              <a:rPr lang="en-US" dirty="0"/>
              <a:t>. </a:t>
            </a:r>
          </a:p>
          <a:p>
            <a:pPr marL="469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pPr marL="469900">
              <a:buFont typeface="+mj-lt"/>
              <a:buAutoNum type="arabicPeriod"/>
            </a:pPr>
            <a:r>
              <a:rPr lang="en-US" dirty="0">
                <a:hlinkClick r:id="rId3"/>
              </a:rPr>
              <a:t>https://refactoring.guru/design-patterns</a:t>
            </a:r>
            <a:endParaRPr lang="en-US" dirty="0"/>
          </a:p>
          <a:p>
            <a:pPr marL="469900">
              <a:buFont typeface="+mj-lt"/>
              <a:buAutoNum type="arabicPeriod"/>
            </a:pPr>
            <a:endParaRPr lang="en-US" dirty="0"/>
          </a:p>
          <a:p>
            <a:pPr marL="469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https://www.tutorialspoint.com/design_pattern/design_pattern_overview.htm</a:t>
            </a:r>
            <a:endParaRPr lang="en-US" dirty="0"/>
          </a:p>
          <a:p>
            <a:pPr marL="469900">
              <a:buFont typeface="+mj-lt"/>
              <a:buAutoNum type="arabicPeriod"/>
            </a:pPr>
            <a:endParaRPr dirty="0"/>
          </a:p>
        </p:txBody>
      </p:sp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and Content</a:t>
            </a:r>
            <a:endParaRPr dirty="0"/>
          </a:p>
        </p:txBody>
      </p:sp>
      <p:sp>
        <p:nvSpPr>
          <p:cNvPr id="1100" name="Google Shape;1100;p76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1" name="Google Shape;1101;p76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2" name="Google Shape;1102;p7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3" name="Google Shape;1103;p7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68028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495807" y="211595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495807" y="36919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Evaluation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7" name="Google Shape;797;p63"/>
          <p:cNvSpPr txBox="1">
            <a:spLocks noGrp="1"/>
          </p:cNvSpPr>
          <p:nvPr>
            <p:ph type="subTitle" idx="5"/>
          </p:nvPr>
        </p:nvSpPr>
        <p:spPr>
          <a:xfrm>
            <a:off x="5448900" y="1002174"/>
            <a:ext cx="29092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your performance would be evaluated </a:t>
            </a:r>
            <a:endParaRPr dirty="0"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&amp; Content</a:t>
            </a:r>
            <a:endParaRPr dirty="0"/>
          </a:p>
        </p:txBody>
      </p:sp>
      <p:sp>
        <p:nvSpPr>
          <p:cNvPr id="800" name="Google Shape;800;p63"/>
          <p:cNvSpPr txBox="1">
            <a:spLocks noGrp="1"/>
          </p:cNvSpPr>
          <p:nvPr>
            <p:ph type="subTitle" idx="9"/>
          </p:nvPr>
        </p:nvSpPr>
        <p:spPr>
          <a:xfrm>
            <a:off x="5448900" y="4135650"/>
            <a:ext cx="2394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further reading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18550" y="88582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63"/>
          <p:cNvSpPr txBox="1">
            <a:spLocks noGrp="1"/>
          </p:cNvSpPr>
          <p:nvPr>
            <p:ph type="subTitle" idx="7"/>
          </p:nvPr>
        </p:nvSpPr>
        <p:spPr>
          <a:xfrm>
            <a:off x="5448900" y="2571750"/>
            <a:ext cx="3173606" cy="39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are going to study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18550" y="246322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7" grpId="0" build="p"/>
      <p:bldP spid="798" grpId="0" build="p"/>
      <p:bldP spid="799" grpId="0" build="p"/>
      <p:bldP spid="800" grpId="0" build="p"/>
      <p:bldP spid="801" grpId="0" animBg="1"/>
      <p:bldP spid="802" grpId="0" build="p"/>
      <p:bldP spid="8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Course Evaluation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9"/>
          <p:cNvSpPr txBox="1">
            <a:spLocks noGrp="1"/>
          </p:cNvSpPr>
          <p:nvPr>
            <p:ph type="subTitle" idx="2"/>
          </p:nvPr>
        </p:nvSpPr>
        <p:spPr>
          <a:xfrm>
            <a:off x="1741312" y="1757110"/>
            <a:ext cx="2318623" cy="2375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Attendance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Assignment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Class Tests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Presentation</a:t>
            </a:r>
          </a:p>
        </p:txBody>
      </p:sp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673091" y="75236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of Evaluation</a:t>
            </a:r>
            <a:endParaRPr dirty="0"/>
          </a:p>
        </p:txBody>
      </p:sp>
      <p:sp>
        <p:nvSpPr>
          <p:cNvPr id="922" name="Google Shape;922;p69"/>
          <p:cNvSpPr txBox="1">
            <a:spLocks noGrp="1"/>
          </p:cNvSpPr>
          <p:nvPr>
            <p:ph type="subTitle" idx="4"/>
          </p:nvPr>
        </p:nvSpPr>
        <p:spPr>
          <a:xfrm>
            <a:off x="5280179" y="2442658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Midterm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Final</a:t>
            </a:r>
            <a:endParaRPr sz="2000" dirty="0"/>
          </a:p>
        </p:txBody>
      </p:sp>
      <p:sp>
        <p:nvSpPr>
          <p:cNvPr id="943" name="Google Shape;943;p69"/>
          <p:cNvSpPr/>
          <p:nvPr/>
        </p:nvSpPr>
        <p:spPr>
          <a:xfrm>
            <a:off x="4530745" y="1643725"/>
            <a:ext cx="82500" cy="2672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" name="Google Shape;918;p69">
            <a:extLst>
              <a:ext uri="{FF2B5EF4-FFF2-40B4-BE49-F238E27FC236}">
                <a16:creationId xmlns:a16="http://schemas.microsoft.com/office/drawing/2014/main" id="{338B6355-6E25-47F8-975E-A3A393F4A077}"/>
              </a:ext>
            </a:extLst>
          </p:cNvPr>
          <p:cNvSpPr txBox="1">
            <a:spLocks/>
          </p:cNvSpPr>
          <p:nvPr/>
        </p:nvSpPr>
        <p:spPr>
          <a:xfrm>
            <a:off x="3763374" y="1791786"/>
            <a:ext cx="2318623" cy="237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-US" sz="2000" dirty="0"/>
              <a:t>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l"/>
            <a:r>
              <a:rPr lang="en-US" sz="2000" dirty="0"/>
              <a:t>5 </a:t>
            </a:r>
          </a:p>
          <a:p>
            <a:pPr marL="0" indent="0" algn="l"/>
            <a:endParaRPr lang="en-US" sz="2000" dirty="0"/>
          </a:p>
          <a:p>
            <a:pPr marL="0" indent="0" algn="l"/>
            <a:r>
              <a:rPr lang="en-US" sz="2000" dirty="0"/>
              <a:t>15</a:t>
            </a:r>
          </a:p>
          <a:p>
            <a:pPr marL="0" indent="0" algn="l"/>
            <a:endParaRPr lang="en-US" sz="1200" dirty="0"/>
          </a:p>
          <a:p>
            <a:pPr marL="0" indent="0" algn="l"/>
            <a:endParaRPr lang="en-US" sz="1200" dirty="0"/>
          </a:p>
          <a:p>
            <a:pPr marL="0" indent="0" algn="l"/>
            <a:r>
              <a:rPr lang="en-US" sz="2000" dirty="0"/>
              <a:t>8</a:t>
            </a:r>
          </a:p>
        </p:txBody>
      </p:sp>
      <p:sp>
        <p:nvSpPr>
          <p:cNvPr id="11" name="Google Shape;918;p69">
            <a:extLst>
              <a:ext uri="{FF2B5EF4-FFF2-40B4-BE49-F238E27FC236}">
                <a16:creationId xmlns:a16="http://schemas.microsoft.com/office/drawing/2014/main" id="{E16DE687-C92E-4A0F-803A-D18C1EC33DDB}"/>
              </a:ext>
            </a:extLst>
          </p:cNvPr>
          <p:cNvSpPr txBox="1">
            <a:spLocks/>
          </p:cNvSpPr>
          <p:nvPr/>
        </p:nvSpPr>
        <p:spPr>
          <a:xfrm>
            <a:off x="7166753" y="2442658"/>
            <a:ext cx="2318623" cy="119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-US" sz="2000" dirty="0"/>
              <a:t>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l"/>
            <a:r>
              <a:rPr lang="en-US" sz="2000" dirty="0"/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235249" y="196600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523762" y="267957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305311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Pillars of object-oriented programming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Refactoring and Code Smells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333333"/>
                </a:solidFill>
                <a:latin typeface="Poppins" panose="00000500000000000000" pitchFamily="2" charset="0"/>
              </a:rPr>
              <a:t>Collection Framework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333333"/>
                </a:solidFill>
                <a:latin typeface="Poppins" panose="00000500000000000000" pitchFamily="2" charset="0"/>
              </a:rPr>
              <a:t>Design Patterns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1100" name="Google Shape;1100;p7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1" name="Google Shape;1101;p7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2" name="Google Shape;1102;p7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3" name="Google Shape;1103;p7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Google Shape;1097;p76">
            <a:extLst>
              <a:ext uri="{FF2B5EF4-FFF2-40B4-BE49-F238E27FC236}">
                <a16:creationId xmlns:a16="http://schemas.microsoft.com/office/drawing/2014/main" id="{59BF89E4-616D-445E-9B4A-9DB0EA882E3D}"/>
              </a:ext>
            </a:extLst>
          </p:cNvPr>
          <p:cNvSpPr txBox="1">
            <a:spLocks/>
          </p:cNvSpPr>
          <p:nvPr/>
        </p:nvSpPr>
        <p:spPr>
          <a:xfrm>
            <a:off x="4515491" y="1647275"/>
            <a:ext cx="351599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-330200"/>
            <a:r>
              <a:rPr lang="en-US" dirty="0"/>
              <a:t>Creational Design Patterns</a:t>
            </a:r>
          </a:p>
          <a:p>
            <a:pPr marL="127000" indent="0">
              <a:buNone/>
            </a:pPr>
            <a:endParaRPr lang="en-US" dirty="0"/>
          </a:p>
          <a:p>
            <a:pPr indent="-330200"/>
            <a:r>
              <a:rPr lang="en-US" dirty="0">
                <a:solidFill>
                  <a:srgbClr val="333333"/>
                </a:solidFill>
                <a:latin typeface="Poppins" panose="00000500000000000000" pitchFamily="2" charset="0"/>
              </a:rPr>
              <a:t>Structural Design Patterns</a:t>
            </a:r>
          </a:p>
          <a:p>
            <a:pPr indent="-330200"/>
            <a:endParaRPr lang="en-US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pPr indent="-330200"/>
            <a:r>
              <a:rPr lang="en-US" dirty="0">
                <a:solidFill>
                  <a:srgbClr val="333333"/>
                </a:solidFill>
                <a:latin typeface="Poppins" panose="00000500000000000000" pitchFamily="2" charset="0"/>
              </a:rPr>
              <a:t>Behavioral Design Patterns</a:t>
            </a:r>
          </a:p>
          <a:p>
            <a:pPr indent="-330200"/>
            <a:endParaRPr lang="en-US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pPr indent="-330200"/>
            <a:r>
              <a:rPr lang="en-US" dirty="0">
                <a:solidFill>
                  <a:srgbClr val="333333"/>
                </a:solidFill>
                <a:latin typeface="Poppins" panose="00000500000000000000" pitchFamily="2" charset="0"/>
              </a:rPr>
              <a:t>Solid Principle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1100" name="Google Shape;1100;p7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1" name="Google Shape;1101;p7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2" name="Google Shape;1102;p7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3" name="Google Shape;1103;p7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Google Shape;1097;p76">
            <a:extLst>
              <a:ext uri="{FF2B5EF4-FFF2-40B4-BE49-F238E27FC236}">
                <a16:creationId xmlns:a16="http://schemas.microsoft.com/office/drawing/2014/main" id="{59BF89E4-616D-445E-9B4A-9DB0EA882E3D}"/>
              </a:ext>
            </a:extLst>
          </p:cNvPr>
          <p:cNvSpPr txBox="1">
            <a:spLocks/>
          </p:cNvSpPr>
          <p:nvPr/>
        </p:nvSpPr>
        <p:spPr>
          <a:xfrm>
            <a:off x="1406696" y="1387020"/>
            <a:ext cx="351599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-330200"/>
            <a:r>
              <a:rPr lang="en-US" dirty="0"/>
              <a:t>Creational Design Patterns:</a:t>
            </a:r>
          </a:p>
          <a:p>
            <a:pPr indent="-330200"/>
            <a:endParaRPr lang="en-US" dirty="0"/>
          </a:p>
          <a:p>
            <a:pPr marL="869950" lvl="1" indent="-285750"/>
            <a:r>
              <a:rPr lang="en-US" dirty="0"/>
              <a:t>Builder, </a:t>
            </a:r>
          </a:p>
          <a:p>
            <a:pPr marL="869950" lvl="1" indent="-285750"/>
            <a:r>
              <a:rPr lang="en-US" dirty="0"/>
              <a:t>Factories (Factory Method and Abstract Factory), </a:t>
            </a:r>
          </a:p>
          <a:p>
            <a:pPr marL="869950" lvl="1" indent="-285750"/>
            <a:r>
              <a:rPr lang="en-US" dirty="0"/>
              <a:t>Prototype</a:t>
            </a:r>
          </a:p>
          <a:p>
            <a:pPr marL="869950" lvl="1" indent="-285750"/>
            <a:r>
              <a:rPr lang="en-US" dirty="0"/>
              <a:t>Singleton</a:t>
            </a:r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1100" name="Google Shape;1100;p7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1" name="Google Shape;1101;p7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2" name="Google Shape;1102;p7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3" name="Google Shape;1103;p7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Google Shape;1097;p76">
            <a:extLst>
              <a:ext uri="{FF2B5EF4-FFF2-40B4-BE49-F238E27FC236}">
                <a16:creationId xmlns:a16="http://schemas.microsoft.com/office/drawing/2014/main" id="{59BF89E4-616D-445E-9B4A-9DB0EA882E3D}"/>
              </a:ext>
            </a:extLst>
          </p:cNvPr>
          <p:cNvSpPr txBox="1">
            <a:spLocks/>
          </p:cNvSpPr>
          <p:nvPr/>
        </p:nvSpPr>
        <p:spPr>
          <a:xfrm>
            <a:off x="1450899" y="1098480"/>
            <a:ext cx="5557984" cy="350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-330200"/>
            <a:r>
              <a:rPr lang="en-US" dirty="0">
                <a:solidFill>
                  <a:srgbClr val="333333"/>
                </a:solidFill>
                <a:latin typeface="Poppins" panose="00000500000000000000" pitchFamily="2" charset="0"/>
              </a:rPr>
              <a:t>Structural Design Patterns</a:t>
            </a:r>
          </a:p>
          <a:p>
            <a:pPr marL="127000" indent="0">
              <a:buNone/>
            </a:pPr>
            <a:endParaRPr lang="en-US" dirty="0"/>
          </a:p>
          <a:p>
            <a:pPr marL="869950" lvl="1" indent="-285750"/>
            <a:r>
              <a:rPr lang="en-US" dirty="0"/>
              <a:t>Adapter</a:t>
            </a:r>
          </a:p>
          <a:p>
            <a:pPr marL="869950" lvl="1" indent="-285750"/>
            <a:r>
              <a:rPr lang="en-US" dirty="0"/>
              <a:t>Bridge</a:t>
            </a:r>
          </a:p>
          <a:p>
            <a:pPr marL="869950" lvl="1" indent="-285750"/>
            <a:r>
              <a:rPr lang="en-US" dirty="0"/>
              <a:t>Composite</a:t>
            </a:r>
          </a:p>
          <a:p>
            <a:pPr marL="869950" lvl="1" indent="-285750"/>
            <a:r>
              <a:rPr lang="en-US" dirty="0"/>
              <a:t>Decorator</a:t>
            </a:r>
          </a:p>
          <a:p>
            <a:pPr marL="869950" lvl="1" indent="-285750"/>
            <a:r>
              <a:rPr lang="en-US" dirty="0"/>
              <a:t>Façade</a:t>
            </a:r>
          </a:p>
          <a:p>
            <a:pPr marL="869950" lvl="1" indent="-285750"/>
            <a:r>
              <a:rPr lang="en-US" dirty="0"/>
              <a:t>Flyweight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8298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Outline</a:t>
            </a:r>
            <a:endParaRPr dirty="0"/>
          </a:p>
        </p:txBody>
      </p:sp>
      <p:sp>
        <p:nvSpPr>
          <p:cNvPr id="1100" name="Google Shape;1100;p76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1" name="Google Shape;1101;p76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2" name="Google Shape;1102;p76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03" name="Google Shape;1103;p76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Google Shape;1097;p76">
            <a:extLst>
              <a:ext uri="{FF2B5EF4-FFF2-40B4-BE49-F238E27FC236}">
                <a16:creationId xmlns:a16="http://schemas.microsoft.com/office/drawing/2014/main" id="{59BF89E4-616D-445E-9B4A-9DB0EA882E3D}"/>
              </a:ext>
            </a:extLst>
          </p:cNvPr>
          <p:cNvSpPr txBox="1">
            <a:spLocks/>
          </p:cNvSpPr>
          <p:nvPr/>
        </p:nvSpPr>
        <p:spPr>
          <a:xfrm>
            <a:off x="1406696" y="1387020"/>
            <a:ext cx="6480004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●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○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Char char="■"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-330200"/>
            <a:r>
              <a:rPr lang="en-US" dirty="0">
                <a:solidFill>
                  <a:srgbClr val="333333"/>
                </a:solidFill>
                <a:latin typeface="Poppins" panose="00000500000000000000" pitchFamily="2" charset="0"/>
              </a:rPr>
              <a:t>Behavioral Design Patterns</a:t>
            </a:r>
          </a:p>
          <a:p>
            <a:pPr lvl="1" indent="-330200"/>
            <a:r>
              <a:rPr lang="en-US" dirty="0"/>
              <a:t>Observer</a:t>
            </a:r>
            <a:endParaRPr lang="en-US" dirty="0">
              <a:solidFill>
                <a:srgbClr val="333333"/>
              </a:solidFill>
              <a:latin typeface="Poppins" panose="00000500000000000000" pitchFamily="2" charset="0"/>
            </a:endParaRPr>
          </a:p>
          <a:p>
            <a:pPr lvl="1" indent="-330200"/>
            <a:r>
              <a:rPr lang="en-US" dirty="0"/>
              <a:t>Chain of Responsibility Pattern</a:t>
            </a:r>
          </a:p>
          <a:p>
            <a:pPr lvl="1" indent="-330200"/>
            <a:r>
              <a:rPr lang="en-US" dirty="0"/>
              <a:t>State Pattern</a:t>
            </a:r>
          </a:p>
          <a:p>
            <a:pPr lvl="1" indent="-330200"/>
            <a:r>
              <a:rPr lang="en-US" dirty="0"/>
              <a:t>Template Pattern</a:t>
            </a:r>
          </a:p>
          <a:p>
            <a:pPr lvl="1" indent="-330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50764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255</Words>
  <Application>Microsoft Office PowerPoint</Application>
  <PresentationFormat>On-screen Show (16:9)</PresentationFormat>
  <Paragraphs>141</Paragraphs>
  <Slides>13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Poppins</vt:lpstr>
      <vt:lpstr>Lilita One</vt:lpstr>
      <vt:lpstr>Muli</vt:lpstr>
      <vt:lpstr>Mulish</vt:lpstr>
      <vt:lpstr>Arial</vt:lpstr>
      <vt:lpstr>Modern Wave XL by Slidesgo</vt:lpstr>
      <vt:lpstr>SE 311 Design Pattern</vt:lpstr>
      <vt:lpstr>Table of contents</vt:lpstr>
      <vt:lpstr>Course Evaluation</vt:lpstr>
      <vt:lpstr>Process of Evaluation</vt:lpstr>
      <vt:lpstr>Course Outline</vt:lpstr>
      <vt:lpstr>Course Outline</vt:lpstr>
      <vt:lpstr>Course Outline</vt:lpstr>
      <vt:lpstr>Course Outline</vt:lpstr>
      <vt:lpstr>Course Outline</vt:lpstr>
      <vt:lpstr>Course Outline</vt:lpstr>
      <vt:lpstr>Reference &amp; Content</vt:lpstr>
      <vt:lpstr>Reference and Content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7</cp:revision>
  <dcterms:modified xsi:type="dcterms:W3CDTF">2024-07-13T04:38:47Z</dcterms:modified>
</cp:coreProperties>
</file>