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7"/>
  </p:notesMasterIdLst>
  <p:sldIdLst>
    <p:sldId id="256" r:id="rId2"/>
    <p:sldId id="262" r:id="rId3"/>
    <p:sldId id="264" r:id="rId4"/>
    <p:sldId id="268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84" r:id="rId14"/>
    <p:sldId id="272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6" r:id="rId26"/>
  </p:sldIdLst>
  <p:sldSz cx="9144000" cy="5143500" type="screen16x9"/>
  <p:notesSz cx="6858000" cy="9144000"/>
  <p:embeddedFontLst>
    <p:embeddedFont>
      <p:font typeface="Lilita One" panose="020B0604020202020204" charset="0"/>
      <p:regular r:id="rId28"/>
    </p:embeddedFont>
    <p:embeddedFont>
      <p:font typeface="Mulish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53" autoAdjust="0"/>
  </p:normalViewPr>
  <p:slideViewPr>
    <p:cSldViewPr snapToGrid="0">
      <p:cViewPr varScale="1">
        <p:scale>
          <a:sx n="87" d="100"/>
          <a:sy n="87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626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54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25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17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32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748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148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505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0bd9e236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0bd9e236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61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697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338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latin typeface="Mulish" panose="020B0604020202020204" charset="0"/>
              </a:rPr>
              <a:t>// Output: 15</a:t>
            </a:r>
          </a:p>
          <a:p>
            <a:r>
              <a:rPr lang="en-US" sz="1100" dirty="0">
                <a:latin typeface="Mulish" panose="020B0604020202020204" charset="0"/>
              </a:rPr>
              <a:t>// Output: 16.0</a:t>
            </a:r>
          </a:p>
          <a:p>
            <a:r>
              <a:rPr lang="en-US" sz="1100" dirty="0">
                <a:latin typeface="Mulish" panose="020B0604020202020204" charset="0"/>
              </a:rPr>
              <a:t>// Output: 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921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623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25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54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35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17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252376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1"/>
          </p:nvPr>
        </p:nvSpPr>
        <p:spPr>
          <a:xfrm>
            <a:off x="29443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title" idx="2" hasCustomPrompt="1"/>
          </p:nvPr>
        </p:nvSpPr>
        <p:spPr>
          <a:xfrm>
            <a:off x="430304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260" name="Google Shape;260;p21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261" name="Google Shape;261;p21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1"/>
          <p:cNvGrpSpPr/>
          <p:nvPr/>
        </p:nvGrpSpPr>
        <p:grpSpPr>
          <a:xfrm rot="10800000">
            <a:off x="7847618" y="2617131"/>
            <a:ext cx="1390748" cy="2523532"/>
            <a:chOff x="-185357" y="-16183"/>
            <a:chExt cx="1390748" cy="2523532"/>
          </a:xfrm>
        </p:grpSpPr>
        <p:sp>
          <p:nvSpPr>
            <p:cNvPr id="264" name="Google Shape;264;p21"/>
            <p:cNvSpPr/>
            <p:nvPr/>
          </p:nvSpPr>
          <p:spPr>
            <a:xfrm flipH="1">
              <a:off x="-118142" y="93504"/>
              <a:ext cx="376314" cy="96253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 flipH="1">
              <a:off x="-118142" y="-16183"/>
              <a:ext cx="840553" cy="1363736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 flipH="1">
              <a:off x="-185357" y="-16183"/>
              <a:ext cx="1390748" cy="2523532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1"/>
          <p:cNvGrpSpPr/>
          <p:nvPr/>
        </p:nvGrpSpPr>
        <p:grpSpPr>
          <a:xfrm rot="10800000" flipH="1">
            <a:off x="9" y="2092892"/>
            <a:ext cx="1447812" cy="3031578"/>
            <a:chOff x="238125" y="846675"/>
            <a:chExt cx="1237975" cy="2592200"/>
          </a:xfrm>
        </p:grpSpPr>
        <p:sp>
          <p:nvSpPr>
            <p:cNvPr id="268" name="Google Shape;268;p21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21"/>
          <p:cNvSpPr/>
          <p:nvPr/>
        </p:nvSpPr>
        <p:spPr>
          <a:xfrm rot="-5400000">
            <a:off x="453075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7" r:id="rId6"/>
    <p:sldLayoutId id="2147483672" r:id="rId7"/>
    <p:sldLayoutId id="2147483699" r:id="rId8"/>
    <p:sldLayoutId id="214748370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46231" y="1428750"/>
            <a:ext cx="6002400" cy="1088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</a:t>
            </a:r>
            <a:r>
              <a:rPr lang="en-US" sz="3000" dirty="0"/>
              <a:t>lass &amp; Object, Encapsulation, Inheritance, Polymorphism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046231" y="2571750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6F1E9-913B-4EE2-9490-6D72BB206083}"/>
              </a:ext>
            </a:extLst>
          </p:cNvPr>
          <p:cNvSpPr txBox="1"/>
          <p:nvPr/>
        </p:nvSpPr>
        <p:spPr>
          <a:xfrm>
            <a:off x="3098139" y="210443"/>
            <a:ext cx="1659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000" dirty="0">
                <a:latin typeface="Lilita One" panose="020B0604020202020204" charset="0"/>
              </a:rPr>
              <a:t>Lecture 2</a:t>
            </a:r>
          </a:p>
          <a:p>
            <a:pPr algn="ctr"/>
            <a:r>
              <a:rPr lang="en" sz="3000" dirty="0">
                <a:latin typeface="Lilita One" panose="020B0604020202020204" charset="0"/>
              </a:rPr>
              <a:t>SE 311</a:t>
            </a:r>
            <a:endParaRPr lang="en-US" sz="3000" dirty="0">
              <a:latin typeface="Lilita One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 Modifier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68759-AAEA-428A-8C19-AD9D3EB30FCB}"/>
              </a:ext>
            </a:extLst>
          </p:cNvPr>
          <p:cNvSpPr txBox="1"/>
          <p:nvPr/>
        </p:nvSpPr>
        <p:spPr>
          <a:xfrm>
            <a:off x="3105351" y="1610657"/>
            <a:ext cx="1802523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sh" panose="020B0604020202020204" charset="0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uli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sh" panose="020B0604020202020204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21710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F1255-8ECA-48D8-AC6B-A8DDEE9D00E7}"/>
              </a:ext>
            </a:extLst>
          </p:cNvPr>
          <p:cNvSpPr txBox="1"/>
          <p:nvPr/>
        </p:nvSpPr>
        <p:spPr>
          <a:xfrm>
            <a:off x="1682637" y="1301155"/>
            <a:ext cx="566570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abstract class </a:t>
            </a:r>
            <a:r>
              <a:rPr lang="en-US" sz="1600" dirty="0" err="1">
                <a:latin typeface="Mulish" panose="020B0604020202020204" charset="0"/>
              </a:rPr>
              <a:t>AbstractClass</a:t>
            </a:r>
            <a:r>
              <a:rPr lang="en-US" sz="1600" dirty="0">
                <a:latin typeface="Mulish" panose="020B0604020202020204" charset="0"/>
              </a:rPr>
              <a:t> {</a:t>
            </a:r>
          </a:p>
          <a:p>
            <a:r>
              <a:rPr lang="en-US" sz="1600" dirty="0">
                <a:latin typeface="Mulish" panose="020B0604020202020204" charset="0"/>
              </a:rPr>
              <a:t>    abstract void display();</a:t>
            </a:r>
          </a:p>
          <a:p>
            <a:r>
              <a:rPr lang="en-US" sz="1600" dirty="0">
                <a:latin typeface="Mulish" panose="020B0604020202020204" charset="0"/>
              </a:rPr>
              <a:t>    </a:t>
            </a:r>
          </a:p>
          <a:p>
            <a:r>
              <a:rPr lang="en-US" sz="1600" dirty="0">
                <a:latin typeface="Mulish" panose="020B0604020202020204" charset="0"/>
              </a:rPr>
              <a:t>    void </a:t>
            </a:r>
            <a:r>
              <a:rPr lang="en-US" sz="1600" dirty="0" err="1">
                <a:latin typeface="Mulish" panose="020B0604020202020204" charset="0"/>
              </a:rPr>
              <a:t>concreteMethod</a:t>
            </a:r>
            <a:r>
              <a:rPr lang="en-US" sz="1600" dirty="0">
                <a:latin typeface="Mulish" panose="020B0604020202020204" charset="0"/>
              </a:rPr>
              <a:t>() {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("Concrete method");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class </a:t>
            </a:r>
            <a:r>
              <a:rPr lang="en-US" sz="1600" dirty="0" err="1">
                <a:latin typeface="Mulish" panose="020B0604020202020204" charset="0"/>
              </a:rPr>
              <a:t>ConcreteClass</a:t>
            </a:r>
            <a:r>
              <a:rPr lang="en-US" sz="1600" dirty="0">
                <a:latin typeface="Mulish" panose="020B0604020202020204" charset="0"/>
              </a:rPr>
              <a:t> extends </a:t>
            </a:r>
            <a:r>
              <a:rPr lang="en-US" sz="1600" dirty="0" err="1">
                <a:latin typeface="Mulish" panose="020B0604020202020204" charset="0"/>
              </a:rPr>
              <a:t>AbstractClass</a:t>
            </a:r>
            <a:r>
              <a:rPr lang="en-US" sz="1600" dirty="0">
                <a:latin typeface="Mulish" panose="020B0604020202020204" charset="0"/>
              </a:rPr>
              <a:t> {</a:t>
            </a:r>
          </a:p>
          <a:p>
            <a:r>
              <a:rPr lang="en-US" sz="1600" dirty="0">
                <a:latin typeface="Mulish" panose="020B0604020202020204" charset="0"/>
              </a:rPr>
              <a:t>    @Override</a:t>
            </a:r>
          </a:p>
          <a:p>
            <a:r>
              <a:rPr lang="en-US" sz="1600" dirty="0">
                <a:latin typeface="Mulish" panose="020B0604020202020204" charset="0"/>
              </a:rPr>
              <a:t>    void display() {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("Abstract method implemented");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23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F1255-8ECA-48D8-AC6B-A8DDEE9D00E7}"/>
              </a:ext>
            </a:extLst>
          </p:cNvPr>
          <p:cNvSpPr txBox="1"/>
          <p:nvPr/>
        </p:nvSpPr>
        <p:spPr>
          <a:xfrm>
            <a:off x="1397037" y="1301155"/>
            <a:ext cx="56657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final class </a:t>
            </a:r>
            <a:r>
              <a:rPr lang="en-US" sz="1600" dirty="0" err="1">
                <a:latin typeface="Mulish" panose="020B0604020202020204" charset="0"/>
              </a:rPr>
              <a:t>FinalClass</a:t>
            </a:r>
            <a:r>
              <a:rPr lang="en-US" sz="1600" dirty="0">
                <a:latin typeface="Mulish" panose="020B0604020202020204" charset="0"/>
              </a:rPr>
              <a:t> {</a:t>
            </a:r>
          </a:p>
          <a:p>
            <a:r>
              <a:rPr lang="en-US" sz="1600" dirty="0">
                <a:latin typeface="Mulish" panose="020B0604020202020204" charset="0"/>
              </a:rPr>
              <a:t>    void display() {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("Final class");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// This will cause a compile-time error</a:t>
            </a:r>
          </a:p>
          <a:p>
            <a:r>
              <a:rPr lang="en-US" sz="1600" dirty="0">
                <a:latin typeface="Mulish" panose="020B0604020202020204" charset="0"/>
              </a:rPr>
              <a:t>// class </a:t>
            </a:r>
            <a:r>
              <a:rPr lang="en-US" sz="1600" dirty="0" err="1">
                <a:latin typeface="Mulish" panose="020B0604020202020204" charset="0"/>
              </a:rPr>
              <a:t>SubClass</a:t>
            </a:r>
            <a:r>
              <a:rPr lang="en-US" sz="1600" dirty="0">
                <a:latin typeface="Mulish" panose="020B0604020202020204" charset="0"/>
              </a:rPr>
              <a:t> extends </a:t>
            </a:r>
            <a:r>
              <a:rPr lang="en-US" sz="1600" dirty="0" err="1">
                <a:latin typeface="Mulish" panose="020B0604020202020204" charset="0"/>
              </a:rPr>
              <a:t>FinalClass</a:t>
            </a:r>
            <a:r>
              <a:rPr lang="en-US" sz="1600" dirty="0">
                <a:latin typeface="Mulish" panose="020B0604020202020204" charset="0"/>
              </a:rPr>
              <a:t> {</a:t>
            </a:r>
          </a:p>
          <a:p>
            <a:r>
              <a:rPr lang="en-US" sz="1600" dirty="0">
                <a:latin typeface="Mulish" panose="020B0604020202020204" charset="0"/>
              </a:rPr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139139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530291" y="1221254"/>
            <a:ext cx="79147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ulish" panose="020B0604020202020204" charset="0"/>
              </a:rPr>
              <a:t>Definition:</a:t>
            </a:r>
            <a:r>
              <a:rPr lang="en-US" sz="1600" b="1" dirty="0">
                <a:latin typeface="Mulish" panose="020B0604020202020204" charset="0"/>
              </a:rPr>
              <a:t> </a:t>
            </a:r>
            <a:r>
              <a:rPr lang="en-US" sz="1600" dirty="0">
                <a:latin typeface="Mulish" panose="020B0604020202020204" charset="0"/>
              </a:rPr>
              <a:t>Objects are the instances of a class that are created to use the attributes and methods of a class.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When a class is defined, no memory is allocated until an object of that class is created.</a:t>
            </a:r>
          </a:p>
        </p:txBody>
      </p:sp>
    </p:spTree>
    <p:extLst>
      <p:ext uri="{BB962C8B-B14F-4D97-AF65-F5344CB8AC3E}">
        <p14:creationId xmlns:p14="http://schemas.microsoft.com/office/powerpoint/2010/main" val="238752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235249" y="196600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523762" y="267957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Encapsulation</a:t>
            </a:r>
            <a:endParaRPr dirty="0"/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Encapsulation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614641" y="1536214"/>
            <a:ext cx="791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ulish" panose="020B0604020202020204" charset="0"/>
              </a:rPr>
              <a:t>Definition:</a:t>
            </a:r>
            <a:r>
              <a:rPr lang="en-US" sz="1600" b="1" dirty="0">
                <a:latin typeface="Mulish" panose="020B0604020202020204" charset="0"/>
              </a:rPr>
              <a:t>   </a:t>
            </a:r>
            <a:r>
              <a:rPr lang="en-US" sz="1600" dirty="0">
                <a:latin typeface="Mulish" panose="020B0604020202020204" charset="0"/>
              </a:rPr>
              <a:t>Encapsulation is the concept of wrapping data (variables) and methods (functions) together as a single unit. </a:t>
            </a:r>
          </a:p>
        </p:txBody>
      </p:sp>
    </p:spTree>
    <p:extLst>
      <p:ext uri="{BB962C8B-B14F-4D97-AF65-F5344CB8AC3E}">
        <p14:creationId xmlns:p14="http://schemas.microsoft.com/office/powerpoint/2010/main" val="151938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0697B-B985-49E7-8F5C-49BA097E48DE}"/>
              </a:ext>
            </a:extLst>
          </p:cNvPr>
          <p:cNvSpPr txBox="1"/>
          <p:nvPr/>
        </p:nvSpPr>
        <p:spPr>
          <a:xfrm>
            <a:off x="2498357" y="329631"/>
            <a:ext cx="807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ulish" panose="020B0604020202020204" charset="0"/>
              </a:rPr>
              <a:t>Int a;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8FA94-31EC-44EB-A72A-A1CFEB9ABCA7}"/>
              </a:ext>
            </a:extLst>
          </p:cNvPr>
          <p:cNvSpPr txBox="1"/>
          <p:nvPr/>
        </p:nvSpPr>
        <p:spPr>
          <a:xfrm>
            <a:off x="243840" y="1331249"/>
            <a:ext cx="232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ulish" panose="020B0604020202020204" charset="0"/>
              </a:rPr>
              <a:t>Public void </a:t>
            </a:r>
            <a:r>
              <a:rPr lang="en-US" sz="2000" b="1" dirty="0" err="1">
                <a:latin typeface="Mulish" panose="020B0604020202020204" charset="0"/>
              </a:rPr>
              <a:t>abc</a:t>
            </a:r>
            <a:r>
              <a:rPr lang="en-US" sz="2000" b="1" dirty="0">
                <a:latin typeface="Mulish" panose="020B0604020202020204" charset="0"/>
              </a:rPr>
              <a:t>()</a:t>
            </a:r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72A71D07-1F8B-4F76-8A75-B0926CFB8202}"/>
              </a:ext>
            </a:extLst>
          </p:cNvPr>
          <p:cNvSpPr/>
          <p:nvPr/>
        </p:nvSpPr>
        <p:spPr>
          <a:xfrm flipH="1">
            <a:off x="2902237" y="1731359"/>
            <a:ext cx="2649202" cy="2651760"/>
          </a:xfrm>
          <a:prstGeom prst="pie">
            <a:avLst>
              <a:gd name="adj1" fmla="val 0"/>
              <a:gd name="adj2" fmla="val 10877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DEFCC02F-6A7B-4B41-B490-65C32BD7A384}"/>
              </a:ext>
            </a:extLst>
          </p:cNvPr>
          <p:cNvSpPr/>
          <p:nvPr/>
        </p:nvSpPr>
        <p:spPr>
          <a:xfrm rot="14160253" flipH="1">
            <a:off x="3497915" y="641894"/>
            <a:ext cx="2649202" cy="2651760"/>
          </a:xfrm>
          <a:prstGeom prst="pie">
            <a:avLst>
              <a:gd name="adj1" fmla="val 0"/>
              <a:gd name="adj2" fmla="val 10877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4C7AA-5CF5-47AF-8D2C-63DF70DC61A9}"/>
              </a:ext>
            </a:extLst>
          </p:cNvPr>
          <p:cNvSpPr txBox="1"/>
          <p:nvPr/>
        </p:nvSpPr>
        <p:spPr>
          <a:xfrm>
            <a:off x="6350001" y="1448365"/>
            <a:ext cx="2794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Mulish" panose="020B0604020202020204" charset="0"/>
              </a:rPr>
              <a:t>Class Ab</a:t>
            </a:r>
          </a:p>
          <a:p>
            <a:r>
              <a:rPr lang="en-US" sz="1500" b="1" dirty="0">
                <a:latin typeface="Mulish" panose="020B0604020202020204" charset="0"/>
              </a:rPr>
              <a:t>{</a:t>
            </a:r>
          </a:p>
          <a:p>
            <a:r>
              <a:rPr lang="en-US" sz="1500" b="1" dirty="0">
                <a:latin typeface="Mulish" panose="020B0604020202020204" charset="0"/>
              </a:rPr>
              <a:t>  Int a;</a:t>
            </a:r>
          </a:p>
          <a:p>
            <a:r>
              <a:rPr lang="en-US" sz="1500" b="1" dirty="0">
                <a:latin typeface="Mulish" panose="020B0604020202020204" charset="0"/>
              </a:rPr>
              <a:t>  Public void </a:t>
            </a:r>
            <a:r>
              <a:rPr lang="en-US" sz="1500" b="1" dirty="0" err="1">
                <a:latin typeface="Mulish" panose="020B0604020202020204" charset="0"/>
              </a:rPr>
              <a:t>abc</a:t>
            </a:r>
            <a:r>
              <a:rPr lang="en-US" sz="1500" b="1" dirty="0">
                <a:latin typeface="Mulish" panose="020B0604020202020204" charset="0"/>
              </a:rPr>
              <a:t>()</a:t>
            </a:r>
          </a:p>
          <a:p>
            <a:r>
              <a:rPr lang="en-US" sz="1500" b="1" dirty="0">
                <a:latin typeface="Mulish" panose="020B0604020202020204" charset="0"/>
              </a:rPr>
              <a:t>  { </a:t>
            </a:r>
          </a:p>
          <a:p>
            <a:r>
              <a:rPr lang="en-US" sz="1500" b="1" dirty="0">
                <a:latin typeface="Mulish" panose="020B0604020202020204" charset="0"/>
              </a:rPr>
              <a:t>     </a:t>
            </a:r>
            <a:r>
              <a:rPr lang="en-US" sz="1500" b="1" dirty="0" err="1">
                <a:latin typeface="Mulish" panose="020B0604020202020204" charset="0"/>
              </a:rPr>
              <a:t>System.out.Println</a:t>
            </a:r>
            <a:r>
              <a:rPr lang="en-US" sz="1500" b="1" dirty="0">
                <a:latin typeface="Mulish" panose="020B0604020202020204" charset="0"/>
              </a:rPr>
              <a:t>(“Hi”);</a:t>
            </a:r>
          </a:p>
          <a:p>
            <a:endParaRPr lang="en-US" sz="1500" b="1" dirty="0">
              <a:latin typeface="Mulish" panose="020B0604020202020204" charset="0"/>
            </a:endParaRPr>
          </a:p>
          <a:p>
            <a:r>
              <a:rPr lang="en-US" sz="1500" b="1" dirty="0">
                <a:latin typeface="Mulish" panose="020B0604020202020204" charset="0"/>
              </a:rPr>
              <a:t>   }</a:t>
            </a:r>
          </a:p>
          <a:p>
            <a:r>
              <a:rPr lang="en-US" sz="1500" b="1" dirty="0">
                <a:latin typeface="Mulish" panose="020B060402020202020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6093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0.31042 0.3719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185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58025E-6 L 0.14375 0.6370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3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235249" y="196600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523762" y="267957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Inheritance</a:t>
            </a:r>
            <a:endParaRPr dirty="0"/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Inheritance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679727" y="1140589"/>
            <a:ext cx="79147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Mulish" panose="020B0604020202020204" charset="0"/>
              </a:rPr>
              <a:t>Definition:</a:t>
            </a:r>
            <a:r>
              <a:rPr lang="en-US" sz="2400" dirty="0"/>
              <a:t> </a:t>
            </a:r>
            <a:r>
              <a:rPr lang="en-US" sz="2000" dirty="0">
                <a:latin typeface="Mulish" panose="020B0604020202020204" charset="0"/>
              </a:rPr>
              <a:t>Inheritance is a mechanism where one class acquires the </a:t>
            </a:r>
            <a:r>
              <a:rPr lang="en-US" sz="2000" b="1" dirty="0">
                <a:latin typeface="Mulish" panose="020B0604020202020204" charset="0"/>
              </a:rPr>
              <a:t>properties (fields) </a:t>
            </a:r>
            <a:r>
              <a:rPr lang="en-US" sz="2000" dirty="0">
                <a:latin typeface="Mulish" panose="020B0604020202020204" charset="0"/>
              </a:rPr>
              <a:t>and </a:t>
            </a:r>
            <a:r>
              <a:rPr lang="en-US" sz="2000" b="1" dirty="0">
                <a:latin typeface="Mulish" panose="020B0604020202020204" charset="0"/>
              </a:rPr>
              <a:t>behaviors (methods) </a:t>
            </a:r>
            <a:r>
              <a:rPr lang="en-US" sz="2000" dirty="0">
                <a:latin typeface="Mulish" panose="020B0604020202020204" charset="0"/>
              </a:rPr>
              <a:t>of another class. </a:t>
            </a:r>
          </a:p>
          <a:p>
            <a:endParaRPr lang="en-US" sz="2000" dirty="0">
              <a:latin typeface="Mulish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ulish" panose="020B0604020202020204" charset="0"/>
              </a:rPr>
              <a:t>The class that is inherited from is called the superclass (or parent class)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Mulish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ulish" panose="020B0604020202020204" charset="0"/>
              </a:rPr>
              <a:t>The class that inherits is called the subclass (or child class).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0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31007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Inheritance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1180020" y="882775"/>
            <a:ext cx="791471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public class Animal {</a:t>
            </a:r>
          </a:p>
          <a:p>
            <a:r>
              <a:rPr lang="en-US" dirty="0">
                <a:latin typeface="Mulish" panose="020B0604020202020204" charset="0"/>
              </a:rPr>
              <a:t>    public void eat() {</a:t>
            </a:r>
          </a:p>
          <a:p>
            <a:r>
              <a:rPr lang="en-US" dirty="0">
                <a:latin typeface="Mulish" panose="020B0604020202020204" charset="0"/>
              </a:rPr>
              <a:t>        </a:t>
            </a:r>
            <a:r>
              <a:rPr lang="en-US" dirty="0" err="1">
                <a:latin typeface="Mulish" panose="020B0604020202020204" charset="0"/>
              </a:rPr>
              <a:t>System.out.println</a:t>
            </a:r>
            <a:r>
              <a:rPr lang="en-US" dirty="0">
                <a:latin typeface="Mulish" panose="020B0604020202020204" charset="0"/>
              </a:rPr>
              <a:t>("This animal eats food.");</a:t>
            </a:r>
          </a:p>
          <a:p>
            <a:r>
              <a:rPr lang="en-US" dirty="0">
                <a:latin typeface="Mulish" panose="020B0604020202020204" charset="0"/>
              </a:rPr>
              <a:t>    }</a:t>
            </a:r>
          </a:p>
          <a:p>
            <a:r>
              <a:rPr lang="en-US" dirty="0">
                <a:latin typeface="Mulish" panose="020B0604020202020204" charset="0"/>
              </a:rPr>
              <a:t>}</a:t>
            </a:r>
          </a:p>
          <a:p>
            <a:r>
              <a:rPr lang="en-US" dirty="0">
                <a:latin typeface="Mulish" panose="020B0604020202020204" charset="0"/>
              </a:rPr>
              <a:t>// Subclass</a:t>
            </a:r>
          </a:p>
          <a:p>
            <a:r>
              <a:rPr lang="en-US" dirty="0">
                <a:latin typeface="Mulish" panose="020B0604020202020204" charset="0"/>
              </a:rPr>
              <a:t>public class Dog </a:t>
            </a:r>
            <a:r>
              <a:rPr lang="en-US" b="1" dirty="0">
                <a:latin typeface="Mulish" panose="020B0604020202020204" charset="0"/>
              </a:rPr>
              <a:t>extends</a:t>
            </a:r>
            <a:r>
              <a:rPr lang="en-US" dirty="0">
                <a:latin typeface="Mulish" panose="020B0604020202020204" charset="0"/>
              </a:rPr>
              <a:t> Animal {</a:t>
            </a:r>
          </a:p>
          <a:p>
            <a:r>
              <a:rPr lang="en-US" dirty="0">
                <a:latin typeface="Mulish" panose="020B0604020202020204" charset="0"/>
              </a:rPr>
              <a:t>    public void bark() {</a:t>
            </a:r>
          </a:p>
          <a:p>
            <a:r>
              <a:rPr lang="en-US" dirty="0">
                <a:latin typeface="Mulish" panose="020B0604020202020204" charset="0"/>
              </a:rPr>
              <a:t>        </a:t>
            </a:r>
            <a:r>
              <a:rPr lang="en-US" dirty="0" err="1">
                <a:latin typeface="Mulish" panose="020B0604020202020204" charset="0"/>
              </a:rPr>
              <a:t>System.out.println</a:t>
            </a:r>
            <a:r>
              <a:rPr lang="en-US" dirty="0">
                <a:latin typeface="Mulish" panose="020B0604020202020204" charset="0"/>
              </a:rPr>
              <a:t>("The dog barks.");</a:t>
            </a:r>
          </a:p>
          <a:p>
            <a:r>
              <a:rPr lang="en-US" dirty="0">
                <a:latin typeface="Mulish" panose="020B0604020202020204" charset="0"/>
              </a:rPr>
              <a:t>    }</a:t>
            </a:r>
          </a:p>
          <a:p>
            <a:r>
              <a:rPr lang="en-US" dirty="0">
                <a:latin typeface="Mulish" panose="020B0604020202020204" charset="0"/>
              </a:rPr>
              <a:t>}</a:t>
            </a:r>
          </a:p>
          <a:p>
            <a:r>
              <a:rPr lang="en-US" dirty="0">
                <a:latin typeface="Mulish" panose="020B0604020202020204" charset="0"/>
              </a:rPr>
              <a:t>public class Main {</a:t>
            </a:r>
          </a:p>
          <a:p>
            <a:r>
              <a:rPr lang="en-US" dirty="0">
                <a:latin typeface="Mulish" panose="020B0604020202020204" charset="0"/>
              </a:rPr>
              <a:t>    public static void main(String[] </a:t>
            </a:r>
            <a:r>
              <a:rPr lang="en-US" dirty="0" err="1">
                <a:latin typeface="Mulish" panose="020B0604020202020204" charset="0"/>
              </a:rPr>
              <a:t>args</a:t>
            </a:r>
            <a:r>
              <a:rPr lang="en-US" dirty="0">
                <a:latin typeface="Mulish" panose="020B0604020202020204" charset="0"/>
              </a:rPr>
              <a:t>) {</a:t>
            </a:r>
          </a:p>
          <a:p>
            <a:r>
              <a:rPr lang="en-US" dirty="0">
                <a:latin typeface="Mulish" panose="020B0604020202020204" charset="0"/>
              </a:rPr>
              <a:t>        Dog </a:t>
            </a:r>
            <a:r>
              <a:rPr lang="en-US" dirty="0" err="1">
                <a:latin typeface="Mulish" panose="020B0604020202020204" charset="0"/>
              </a:rPr>
              <a:t>myDog</a:t>
            </a:r>
            <a:r>
              <a:rPr lang="en-US" dirty="0">
                <a:latin typeface="Mulish" panose="020B0604020202020204" charset="0"/>
              </a:rPr>
              <a:t> = new Dog();</a:t>
            </a:r>
          </a:p>
          <a:p>
            <a:r>
              <a:rPr lang="en-US" dirty="0">
                <a:latin typeface="Mulish" panose="020B0604020202020204" charset="0"/>
              </a:rPr>
              <a:t>        </a:t>
            </a:r>
            <a:r>
              <a:rPr lang="en-US" dirty="0" err="1">
                <a:latin typeface="Mulish" panose="020B0604020202020204" charset="0"/>
              </a:rPr>
              <a:t>myDog.eat</a:t>
            </a:r>
            <a:r>
              <a:rPr lang="en-US" dirty="0">
                <a:latin typeface="Mulish" panose="020B0604020202020204" charset="0"/>
              </a:rPr>
              <a:t>(); // Inherited method</a:t>
            </a:r>
          </a:p>
          <a:p>
            <a:r>
              <a:rPr lang="en-US" dirty="0">
                <a:latin typeface="Mulish" panose="020B0604020202020204" charset="0"/>
              </a:rPr>
              <a:t>        </a:t>
            </a:r>
            <a:r>
              <a:rPr lang="en-US" dirty="0" err="1">
                <a:latin typeface="Mulish" panose="020B0604020202020204" charset="0"/>
              </a:rPr>
              <a:t>myDog.bark</a:t>
            </a:r>
            <a:r>
              <a:rPr lang="en-US" dirty="0">
                <a:latin typeface="Mulish" panose="020B0604020202020204" charset="0"/>
              </a:rPr>
              <a:t>(); // Subclass-specific method</a:t>
            </a:r>
          </a:p>
          <a:p>
            <a:r>
              <a:rPr lang="en-US" dirty="0">
                <a:latin typeface="Mulish" panose="020B0604020202020204" charset="0"/>
              </a:rPr>
              <a:t>    }</a:t>
            </a:r>
          </a:p>
          <a:p>
            <a:r>
              <a:rPr lang="en-US" dirty="0">
                <a:latin typeface="Mulish" panose="020B0604020202020204" charset="0"/>
              </a:rPr>
              <a:t>}</a:t>
            </a:r>
          </a:p>
          <a:p>
            <a:endParaRPr lang="en-US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3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495807" y="54000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495807" y="1695721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495807" y="275537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2394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C</a:t>
            </a:r>
            <a:r>
              <a:rPr lang="en-US" dirty="0"/>
              <a:t>lass &amp; Object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581007" y="62520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581007" y="1780921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581007" y="284057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7" name="Google Shape;797;p63"/>
          <p:cNvSpPr txBox="1">
            <a:spLocks noGrp="1"/>
          </p:cNvSpPr>
          <p:nvPr>
            <p:ph type="subTitle" idx="5"/>
          </p:nvPr>
        </p:nvSpPr>
        <p:spPr>
          <a:xfrm>
            <a:off x="5448900" y="1002174"/>
            <a:ext cx="29092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 and Creation of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Object</a:t>
            </a:r>
            <a:endParaRPr dirty="0"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63150" y="1785423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Encapsulation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156006" y="2845072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Inheritance</a:t>
            </a:r>
          </a:p>
        </p:txBody>
      </p:sp>
      <p:sp>
        <p:nvSpPr>
          <p:cNvPr id="800" name="Google Shape;800;p63"/>
          <p:cNvSpPr txBox="1">
            <a:spLocks noGrp="1"/>
          </p:cNvSpPr>
          <p:nvPr>
            <p:ph type="subTitle" idx="9"/>
          </p:nvPr>
        </p:nvSpPr>
        <p:spPr>
          <a:xfrm>
            <a:off x="5448900" y="3199120"/>
            <a:ext cx="2394900" cy="4004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Definition and Application</a:t>
            </a:r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38979" y="653730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63"/>
          <p:cNvSpPr txBox="1">
            <a:spLocks noGrp="1"/>
          </p:cNvSpPr>
          <p:nvPr>
            <p:ph type="subTitle" idx="7"/>
          </p:nvPr>
        </p:nvSpPr>
        <p:spPr>
          <a:xfrm>
            <a:off x="5448900" y="2151521"/>
            <a:ext cx="3173606" cy="39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 and Application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46123" y="1714070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1" name="Google Shape;792;p63">
            <a:hlinkClick r:id="" action="ppaction://noaction"/>
            <a:extLst>
              <a:ext uri="{FF2B5EF4-FFF2-40B4-BE49-F238E27FC236}">
                <a16:creationId xmlns:a16="http://schemas.microsoft.com/office/drawing/2014/main" id="{A87BC13B-3DCF-407A-B0F0-A73DC09EA3B8}"/>
              </a:ext>
            </a:extLst>
          </p:cNvPr>
          <p:cNvSpPr/>
          <p:nvPr/>
        </p:nvSpPr>
        <p:spPr>
          <a:xfrm>
            <a:off x="4515491" y="375045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6;p63">
            <a:hlinkClick r:id="" action="ppaction://noaction"/>
            <a:extLst>
              <a:ext uri="{FF2B5EF4-FFF2-40B4-BE49-F238E27FC236}">
                <a16:creationId xmlns:a16="http://schemas.microsoft.com/office/drawing/2014/main" id="{2CEAF5ED-94E6-45EC-B3CE-4152499E022C}"/>
              </a:ext>
            </a:extLst>
          </p:cNvPr>
          <p:cNvSpPr txBox="1">
            <a:spLocks/>
          </p:cNvSpPr>
          <p:nvPr/>
        </p:nvSpPr>
        <p:spPr>
          <a:xfrm>
            <a:off x="4600691" y="3835652"/>
            <a:ext cx="402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3" name="Google Shape;799;p63">
            <a:extLst>
              <a:ext uri="{FF2B5EF4-FFF2-40B4-BE49-F238E27FC236}">
                <a16:creationId xmlns:a16="http://schemas.microsoft.com/office/drawing/2014/main" id="{97EE81AF-B9ED-4FEB-B751-13537A8700A3}"/>
              </a:ext>
            </a:extLst>
          </p:cNvPr>
          <p:cNvSpPr txBox="1">
            <a:spLocks/>
          </p:cNvSpPr>
          <p:nvPr/>
        </p:nvSpPr>
        <p:spPr>
          <a:xfrm>
            <a:off x="5175690" y="3840154"/>
            <a:ext cx="3230756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Polymorphism</a:t>
            </a:r>
          </a:p>
        </p:txBody>
      </p:sp>
      <p:sp>
        <p:nvSpPr>
          <p:cNvPr id="24" name="Google Shape;800;p63">
            <a:extLst>
              <a:ext uri="{FF2B5EF4-FFF2-40B4-BE49-F238E27FC236}">
                <a16:creationId xmlns:a16="http://schemas.microsoft.com/office/drawing/2014/main" id="{C11A82DE-CD1A-4C61-A8CA-E3D9D1A5D1F4}"/>
              </a:ext>
            </a:extLst>
          </p:cNvPr>
          <p:cNvSpPr txBox="1">
            <a:spLocks/>
          </p:cNvSpPr>
          <p:nvPr/>
        </p:nvSpPr>
        <p:spPr>
          <a:xfrm>
            <a:off x="5448900" y="4201400"/>
            <a:ext cx="2394900" cy="37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/>
              <a:t>Definition and Application</a:t>
            </a:r>
          </a:p>
        </p:txBody>
      </p:sp>
      <p:sp>
        <p:nvSpPr>
          <p:cNvPr id="25" name="Google Shape;803;p63">
            <a:extLst>
              <a:ext uri="{FF2B5EF4-FFF2-40B4-BE49-F238E27FC236}">
                <a16:creationId xmlns:a16="http://schemas.microsoft.com/office/drawing/2014/main" id="{875086D3-DE50-4040-ACAB-918867934D7B}"/>
              </a:ext>
            </a:extLst>
          </p:cNvPr>
          <p:cNvSpPr/>
          <p:nvPr/>
        </p:nvSpPr>
        <p:spPr>
          <a:xfrm rot="-5400000">
            <a:off x="6265807" y="2709152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7" grpId="0" uiExpand="1" build="p"/>
      <p:bldP spid="798" grpId="0" build="p"/>
      <p:bldP spid="799" grpId="0" build="p"/>
      <p:bldP spid="800" grpId="0" build="p"/>
      <p:bldP spid="801" grpId="0" animBg="1"/>
      <p:bldP spid="802" grpId="0" build="p"/>
      <p:bldP spid="803" grpId="0" animBg="1"/>
      <p:bldP spid="23" grpId="0" build="p"/>
      <p:bldP spid="24" grpId="0" build="p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3"/>
          <p:cNvSpPr/>
          <p:nvPr/>
        </p:nvSpPr>
        <p:spPr>
          <a:xfrm>
            <a:off x="4235249" y="196600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/>
          </p:nvPr>
        </p:nvSpPr>
        <p:spPr>
          <a:xfrm>
            <a:off x="2523762" y="267957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Polymorphism</a:t>
            </a:r>
            <a:endParaRPr dirty="0"/>
          </a:p>
        </p:txBody>
      </p:sp>
      <p:sp>
        <p:nvSpPr>
          <p:cNvPr id="1047" name="Google Shape;1047;p73"/>
          <p:cNvSpPr txBox="1">
            <a:spLocks noGrp="1"/>
          </p:cNvSpPr>
          <p:nvPr>
            <p:ph type="title" idx="4294967295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1048" name="Google Shape;1048;p73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4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49" name="Google Shape;1049;p73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0" name="Google Shape;1050;p7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1" name="Google Shape;1051;p7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52" name="Google Shape;1052;p73"/>
          <p:cNvSpPr txBox="1">
            <a:spLocks noGrp="1"/>
          </p:cNvSpPr>
          <p:nvPr>
            <p:ph type="title" idx="2"/>
          </p:nvPr>
        </p:nvSpPr>
        <p:spPr>
          <a:xfrm>
            <a:off x="4303049" y="203380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4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31007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Inheritance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4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679727" y="1106295"/>
            <a:ext cx="791471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Mulish" panose="020B0604020202020204" charset="0"/>
              </a:rPr>
              <a:t>Definition: </a:t>
            </a:r>
            <a:r>
              <a:rPr lang="en-US" sz="1600" i="1" dirty="0">
                <a:latin typeface="Mulish" panose="020B0604020202020204" charset="0"/>
              </a:rPr>
              <a:t>Polymorphism</a:t>
            </a:r>
            <a:r>
              <a:rPr lang="en-US" sz="1600" dirty="0">
                <a:latin typeface="Mulish" panose="020B0604020202020204" charset="0"/>
              </a:rPr>
              <a:t> means "many shapes" and it allows one interface to be used for a general class of actions. The specific action is determined by the exact nature of the situation.</a:t>
            </a:r>
          </a:p>
          <a:p>
            <a:endParaRPr lang="en-US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Polymorphism is mainly achieved in Java through 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Mulish" panose="020B0604020202020204" charset="0"/>
              </a:rPr>
              <a:t>Method overriding (Run time Polymorphism)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Mulish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Mulish" panose="020B0604020202020204" charset="0"/>
              </a:rPr>
              <a:t>Method overloading (Compile time Polymorphism)</a:t>
            </a:r>
          </a:p>
        </p:txBody>
      </p:sp>
    </p:spTree>
    <p:extLst>
      <p:ext uri="{BB962C8B-B14F-4D97-AF65-F5344CB8AC3E}">
        <p14:creationId xmlns:p14="http://schemas.microsoft.com/office/powerpoint/2010/main" val="226625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3607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 Time Polymorphism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4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147826" y="1100215"/>
            <a:ext cx="4846753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class Animal {</a:t>
            </a:r>
          </a:p>
          <a:p>
            <a:r>
              <a:rPr lang="en-US" sz="1600" dirty="0">
                <a:latin typeface="Mulish" panose="020B0604020202020204" charset="0"/>
              </a:rPr>
              <a:t>    public void sound() {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("Animal makes a sound");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r>
              <a:rPr lang="en-US" sz="1600" dirty="0">
                <a:latin typeface="Mulish" panose="020B0604020202020204" charset="0"/>
              </a:rPr>
              <a:t>class Cat extends Animal {</a:t>
            </a:r>
          </a:p>
          <a:p>
            <a:r>
              <a:rPr lang="en-US" sz="1600" dirty="0">
                <a:latin typeface="Mulish" panose="020B0604020202020204" charset="0"/>
              </a:rPr>
              <a:t>    @Override</a:t>
            </a:r>
          </a:p>
          <a:p>
            <a:r>
              <a:rPr lang="en-US" sz="1600" dirty="0">
                <a:latin typeface="Mulish" panose="020B0604020202020204" charset="0"/>
              </a:rPr>
              <a:t>    public void sound() {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("Cat meows");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EECAF-1AD6-4F71-B274-ADB3905DAC3B}"/>
              </a:ext>
            </a:extLst>
          </p:cNvPr>
          <p:cNvSpPr txBox="1"/>
          <p:nvPr/>
        </p:nvSpPr>
        <p:spPr>
          <a:xfrm>
            <a:off x="5137379" y="1663809"/>
            <a:ext cx="4006621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public class Main {</a:t>
            </a:r>
          </a:p>
          <a:p>
            <a:r>
              <a:rPr lang="en-US" sz="1600" dirty="0">
                <a:latin typeface="Mulish" panose="020B0604020202020204" charset="0"/>
              </a:rPr>
              <a:t>    public static void main(String[] </a:t>
            </a:r>
            <a:r>
              <a:rPr lang="en-US" sz="1600" dirty="0" err="1">
                <a:latin typeface="Mulish" panose="020B0604020202020204" charset="0"/>
              </a:rPr>
              <a:t>args</a:t>
            </a:r>
            <a:r>
              <a:rPr lang="en-US" sz="1600" dirty="0">
                <a:latin typeface="Mulish" panose="020B0604020202020204" charset="0"/>
              </a:rPr>
              <a:t>) {</a:t>
            </a:r>
          </a:p>
          <a:p>
            <a:r>
              <a:rPr lang="en-US" sz="1600" dirty="0">
                <a:latin typeface="Mulish" panose="020B0604020202020204" charset="0"/>
              </a:rPr>
              <a:t>        Animal </a:t>
            </a:r>
            <a:r>
              <a:rPr lang="en-US" sz="1600" dirty="0" err="1">
                <a:latin typeface="Mulish" panose="020B0604020202020204" charset="0"/>
              </a:rPr>
              <a:t>myCat</a:t>
            </a:r>
            <a:r>
              <a:rPr lang="en-US" sz="1600" dirty="0">
                <a:latin typeface="Mulish" panose="020B0604020202020204" charset="0"/>
              </a:rPr>
              <a:t> = new Cat();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myCat.sound</a:t>
            </a:r>
            <a:r>
              <a:rPr lang="en-US" sz="1600" dirty="0">
                <a:latin typeface="Mulish" panose="020B0604020202020204" charset="0"/>
              </a:rPr>
              <a:t>(); 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152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3607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Compile Time Polymorphism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4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0" y="925145"/>
            <a:ext cx="4149413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public class </a:t>
            </a:r>
            <a:r>
              <a:rPr lang="en-US" sz="1600" dirty="0" err="1">
                <a:latin typeface="Mulish" panose="020B0604020202020204" charset="0"/>
              </a:rPr>
              <a:t>MathOperations</a:t>
            </a:r>
            <a:r>
              <a:rPr lang="en-US" sz="1600" dirty="0">
                <a:latin typeface="Mulish" panose="020B0604020202020204" charset="0"/>
              </a:rPr>
              <a:t> {</a:t>
            </a:r>
          </a:p>
          <a:p>
            <a:r>
              <a:rPr lang="en-US" sz="1600" dirty="0">
                <a:latin typeface="Mulish" panose="020B0604020202020204" charset="0"/>
              </a:rPr>
              <a:t>    public int add(int a, int b) {</a:t>
            </a:r>
          </a:p>
          <a:p>
            <a:r>
              <a:rPr lang="en-US" sz="1600" dirty="0">
                <a:latin typeface="Mulish" panose="020B0604020202020204" charset="0"/>
              </a:rPr>
              <a:t>        return a + b;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public double add(double a, double b) {</a:t>
            </a:r>
          </a:p>
          <a:p>
            <a:r>
              <a:rPr lang="en-US" sz="1600" dirty="0">
                <a:latin typeface="Mulish" panose="020B0604020202020204" charset="0"/>
              </a:rPr>
              <a:t>        return a + b;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    </a:t>
            </a:r>
          </a:p>
          <a:p>
            <a:r>
              <a:rPr lang="en-US" sz="1600" dirty="0">
                <a:latin typeface="Mulish" panose="020B0604020202020204" charset="0"/>
              </a:rPr>
              <a:t>    public int add(int a, int b, int c) {</a:t>
            </a:r>
          </a:p>
          <a:p>
            <a:r>
              <a:rPr lang="en-US" sz="1600" dirty="0">
                <a:latin typeface="Mulish" panose="020B0604020202020204" charset="0"/>
              </a:rPr>
              <a:t>        return a + b + c;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endParaRPr lang="en-US" sz="1600" dirty="0">
              <a:latin typeface="Mulish" panose="020B0604020202020204" charset="0"/>
            </a:endParaRPr>
          </a:p>
          <a:p>
            <a:endParaRPr lang="en-US" sz="1600" dirty="0">
              <a:latin typeface="Mulish" panose="020B0604020202020204" charset="0"/>
            </a:endParaRPr>
          </a:p>
          <a:p>
            <a:endParaRPr lang="en-US" sz="1600" dirty="0">
              <a:latin typeface="Mulish" panose="020B0604020202020204" charset="0"/>
            </a:endParaRP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9A0CD-DE2C-4337-8DA3-40D6047D4DA7}"/>
              </a:ext>
            </a:extLst>
          </p:cNvPr>
          <p:cNvSpPr txBox="1"/>
          <p:nvPr/>
        </p:nvSpPr>
        <p:spPr>
          <a:xfrm>
            <a:off x="4515491" y="1524585"/>
            <a:ext cx="4628509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 public static void main(String[] </a:t>
            </a:r>
            <a:r>
              <a:rPr lang="en-US" sz="1600" dirty="0" err="1">
                <a:latin typeface="Mulish" panose="020B0604020202020204" charset="0"/>
              </a:rPr>
              <a:t>args</a:t>
            </a:r>
            <a:r>
              <a:rPr lang="en-US" sz="1600" dirty="0">
                <a:latin typeface="Mulish" panose="020B0604020202020204" charset="0"/>
              </a:rPr>
              <a:t>) {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MathOperations</a:t>
            </a:r>
            <a:r>
              <a:rPr lang="en-US" sz="1600" dirty="0">
                <a:latin typeface="Mulish" panose="020B0604020202020204" charset="0"/>
              </a:rPr>
              <a:t> math = new </a:t>
            </a:r>
            <a:r>
              <a:rPr lang="en-US" sz="1600" dirty="0" err="1">
                <a:latin typeface="Mulish" panose="020B0604020202020204" charset="0"/>
              </a:rPr>
              <a:t>MathOperations</a:t>
            </a:r>
            <a:r>
              <a:rPr lang="en-US" sz="1600" dirty="0">
                <a:latin typeface="Mulish" panose="020B0604020202020204" charset="0"/>
              </a:rPr>
              <a:t>();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</a:t>
            </a:r>
            <a:r>
              <a:rPr lang="en-US" sz="1600" dirty="0" err="1">
                <a:latin typeface="Mulish" panose="020B0604020202020204" charset="0"/>
              </a:rPr>
              <a:t>math.add</a:t>
            </a:r>
            <a:r>
              <a:rPr lang="en-US" sz="1600" dirty="0">
                <a:latin typeface="Mulish" panose="020B0604020202020204" charset="0"/>
              </a:rPr>
              <a:t>(5, 10)); 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</a:t>
            </a:r>
            <a:r>
              <a:rPr lang="en-US" sz="1600" dirty="0" err="1">
                <a:latin typeface="Mulish" panose="020B0604020202020204" charset="0"/>
              </a:rPr>
              <a:t>math.add</a:t>
            </a:r>
            <a:r>
              <a:rPr lang="en-US" sz="1600" dirty="0">
                <a:latin typeface="Mulish" panose="020B0604020202020204" charset="0"/>
              </a:rPr>
              <a:t>(5.5, 10.5));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</a:t>
            </a:r>
            <a:r>
              <a:rPr lang="en-US" sz="1600" dirty="0" err="1">
                <a:latin typeface="Mulish" panose="020B0604020202020204" charset="0"/>
              </a:rPr>
              <a:t>math.add</a:t>
            </a:r>
            <a:r>
              <a:rPr lang="en-US" sz="1600" dirty="0">
                <a:latin typeface="Mulish" panose="020B0604020202020204" charset="0"/>
              </a:rPr>
              <a:t>(1, 2, 3)); 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18182A-803C-43F9-8E19-9A43BD18FB42}"/>
              </a:ext>
            </a:extLst>
          </p:cNvPr>
          <p:cNvCxnSpPr/>
          <p:nvPr/>
        </p:nvCxnSpPr>
        <p:spPr>
          <a:xfrm>
            <a:off x="4372691" y="1096753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9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95364D-CF3D-4550-B6DB-CAF0C3AD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1" y="65215"/>
            <a:ext cx="7399200" cy="572700"/>
          </a:xfrm>
        </p:spPr>
        <p:txBody>
          <a:bodyPr/>
          <a:lstStyle/>
          <a:p>
            <a:r>
              <a:rPr lang="en-US" dirty="0"/>
              <a:t>Problems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CCEDA-3801-428A-B78E-E4716E2C5477}"/>
              </a:ext>
            </a:extLst>
          </p:cNvPr>
          <p:cNvSpPr txBox="1"/>
          <p:nvPr/>
        </p:nvSpPr>
        <p:spPr>
          <a:xfrm>
            <a:off x="503881" y="745810"/>
            <a:ext cx="791471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Suppose SWE department has many students. Students are divided into two sections (39C,  39D). The common field for all of the students are Name and ID.</a:t>
            </a:r>
          </a:p>
          <a:p>
            <a:r>
              <a:rPr lang="en-US" sz="1600" dirty="0">
                <a:latin typeface="Mulish" panose="020B0604020202020204" charset="0"/>
              </a:rPr>
              <a:t>Each section has some unique feature.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Section 39C is great at web development. So they have their portfolio link.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On the other hand, Section 39D is great at Contest Programming. So they have their online judge id number.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User can not directly access the fields. You need to add something for the user to set the data and retrieve the data when necessary.  </a:t>
            </a:r>
          </a:p>
        </p:txBody>
      </p:sp>
    </p:spTree>
    <p:extLst>
      <p:ext uri="{BB962C8B-B14F-4D97-AF65-F5344CB8AC3E}">
        <p14:creationId xmlns:p14="http://schemas.microsoft.com/office/powerpoint/2010/main" val="137296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Class &amp; Object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DBD9EBF3-9A13-4AB7-BEB5-3F158E1E1D3F}"/>
              </a:ext>
            </a:extLst>
          </p:cNvPr>
          <p:cNvSpPr/>
          <p:nvPr/>
        </p:nvSpPr>
        <p:spPr>
          <a:xfrm>
            <a:off x="3852624" y="2399109"/>
            <a:ext cx="1284755" cy="1261767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ulish" panose="020B0604020202020204" charset="0"/>
              </a:rPr>
              <a:t>attributes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769C51-BC2E-454D-80E0-5D17F8604D3F}"/>
              </a:ext>
            </a:extLst>
          </p:cNvPr>
          <p:cNvSpPr/>
          <p:nvPr/>
        </p:nvSpPr>
        <p:spPr>
          <a:xfrm>
            <a:off x="3924530" y="2499132"/>
            <a:ext cx="1140942" cy="1061719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ulish" panose="020B0604020202020204" charset="0"/>
              </a:rPr>
              <a:t>methods</a:t>
            </a:r>
            <a:endParaRPr lang="en-US" sz="1200" dirty="0"/>
          </a:p>
        </p:txBody>
      </p:sp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650873" y="1251734"/>
            <a:ext cx="79724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ulish" panose="020B0604020202020204" charset="0"/>
              </a:rPr>
              <a:t>Definition:  </a:t>
            </a:r>
            <a:r>
              <a:rPr lang="en-US" dirty="0">
                <a:latin typeface="Mulish" panose="020B0604020202020204" charset="0"/>
              </a:rPr>
              <a:t>Class is a </a:t>
            </a:r>
            <a:r>
              <a:rPr lang="en-US" sz="1800" b="1" dirty="0">
                <a:latin typeface="Mulish" panose="020B0604020202020204" charset="0"/>
              </a:rPr>
              <a:t>blueprint or template </a:t>
            </a:r>
            <a:r>
              <a:rPr lang="en-US" dirty="0">
                <a:latin typeface="Mulish" panose="020B0604020202020204" charset="0"/>
              </a:rPr>
              <a:t>for creating objects. It defines the </a:t>
            </a:r>
            <a:r>
              <a:rPr lang="en-US" sz="1600" b="1" dirty="0">
                <a:latin typeface="Mulish" panose="020B0604020202020204" charset="0"/>
              </a:rPr>
              <a:t>properties</a:t>
            </a:r>
            <a:r>
              <a:rPr lang="en-US" dirty="0">
                <a:latin typeface="Mulish" panose="020B0604020202020204" charset="0"/>
              </a:rPr>
              <a:t> (attributes) and </a:t>
            </a:r>
            <a:r>
              <a:rPr lang="en-US" sz="1600" b="1" dirty="0">
                <a:latin typeface="Mulish" panose="020B0604020202020204" charset="0"/>
              </a:rPr>
              <a:t>behaviors</a:t>
            </a:r>
            <a:r>
              <a:rPr lang="en-US" dirty="0">
                <a:latin typeface="Mulish" panose="020B0604020202020204" charset="0"/>
              </a:rPr>
              <a:t> (methods) that the objects created from the class can have.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889BBD-8CE8-4EB3-B24C-51EECD2C97A5}"/>
              </a:ext>
            </a:extLst>
          </p:cNvPr>
          <p:cNvSpPr/>
          <p:nvPr/>
        </p:nvSpPr>
        <p:spPr>
          <a:xfrm>
            <a:off x="3744061" y="2287925"/>
            <a:ext cx="1501879" cy="1484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39514F-D3EF-4E4F-9595-6EA9B124FFE4}"/>
              </a:ext>
            </a:extLst>
          </p:cNvPr>
          <p:cNvCxnSpPr>
            <a:cxnSpLocks/>
          </p:cNvCxnSpPr>
          <p:nvPr/>
        </p:nvCxnSpPr>
        <p:spPr>
          <a:xfrm flipH="1">
            <a:off x="3576320" y="3507581"/>
            <a:ext cx="348210" cy="26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8F592A-7640-4331-A6D7-362FBAF24FC7}"/>
              </a:ext>
            </a:extLst>
          </p:cNvPr>
          <p:cNvCxnSpPr>
            <a:cxnSpLocks/>
          </p:cNvCxnSpPr>
          <p:nvPr/>
        </p:nvCxnSpPr>
        <p:spPr>
          <a:xfrm>
            <a:off x="5116830" y="3476625"/>
            <a:ext cx="394970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6D0A23B-14CE-49D0-9393-458CE72694F8}"/>
              </a:ext>
            </a:extLst>
          </p:cNvPr>
          <p:cNvSpPr/>
          <p:nvPr/>
        </p:nvSpPr>
        <p:spPr>
          <a:xfrm>
            <a:off x="6641690" y="2703046"/>
            <a:ext cx="1188720" cy="11887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Action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E7D3BA-93C5-491D-AC61-4CE9B393730A}"/>
              </a:ext>
            </a:extLst>
          </p:cNvPr>
          <p:cNvSpPr/>
          <p:nvPr/>
        </p:nvSpPr>
        <p:spPr>
          <a:xfrm>
            <a:off x="1219200" y="2672080"/>
            <a:ext cx="1313160" cy="11086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 </a:t>
            </a:r>
          </a:p>
          <a:p>
            <a:pPr algn="ctr"/>
            <a:r>
              <a:rPr lang="en-US" sz="1800" dirty="0"/>
              <a:t>Fields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5243 0.22099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11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16424 0.22222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Example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1184256" y="1064000"/>
            <a:ext cx="7476860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public class Car { </a:t>
            </a:r>
          </a:p>
          <a:p>
            <a:r>
              <a:rPr lang="en-US" sz="1600" dirty="0">
                <a:latin typeface="Mulish" panose="020B0604020202020204" charset="0"/>
              </a:rPr>
              <a:t>	</a:t>
            </a:r>
            <a:r>
              <a:rPr lang="en-US" sz="1600" b="1" dirty="0">
                <a:latin typeface="Mulish" panose="020B0604020202020204" charset="0"/>
              </a:rPr>
              <a:t>// Attributes </a:t>
            </a:r>
          </a:p>
          <a:p>
            <a:r>
              <a:rPr lang="en-US" sz="1600" dirty="0">
                <a:latin typeface="Mulish" panose="020B0604020202020204" charset="0"/>
              </a:rPr>
              <a:t>	String color; </a:t>
            </a:r>
          </a:p>
          <a:p>
            <a:r>
              <a:rPr lang="en-US" sz="1600" dirty="0">
                <a:latin typeface="Mulish" panose="020B0604020202020204" charset="0"/>
              </a:rPr>
              <a:t>	String model;</a:t>
            </a:r>
          </a:p>
          <a:p>
            <a:r>
              <a:rPr lang="en-US" sz="1600" dirty="0">
                <a:latin typeface="Mulish" panose="020B0604020202020204" charset="0"/>
              </a:rPr>
              <a:t>	int year; 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	</a:t>
            </a:r>
            <a:r>
              <a:rPr lang="en-US" sz="1600" b="1" dirty="0">
                <a:latin typeface="Mulish" panose="020B0604020202020204" charset="0"/>
              </a:rPr>
              <a:t>// Method </a:t>
            </a:r>
          </a:p>
          <a:p>
            <a:r>
              <a:rPr lang="en-US" sz="1600" dirty="0">
                <a:latin typeface="Mulish" panose="020B0604020202020204" charset="0"/>
              </a:rPr>
              <a:t>	void </a:t>
            </a:r>
            <a:r>
              <a:rPr lang="en-US" sz="1600" dirty="0" err="1">
                <a:latin typeface="Mulish" panose="020B0604020202020204" charset="0"/>
              </a:rPr>
              <a:t>displayInfo</a:t>
            </a:r>
            <a:r>
              <a:rPr lang="en-US" sz="1600" dirty="0">
                <a:latin typeface="Mulish" panose="020B0604020202020204" charset="0"/>
              </a:rPr>
              <a:t>() </a:t>
            </a:r>
          </a:p>
          <a:p>
            <a:r>
              <a:rPr lang="en-US" sz="1600" dirty="0">
                <a:latin typeface="Mulish" panose="020B0604020202020204" charset="0"/>
              </a:rPr>
              <a:t>	{</a:t>
            </a:r>
          </a:p>
          <a:p>
            <a:r>
              <a:rPr lang="en-US" sz="1600" dirty="0">
                <a:latin typeface="Mulish" panose="020B0604020202020204" charset="0"/>
              </a:rPr>
              <a:t>	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("Model: " + model + ", Year: " + year + ", Color: " 			    + color); </a:t>
            </a:r>
          </a:p>
          <a:p>
            <a:r>
              <a:rPr lang="en-US" sz="1600" dirty="0">
                <a:latin typeface="Mulish" panose="020B0604020202020204" charset="0"/>
              </a:rPr>
              <a:t>	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56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Constructor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683963" y="1068605"/>
            <a:ext cx="4095923" cy="33239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public class Car { </a:t>
            </a:r>
          </a:p>
          <a:p>
            <a:r>
              <a:rPr lang="en-US" dirty="0">
                <a:latin typeface="Mulish" panose="020B0604020202020204" charset="0"/>
              </a:rPr>
              <a:t>    </a:t>
            </a:r>
            <a:r>
              <a:rPr lang="en-US" b="1" dirty="0">
                <a:latin typeface="Mulish" panose="020B0604020202020204" charset="0"/>
              </a:rPr>
              <a:t>// Attributes </a:t>
            </a:r>
          </a:p>
          <a:p>
            <a:r>
              <a:rPr lang="en-US" dirty="0">
                <a:latin typeface="Mulish" panose="020B0604020202020204" charset="0"/>
              </a:rPr>
              <a:t>    String color; </a:t>
            </a:r>
          </a:p>
          <a:p>
            <a:r>
              <a:rPr lang="en-US" dirty="0">
                <a:latin typeface="Mulish" panose="020B0604020202020204" charset="0"/>
              </a:rPr>
              <a:t>    String model;</a:t>
            </a:r>
          </a:p>
          <a:p>
            <a:r>
              <a:rPr lang="en-US" dirty="0">
                <a:latin typeface="Mulish" panose="020B0604020202020204" charset="0"/>
              </a:rPr>
              <a:t>    int year; </a:t>
            </a:r>
          </a:p>
          <a:p>
            <a:endParaRPr lang="en-US" dirty="0">
              <a:latin typeface="Mulish" panose="020B0604020202020204" charset="0"/>
            </a:endParaRPr>
          </a:p>
          <a:p>
            <a:r>
              <a:rPr lang="en-US" dirty="0">
                <a:latin typeface="Mulish" panose="020B0604020202020204" charset="0"/>
              </a:rPr>
              <a:t>    </a:t>
            </a:r>
            <a:r>
              <a:rPr lang="en-US" b="1" dirty="0">
                <a:latin typeface="Mulish" panose="020B0604020202020204" charset="0"/>
              </a:rPr>
              <a:t>// Constructor</a:t>
            </a:r>
          </a:p>
          <a:p>
            <a:r>
              <a:rPr lang="en-US" dirty="0">
                <a:latin typeface="Mulish" panose="020B0604020202020204" charset="0"/>
              </a:rPr>
              <a:t>    public Car(String color, String model, int year) {</a:t>
            </a:r>
          </a:p>
          <a:p>
            <a:r>
              <a:rPr lang="en-US" dirty="0">
                <a:latin typeface="Mulish" panose="020B0604020202020204" charset="0"/>
              </a:rPr>
              <a:t>        </a:t>
            </a:r>
            <a:r>
              <a:rPr lang="en-US" dirty="0" err="1">
                <a:latin typeface="Mulish" panose="020B0604020202020204" charset="0"/>
              </a:rPr>
              <a:t>this.color</a:t>
            </a:r>
            <a:r>
              <a:rPr lang="en-US" dirty="0">
                <a:latin typeface="Mulish" panose="020B0604020202020204" charset="0"/>
              </a:rPr>
              <a:t> = color;</a:t>
            </a:r>
          </a:p>
          <a:p>
            <a:r>
              <a:rPr lang="en-US" dirty="0">
                <a:latin typeface="Mulish" panose="020B0604020202020204" charset="0"/>
              </a:rPr>
              <a:t>        </a:t>
            </a:r>
            <a:r>
              <a:rPr lang="en-US" dirty="0" err="1">
                <a:latin typeface="Mulish" panose="020B0604020202020204" charset="0"/>
              </a:rPr>
              <a:t>this.model</a:t>
            </a:r>
            <a:r>
              <a:rPr lang="en-US" dirty="0">
                <a:latin typeface="Mulish" panose="020B0604020202020204" charset="0"/>
              </a:rPr>
              <a:t> = model;</a:t>
            </a:r>
          </a:p>
          <a:p>
            <a:r>
              <a:rPr lang="en-US" dirty="0">
                <a:latin typeface="Mulish" panose="020B0604020202020204" charset="0"/>
              </a:rPr>
              <a:t>        </a:t>
            </a:r>
            <a:r>
              <a:rPr lang="en-US" dirty="0" err="1">
                <a:latin typeface="Mulish" panose="020B0604020202020204" charset="0"/>
              </a:rPr>
              <a:t>this.year</a:t>
            </a:r>
            <a:r>
              <a:rPr lang="en-US" dirty="0">
                <a:latin typeface="Mulish" panose="020B0604020202020204" charset="0"/>
              </a:rPr>
              <a:t> = year;</a:t>
            </a:r>
          </a:p>
          <a:p>
            <a:r>
              <a:rPr lang="en-US" dirty="0">
                <a:latin typeface="Mulish" panose="020B0604020202020204" charset="0"/>
              </a:rPr>
              <a:t>    }</a:t>
            </a:r>
          </a:p>
          <a:p>
            <a:endParaRPr lang="en-US" dirty="0">
              <a:latin typeface="Mulish" panose="020B0604020202020204" charset="0"/>
            </a:endParaRPr>
          </a:p>
          <a:p>
            <a:r>
              <a:rPr lang="en-US" dirty="0">
                <a:latin typeface="Mulish" panose="020B0604020202020204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F23BF-9899-4D24-8C96-BBCD9D002AA3}"/>
              </a:ext>
            </a:extLst>
          </p:cNvPr>
          <p:cNvSpPr txBox="1"/>
          <p:nvPr/>
        </p:nvSpPr>
        <p:spPr>
          <a:xfrm>
            <a:off x="4922686" y="1627404"/>
            <a:ext cx="3992335" cy="1600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Mulish" panose="020B0604020202020204" charset="0"/>
              </a:rPr>
              <a:t>public class </a:t>
            </a:r>
            <a:r>
              <a:rPr lang="en-US" b="1" dirty="0">
                <a:latin typeface="Mulish" panose="020B0604020202020204" charset="0"/>
              </a:rPr>
              <a:t>Main</a:t>
            </a:r>
            <a:r>
              <a:rPr lang="en-US" dirty="0">
                <a:latin typeface="Mulish" panose="020B0604020202020204" charset="0"/>
              </a:rPr>
              <a:t> {</a:t>
            </a:r>
          </a:p>
          <a:p>
            <a:endParaRPr lang="en-US" dirty="0">
              <a:latin typeface="Mulish" panose="020B0604020202020204" charset="0"/>
            </a:endParaRPr>
          </a:p>
          <a:p>
            <a:r>
              <a:rPr lang="en-US" dirty="0">
                <a:latin typeface="Mulish" panose="020B0604020202020204" charset="0"/>
              </a:rPr>
              <a:t>    public static void main(String[ ] </a:t>
            </a:r>
            <a:r>
              <a:rPr lang="en-US" dirty="0" err="1">
                <a:latin typeface="Mulish" panose="020B0604020202020204" charset="0"/>
              </a:rPr>
              <a:t>args</a:t>
            </a:r>
            <a:r>
              <a:rPr lang="en-US" dirty="0">
                <a:latin typeface="Mulish" panose="020B0604020202020204" charset="0"/>
              </a:rPr>
              <a:t>) {</a:t>
            </a:r>
          </a:p>
          <a:p>
            <a:r>
              <a:rPr lang="en-US" dirty="0">
                <a:latin typeface="Mulish" panose="020B0604020202020204" charset="0"/>
              </a:rPr>
              <a:t>	Car </a:t>
            </a:r>
            <a:r>
              <a:rPr lang="en-US" dirty="0" err="1">
                <a:latin typeface="Mulish" panose="020B0604020202020204" charset="0"/>
              </a:rPr>
              <a:t>myCar</a:t>
            </a:r>
            <a:r>
              <a:rPr lang="en-US" dirty="0">
                <a:latin typeface="Mulish" panose="020B0604020202020204" charset="0"/>
              </a:rPr>
              <a:t> = new Car("Red", 			"Toyota", 2021);</a:t>
            </a:r>
          </a:p>
          <a:p>
            <a:r>
              <a:rPr lang="en-US" dirty="0">
                <a:latin typeface="Mulish" panose="020B0604020202020204" charset="0"/>
              </a:rPr>
              <a:t>        }</a:t>
            </a:r>
          </a:p>
          <a:p>
            <a:r>
              <a:rPr lang="en-US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700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 Modifier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1466284" y="1879252"/>
            <a:ext cx="5320596" cy="1631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Mulish" panose="020B0604020202020204" charset="0"/>
              </a:rPr>
              <a:t>public class Car { </a:t>
            </a:r>
          </a:p>
          <a:p>
            <a:r>
              <a:rPr lang="en-US" sz="2000" dirty="0">
                <a:latin typeface="Mulish" panose="020B0604020202020204" charset="0"/>
              </a:rPr>
              <a:t>	String color; </a:t>
            </a:r>
          </a:p>
          <a:p>
            <a:r>
              <a:rPr lang="en-US" sz="2000" dirty="0">
                <a:latin typeface="Mulish" panose="020B0604020202020204" charset="0"/>
              </a:rPr>
              <a:t>    	String model;</a:t>
            </a:r>
          </a:p>
          <a:p>
            <a:r>
              <a:rPr lang="en-US" sz="2000" dirty="0">
                <a:latin typeface="Mulish" panose="020B0604020202020204" charset="0"/>
              </a:rPr>
              <a:t>   	int year; </a:t>
            </a:r>
          </a:p>
          <a:p>
            <a:r>
              <a:rPr lang="en-US" sz="2000" dirty="0">
                <a:latin typeface="Mulish" panose="020B0604020202020204" charset="0"/>
              </a:rPr>
              <a:t>    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E30B01-9C3D-45CB-8CC1-3958883B50C6}"/>
              </a:ext>
            </a:extLst>
          </p:cNvPr>
          <p:cNvSpPr/>
          <p:nvPr/>
        </p:nvSpPr>
        <p:spPr>
          <a:xfrm>
            <a:off x="1361440" y="1605280"/>
            <a:ext cx="944880" cy="96647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 Modifier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10160" y="1128435"/>
            <a:ext cx="422989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class Ab {</a:t>
            </a:r>
          </a:p>
          <a:p>
            <a:r>
              <a:rPr lang="en-US" sz="1600" dirty="0">
                <a:latin typeface="Mulish" panose="020B0604020202020204" charset="0"/>
              </a:rPr>
              <a:t>    // Field</a:t>
            </a:r>
          </a:p>
          <a:p>
            <a:r>
              <a:rPr lang="en-US" sz="1600" dirty="0">
                <a:latin typeface="Mulish" panose="020B0604020202020204" charset="0"/>
              </a:rPr>
              <a:t>    String name;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// Constructor</a:t>
            </a:r>
          </a:p>
          <a:p>
            <a:r>
              <a:rPr lang="en-US" sz="1600" dirty="0">
                <a:latin typeface="Mulish" panose="020B0604020202020204" charset="0"/>
              </a:rPr>
              <a:t>    Ab(String name) {</a:t>
            </a:r>
          </a:p>
          <a:p>
            <a:r>
              <a:rPr lang="en-US" sz="1600" dirty="0">
                <a:latin typeface="Mulish" panose="020B0604020202020204" charset="0"/>
              </a:rPr>
              <a:t>        this.name = name;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// Method</a:t>
            </a:r>
          </a:p>
          <a:p>
            <a:r>
              <a:rPr lang="en-US" sz="1600" dirty="0">
                <a:latin typeface="Mulish" panose="020B0604020202020204" charset="0"/>
              </a:rPr>
              <a:t>    void </a:t>
            </a:r>
            <a:r>
              <a:rPr lang="en-US" sz="1600" dirty="0" err="1">
                <a:latin typeface="Mulish" panose="020B0604020202020204" charset="0"/>
              </a:rPr>
              <a:t>displayName</a:t>
            </a:r>
            <a:r>
              <a:rPr lang="en-US" sz="1600" dirty="0">
                <a:latin typeface="Mulish" panose="020B0604020202020204" charset="0"/>
              </a:rPr>
              <a:t>() {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("Name: " + name);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68759-AAEA-428A-8C19-AD9D3EB30FCB}"/>
              </a:ext>
            </a:extLst>
          </p:cNvPr>
          <p:cNvSpPr txBox="1"/>
          <p:nvPr/>
        </p:nvSpPr>
        <p:spPr>
          <a:xfrm>
            <a:off x="4637086" y="1734958"/>
            <a:ext cx="4506914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public class Main {</a:t>
            </a:r>
          </a:p>
          <a:p>
            <a:r>
              <a:rPr lang="en-US" sz="1600" dirty="0">
                <a:latin typeface="Mulish" panose="020B0604020202020204" charset="0"/>
              </a:rPr>
              <a:t>    public static void main(String[] </a:t>
            </a:r>
            <a:r>
              <a:rPr lang="en-US" sz="1600" dirty="0" err="1">
                <a:latin typeface="Mulish" panose="020B0604020202020204" charset="0"/>
              </a:rPr>
              <a:t>args</a:t>
            </a:r>
            <a:r>
              <a:rPr lang="en-US" sz="1600" dirty="0">
                <a:latin typeface="Mulish" panose="020B0604020202020204" charset="0"/>
              </a:rPr>
              <a:t>) {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    // Creating an object of class Ab</a:t>
            </a:r>
          </a:p>
          <a:p>
            <a:r>
              <a:rPr lang="en-US" sz="1600" dirty="0">
                <a:latin typeface="Mulish" panose="020B0604020202020204" charset="0"/>
              </a:rPr>
              <a:t>        Ab </a:t>
            </a:r>
            <a:r>
              <a:rPr lang="en-US" sz="1600" dirty="0" err="1">
                <a:latin typeface="Mulish" panose="020B0604020202020204" charset="0"/>
              </a:rPr>
              <a:t>myAbObject</a:t>
            </a:r>
            <a:r>
              <a:rPr lang="en-US" sz="1600" dirty="0">
                <a:latin typeface="Mulish" panose="020B0604020202020204" charset="0"/>
              </a:rPr>
              <a:t> = new Ab("</a:t>
            </a:r>
            <a:r>
              <a:rPr lang="en-US" sz="1600" dirty="0" err="1">
                <a:latin typeface="Mulish" panose="020B0604020202020204" charset="0"/>
              </a:rPr>
              <a:t>ExampleName</a:t>
            </a:r>
            <a:r>
              <a:rPr lang="en-US" sz="1600" dirty="0">
                <a:latin typeface="Mulish" panose="020B0604020202020204" charset="0"/>
              </a:rPr>
              <a:t>");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myAbObject.displayName</a:t>
            </a:r>
            <a:r>
              <a:rPr lang="en-US" sz="1600" dirty="0">
                <a:latin typeface="Mulish" panose="020B0604020202020204" charset="0"/>
              </a:rPr>
              <a:t>();</a:t>
            </a:r>
          </a:p>
          <a:p>
            <a:r>
              <a:rPr lang="en-US" sz="1600" dirty="0">
                <a:latin typeface="Mulish" panose="020B0604020202020204" charset="0"/>
              </a:rPr>
              <a:t>	 // Output: Name: </a:t>
            </a:r>
            <a:r>
              <a:rPr lang="en-US" sz="1600" dirty="0" err="1">
                <a:latin typeface="Mulish" panose="020B0604020202020204" charset="0"/>
              </a:rPr>
              <a:t>ExampleName</a:t>
            </a:r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56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9"/>
          <p:cNvSpPr txBox="1">
            <a:spLocks noGrp="1"/>
          </p:cNvSpPr>
          <p:nvPr>
            <p:ph type="title"/>
          </p:nvPr>
        </p:nvSpPr>
        <p:spPr>
          <a:xfrm>
            <a:off x="530291" y="495905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 Modifier</a:t>
            </a:r>
            <a:endParaRPr dirty="0"/>
          </a:p>
        </p:txBody>
      </p:sp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4EC27-2080-40C8-B13F-7D7799413E87}"/>
              </a:ext>
            </a:extLst>
          </p:cNvPr>
          <p:cNvSpPr txBox="1"/>
          <p:nvPr/>
        </p:nvSpPr>
        <p:spPr>
          <a:xfrm>
            <a:off x="162561" y="1068605"/>
            <a:ext cx="3484879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package </a:t>
            </a:r>
            <a:r>
              <a:rPr lang="en-US" sz="1600" dirty="0" err="1">
                <a:latin typeface="Mulish" panose="020B0604020202020204" charset="0"/>
              </a:rPr>
              <a:t>com.example</a:t>
            </a:r>
            <a:r>
              <a:rPr lang="en-US" sz="1600" dirty="0">
                <a:latin typeface="Mulish" panose="020B0604020202020204" charset="0"/>
              </a:rPr>
              <a:t>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class Ab {</a:t>
            </a:r>
          </a:p>
          <a:p>
            <a:r>
              <a:rPr lang="en-US" sz="1600" dirty="0">
                <a:latin typeface="Mulish" panose="020B0604020202020204" charset="0"/>
              </a:rPr>
              <a:t>    String name;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Ab(String name) {</a:t>
            </a:r>
          </a:p>
          <a:p>
            <a:r>
              <a:rPr lang="en-US" sz="1600" dirty="0">
                <a:latin typeface="Mulish" panose="020B0604020202020204" charset="0"/>
              </a:rPr>
              <a:t>        this.name = name;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    void </a:t>
            </a:r>
            <a:r>
              <a:rPr lang="en-US" sz="1600" dirty="0" err="1">
                <a:latin typeface="Mulish" panose="020B0604020202020204" charset="0"/>
              </a:rPr>
              <a:t>displayName</a:t>
            </a:r>
            <a:r>
              <a:rPr lang="en-US" sz="1600" dirty="0">
                <a:latin typeface="Mulish" panose="020B0604020202020204" charset="0"/>
              </a:rPr>
              <a:t>() {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System.out.println</a:t>
            </a:r>
            <a:r>
              <a:rPr lang="en-US" sz="1600" dirty="0">
                <a:latin typeface="Mulish" panose="020B0604020202020204" charset="0"/>
              </a:rPr>
              <a:t>(name);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endParaRPr lang="en-US" sz="1600" dirty="0">
              <a:latin typeface="Mulish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68759-AAEA-428A-8C19-AD9D3EB30FCB}"/>
              </a:ext>
            </a:extLst>
          </p:cNvPr>
          <p:cNvSpPr txBox="1"/>
          <p:nvPr/>
        </p:nvSpPr>
        <p:spPr>
          <a:xfrm>
            <a:off x="3863813" y="1437937"/>
            <a:ext cx="5280187" cy="3170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Mulish" panose="020B0604020202020204" charset="0"/>
              </a:rPr>
              <a:t>package </a:t>
            </a:r>
            <a:r>
              <a:rPr lang="en-US" sz="1600" b="1" dirty="0" err="1">
                <a:latin typeface="Mulish" panose="020B0604020202020204" charset="0"/>
              </a:rPr>
              <a:t>com.anotherexample</a:t>
            </a:r>
            <a:r>
              <a:rPr lang="en-US" sz="1600" b="1" dirty="0">
                <a:latin typeface="Mulish" panose="020B0604020202020204" charset="0"/>
              </a:rPr>
              <a:t>;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import </a:t>
            </a:r>
            <a:r>
              <a:rPr lang="en-US" sz="1600" dirty="0" err="1">
                <a:latin typeface="Mulish" panose="020B0604020202020204" charset="0"/>
              </a:rPr>
              <a:t>com.example.Ab</a:t>
            </a:r>
            <a:r>
              <a:rPr lang="en-US" sz="1600" dirty="0">
                <a:latin typeface="Mulish" panose="020B0604020202020204" charset="0"/>
              </a:rPr>
              <a:t>; </a:t>
            </a:r>
          </a:p>
          <a:p>
            <a:r>
              <a:rPr lang="en-US" sz="2000" b="1" dirty="0">
                <a:latin typeface="Mulish" panose="020B0604020202020204" charset="0"/>
              </a:rPr>
              <a:t>// This will cause a compile-time error</a:t>
            </a:r>
          </a:p>
          <a:p>
            <a:endParaRPr lang="en-US" sz="1600" dirty="0">
              <a:latin typeface="Mulish" panose="020B0604020202020204" charset="0"/>
            </a:endParaRPr>
          </a:p>
          <a:p>
            <a:r>
              <a:rPr lang="en-US" sz="1600" dirty="0">
                <a:latin typeface="Mulish" panose="020B0604020202020204" charset="0"/>
              </a:rPr>
              <a:t>public class </a:t>
            </a:r>
            <a:r>
              <a:rPr lang="en-US" sz="1600" dirty="0" err="1">
                <a:latin typeface="Mulish" panose="020B0604020202020204" charset="0"/>
              </a:rPr>
              <a:t>TestAb</a:t>
            </a:r>
            <a:r>
              <a:rPr lang="en-US" sz="1600" dirty="0">
                <a:latin typeface="Mulish" panose="020B0604020202020204" charset="0"/>
              </a:rPr>
              <a:t> {</a:t>
            </a:r>
          </a:p>
          <a:p>
            <a:r>
              <a:rPr lang="en-US" sz="1600" dirty="0">
                <a:latin typeface="Mulish" panose="020B0604020202020204" charset="0"/>
              </a:rPr>
              <a:t>    public static void main(String[] </a:t>
            </a:r>
            <a:r>
              <a:rPr lang="en-US" sz="1600" dirty="0" err="1">
                <a:latin typeface="Mulish" panose="020B0604020202020204" charset="0"/>
              </a:rPr>
              <a:t>args</a:t>
            </a:r>
            <a:r>
              <a:rPr lang="en-US" sz="1600" dirty="0">
                <a:latin typeface="Mulish" panose="020B0604020202020204" charset="0"/>
              </a:rPr>
              <a:t>) {</a:t>
            </a:r>
          </a:p>
          <a:p>
            <a:r>
              <a:rPr lang="en-US" sz="1600" dirty="0">
                <a:latin typeface="Mulish" panose="020B0604020202020204" charset="0"/>
              </a:rPr>
              <a:t>        Ab </a:t>
            </a:r>
            <a:r>
              <a:rPr lang="en-US" sz="1600" dirty="0" err="1">
                <a:latin typeface="Mulish" panose="020B0604020202020204" charset="0"/>
              </a:rPr>
              <a:t>myAbObject</a:t>
            </a:r>
            <a:r>
              <a:rPr lang="en-US" sz="1600" dirty="0">
                <a:latin typeface="Mulish" panose="020B0604020202020204" charset="0"/>
              </a:rPr>
              <a:t> = new Ab("</a:t>
            </a:r>
            <a:r>
              <a:rPr lang="en-US" sz="1600" dirty="0" err="1">
                <a:latin typeface="Mulish" panose="020B0604020202020204" charset="0"/>
              </a:rPr>
              <a:t>ExampleName</a:t>
            </a:r>
            <a:r>
              <a:rPr lang="en-US" sz="1600" dirty="0">
                <a:latin typeface="Mulish" panose="020B0604020202020204" charset="0"/>
              </a:rPr>
              <a:t>"); </a:t>
            </a:r>
          </a:p>
          <a:p>
            <a:r>
              <a:rPr lang="en-US" sz="2000" b="1" dirty="0">
                <a:latin typeface="Mulish" panose="020B0604020202020204" charset="0"/>
              </a:rPr>
              <a:t>// This will cause a compile-time error</a:t>
            </a:r>
          </a:p>
          <a:p>
            <a:r>
              <a:rPr lang="en-US" sz="1600" dirty="0">
                <a:latin typeface="Mulish" panose="020B0604020202020204" charset="0"/>
              </a:rPr>
              <a:t>        </a:t>
            </a:r>
            <a:r>
              <a:rPr lang="en-US" sz="1600" dirty="0" err="1">
                <a:latin typeface="Mulish" panose="020B0604020202020204" charset="0"/>
              </a:rPr>
              <a:t>myAbObject.displayName</a:t>
            </a:r>
            <a:r>
              <a:rPr lang="en-US" sz="1600" dirty="0">
                <a:latin typeface="Mulish" panose="020B0604020202020204" charset="0"/>
              </a:rPr>
              <a:t>();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941025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1326</Words>
  <Application>Microsoft Office PowerPoint</Application>
  <PresentationFormat>On-screen Show (16:9)</PresentationFormat>
  <Paragraphs>350</Paragraphs>
  <Slides>25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Muli</vt:lpstr>
      <vt:lpstr>Arial</vt:lpstr>
      <vt:lpstr>Lilita One</vt:lpstr>
      <vt:lpstr>Mulish</vt:lpstr>
      <vt:lpstr>Modern Wave XL by Slidesgo</vt:lpstr>
      <vt:lpstr>Class &amp; Object, Encapsulation, Inheritance, Polymorphism</vt:lpstr>
      <vt:lpstr>Table of contents</vt:lpstr>
      <vt:lpstr>Class &amp; Object</vt:lpstr>
      <vt:lpstr>Class</vt:lpstr>
      <vt:lpstr>Class Example</vt:lpstr>
      <vt:lpstr>Constructor</vt:lpstr>
      <vt:lpstr>Access Modifier</vt:lpstr>
      <vt:lpstr>Access Modifier</vt:lpstr>
      <vt:lpstr>Access Modifier</vt:lpstr>
      <vt:lpstr>Access Modifier</vt:lpstr>
      <vt:lpstr>Abstract</vt:lpstr>
      <vt:lpstr>Final</vt:lpstr>
      <vt:lpstr>Object</vt:lpstr>
      <vt:lpstr>Encapsulation</vt:lpstr>
      <vt:lpstr>Encapsulation</vt:lpstr>
      <vt:lpstr>PowerPoint Presentation</vt:lpstr>
      <vt:lpstr>Inheritance</vt:lpstr>
      <vt:lpstr>Inheritance</vt:lpstr>
      <vt:lpstr>Inheritance</vt:lpstr>
      <vt:lpstr>Polymorphism</vt:lpstr>
      <vt:lpstr>Inheritance</vt:lpstr>
      <vt:lpstr>Run Time Polymorphism</vt:lpstr>
      <vt:lpstr>Compile Time Polymorphism</vt:lpstr>
      <vt:lpstr>Problems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cp:lastModifiedBy>Abrar Hasan</cp:lastModifiedBy>
  <cp:revision>13</cp:revision>
  <dcterms:modified xsi:type="dcterms:W3CDTF">2024-07-14T03:07:04Z</dcterms:modified>
</cp:coreProperties>
</file>