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Raleway"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
      <p:font typeface="Source Sans Pro" panose="020B0503030403020204" pitchFamily="34" charset="0"/>
      <p:regular r:id="rId35"/>
      <p:bold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E3D0C4-3CCF-4F26-93CF-99002D7E067B}">
  <a:tblStyle styleId="{EAE3D0C4-3CCF-4F26-93CF-99002D7E06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2"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c6f9544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c6f9544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b07a84f9a4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b07a84f9a4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b07a84f9a4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b07a84f9a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b07a84f9a4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b07a84f9a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b07a84f9a4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b07a84f9a4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b07a84f9a4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b07a84f9a4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b07a84f9a4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b07a84f9a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b07a84f9a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b07a84f9a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b07a84f9a4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b07a84f9a4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b07a84f9a4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b07a84f9a4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b07a84f9a4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b07a84f9a4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b07a84f9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b07a84f9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b07a84f9a4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b07a84f9a4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b07a84f9a4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b07a84f9a4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b07a84f9a4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b07a84f9a4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b07a84f9a4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b07a84f9a4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b07a84f9a4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b07a84f9a4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b07a84f9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b07a84f9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b07a84f9a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b07a84f9a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b07a84f9a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b07a84f9a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b07a84f9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b07a84f9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b07a84f9a4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b07a84f9a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b07a84f9a4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b07a84f9a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b07a84f9a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b07a84f9a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javatpoint.com/java-tutorial"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www.javatpoint.com/object-and-class-in-java"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s://en.wikipedia.org/wiki/Java_virtual_machine#:~:text=A%20Java%20virtual%20machine%20"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Lecture 1</a:t>
            </a:r>
            <a:endParaRPr/>
          </a:p>
        </p:txBody>
      </p:sp>
      <p:sp>
        <p:nvSpPr>
          <p:cNvPr id="59" name="Google Shape;59;p13"/>
          <p:cNvSpPr txBox="1">
            <a:spLocks noGrp="1"/>
          </p:cNvSpPr>
          <p:nvPr>
            <p:ph type="subTitle" idx="1"/>
          </p:nvPr>
        </p:nvSpPr>
        <p:spPr>
          <a:xfrm>
            <a:off x="417475" y="3023950"/>
            <a:ext cx="8183700" cy="8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a:solidFill>
                  <a:srgbClr val="FFFFFF"/>
                </a:solidFill>
              </a:rPr>
              <a:t>Abrar Hasan</a:t>
            </a:r>
            <a:endParaRPr sz="2000" b="1" dirty="0">
              <a:solidFill>
                <a:srgbClr val="FFFFFF"/>
              </a:solidFill>
            </a:endParaRPr>
          </a:p>
          <a:p>
            <a:pPr marL="0" lvl="0" indent="0" algn="l" rtl="0">
              <a:spcBef>
                <a:spcPts val="0"/>
              </a:spcBef>
              <a:spcAft>
                <a:spcPts val="0"/>
              </a:spcAft>
              <a:buNone/>
            </a:pPr>
            <a:r>
              <a:rPr lang="en" sz="2000" b="1" dirty="0">
                <a:solidFill>
                  <a:srgbClr val="FFFFFF"/>
                </a:solidFill>
              </a:rPr>
              <a:t>Lecturer</a:t>
            </a:r>
            <a:endParaRPr sz="2000" b="1" dirty="0">
              <a:solidFill>
                <a:srgbClr val="FFFFFF"/>
              </a:solidFill>
            </a:endParaRPr>
          </a:p>
          <a:p>
            <a:pPr marL="0" lvl="0" indent="0" algn="l" rtl="0">
              <a:spcBef>
                <a:spcPts val="0"/>
              </a:spcBef>
              <a:spcAft>
                <a:spcPts val="0"/>
              </a:spcAft>
              <a:buNone/>
            </a:pPr>
            <a:r>
              <a:rPr lang="en" sz="2000" b="1" dirty="0">
                <a:solidFill>
                  <a:srgbClr val="FFFFFF"/>
                </a:solidFill>
              </a:rPr>
              <a:t>Department of Software Engineering</a:t>
            </a:r>
            <a:endParaRPr sz="2000" b="1" dirty="0">
              <a:solidFill>
                <a:srgbClr val="FFFFFF"/>
              </a:solidFill>
            </a:endParaRPr>
          </a:p>
          <a:p>
            <a:pPr marL="0" lvl="0" indent="0" algn="l" rtl="0">
              <a:spcBef>
                <a:spcPts val="0"/>
              </a:spcBef>
              <a:spcAft>
                <a:spcPts val="0"/>
              </a:spcAft>
              <a:buNone/>
            </a:pPr>
            <a:r>
              <a:rPr lang="en" sz="2000" b="1" dirty="0">
                <a:solidFill>
                  <a:srgbClr val="FFFFFF"/>
                </a:solidFill>
              </a:rPr>
              <a:t>Daffodil International University</a:t>
            </a:r>
            <a:endParaRPr sz="2000" b="1" dirty="0">
              <a:solidFill>
                <a:srgbClr val="FFFFFF"/>
              </a:solidFill>
            </a:endParaRPr>
          </a:p>
          <a:p>
            <a:pPr marL="0" lvl="0" indent="0" algn="l" rtl="0">
              <a:spcBef>
                <a:spcPts val="0"/>
              </a:spcBef>
              <a:spcAft>
                <a:spcPts val="0"/>
              </a:spcAft>
              <a:buNone/>
            </a:pPr>
            <a:endParaRPr sz="2000" b="1"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Instance Variable in Java</a:t>
            </a:r>
            <a:endParaRPr/>
          </a:p>
        </p:txBody>
      </p:sp>
      <p:sp>
        <p:nvSpPr>
          <p:cNvPr id="112" name="Google Shape;11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55600" algn="just" rtl="0">
              <a:lnSpc>
                <a:spcPct val="115000"/>
              </a:lnSpc>
              <a:spcBef>
                <a:spcPts val="0"/>
              </a:spcBef>
              <a:spcAft>
                <a:spcPts val="0"/>
              </a:spcAft>
              <a:buClr>
                <a:schemeClr val="accent1"/>
              </a:buClr>
              <a:buSzPts val="2000"/>
              <a:buChar char="➢"/>
            </a:pPr>
            <a:r>
              <a:rPr lang="en" sz="2000">
                <a:solidFill>
                  <a:schemeClr val="accent1"/>
                </a:solidFill>
                <a:highlight>
                  <a:srgbClr val="FFFFFF"/>
                </a:highlight>
              </a:rPr>
              <a:t>A variable which is created inside the class but outside the method is known as an instance variable. </a:t>
            </a:r>
            <a:endParaRPr sz="2000">
              <a:solidFill>
                <a:schemeClr val="accent1"/>
              </a:solidFill>
              <a:highlight>
                <a:srgbClr val="FFFFFF"/>
              </a:highlight>
            </a:endParaRPr>
          </a:p>
          <a:p>
            <a:pPr marL="457200" marR="0" lvl="0" indent="-355600" algn="just" rtl="0">
              <a:lnSpc>
                <a:spcPct val="115000"/>
              </a:lnSpc>
              <a:spcBef>
                <a:spcPts val="0"/>
              </a:spcBef>
              <a:spcAft>
                <a:spcPts val="0"/>
              </a:spcAft>
              <a:buClr>
                <a:schemeClr val="accent1"/>
              </a:buClr>
              <a:buSzPts val="2000"/>
              <a:buChar char="➢"/>
            </a:pPr>
            <a:r>
              <a:rPr lang="en" sz="2000">
                <a:solidFill>
                  <a:schemeClr val="accent1"/>
                </a:solidFill>
                <a:highlight>
                  <a:srgbClr val="FFFFFF"/>
                </a:highlight>
              </a:rPr>
              <a:t>Instance variable doesn't get memory at compile time. </a:t>
            </a:r>
            <a:endParaRPr sz="2000">
              <a:solidFill>
                <a:schemeClr val="accent1"/>
              </a:solidFill>
              <a:highlight>
                <a:srgbClr val="FFFFFF"/>
              </a:highlight>
            </a:endParaRPr>
          </a:p>
          <a:p>
            <a:pPr marL="457200" marR="0" lvl="0" indent="-355600" algn="just" rtl="0">
              <a:lnSpc>
                <a:spcPct val="115000"/>
              </a:lnSpc>
              <a:spcBef>
                <a:spcPts val="0"/>
              </a:spcBef>
              <a:spcAft>
                <a:spcPts val="0"/>
              </a:spcAft>
              <a:buClr>
                <a:schemeClr val="accent1"/>
              </a:buClr>
              <a:buSzPts val="2000"/>
              <a:buChar char="➢"/>
            </a:pPr>
            <a:r>
              <a:rPr lang="en" sz="2000">
                <a:solidFill>
                  <a:schemeClr val="accent1"/>
                </a:solidFill>
                <a:highlight>
                  <a:srgbClr val="FFFFFF"/>
                </a:highlight>
              </a:rPr>
              <a:t>It gets memory at runtime when an object or instance is created. </a:t>
            </a:r>
            <a:endParaRPr sz="2000">
              <a:solidFill>
                <a:schemeClr val="accent1"/>
              </a:solidFill>
              <a:highlight>
                <a:srgbClr val="FFFFFF"/>
              </a:highlight>
            </a:endParaRPr>
          </a:p>
          <a:p>
            <a:pPr marL="457200" marR="0" lvl="0" indent="-355600" algn="just" rtl="0">
              <a:lnSpc>
                <a:spcPct val="115000"/>
              </a:lnSpc>
              <a:spcBef>
                <a:spcPts val="0"/>
              </a:spcBef>
              <a:spcAft>
                <a:spcPts val="0"/>
              </a:spcAft>
              <a:buClr>
                <a:schemeClr val="accent1"/>
              </a:buClr>
              <a:buSzPts val="2000"/>
              <a:buChar char="➢"/>
            </a:pPr>
            <a:r>
              <a:rPr lang="en" sz="2000">
                <a:solidFill>
                  <a:schemeClr val="accent1"/>
                </a:solidFill>
                <a:highlight>
                  <a:srgbClr val="FFFFFF"/>
                </a:highlight>
              </a:rPr>
              <a:t>That is why it is known as an instance variable.</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 in Java</a:t>
            </a:r>
            <a:endParaRPr/>
          </a:p>
        </p:txBody>
      </p:sp>
      <p:sp>
        <p:nvSpPr>
          <p:cNvPr id="118" name="Google Shape;118;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55600" algn="just" rtl="0">
              <a:lnSpc>
                <a:spcPct val="115000"/>
              </a:lnSpc>
              <a:spcBef>
                <a:spcPts val="0"/>
              </a:spcBef>
              <a:spcAft>
                <a:spcPts val="0"/>
              </a:spcAft>
              <a:buClr>
                <a:schemeClr val="accent1"/>
              </a:buClr>
              <a:buSzPts val="2000"/>
              <a:buChar char="➢"/>
            </a:pPr>
            <a:r>
              <a:rPr lang="en" sz="2000">
                <a:solidFill>
                  <a:schemeClr val="accent1"/>
                </a:solidFill>
                <a:highlight>
                  <a:srgbClr val="FFFFFF"/>
                </a:highlight>
              </a:rPr>
              <a:t>In Java, a method is like a function which is used to expose the behavior of an object.</a:t>
            </a:r>
            <a:endParaRPr sz="2000">
              <a:solidFill>
                <a:schemeClr val="accent1"/>
              </a:solidFill>
              <a:highlight>
                <a:srgbClr val="FFFFFF"/>
              </a:highlight>
            </a:endParaRPr>
          </a:p>
          <a:p>
            <a:pPr marL="0" marR="0" lvl="0" indent="0" algn="just" rtl="0">
              <a:lnSpc>
                <a:spcPct val="115000"/>
              </a:lnSpc>
              <a:spcBef>
                <a:spcPts val="0"/>
              </a:spcBef>
              <a:spcAft>
                <a:spcPts val="0"/>
              </a:spcAft>
              <a:buNone/>
            </a:pPr>
            <a:endParaRPr sz="2000">
              <a:solidFill>
                <a:schemeClr val="accent1"/>
              </a:solidFill>
              <a:highlight>
                <a:srgbClr val="FFFFFF"/>
              </a:highlight>
            </a:endParaRPr>
          </a:p>
          <a:p>
            <a:pPr marL="457200" marR="0" lvl="0" indent="-355600" algn="just" rtl="0">
              <a:lnSpc>
                <a:spcPct val="115000"/>
              </a:lnSpc>
              <a:spcBef>
                <a:spcPts val="0"/>
              </a:spcBef>
              <a:spcAft>
                <a:spcPts val="0"/>
              </a:spcAft>
              <a:buClr>
                <a:schemeClr val="accent1"/>
              </a:buClr>
              <a:buSzPts val="2000"/>
              <a:buChar char="➢"/>
            </a:pPr>
            <a:r>
              <a:rPr lang="en" sz="2000" b="1">
                <a:solidFill>
                  <a:schemeClr val="accent1"/>
                </a:solidFill>
                <a:highlight>
                  <a:srgbClr val="FFFFFF"/>
                </a:highlight>
              </a:rPr>
              <a:t>Advantage of Method</a:t>
            </a:r>
            <a:endParaRPr sz="2000" b="1">
              <a:solidFill>
                <a:schemeClr val="accent1"/>
              </a:solidFill>
              <a:highlight>
                <a:srgbClr val="FFFFFF"/>
              </a:highlight>
            </a:endParaRPr>
          </a:p>
          <a:p>
            <a:pPr marL="914400" marR="0" lvl="1" indent="-355600" algn="just" rtl="0">
              <a:lnSpc>
                <a:spcPct val="115000"/>
              </a:lnSpc>
              <a:spcBef>
                <a:spcPts val="0"/>
              </a:spcBef>
              <a:spcAft>
                <a:spcPts val="0"/>
              </a:spcAft>
              <a:buClr>
                <a:schemeClr val="accent1"/>
              </a:buClr>
              <a:buSzPts val="2000"/>
              <a:buChar char="○"/>
            </a:pPr>
            <a:r>
              <a:rPr lang="en" sz="2000">
                <a:solidFill>
                  <a:schemeClr val="accent1"/>
                </a:solidFill>
                <a:highlight>
                  <a:srgbClr val="FFFFFF"/>
                </a:highlight>
              </a:rPr>
              <a:t>Code Reusability</a:t>
            </a:r>
            <a:endParaRPr sz="2000">
              <a:solidFill>
                <a:schemeClr val="accent1"/>
              </a:solidFill>
              <a:highlight>
                <a:srgbClr val="FFFFFF"/>
              </a:highlight>
            </a:endParaRPr>
          </a:p>
          <a:p>
            <a:pPr marL="914400" marR="0" lvl="1" indent="-355600" algn="just" rtl="0">
              <a:lnSpc>
                <a:spcPct val="115000"/>
              </a:lnSpc>
              <a:spcBef>
                <a:spcPts val="0"/>
              </a:spcBef>
              <a:spcAft>
                <a:spcPts val="0"/>
              </a:spcAft>
              <a:buClr>
                <a:schemeClr val="accent1"/>
              </a:buClr>
              <a:buSzPts val="2000"/>
              <a:buChar char="○"/>
            </a:pPr>
            <a:r>
              <a:rPr lang="en" sz="2000">
                <a:solidFill>
                  <a:schemeClr val="accent1"/>
                </a:solidFill>
                <a:highlight>
                  <a:srgbClr val="FFFFFF"/>
                </a:highlight>
              </a:rPr>
              <a:t>Code Optimization</a:t>
            </a:r>
            <a:endParaRPr sz="1200">
              <a:solidFill>
                <a:schemeClr val="dk2"/>
              </a:solidFill>
              <a:highlight>
                <a:srgbClr val="FFFFFF"/>
              </a:highlight>
              <a:latin typeface="Roboto"/>
              <a:ea typeface="Roboto"/>
              <a:cs typeface="Roboto"/>
              <a:sym typeface="Roboto"/>
            </a:endParaRPr>
          </a:p>
          <a:p>
            <a:pPr marL="0" lvl="0" indent="0" algn="just" rtl="0">
              <a:spcBef>
                <a:spcPts val="1200"/>
              </a:spcBef>
              <a:spcAft>
                <a:spcPts val="0"/>
              </a:spcAft>
              <a:buNone/>
            </a:pPr>
            <a:endParaRPr sz="1200">
              <a:solidFill>
                <a:schemeClr val="accent1"/>
              </a:solidFill>
              <a:highlight>
                <a:srgbClr val="FFFFFF"/>
              </a:highlight>
              <a:latin typeface="Roboto"/>
              <a:ea typeface="Roboto"/>
              <a:cs typeface="Roboto"/>
              <a:sym typeface="Roboto"/>
            </a:endParaRPr>
          </a:p>
          <a:p>
            <a:pPr marL="0" lvl="0" indent="0" algn="l" rtl="0">
              <a:spcBef>
                <a:spcPts val="12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New Keyword in Java</a:t>
            </a:r>
            <a:endParaRPr/>
          </a:p>
        </p:txBody>
      </p:sp>
      <p:sp>
        <p:nvSpPr>
          <p:cNvPr id="124" name="Google Shape;12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just" rtl="0">
              <a:spcBef>
                <a:spcPts val="1200"/>
              </a:spcBef>
              <a:spcAft>
                <a:spcPts val="0"/>
              </a:spcAft>
              <a:buClr>
                <a:schemeClr val="accent1"/>
              </a:buClr>
              <a:buSzPts val="2000"/>
              <a:buChar char="➔"/>
            </a:pPr>
            <a:r>
              <a:rPr lang="en" sz="2000">
                <a:solidFill>
                  <a:schemeClr val="accent1"/>
                </a:solidFill>
                <a:highlight>
                  <a:srgbClr val="FFFFFF"/>
                </a:highlight>
              </a:rPr>
              <a:t>The new keyword is used to allocate memory at runtime. </a:t>
            </a:r>
            <a:endParaRPr sz="2000">
              <a:solidFill>
                <a:schemeClr val="accent1"/>
              </a:solidFill>
              <a:highlight>
                <a:srgbClr val="FFFFFF"/>
              </a:highlight>
            </a:endParaRPr>
          </a:p>
          <a:p>
            <a:pPr marL="457200" lvl="0" indent="-355600" algn="just" rtl="0">
              <a:spcBef>
                <a:spcPts val="0"/>
              </a:spcBef>
              <a:spcAft>
                <a:spcPts val="0"/>
              </a:spcAft>
              <a:buClr>
                <a:schemeClr val="accent1"/>
              </a:buClr>
              <a:buSzPts val="2000"/>
              <a:buChar char="➔"/>
            </a:pPr>
            <a:r>
              <a:rPr lang="en" sz="2000">
                <a:solidFill>
                  <a:schemeClr val="accent1"/>
                </a:solidFill>
                <a:highlight>
                  <a:srgbClr val="FFFFFF"/>
                </a:highlight>
              </a:rPr>
              <a:t>All objects get memory in Heap memory area.</a:t>
            </a:r>
            <a:endParaRPr sz="1200">
              <a:solidFill>
                <a:schemeClr val="accent1"/>
              </a:solidFill>
              <a:highlight>
                <a:srgbClr val="FFFFFF"/>
              </a:highlight>
              <a:latin typeface="Roboto"/>
              <a:ea typeface="Roboto"/>
              <a:cs typeface="Roboto"/>
              <a:sym typeface="Roboto"/>
            </a:endParaRPr>
          </a:p>
          <a:p>
            <a:pPr marL="0" lvl="0" indent="0" algn="l" rtl="0">
              <a:spcBef>
                <a:spcPts val="12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Constructor in Java</a:t>
            </a:r>
            <a:endParaRPr/>
          </a:p>
        </p:txBody>
      </p:sp>
      <p:sp>
        <p:nvSpPr>
          <p:cNvPr id="130" name="Google Shape;130;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just" rtl="0">
              <a:spcBef>
                <a:spcPts val="0"/>
              </a:spcBef>
              <a:spcAft>
                <a:spcPts val="0"/>
              </a:spcAft>
              <a:buSzPts val="2000"/>
              <a:buChar char="●"/>
            </a:pPr>
            <a:r>
              <a:rPr lang="en" sz="2000">
                <a:solidFill>
                  <a:schemeClr val="accent1"/>
                </a:solidFill>
                <a:highlight>
                  <a:srgbClr val="FFFFFF"/>
                </a:highlight>
              </a:rPr>
              <a:t>In </a:t>
            </a:r>
            <a:r>
              <a:rPr lang="en" sz="2000">
                <a:solidFill>
                  <a:srgbClr val="008000"/>
                </a:solidFill>
                <a:highlight>
                  <a:srgbClr val="FFFFFF"/>
                </a:highlight>
                <a:uFill>
                  <a:noFill/>
                </a:uFill>
                <a:hlinkClick r:id="rId3">
                  <a:extLst>
                    <a:ext uri="{A12FA001-AC4F-418D-AE19-62706E023703}">
                      <ahyp:hlinkClr xmlns:ahyp="http://schemas.microsoft.com/office/drawing/2018/hyperlinkcolor" val="tx"/>
                    </a:ext>
                  </a:extLst>
                </a:hlinkClick>
              </a:rPr>
              <a:t>Java</a:t>
            </a:r>
            <a:r>
              <a:rPr lang="en" sz="2000">
                <a:solidFill>
                  <a:schemeClr val="accent1"/>
                </a:solidFill>
                <a:highlight>
                  <a:srgbClr val="FFFFFF"/>
                </a:highlight>
              </a:rPr>
              <a:t>, a constructor is a block of codes similar to the method. </a:t>
            </a:r>
            <a:endParaRPr sz="2000">
              <a:solidFill>
                <a:schemeClr val="accent1"/>
              </a:solidFill>
              <a:highlight>
                <a:srgbClr val="FFFFFF"/>
              </a:highlight>
            </a:endParaRPr>
          </a:p>
          <a:p>
            <a:pPr marL="457200" lvl="0" indent="-355600" algn="just" rtl="0">
              <a:spcBef>
                <a:spcPts val="0"/>
              </a:spcBef>
              <a:spcAft>
                <a:spcPts val="0"/>
              </a:spcAft>
              <a:buSzPts val="2000"/>
              <a:buChar char="●"/>
            </a:pPr>
            <a:r>
              <a:rPr lang="en" sz="2000">
                <a:solidFill>
                  <a:schemeClr val="accent1"/>
                </a:solidFill>
                <a:highlight>
                  <a:srgbClr val="FFFFFF"/>
                </a:highlight>
              </a:rPr>
              <a:t>It is called when an instance of the </a:t>
            </a:r>
            <a:r>
              <a:rPr lang="en" sz="2000">
                <a:solidFill>
                  <a:srgbClr val="008000"/>
                </a:solidFill>
                <a:highlight>
                  <a:srgbClr val="FFFFFF"/>
                </a:highlight>
                <a:uFill>
                  <a:noFill/>
                </a:uFill>
                <a:hlinkClick r:id="rId4">
                  <a:extLst>
                    <a:ext uri="{A12FA001-AC4F-418D-AE19-62706E023703}">
                      <ahyp:hlinkClr xmlns:ahyp="http://schemas.microsoft.com/office/drawing/2018/hyperlinkcolor" val="tx"/>
                    </a:ext>
                  </a:extLst>
                </a:hlinkClick>
              </a:rPr>
              <a:t>class</a:t>
            </a:r>
            <a:r>
              <a:rPr lang="en" sz="2000">
                <a:solidFill>
                  <a:schemeClr val="accent1"/>
                </a:solidFill>
                <a:highlight>
                  <a:srgbClr val="FFFFFF"/>
                </a:highlight>
              </a:rPr>
              <a:t> is created. </a:t>
            </a:r>
            <a:endParaRPr sz="2000">
              <a:solidFill>
                <a:schemeClr val="accent1"/>
              </a:solidFill>
              <a:highlight>
                <a:srgbClr val="FFFFFF"/>
              </a:highlight>
            </a:endParaRPr>
          </a:p>
          <a:p>
            <a:pPr marL="457200" lvl="0" indent="-355600" algn="just" rtl="0">
              <a:spcBef>
                <a:spcPts val="0"/>
              </a:spcBef>
              <a:spcAft>
                <a:spcPts val="0"/>
              </a:spcAft>
              <a:buSzPts val="2000"/>
              <a:buChar char="●"/>
            </a:pPr>
            <a:r>
              <a:rPr lang="en" sz="2000">
                <a:solidFill>
                  <a:schemeClr val="accent1"/>
                </a:solidFill>
                <a:highlight>
                  <a:srgbClr val="FFFFFF"/>
                </a:highlight>
              </a:rPr>
              <a:t>At the time of calling constructor, memory for the object is allocated in the memory.</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Object and Class Example: main within the class</a:t>
            </a:r>
            <a:endParaRPr sz="2800"/>
          </a:p>
        </p:txBody>
      </p:sp>
      <p:sp>
        <p:nvSpPr>
          <p:cNvPr id="136" name="Google Shape;13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1400"/>
              </a:spcBef>
              <a:spcAft>
                <a:spcPts val="0"/>
              </a:spcAft>
              <a:buClr>
                <a:schemeClr val="dk2"/>
              </a:buClr>
              <a:buSzPts val="1100"/>
              <a:buFont typeface="Arial"/>
              <a:buNone/>
            </a:pPr>
            <a:r>
              <a:rPr lang="en" sz="2000">
                <a:solidFill>
                  <a:schemeClr val="accent1"/>
                </a:solidFill>
                <a:highlight>
                  <a:srgbClr val="FFFFFF"/>
                </a:highlight>
              </a:rPr>
              <a:t>In this example, we have created a Student class which has two data members id and name. We are creating the object of the Student class by new keyword and printing the object's value.</a:t>
            </a:r>
            <a:endParaRPr sz="2000">
              <a:solidFill>
                <a:schemeClr val="accent1"/>
              </a:solidFill>
              <a:highlight>
                <a:srgbClr val="FFFFFF"/>
              </a:highlight>
            </a:endParaRPr>
          </a:p>
          <a:p>
            <a:pPr marL="0" lvl="0" indent="0" algn="just" rtl="0">
              <a:spcBef>
                <a:spcPts val="1200"/>
              </a:spcBef>
              <a:spcAft>
                <a:spcPts val="0"/>
              </a:spcAft>
              <a:buClr>
                <a:schemeClr val="dk2"/>
              </a:buClr>
              <a:buSzPts val="1100"/>
              <a:buFont typeface="Arial"/>
              <a:buNone/>
            </a:pPr>
            <a:r>
              <a:rPr lang="en" sz="2000">
                <a:solidFill>
                  <a:schemeClr val="accent1"/>
                </a:solidFill>
                <a:highlight>
                  <a:srgbClr val="FFFFFF"/>
                </a:highlight>
              </a:rPr>
              <a:t>Here, we are creating a main() method inside the class.</a:t>
            </a:r>
            <a:endParaRPr sz="2000">
              <a:solidFill>
                <a:schemeClr val="accent1"/>
              </a:solidFill>
              <a:highlight>
                <a:srgbClr val="FFFFFF"/>
              </a:highlight>
            </a:endParaRPr>
          </a:p>
          <a:p>
            <a:pPr marL="0" lvl="0" indent="0" algn="just" rtl="0">
              <a:spcBef>
                <a:spcPts val="1200"/>
              </a:spcBef>
              <a:spcAft>
                <a:spcPts val="0"/>
              </a:spcAft>
              <a:buClr>
                <a:schemeClr val="dk2"/>
              </a:buClr>
              <a:buSzPts val="1100"/>
              <a:buFont typeface="Arial"/>
              <a:buNone/>
            </a:pPr>
            <a:r>
              <a:rPr lang="en" sz="2000" b="1" i="1">
                <a:solidFill>
                  <a:schemeClr val="accent1"/>
                </a:solidFill>
                <a:highlight>
                  <a:srgbClr val="FFFFFF"/>
                </a:highlight>
              </a:rPr>
              <a:t>File: Student.java</a:t>
            </a:r>
            <a:endParaRPr sz="2000" b="1" i="1">
              <a:solidFill>
                <a:schemeClr val="accent1"/>
              </a:solidFill>
              <a:highlight>
                <a:srgbClr val="FFFFFF"/>
              </a:highlight>
            </a:endParaRPr>
          </a:p>
          <a:p>
            <a:pPr marL="0" marR="25400" lvl="0" indent="0" algn="just" rtl="0">
              <a:lnSpc>
                <a:spcPct val="156250"/>
              </a:lnSpc>
              <a:spcBef>
                <a:spcPts val="1100"/>
              </a:spcBef>
              <a:spcAft>
                <a:spcPts val="0"/>
              </a:spcAft>
              <a:buNone/>
            </a:pPr>
            <a:endParaRPr sz="2000">
              <a:solidFill>
                <a:schemeClr val="dk2"/>
              </a:solidFill>
            </a:endParaRPr>
          </a:p>
          <a:p>
            <a:pPr marL="0" lvl="0" indent="0" algn="just" rtl="0">
              <a:spcBef>
                <a:spcPts val="0"/>
              </a:spcBef>
              <a:spcAft>
                <a:spcPts val="1600"/>
              </a:spcAft>
              <a:buNone/>
            </a:pP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Object and Class Example: main within the class</a:t>
            </a:r>
            <a:endParaRPr sz="2800"/>
          </a:p>
        </p:txBody>
      </p:sp>
      <p:sp>
        <p:nvSpPr>
          <p:cNvPr id="142" name="Google Shape;142;p27"/>
          <p:cNvSpPr txBox="1">
            <a:spLocks noGrp="1"/>
          </p:cNvSpPr>
          <p:nvPr>
            <p:ph type="body" idx="1"/>
          </p:nvPr>
        </p:nvSpPr>
        <p:spPr>
          <a:xfrm>
            <a:off x="311700" y="1068425"/>
            <a:ext cx="8520600" cy="3416400"/>
          </a:xfrm>
          <a:prstGeom prst="rect">
            <a:avLst/>
          </a:prstGeom>
        </p:spPr>
        <p:txBody>
          <a:bodyPr spcFirstLastPara="1" wrap="square" lIns="91425" tIns="91425" rIns="91425" bIns="91425" anchor="t" anchorCtr="0">
            <a:noAutofit/>
          </a:bodyPr>
          <a:lstStyle/>
          <a:p>
            <a:pPr marL="0" marR="25400" lvl="0" indent="0" algn="l" rtl="0">
              <a:lnSpc>
                <a:spcPct val="120000"/>
              </a:lnSpc>
              <a:spcBef>
                <a:spcPts val="0"/>
              </a:spcBef>
              <a:spcAft>
                <a:spcPts val="0"/>
              </a:spcAft>
              <a:buClr>
                <a:schemeClr val="dk2"/>
              </a:buClr>
              <a:buSzPts val="1100"/>
              <a:buFont typeface="Arial"/>
              <a:buNone/>
            </a:pPr>
            <a:r>
              <a:rPr lang="en" sz="1400">
                <a:solidFill>
                  <a:srgbClr val="008200"/>
                </a:solidFill>
              </a:rPr>
              <a:t>//Java Program to illustrate how to define a class and fields</a:t>
            </a:r>
            <a:r>
              <a:rPr lang="en" sz="1400">
                <a:solidFill>
                  <a:schemeClr val="dk2"/>
                </a:solidFill>
              </a:rPr>
              <a:t>  </a:t>
            </a:r>
            <a:endParaRPr sz="1400">
              <a:solidFill>
                <a:schemeClr val="dk2"/>
              </a:solidFill>
            </a:endParaRPr>
          </a:p>
          <a:p>
            <a:pPr marL="0" marR="25400" lvl="0" indent="0" algn="l" rtl="0">
              <a:lnSpc>
                <a:spcPct val="120000"/>
              </a:lnSpc>
              <a:spcBef>
                <a:spcPts val="0"/>
              </a:spcBef>
              <a:spcAft>
                <a:spcPts val="0"/>
              </a:spcAft>
              <a:buClr>
                <a:schemeClr val="dk2"/>
              </a:buClr>
              <a:buSzPts val="1100"/>
              <a:buFont typeface="Arial"/>
              <a:buNone/>
            </a:pPr>
            <a:r>
              <a:rPr lang="en" sz="1400">
                <a:solidFill>
                  <a:srgbClr val="008200"/>
                </a:solidFill>
              </a:rPr>
              <a:t>//Defining a Student class.</a:t>
            </a:r>
            <a:r>
              <a:rPr lang="en" sz="1400">
                <a:solidFill>
                  <a:schemeClr val="dk2"/>
                </a:solidFill>
              </a:rPr>
              <a:t>  </a:t>
            </a:r>
            <a:endParaRPr sz="1400">
              <a:solidFill>
                <a:schemeClr val="dk2"/>
              </a:solidFill>
            </a:endParaRPr>
          </a:p>
          <a:p>
            <a:pPr marL="0" marR="25400" lvl="0" indent="0" algn="l" rtl="0">
              <a:lnSpc>
                <a:spcPct val="120000"/>
              </a:lnSpc>
              <a:spcBef>
                <a:spcPts val="0"/>
              </a:spcBef>
              <a:spcAft>
                <a:spcPts val="0"/>
              </a:spcAft>
              <a:buClr>
                <a:schemeClr val="dk2"/>
              </a:buClr>
              <a:buSzPts val="1100"/>
              <a:buFont typeface="Arial"/>
              <a:buNone/>
            </a:pPr>
            <a:r>
              <a:rPr lang="en" sz="1400">
                <a:solidFill>
                  <a:srgbClr val="006699"/>
                </a:solidFill>
              </a:rPr>
              <a:t>class</a:t>
            </a:r>
            <a:r>
              <a:rPr lang="en" sz="1400">
                <a:solidFill>
                  <a:schemeClr val="dk2"/>
                </a:solidFill>
              </a:rPr>
              <a:t> Student{  </a:t>
            </a:r>
            <a:endParaRPr sz="1400">
              <a:solidFill>
                <a:schemeClr val="dk2"/>
              </a:solidFill>
            </a:endParaRPr>
          </a:p>
          <a:p>
            <a:pPr marL="0" marR="25400" lvl="0" indent="0" algn="l" rtl="0">
              <a:lnSpc>
                <a:spcPct val="120000"/>
              </a:lnSpc>
              <a:spcBef>
                <a:spcPts val="0"/>
              </a:spcBef>
              <a:spcAft>
                <a:spcPts val="0"/>
              </a:spcAft>
              <a:buClr>
                <a:schemeClr val="dk2"/>
              </a:buClr>
              <a:buSzPts val="1100"/>
              <a:buFont typeface="Arial"/>
              <a:buNone/>
            </a:pPr>
            <a:r>
              <a:rPr lang="en" sz="1400">
                <a:solidFill>
                  <a:schemeClr val="dk2"/>
                </a:solidFill>
              </a:rPr>
              <a:t> </a:t>
            </a:r>
            <a:r>
              <a:rPr lang="en" sz="1400">
                <a:solidFill>
                  <a:srgbClr val="008200"/>
                </a:solidFill>
              </a:rPr>
              <a:t>//defining fields</a:t>
            </a:r>
            <a:r>
              <a:rPr lang="en" sz="1400">
                <a:solidFill>
                  <a:schemeClr val="dk2"/>
                </a:solidFill>
              </a:rPr>
              <a:t>  </a:t>
            </a:r>
            <a:endParaRPr sz="1400">
              <a:solidFill>
                <a:schemeClr val="dk2"/>
              </a:solidFill>
            </a:endParaRPr>
          </a:p>
          <a:p>
            <a:pPr marL="0" marR="25400" lvl="0" indent="0" algn="l" rtl="0">
              <a:lnSpc>
                <a:spcPct val="120000"/>
              </a:lnSpc>
              <a:spcBef>
                <a:spcPts val="0"/>
              </a:spcBef>
              <a:spcAft>
                <a:spcPts val="0"/>
              </a:spcAft>
              <a:buClr>
                <a:schemeClr val="dk2"/>
              </a:buClr>
              <a:buSzPts val="1100"/>
              <a:buFont typeface="Arial"/>
              <a:buNone/>
            </a:pPr>
            <a:r>
              <a:rPr lang="en" sz="1400">
                <a:solidFill>
                  <a:schemeClr val="dk2"/>
                </a:solidFill>
              </a:rPr>
              <a:t> </a:t>
            </a:r>
            <a:r>
              <a:rPr lang="en" sz="1400">
                <a:solidFill>
                  <a:srgbClr val="006699"/>
                </a:solidFill>
              </a:rPr>
              <a:t>int</a:t>
            </a:r>
            <a:r>
              <a:rPr lang="en" sz="1400">
                <a:solidFill>
                  <a:schemeClr val="dk2"/>
                </a:solidFill>
              </a:rPr>
              <a:t> id;</a:t>
            </a:r>
            <a:r>
              <a:rPr lang="en" sz="1400">
                <a:solidFill>
                  <a:srgbClr val="008200"/>
                </a:solidFill>
              </a:rPr>
              <a:t>//field or data member or instance variable</a:t>
            </a:r>
            <a:r>
              <a:rPr lang="en" sz="1400">
                <a:solidFill>
                  <a:schemeClr val="dk2"/>
                </a:solidFill>
              </a:rPr>
              <a:t>  </a:t>
            </a:r>
            <a:endParaRPr sz="1400">
              <a:solidFill>
                <a:schemeClr val="dk2"/>
              </a:solidFill>
            </a:endParaRPr>
          </a:p>
          <a:p>
            <a:pPr marL="0" marR="25400" lvl="0" indent="0" algn="l" rtl="0">
              <a:lnSpc>
                <a:spcPct val="120000"/>
              </a:lnSpc>
              <a:spcBef>
                <a:spcPts val="0"/>
              </a:spcBef>
              <a:spcAft>
                <a:spcPts val="0"/>
              </a:spcAft>
              <a:buClr>
                <a:schemeClr val="dk2"/>
              </a:buClr>
              <a:buSzPts val="1100"/>
              <a:buFont typeface="Arial"/>
              <a:buNone/>
            </a:pPr>
            <a:r>
              <a:rPr lang="en" sz="1400">
                <a:solidFill>
                  <a:schemeClr val="dk2"/>
                </a:solidFill>
              </a:rPr>
              <a:t> String name;  </a:t>
            </a:r>
            <a:endParaRPr sz="1400">
              <a:solidFill>
                <a:schemeClr val="dk2"/>
              </a:solidFill>
            </a:endParaRPr>
          </a:p>
          <a:p>
            <a:pPr marL="0" marR="25400" lvl="0" indent="0" algn="l" rtl="0">
              <a:lnSpc>
                <a:spcPct val="120000"/>
              </a:lnSpc>
              <a:spcBef>
                <a:spcPts val="0"/>
              </a:spcBef>
              <a:spcAft>
                <a:spcPts val="0"/>
              </a:spcAft>
              <a:buClr>
                <a:schemeClr val="dk2"/>
              </a:buClr>
              <a:buSzPts val="1100"/>
              <a:buFont typeface="Arial"/>
              <a:buNone/>
            </a:pPr>
            <a:r>
              <a:rPr lang="en" sz="1400">
                <a:solidFill>
                  <a:schemeClr val="dk2"/>
                </a:solidFill>
              </a:rPr>
              <a:t> </a:t>
            </a:r>
            <a:r>
              <a:rPr lang="en" sz="1400">
                <a:solidFill>
                  <a:srgbClr val="008200"/>
                </a:solidFill>
              </a:rPr>
              <a:t>//creating main method inside the Student class</a:t>
            </a:r>
            <a:r>
              <a:rPr lang="en" sz="1400">
                <a:solidFill>
                  <a:schemeClr val="dk2"/>
                </a:solidFill>
              </a:rPr>
              <a:t>  </a:t>
            </a:r>
            <a:endParaRPr sz="1400">
              <a:solidFill>
                <a:schemeClr val="dk2"/>
              </a:solidFill>
            </a:endParaRPr>
          </a:p>
          <a:p>
            <a:pPr marL="0" marR="25400" lvl="0" indent="0" algn="l" rtl="0">
              <a:lnSpc>
                <a:spcPct val="120000"/>
              </a:lnSpc>
              <a:spcBef>
                <a:spcPts val="0"/>
              </a:spcBef>
              <a:spcAft>
                <a:spcPts val="0"/>
              </a:spcAft>
              <a:buClr>
                <a:schemeClr val="dk2"/>
              </a:buClr>
              <a:buSzPts val="1100"/>
              <a:buFont typeface="Arial"/>
              <a:buNone/>
            </a:pPr>
            <a:r>
              <a:rPr lang="en" sz="1400">
                <a:solidFill>
                  <a:schemeClr val="dk2"/>
                </a:solidFill>
              </a:rPr>
              <a:t> </a:t>
            </a:r>
            <a:r>
              <a:rPr lang="en" sz="1400">
                <a:solidFill>
                  <a:srgbClr val="006699"/>
                </a:solidFill>
              </a:rPr>
              <a:t>public</a:t>
            </a:r>
            <a:r>
              <a:rPr lang="en" sz="1400">
                <a:solidFill>
                  <a:schemeClr val="dk2"/>
                </a:solidFill>
              </a:rPr>
              <a:t> </a:t>
            </a:r>
            <a:r>
              <a:rPr lang="en" sz="1400">
                <a:solidFill>
                  <a:srgbClr val="006699"/>
                </a:solidFill>
              </a:rPr>
              <a:t>static</a:t>
            </a:r>
            <a:r>
              <a:rPr lang="en" sz="1400">
                <a:solidFill>
                  <a:schemeClr val="dk2"/>
                </a:solidFill>
              </a:rPr>
              <a:t> </a:t>
            </a:r>
            <a:r>
              <a:rPr lang="en" sz="1400">
                <a:solidFill>
                  <a:srgbClr val="006699"/>
                </a:solidFill>
              </a:rPr>
              <a:t>void</a:t>
            </a:r>
            <a:r>
              <a:rPr lang="en" sz="1400">
                <a:solidFill>
                  <a:schemeClr val="dk2"/>
                </a:solidFill>
              </a:rPr>
              <a:t> main(String args[]){  </a:t>
            </a:r>
            <a:endParaRPr sz="1400">
              <a:solidFill>
                <a:schemeClr val="dk2"/>
              </a:solidFill>
            </a:endParaRPr>
          </a:p>
          <a:p>
            <a:pPr marL="0" marR="25400" lvl="0" indent="0" algn="l" rtl="0">
              <a:lnSpc>
                <a:spcPct val="120000"/>
              </a:lnSpc>
              <a:spcBef>
                <a:spcPts val="0"/>
              </a:spcBef>
              <a:spcAft>
                <a:spcPts val="0"/>
              </a:spcAft>
              <a:buClr>
                <a:schemeClr val="dk2"/>
              </a:buClr>
              <a:buSzPts val="1100"/>
              <a:buFont typeface="Arial"/>
              <a:buNone/>
            </a:pPr>
            <a:r>
              <a:rPr lang="en" sz="1400">
                <a:solidFill>
                  <a:schemeClr val="dk2"/>
                </a:solidFill>
              </a:rPr>
              <a:t>  </a:t>
            </a:r>
            <a:r>
              <a:rPr lang="en" sz="1400">
                <a:solidFill>
                  <a:srgbClr val="008200"/>
                </a:solidFill>
              </a:rPr>
              <a:t>//Creating an object or instance</a:t>
            </a:r>
            <a:r>
              <a:rPr lang="en" sz="1400">
                <a:solidFill>
                  <a:schemeClr val="dk2"/>
                </a:solidFill>
              </a:rPr>
              <a:t>  </a:t>
            </a:r>
            <a:endParaRPr sz="1400">
              <a:solidFill>
                <a:schemeClr val="dk2"/>
              </a:solidFill>
            </a:endParaRPr>
          </a:p>
          <a:p>
            <a:pPr marL="0" marR="25400" lvl="0" indent="0" algn="l" rtl="0">
              <a:lnSpc>
                <a:spcPct val="120000"/>
              </a:lnSpc>
              <a:spcBef>
                <a:spcPts val="0"/>
              </a:spcBef>
              <a:spcAft>
                <a:spcPts val="0"/>
              </a:spcAft>
              <a:buClr>
                <a:schemeClr val="dk2"/>
              </a:buClr>
              <a:buSzPts val="1100"/>
              <a:buFont typeface="Arial"/>
              <a:buNone/>
            </a:pPr>
            <a:r>
              <a:rPr lang="en" sz="1400">
                <a:solidFill>
                  <a:schemeClr val="dk2"/>
                </a:solidFill>
              </a:rPr>
              <a:t>  Student s1=</a:t>
            </a:r>
            <a:r>
              <a:rPr lang="en" sz="1400">
                <a:solidFill>
                  <a:srgbClr val="006699"/>
                </a:solidFill>
              </a:rPr>
              <a:t>new</a:t>
            </a:r>
            <a:r>
              <a:rPr lang="en" sz="1400">
                <a:solidFill>
                  <a:schemeClr val="dk2"/>
                </a:solidFill>
              </a:rPr>
              <a:t> Student();</a:t>
            </a:r>
            <a:r>
              <a:rPr lang="en" sz="1400">
                <a:solidFill>
                  <a:srgbClr val="008200"/>
                </a:solidFill>
              </a:rPr>
              <a:t>//creating an object of Student</a:t>
            </a:r>
            <a:r>
              <a:rPr lang="en" sz="1400">
                <a:solidFill>
                  <a:schemeClr val="dk2"/>
                </a:solidFill>
              </a:rPr>
              <a:t>  </a:t>
            </a:r>
            <a:endParaRPr sz="1400">
              <a:solidFill>
                <a:schemeClr val="dk2"/>
              </a:solidFill>
            </a:endParaRPr>
          </a:p>
          <a:p>
            <a:pPr marL="0" marR="25400" lvl="0" indent="0" algn="l" rtl="0">
              <a:lnSpc>
                <a:spcPct val="120000"/>
              </a:lnSpc>
              <a:spcBef>
                <a:spcPts val="0"/>
              </a:spcBef>
              <a:spcAft>
                <a:spcPts val="0"/>
              </a:spcAft>
              <a:buClr>
                <a:schemeClr val="dk2"/>
              </a:buClr>
              <a:buSzPts val="1100"/>
              <a:buFont typeface="Arial"/>
              <a:buNone/>
            </a:pPr>
            <a:r>
              <a:rPr lang="en" sz="1400">
                <a:solidFill>
                  <a:schemeClr val="dk2"/>
                </a:solidFill>
              </a:rPr>
              <a:t>  </a:t>
            </a:r>
            <a:r>
              <a:rPr lang="en" sz="1400">
                <a:solidFill>
                  <a:srgbClr val="008200"/>
                </a:solidFill>
              </a:rPr>
              <a:t>//Printing values of the object</a:t>
            </a:r>
            <a:r>
              <a:rPr lang="en" sz="1400">
                <a:solidFill>
                  <a:schemeClr val="dk2"/>
                </a:solidFill>
              </a:rPr>
              <a:t>  </a:t>
            </a:r>
            <a:endParaRPr sz="1400">
              <a:solidFill>
                <a:schemeClr val="dk2"/>
              </a:solidFill>
            </a:endParaRPr>
          </a:p>
          <a:p>
            <a:pPr marL="0" marR="25400" lvl="0" indent="0" algn="l" rtl="0">
              <a:lnSpc>
                <a:spcPct val="120000"/>
              </a:lnSpc>
              <a:spcBef>
                <a:spcPts val="0"/>
              </a:spcBef>
              <a:spcAft>
                <a:spcPts val="0"/>
              </a:spcAft>
              <a:buClr>
                <a:schemeClr val="dk2"/>
              </a:buClr>
              <a:buSzPts val="1100"/>
              <a:buFont typeface="Arial"/>
              <a:buNone/>
            </a:pPr>
            <a:r>
              <a:rPr lang="en" sz="1400">
                <a:solidFill>
                  <a:schemeClr val="dk2"/>
                </a:solidFill>
              </a:rPr>
              <a:t>  System.out.println(s1.id);</a:t>
            </a:r>
            <a:r>
              <a:rPr lang="en" sz="1400">
                <a:solidFill>
                  <a:srgbClr val="008200"/>
                </a:solidFill>
              </a:rPr>
              <a:t>//accessing member through reference variable</a:t>
            </a:r>
            <a:r>
              <a:rPr lang="en" sz="1400">
                <a:solidFill>
                  <a:schemeClr val="dk2"/>
                </a:solidFill>
              </a:rPr>
              <a:t>  </a:t>
            </a:r>
            <a:endParaRPr sz="1400">
              <a:solidFill>
                <a:schemeClr val="dk2"/>
              </a:solidFill>
            </a:endParaRPr>
          </a:p>
          <a:p>
            <a:pPr marL="0" marR="25400" lvl="0" indent="0" algn="l" rtl="0">
              <a:lnSpc>
                <a:spcPct val="120000"/>
              </a:lnSpc>
              <a:spcBef>
                <a:spcPts val="0"/>
              </a:spcBef>
              <a:spcAft>
                <a:spcPts val="0"/>
              </a:spcAft>
              <a:buNone/>
            </a:pPr>
            <a:r>
              <a:rPr lang="en" sz="1400">
                <a:solidFill>
                  <a:schemeClr val="dk2"/>
                </a:solidFill>
              </a:rPr>
              <a:t>  System.out.println(s1.name);   }  </a:t>
            </a:r>
            <a:endParaRPr sz="1400">
              <a:solidFill>
                <a:schemeClr val="dk2"/>
              </a:solidFill>
            </a:endParaRPr>
          </a:p>
          <a:p>
            <a:pPr marL="0" marR="25400" lvl="0" indent="0" algn="l" rtl="0">
              <a:lnSpc>
                <a:spcPct val="120000"/>
              </a:lnSpc>
              <a:spcBef>
                <a:spcPts val="0"/>
              </a:spcBef>
              <a:spcAft>
                <a:spcPts val="0"/>
              </a:spcAft>
              <a:buClr>
                <a:schemeClr val="dk2"/>
              </a:buClr>
              <a:buSzPts val="1100"/>
              <a:buFont typeface="Arial"/>
              <a:buNone/>
            </a:pPr>
            <a:r>
              <a:rPr lang="en" sz="1400">
                <a:solidFill>
                  <a:schemeClr val="dk2"/>
                </a:solidFill>
              </a:rPr>
              <a:t>}</a:t>
            </a:r>
            <a:endParaRPr sz="1400">
              <a:solidFill>
                <a:schemeClr val="accent1"/>
              </a:solidFill>
              <a:highlight>
                <a:srgbClr val="FFFFFF"/>
              </a:highlight>
            </a:endParaRPr>
          </a:p>
        </p:txBody>
      </p:sp>
      <p:sp>
        <p:nvSpPr>
          <p:cNvPr id="143" name="Google Shape;143;p27"/>
          <p:cNvSpPr txBox="1"/>
          <p:nvPr/>
        </p:nvSpPr>
        <p:spPr>
          <a:xfrm>
            <a:off x="5847300" y="2063850"/>
            <a:ext cx="32967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lt2"/>
                </a:solidFill>
                <a:latin typeface="Source Sans Pro"/>
                <a:ea typeface="Source Sans Pro"/>
                <a:cs typeface="Source Sans Pro"/>
                <a:sym typeface="Source Sans Pro"/>
              </a:rPr>
              <a:t>Output:</a:t>
            </a:r>
            <a:endParaRPr sz="1800" b="1">
              <a:solidFill>
                <a:schemeClr val="lt2"/>
              </a:solidFill>
              <a:latin typeface="Source Sans Pro"/>
              <a:ea typeface="Source Sans Pro"/>
              <a:cs typeface="Source Sans Pro"/>
              <a:sym typeface="Source Sans Pro"/>
            </a:endParaRPr>
          </a:p>
          <a:p>
            <a:pPr marL="0" lvl="0" indent="0" algn="l" rtl="0">
              <a:spcBef>
                <a:spcPts val="0"/>
              </a:spcBef>
              <a:spcAft>
                <a:spcPts val="0"/>
              </a:spcAft>
              <a:buNone/>
            </a:pPr>
            <a:r>
              <a:rPr lang="en" sz="1800">
                <a:solidFill>
                  <a:schemeClr val="lt2"/>
                </a:solidFill>
                <a:latin typeface="Source Sans Pro"/>
                <a:ea typeface="Source Sans Pro"/>
                <a:cs typeface="Source Sans Pro"/>
                <a:sym typeface="Source Sans Pro"/>
              </a:rPr>
              <a:t>0</a:t>
            </a:r>
            <a:endParaRPr sz="1800">
              <a:solidFill>
                <a:schemeClr val="lt2"/>
              </a:solidFill>
              <a:latin typeface="Source Sans Pro"/>
              <a:ea typeface="Source Sans Pro"/>
              <a:cs typeface="Source Sans Pro"/>
              <a:sym typeface="Source Sans Pro"/>
            </a:endParaRPr>
          </a:p>
          <a:p>
            <a:pPr marL="0" lvl="0" indent="0" algn="l" rtl="0">
              <a:spcBef>
                <a:spcPts val="0"/>
              </a:spcBef>
              <a:spcAft>
                <a:spcPts val="0"/>
              </a:spcAft>
              <a:buNone/>
            </a:pPr>
            <a:r>
              <a:rPr lang="en" sz="1800">
                <a:solidFill>
                  <a:schemeClr val="lt2"/>
                </a:solidFill>
                <a:latin typeface="Source Sans Pro"/>
                <a:ea typeface="Source Sans Pro"/>
                <a:cs typeface="Source Sans Pro"/>
                <a:sym typeface="Source Sans Pro"/>
              </a:rPr>
              <a:t>Null</a:t>
            </a:r>
            <a:endParaRPr sz="1800">
              <a:solidFill>
                <a:schemeClr val="lt2"/>
              </a:solidFill>
              <a:latin typeface="Source Sans Pro"/>
              <a:ea typeface="Source Sans Pro"/>
              <a:cs typeface="Source Sans Pro"/>
              <a:sym typeface="Source Sans Pro"/>
            </a:endParaRPr>
          </a:p>
        </p:txBody>
      </p:sp>
      <p:sp>
        <p:nvSpPr>
          <p:cNvPr id="144" name="Google Shape;144;p27"/>
          <p:cNvSpPr/>
          <p:nvPr/>
        </p:nvSpPr>
        <p:spPr>
          <a:xfrm>
            <a:off x="5841150" y="2065600"/>
            <a:ext cx="2270700" cy="1039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Source Sans Pro"/>
                <a:ea typeface="Source Sans Pro"/>
                <a:cs typeface="Source Sans Pro"/>
                <a:sym typeface="Source Sans Pro"/>
              </a:rPr>
              <a:t>Output</a:t>
            </a:r>
            <a:r>
              <a:rPr lang="en" sz="1800">
                <a:latin typeface="Source Sans Pro"/>
                <a:ea typeface="Source Sans Pro"/>
                <a:cs typeface="Source Sans Pro"/>
                <a:sym typeface="Source Sans Pro"/>
              </a:rPr>
              <a:t>:</a:t>
            </a:r>
            <a:endParaRPr sz="1800">
              <a:latin typeface="Source Sans Pro"/>
              <a:ea typeface="Source Sans Pro"/>
              <a:cs typeface="Source Sans Pro"/>
              <a:sym typeface="Source Sans Pro"/>
            </a:endParaRPr>
          </a:p>
          <a:p>
            <a:pPr marL="0" lvl="0" indent="0" algn="l" rtl="0">
              <a:spcBef>
                <a:spcPts val="0"/>
              </a:spcBef>
              <a:spcAft>
                <a:spcPts val="0"/>
              </a:spcAft>
              <a:buNone/>
            </a:pPr>
            <a:r>
              <a:rPr lang="en" sz="1800">
                <a:latin typeface="Source Sans Pro"/>
                <a:ea typeface="Source Sans Pro"/>
                <a:cs typeface="Source Sans Pro"/>
                <a:sym typeface="Source Sans Pro"/>
              </a:rPr>
              <a:t>0</a:t>
            </a:r>
            <a:endParaRPr sz="1800">
              <a:latin typeface="Source Sans Pro"/>
              <a:ea typeface="Source Sans Pro"/>
              <a:cs typeface="Source Sans Pro"/>
              <a:sym typeface="Source Sans Pro"/>
            </a:endParaRPr>
          </a:p>
          <a:p>
            <a:pPr marL="0" lvl="0" indent="0" algn="l" rtl="0">
              <a:spcBef>
                <a:spcPts val="0"/>
              </a:spcBef>
              <a:spcAft>
                <a:spcPts val="0"/>
              </a:spcAft>
              <a:buNone/>
            </a:pPr>
            <a:r>
              <a:rPr lang="en" sz="1800">
                <a:latin typeface="Source Sans Pro"/>
                <a:ea typeface="Source Sans Pro"/>
                <a:cs typeface="Source Sans Pro"/>
                <a:sym typeface="Source Sans Pro"/>
              </a:rPr>
              <a:t>null</a:t>
            </a:r>
            <a:endParaRPr sz="1800">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Object and Class Example: main outside the class</a:t>
            </a:r>
            <a:endParaRPr sz="2700"/>
          </a:p>
        </p:txBody>
      </p:sp>
      <p:sp>
        <p:nvSpPr>
          <p:cNvPr id="150" name="Google Shape;15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2000">
                <a:solidFill>
                  <a:schemeClr val="accent1"/>
                </a:solidFill>
                <a:highlight>
                  <a:srgbClr val="FFFFFF"/>
                </a:highlight>
              </a:rPr>
              <a:t>In real time development, we create classes and use it from another class. It is a better approach than previous one. Let's see a simple example, where we are having main() method in another class.</a:t>
            </a:r>
            <a:endParaRPr sz="2000">
              <a:solidFill>
                <a:srgbClr val="FFFFFF"/>
              </a:solidFill>
            </a:endParaRPr>
          </a:p>
          <a:p>
            <a:pPr marL="0" lvl="0" indent="0" algn="just" rtl="0">
              <a:spcBef>
                <a:spcPts val="1200"/>
              </a:spcBef>
              <a:spcAft>
                <a:spcPts val="0"/>
              </a:spcAft>
              <a:buClr>
                <a:schemeClr val="dk2"/>
              </a:buClr>
              <a:buSzPts val="1100"/>
              <a:buFont typeface="Arial"/>
              <a:buNone/>
            </a:pPr>
            <a:r>
              <a:rPr lang="en" sz="2000">
                <a:solidFill>
                  <a:schemeClr val="accent1"/>
                </a:solidFill>
                <a:highlight>
                  <a:srgbClr val="FFFFFF"/>
                </a:highlight>
              </a:rPr>
              <a:t>We can have multiple classes in different Java files or single Java file. If you define multiple classes in a single Java source file, it is a good idea to save the file name with the class name which has main() method.</a:t>
            </a:r>
            <a:endParaRPr sz="2000">
              <a:solidFill>
                <a:schemeClr val="accent1"/>
              </a:solidFill>
              <a:highlight>
                <a:srgbClr val="FFFFFF"/>
              </a:highlight>
            </a:endParaRPr>
          </a:p>
          <a:p>
            <a:pPr marL="0" lvl="0" indent="0" algn="just" rtl="0">
              <a:spcBef>
                <a:spcPts val="1200"/>
              </a:spcBef>
              <a:spcAft>
                <a:spcPts val="0"/>
              </a:spcAft>
              <a:buClr>
                <a:schemeClr val="dk2"/>
              </a:buClr>
              <a:buSzPts val="1100"/>
              <a:buFont typeface="Arial"/>
              <a:buNone/>
            </a:pPr>
            <a:r>
              <a:rPr lang="en" sz="2000" b="1" i="1">
                <a:solidFill>
                  <a:schemeClr val="accent1"/>
                </a:solidFill>
                <a:highlight>
                  <a:srgbClr val="FFFFFF"/>
                </a:highlight>
              </a:rPr>
              <a:t>File: TestStudent1.java</a:t>
            </a:r>
            <a:endParaRPr sz="2000" b="1" i="1">
              <a:solidFill>
                <a:schemeClr val="accent1"/>
              </a:solidFill>
              <a:highlight>
                <a:srgbClr val="FFFFFF"/>
              </a:highlight>
            </a:endParaRPr>
          </a:p>
          <a:p>
            <a:pPr marL="0" lvl="0" indent="0" algn="l" rtl="0">
              <a:spcBef>
                <a:spcPts val="1100"/>
              </a:spcBef>
              <a:spcAft>
                <a:spcPts val="1600"/>
              </a:spcAft>
              <a:buNone/>
            </a:pP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Object and Class Example: main outside the class</a:t>
            </a:r>
            <a:endParaRPr sz="2700"/>
          </a:p>
        </p:txBody>
      </p:sp>
      <p:sp>
        <p:nvSpPr>
          <p:cNvPr id="156" name="Google Shape;15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25400" lvl="0" indent="0" algn="l" rtl="0">
              <a:lnSpc>
                <a:spcPct val="120000"/>
              </a:lnSpc>
              <a:spcBef>
                <a:spcPts val="0"/>
              </a:spcBef>
              <a:spcAft>
                <a:spcPts val="0"/>
              </a:spcAft>
              <a:buClr>
                <a:schemeClr val="dk2"/>
              </a:buClr>
              <a:buSzPts val="1100"/>
              <a:buFont typeface="Arial"/>
              <a:buNone/>
            </a:pPr>
            <a:r>
              <a:rPr lang="en" sz="1500">
                <a:solidFill>
                  <a:srgbClr val="008200"/>
                </a:solidFill>
              </a:rPr>
              <a:t>//Java Program to demonstrate having the main method in </a:t>
            </a:r>
            <a:r>
              <a:rPr lang="en" sz="1500">
                <a:solidFill>
                  <a:schemeClr val="dk2"/>
                </a:solidFill>
              </a:rPr>
              <a:t>  </a:t>
            </a:r>
            <a:endParaRPr sz="1500">
              <a:solidFill>
                <a:schemeClr val="dk2"/>
              </a:solidFill>
            </a:endParaRPr>
          </a:p>
          <a:p>
            <a:pPr marL="0" marR="25400" lvl="0" indent="0" algn="l" rtl="0">
              <a:lnSpc>
                <a:spcPct val="120000"/>
              </a:lnSpc>
              <a:spcBef>
                <a:spcPts val="0"/>
              </a:spcBef>
              <a:spcAft>
                <a:spcPts val="0"/>
              </a:spcAft>
              <a:buClr>
                <a:schemeClr val="dk2"/>
              </a:buClr>
              <a:buSzPts val="1100"/>
              <a:buFont typeface="Arial"/>
              <a:buNone/>
            </a:pPr>
            <a:r>
              <a:rPr lang="en" sz="1500">
                <a:solidFill>
                  <a:srgbClr val="008200"/>
                </a:solidFill>
              </a:rPr>
              <a:t>//another class</a:t>
            </a:r>
            <a:r>
              <a:rPr lang="en" sz="1500">
                <a:solidFill>
                  <a:schemeClr val="dk2"/>
                </a:solidFill>
              </a:rPr>
              <a:t>  </a:t>
            </a:r>
            <a:endParaRPr sz="1500">
              <a:solidFill>
                <a:schemeClr val="dk2"/>
              </a:solidFill>
            </a:endParaRPr>
          </a:p>
          <a:p>
            <a:pPr marL="0" marR="25400" lvl="0" indent="0" algn="l" rtl="0">
              <a:lnSpc>
                <a:spcPct val="120000"/>
              </a:lnSpc>
              <a:spcBef>
                <a:spcPts val="0"/>
              </a:spcBef>
              <a:spcAft>
                <a:spcPts val="0"/>
              </a:spcAft>
              <a:buClr>
                <a:schemeClr val="dk2"/>
              </a:buClr>
              <a:buSzPts val="1100"/>
              <a:buFont typeface="Arial"/>
              <a:buNone/>
            </a:pPr>
            <a:r>
              <a:rPr lang="en" sz="1500">
                <a:solidFill>
                  <a:srgbClr val="008200"/>
                </a:solidFill>
              </a:rPr>
              <a:t>//Creating Student class.</a:t>
            </a:r>
            <a:r>
              <a:rPr lang="en" sz="1500">
                <a:solidFill>
                  <a:schemeClr val="dk2"/>
                </a:solidFill>
              </a:rPr>
              <a:t>  </a:t>
            </a:r>
            <a:endParaRPr sz="1500">
              <a:solidFill>
                <a:schemeClr val="dk2"/>
              </a:solidFill>
            </a:endParaRPr>
          </a:p>
          <a:p>
            <a:pPr marL="0" marR="25400" lvl="0" indent="0" algn="l" rtl="0">
              <a:lnSpc>
                <a:spcPct val="120000"/>
              </a:lnSpc>
              <a:spcBef>
                <a:spcPts val="0"/>
              </a:spcBef>
              <a:spcAft>
                <a:spcPts val="0"/>
              </a:spcAft>
              <a:buClr>
                <a:schemeClr val="dk2"/>
              </a:buClr>
              <a:buSzPts val="1100"/>
              <a:buFont typeface="Arial"/>
              <a:buNone/>
            </a:pPr>
            <a:r>
              <a:rPr lang="en" sz="1500">
                <a:solidFill>
                  <a:srgbClr val="006699"/>
                </a:solidFill>
              </a:rPr>
              <a:t>class</a:t>
            </a:r>
            <a:r>
              <a:rPr lang="en" sz="1500">
                <a:solidFill>
                  <a:schemeClr val="dk2"/>
                </a:solidFill>
              </a:rPr>
              <a:t> Student{  </a:t>
            </a:r>
            <a:endParaRPr sz="1500">
              <a:solidFill>
                <a:schemeClr val="dk2"/>
              </a:solidFill>
            </a:endParaRPr>
          </a:p>
          <a:p>
            <a:pPr marL="0" marR="25400" lvl="0" indent="0" algn="l" rtl="0">
              <a:lnSpc>
                <a:spcPct val="120000"/>
              </a:lnSpc>
              <a:spcBef>
                <a:spcPts val="0"/>
              </a:spcBef>
              <a:spcAft>
                <a:spcPts val="0"/>
              </a:spcAft>
              <a:buClr>
                <a:schemeClr val="dk2"/>
              </a:buClr>
              <a:buSzPts val="1100"/>
              <a:buFont typeface="Arial"/>
              <a:buNone/>
            </a:pPr>
            <a:r>
              <a:rPr lang="en" sz="1500">
                <a:solidFill>
                  <a:schemeClr val="dk2"/>
                </a:solidFill>
              </a:rPr>
              <a:t> </a:t>
            </a:r>
            <a:r>
              <a:rPr lang="en" sz="1500">
                <a:solidFill>
                  <a:srgbClr val="006699"/>
                </a:solidFill>
              </a:rPr>
              <a:t>int</a:t>
            </a:r>
            <a:r>
              <a:rPr lang="en" sz="1500">
                <a:solidFill>
                  <a:schemeClr val="dk2"/>
                </a:solidFill>
              </a:rPr>
              <a:t> id;  </a:t>
            </a:r>
            <a:endParaRPr sz="1500">
              <a:solidFill>
                <a:schemeClr val="dk2"/>
              </a:solidFill>
            </a:endParaRPr>
          </a:p>
          <a:p>
            <a:pPr marL="0" marR="25400" lvl="0" indent="0" algn="l" rtl="0">
              <a:lnSpc>
                <a:spcPct val="120000"/>
              </a:lnSpc>
              <a:spcBef>
                <a:spcPts val="0"/>
              </a:spcBef>
              <a:spcAft>
                <a:spcPts val="0"/>
              </a:spcAft>
              <a:buClr>
                <a:schemeClr val="dk2"/>
              </a:buClr>
              <a:buSzPts val="1100"/>
              <a:buFont typeface="Arial"/>
              <a:buNone/>
            </a:pPr>
            <a:r>
              <a:rPr lang="en" sz="1500">
                <a:solidFill>
                  <a:schemeClr val="dk2"/>
                </a:solidFill>
              </a:rPr>
              <a:t> String name;  </a:t>
            </a:r>
            <a:endParaRPr sz="1500">
              <a:solidFill>
                <a:schemeClr val="dk2"/>
              </a:solidFill>
            </a:endParaRPr>
          </a:p>
          <a:p>
            <a:pPr marL="0" marR="25400" lvl="0" indent="0" algn="l" rtl="0">
              <a:lnSpc>
                <a:spcPct val="120000"/>
              </a:lnSpc>
              <a:spcBef>
                <a:spcPts val="0"/>
              </a:spcBef>
              <a:spcAft>
                <a:spcPts val="0"/>
              </a:spcAft>
              <a:buClr>
                <a:schemeClr val="dk2"/>
              </a:buClr>
              <a:buSzPts val="1100"/>
              <a:buFont typeface="Arial"/>
              <a:buNone/>
            </a:pPr>
            <a:r>
              <a:rPr lang="en" sz="1500">
                <a:solidFill>
                  <a:schemeClr val="dk2"/>
                </a:solidFill>
              </a:rPr>
              <a:t>}  </a:t>
            </a:r>
            <a:endParaRPr sz="1500">
              <a:solidFill>
                <a:schemeClr val="dk2"/>
              </a:solidFill>
            </a:endParaRPr>
          </a:p>
          <a:p>
            <a:pPr marL="0" marR="25400" lvl="0" indent="0" algn="l" rtl="0">
              <a:lnSpc>
                <a:spcPct val="120000"/>
              </a:lnSpc>
              <a:spcBef>
                <a:spcPts val="0"/>
              </a:spcBef>
              <a:spcAft>
                <a:spcPts val="0"/>
              </a:spcAft>
              <a:buClr>
                <a:schemeClr val="dk2"/>
              </a:buClr>
              <a:buSzPts val="1100"/>
              <a:buFont typeface="Arial"/>
              <a:buNone/>
            </a:pPr>
            <a:r>
              <a:rPr lang="en" sz="1500">
                <a:solidFill>
                  <a:srgbClr val="008200"/>
                </a:solidFill>
              </a:rPr>
              <a:t>//Creating another class TestStudent1 which contains the main method</a:t>
            </a:r>
            <a:r>
              <a:rPr lang="en" sz="1500">
                <a:solidFill>
                  <a:schemeClr val="dk2"/>
                </a:solidFill>
              </a:rPr>
              <a:t>  </a:t>
            </a:r>
            <a:endParaRPr sz="1500">
              <a:solidFill>
                <a:schemeClr val="dk2"/>
              </a:solidFill>
            </a:endParaRPr>
          </a:p>
          <a:p>
            <a:pPr marL="0" marR="25400" lvl="0" indent="0" algn="l" rtl="0">
              <a:lnSpc>
                <a:spcPct val="120000"/>
              </a:lnSpc>
              <a:spcBef>
                <a:spcPts val="0"/>
              </a:spcBef>
              <a:spcAft>
                <a:spcPts val="0"/>
              </a:spcAft>
              <a:buClr>
                <a:schemeClr val="dk2"/>
              </a:buClr>
              <a:buSzPts val="1100"/>
              <a:buFont typeface="Arial"/>
              <a:buNone/>
            </a:pPr>
            <a:r>
              <a:rPr lang="en" sz="1500">
                <a:solidFill>
                  <a:srgbClr val="006699"/>
                </a:solidFill>
              </a:rPr>
              <a:t>class</a:t>
            </a:r>
            <a:r>
              <a:rPr lang="en" sz="1500">
                <a:solidFill>
                  <a:schemeClr val="dk2"/>
                </a:solidFill>
              </a:rPr>
              <a:t> TestStudent1{  </a:t>
            </a:r>
            <a:endParaRPr sz="1500">
              <a:solidFill>
                <a:schemeClr val="dk2"/>
              </a:solidFill>
            </a:endParaRPr>
          </a:p>
          <a:p>
            <a:pPr marL="0" marR="25400" lvl="0" indent="0" algn="l" rtl="0">
              <a:lnSpc>
                <a:spcPct val="120000"/>
              </a:lnSpc>
              <a:spcBef>
                <a:spcPts val="0"/>
              </a:spcBef>
              <a:spcAft>
                <a:spcPts val="0"/>
              </a:spcAft>
              <a:buClr>
                <a:schemeClr val="dk2"/>
              </a:buClr>
              <a:buSzPts val="1100"/>
              <a:buFont typeface="Arial"/>
              <a:buNone/>
            </a:pPr>
            <a:r>
              <a:rPr lang="en" sz="1500">
                <a:solidFill>
                  <a:schemeClr val="dk2"/>
                </a:solidFill>
              </a:rPr>
              <a:t> </a:t>
            </a:r>
            <a:r>
              <a:rPr lang="en" sz="1500">
                <a:solidFill>
                  <a:srgbClr val="006699"/>
                </a:solidFill>
              </a:rPr>
              <a:t>public</a:t>
            </a:r>
            <a:r>
              <a:rPr lang="en" sz="1500">
                <a:solidFill>
                  <a:schemeClr val="dk2"/>
                </a:solidFill>
              </a:rPr>
              <a:t> </a:t>
            </a:r>
            <a:r>
              <a:rPr lang="en" sz="1500">
                <a:solidFill>
                  <a:srgbClr val="006699"/>
                </a:solidFill>
              </a:rPr>
              <a:t>static</a:t>
            </a:r>
            <a:r>
              <a:rPr lang="en" sz="1500">
                <a:solidFill>
                  <a:schemeClr val="dk2"/>
                </a:solidFill>
              </a:rPr>
              <a:t> </a:t>
            </a:r>
            <a:r>
              <a:rPr lang="en" sz="1500">
                <a:solidFill>
                  <a:srgbClr val="006699"/>
                </a:solidFill>
              </a:rPr>
              <a:t>void</a:t>
            </a:r>
            <a:r>
              <a:rPr lang="en" sz="1500">
                <a:solidFill>
                  <a:schemeClr val="dk2"/>
                </a:solidFill>
              </a:rPr>
              <a:t> main(String args[]){  </a:t>
            </a:r>
            <a:endParaRPr sz="1500">
              <a:solidFill>
                <a:schemeClr val="dk2"/>
              </a:solidFill>
            </a:endParaRPr>
          </a:p>
          <a:p>
            <a:pPr marL="0" marR="25400" lvl="0" indent="0" algn="l" rtl="0">
              <a:lnSpc>
                <a:spcPct val="120000"/>
              </a:lnSpc>
              <a:spcBef>
                <a:spcPts val="0"/>
              </a:spcBef>
              <a:spcAft>
                <a:spcPts val="0"/>
              </a:spcAft>
              <a:buClr>
                <a:schemeClr val="dk2"/>
              </a:buClr>
              <a:buSzPts val="1100"/>
              <a:buFont typeface="Arial"/>
              <a:buNone/>
            </a:pPr>
            <a:r>
              <a:rPr lang="en" sz="1500">
                <a:solidFill>
                  <a:schemeClr val="dk2"/>
                </a:solidFill>
              </a:rPr>
              <a:t>  Student s1=</a:t>
            </a:r>
            <a:r>
              <a:rPr lang="en" sz="1500">
                <a:solidFill>
                  <a:srgbClr val="006699"/>
                </a:solidFill>
              </a:rPr>
              <a:t>new</a:t>
            </a:r>
            <a:r>
              <a:rPr lang="en" sz="1500">
                <a:solidFill>
                  <a:schemeClr val="dk2"/>
                </a:solidFill>
              </a:rPr>
              <a:t> Student();  </a:t>
            </a:r>
            <a:endParaRPr sz="1500">
              <a:solidFill>
                <a:schemeClr val="dk2"/>
              </a:solidFill>
            </a:endParaRPr>
          </a:p>
          <a:p>
            <a:pPr marL="0" marR="25400" lvl="0" indent="0" algn="l" rtl="0">
              <a:lnSpc>
                <a:spcPct val="120000"/>
              </a:lnSpc>
              <a:spcBef>
                <a:spcPts val="0"/>
              </a:spcBef>
              <a:spcAft>
                <a:spcPts val="0"/>
              </a:spcAft>
              <a:buClr>
                <a:schemeClr val="dk2"/>
              </a:buClr>
              <a:buSzPts val="1100"/>
              <a:buFont typeface="Arial"/>
              <a:buNone/>
            </a:pPr>
            <a:r>
              <a:rPr lang="en" sz="1500">
                <a:solidFill>
                  <a:schemeClr val="dk2"/>
                </a:solidFill>
              </a:rPr>
              <a:t>  System.out.println(s1.id);  </a:t>
            </a:r>
            <a:endParaRPr sz="1500">
              <a:solidFill>
                <a:schemeClr val="dk2"/>
              </a:solidFill>
            </a:endParaRPr>
          </a:p>
          <a:p>
            <a:pPr marL="0" marR="25400" lvl="0" indent="0" algn="l" rtl="0">
              <a:lnSpc>
                <a:spcPct val="120000"/>
              </a:lnSpc>
              <a:spcBef>
                <a:spcPts val="0"/>
              </a:spcBef>
              <a:spcAft>
                <a:spcPts val="0"/>
              </a:spcAft>
              <a:buClr>
                <a:schemeClr val="dk2"/>
              </a:buClr>
              <a:buSzPts val="1100"/>
              <a:buFont typeface="Arial"/>
              <a:buNone/>
            </a:pPr>
            <a:r>
              <a:rPr lang="en" sz="1500">
                <a:solidFill>
                  <a:schemeClr val="dk2"/>
                </a:solidFill>
              </a:rPr>
              <a:t>  System.out.println(s1.name);  }</a:t>
            </a:r>
            <a:endParaRPr sz="1500">
              <a:solidFill>
                <a:schemeClr val="dk2"/>
              </a:solidFill>
            </a:endParaRPr>
          </a:p>
          <a:p>
            <a:pPr marL="0" marR="25400" lvl="0" indent="0" algn="l" rtl="0">
              <a:lnSpc>
                <a:spcPct val="120000"/>
              </a:lnSpc>
              <a:spcBef>
                <a:spcPts val="0"/>
              </a:spcBef>
              <a:spcAft>
                <a:spcPts val="0"/>
              </a:spcAft>
              <a:buNone/>
            </a:pPr>
            <a:r>
              <a:rPr lang="en" sz="1500">
                <a:solidFill>
                  <a:schemeClr val="dk2"/>
                </a:solidFill>
              </a:rPr>
              <a:t>}</a:t>
            </a:r>
            <a:endParaRPr sz="1500">
              <a:solidFill>
                <a:schemeClr val="accent1"/>
              </a:solidFill>
              <a:highlight>
                <a:srgbClr val="FFFFFF"/>
              </a:highlight>
            </a:endParaRPr>
          </a:p>
        </p:txBody>
      </p:sp>
      <p:sp>
        <p:nvSpPr>
          <p:cNvPr id="157" name="Google Shape;157;p29"/>
          <p:cNvSpPr txBox="1"/>
          <p:nvPr/>
        </p:nvSpPr>
        <p:spPr>
          <a:xfrm>
            <a:off x="6935525" y="2517025"/>
            <a:ext cx="2229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lt2"/>
              </a:solidFill>
              <a:latin typeface="Source Sans Pro"/>
              <a:ea typeface="Source Sans Pro"/>
              <a:cs typeface="Source Sans Pro"/>
              <a:sym typeface="Source Sans Pro"/>
            </a:endParaRPr>
          </a:p>
        </p:txBody>
      </p:sp>
      <p:sp>
        <p:nvSpPr>
          <p:cNvPr id="158" name="Google Shape;158;p29"/>
          <p:cNvSpPr/>
          <p:nvPr/>
        </p:nvSpPr>
        <p:spPr>
          <a:xfrm>
            <a:off x="6607200" y="2091325"/>
            <a:ext cx="1313100" cy="1313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20000"/>
              </a:lnSpc>
              <a:spcBef>
                <a:spcPts val="0"/>
              </a:spcBef>
              <a:spcAft>
                <a:spcPts val="0"/>
              </a:spcAft>
              <a:buClr>
                <a:schemeClr val="dk2"/>
              </a:buClr>
              <a:buSzPts val="1100"/>
              <a:buFont typeface="Arial"/>
              <a:buNone/>
            </a:pPr>
            <a:r>
              <a:rPr lang="en" sz="1500" b="1">
                <a:solidFill>
                  <a:schemeClr val="accent1"/>
                </a:solidFill>
                <a:highlight>
                  <a:srgbClr val="FFFFFF"/>
                </a:highlight>
                <a:latin typeface="Source Sans Pro"/>
                <a:ea typeface="Source Sans Pro"/>
                <a:cs typeface="Source Sans Pro"/>
                <a:sym typeface="Source Sans Pro"/>
              </a:rPr>
              <a:t>Output</a:t>
            </a:r>
            <a:r>
              <a:rPr lang="en" sz="1500">
                <a:solidFill>
                  <a:schemeClr val="accent1"/>
                </a:solidFill>
                <a:highlight>
                  <a:srgbClr val="FFFFFF"/>
                </a:highlight>
                <a:latin typeface="Source Sans Pro"/>
                <a:ea typeface="Source Sans Pro"/>
                <a:cs typeface="Source Sans Pro"/>
                <a:sym typeface="Source Sans Pro"/>
              </a:rPr>
              <a:t>:</a:t>
            </a:r>
            <a:endParaRPr sz="1500">
              <a:solidFill>
                <a:schemeClr val="accent1"/>
              </a:solidFill>
              <a:highlight>
                <a:srgbClr val="FFFFFF"/>
              </a:highlight>
              <a:latin typeface="Source Sans Pro"/>
              <a:ea typeface="Source Sans Pro"/>
              <a:cs typeface="Source Sans Pro"/>
              <a:sym typeface="Source Sans Pro"/>
            </a:endParaRPr>
          </a:p>
          <a:p>
            <a:pPr marL="0" lvl="0" indent="0" algn="l" rtl="0">
              <a:lnSpc>
                <a:spcPct val="120000"/>
              </a:lnSpc>
              <a:spcBef>
                <a:spcPts val="0"/>
              </a:spcBef>
              <a:spcAft>
                <a:spcPts val="0"/>
              </a:spcAft>
              <a:buClr>
                <a:schemeClr val="dk2"/>
              </a:buClr>
              <a:buSzPts val="1100"/>
              <a:buFont typeface="Arial"/>
              <a:buNone/>
            </a:pPr>
            <a:r>
              <a:rPr lang="en" sz="1500">
                <a:solidFill>
                  <a:srgbClr val="535559"/>
                </a:solidFill>
                <a:highlight>
                  <a:srgbClr val="EEEEEE"/>
                </a:highlight>
                <a:latin typeface="Source Sans Pro"/>
                <a:ea typeface="Source Sans Pro"/>
                <a:cs typeface="Source Sans Pro"/>
                <a:sym typeface="Source Sans Pro"/>
              </a:rPr>
              <a:t>0 </a:t>
            </a:r>
            <a:endParaRPr sz="1500">
              <a:solidFill>
                <a:srgbClr val="535559"/>
              </a:solidFill>
              <a:highlight>
                <a:srgbClr val="EEEEEE"/>
              </a:highlight>
              <a:latin typeface="Source Sans Pro"/>
              <a:ea typeface="Source Sans Pro"/>
              <a:cs typeface="Source Sans Pro"/>
              <a:sym typeface="Source Sans Pro"/>
            </a:endParaRPr>
          </a:p>
          <a:p>
            <a:pPr marL="0" lvl="0" indent="0" algn="just" rtl="0">
              <a:lnSpc>
                <a:spcPct val="120000"/>
              </a:lnSpc>
              <a:spcBef>
                <a:spcPts val="0"/>
              </a:spcBef>
              <a:spcAft>
                <a:spcPts val="0"/>
              </a:spcAft>
              <a:buClr>
                <a:schemeClr val="dk2"/>
              </a:buClr>
              <a:buSzPts val="1100"/>
              <a:buFont typeface="Arial"/>
              <a:buNone/>
            </a:pPr>
            <a:r>
              <a:rPr lang="en" sz="1500">
                <a:solidFill>
                  <a:srgbClr val="535559"/>
                </a:solidFill>
                <a:highlight>
                  <a:srgbClr val="EEEEEE"/>
                </a:highlight>
                <a:latin typeface="Source Sans Pro"/>
                <a:ea typeface="Source Sans Pro"/>
                <a:cs typeface="Source Sans Pro"/>
                <a:sym typeface="Source Sans Pro"/>
              </a:rPr>
              <a:t>null</a:t>
            </a:r>
            <a:endParaRPr sz="1500">
              <a:solidFill>
                <a:srgbClr val="535559"/>
              </a:solidFill>
              <a:highlight>
                <a:srgbClr val="EEEEEE"/>
              </a:highlight>
              <a:latin typeface="Source Sans Pro"/>
              <a:ea typeface="Source Sans Pro"/>
              <a:cs typeface="Source Sans Pro"/>
              <a:sym typeface="Source Sans Pro"/>
            </a:endParaRPr>
          </a:p>
          <a:p>
            <a:pPr marL="0" lvl="0" indent="0" algn="ctr" rtl="0">
              <a:spcBef>
                <a:spcPts val="0"/>
              </a:spcBef>
              <a:spcAft>
                <a:spcPts val="0"/>
              </a:spcAft>
              <a:buNone/>
            </a:pPr>
            <a:endParaRPr sz="1700">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Ways to Initialize Object</a:t>
            </a:r>
            <a:endParaRPr/>
          </a:p>
        </p:txBody>
      </p:sp>
      <p:sp>
        <p:nvSpPr>
          <p:cNvPr id="164" name="Google Shape;164;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30000"/>
              </a:lnSpc>
              <a:spcBef>
                <a:spcPts val="1800"/>
              </a:spcBef>
              <a:spcAft>
                <a:spcPts val="0"/>
              </a:spcAft>
              <a:buClr>
                <a:schemeClr val="dk2"/>
              </a:buClr>
              <a:buSzPts val="1100"/>
              <a:buFont typeface="Arial"/>
              <a:buNone/>
            </a:pPr>
            <a:r>
              <a:rPr lang="en" sz="2000">
                <a:solidFill>
                  <a:schemeClr val="accent1"/>
                </a:solidFill>
                <a:highlight>
                  <a:srgbClr val="FFFFFF"/>
                </a:highlight>
              </a:rPr>
              <a:t>There are 3 ways to initialize object in Java.</a:t>
            </a:r>
            <a:endParaRPr sz="2000">
              <a:solidFill>
                <a:schemeClr val="accent1"/>
              </a:solidFill>
              <a:highlight>
                <a:srgbClr val="FFFFFF"/>
              </a:highlight>
            </a:endParaRPr>
          </a:p>
          <a:p>
            <a:pPr marL="457200" marR="25400" lvl="0" indent="-355600" algn="l" rtl="0">
              <a:lnSpc>
                <a:spcPct val="156250"/>
              </a:lnSpc>
              <a:spcBef>
                <a:spcPts val="1500"/>
              </a:spcBef>
              <a:spcAft>
                <a:spcPts val="0"/>
              </a:spcAft>
              <a:buClr>
                <a:schemeClr val="dk2"/>
              </a:buClr>
              <a:buSzPts val="2000"/>
              <a:buFont typeface="Source Sans Pro"/>
              <a:buAutoNum type="arabicPeriod"/>
            </a:pPr>
            <a:r>
              <a:rPr lang="en" sz="2000">
                <a:solidFill>
                  <a:schemeClr val="dk2"/>
                </a:solidFill>
                <a:highlight>
                  <a:srgbClr val="FFFFFF"/>
                </a:highlight>
              </a:rPr>
              <a:t>By reference variable</a:t>
            </a:r>
            <a:endParaRPr sz="2000">
              <a:solidFill>
                <a:schemeClr val="dk2"/>
              </a:solidFill>
              <a:highlight>
                <a:srgbClr val="FFFFFF"/>
              </a:highlight>
            </a:endParaRPr>
          </a:p>
          <a:p>
            <a:pPr marL="457200" marR="25400" lvl="0" indent="-355600" algn="l" rtl="0">
              <a:lnSpc>
                <a:spcPct val="156250"/>
              </a:lnSpc>
              <a:spcBef>
                <a:spcPts val="0"/>
              </a:spcBef>
              <a:spcAft>
                <a:spcPts val="0"/>
              </a:spcAft>
              <a:buClr>
                <a:schemeClr val="dk2"/>
              </a:buClr>
              <a:buSzPts val="2000"/>
              <a:buFont typeface="Source Sans Pro"/>
              <a:buAutoNum type="arabicPeriod"/>
            </a:pPr>
            <a:r>
              <a:rPr lang="en" sz="2000">
                <a:solidFill>
                  <a:schemeClr val="dk2"/>
                </a:solidFill>
                <a:highlight>
                  <a:srgbClr val="FFFFFF"/>
                </a:highlight>
              </a:rPr>
              <a:t>By method</a:t>
            </a:r>
            <a:endParaRPr sz="2000">
              <a:solidFill>
                <a:schemeClr val="dk2"/>
              </a:solidFill>
              <a:highlight>
                <a:srgbClr val="FFFFFF"/>
              </a:highlight>
            </a:endParaRPr>
          </a:p>
          <a:p>
            <a:pPr marL="457200" marR="25400" lvl="0" indent="-355600" algn="l" rtl="0">
              <a:lnSpc>
                <a:spcPct val="156250"/>
              </a:lnSpc>
              <a:spcBef>
                <a:spcPts val="0"/>
              </a:spcBef>
              <a:spcAft>
                <a:spcPts val="0"/>
              </a:spcAft>
              <a:buClr>
                <a:schemeClr val="dk2"/>
              </a:buClr>
              <a:buSzPts val="2000"/>
              <a:buFont typeface="Source Sans Pro"/>
              <a:buAutoNum type="arabicPeriod"/>
            </a:pPr>
            <a:r>
              <a:rPr lang="en" sz="2000">
                <a:solidFill>
                  <a:schemeClr val="dk2"/>
                </a:solidFill>
                <a:highlight>
                  <a:srgbClr val="FFFFFF"/>
                </a:highlight>
              </a:rPr>
              <a:t>By constructor</a:t>
            </a:r>
            <a:endParaRPr sz="2000">
              <a:solidFill>
                <a:schemeClr val="dk2"/>
              </a:solidFill>
              <a:highlight>
                <a:srgbClr val="FFFFFF"/>
              </a:highlight>
            </a:endParaRPr>
          </a:p>
          <a:p>
            <a:pPr marL="0" lvl="0" indent="0" algn="l" rtl="0">
              <a:spcBef>
                <a:spcPts val="1200"/>
              </a:spcBef>
              <a:spcAft>
                <a:spcPts val="1600"/>
              </a:spcAft>
              <a:buNone/>
            </a:pP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1) Object and Class Example: Initialization through reference</a:t>
            </a:r>
            <a:endParaRPr sz="2200"/>
          </a:p>
        </p:txBody>
      </p:sp>
      <p:sp>
        <p:nvSpPr>
          <p:cNvPr id="170" name="Google Shape;170;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2"/>
              </a:buClr>
              <a:buSzPts val="1100"/>
              <a:buFont typeface="Arial"/>
              <a:buNone/>
            </a:pPr>
            <a:r>
              <a:rPr lang="en">
                <a:solidFill>
                  <a:schemeClr val="accent1"/>
                </a:solidFill>
                <a:highlight>
                  <a:srgbClr val="FFFFFF"/>
                </a:highlight>
              </a:rPr>
              <a:t>Initializing an object means storing data into the object. Let's see a simple example where we are going to initialize the object through a reference variable.</a:t>
            </a:r>
            <a:endParaRPr>
              <a:solidFill>
                <a:schemeClr val="accent1"/>
              </a:solidFill>
              <a:highlight>
                <a:srgbClr val="FFFFFF"/>
              </a:highlight>
            </a:endParaRPr>
          </a:p>
          <a:p>
            <a:pPr marL="0" marR="38100" lvl="0" indent="0" algn="l" rtl="0">
              <a:lnSpc>
                <a:spcPct val="130000"/>
              </a:lnSpc>
              <a:spcBef>
                <a:spcPts val="0"/>
              </a:spcBef>
              <a:spcAft>
                <a:spcPts val="0"/>
              </a:spcAft>
              <a:buClr>
                <a:schemeClr val="dk2"/>
              </a:buClr>
              <a:buSzPts val="1100"/>
              <a:buFont typeface="Arial"/>
              <a:buNone/>
            </a:pPr>
            <a:r>
              <a:rPr lang="en" sz="1600" b="1" i="1">
                <a:solidFill>
                  <a:schemeClr val="accent1"/>
                </a:solidFill>
                <a:highlight>
                  <a:srgbClr val="FFFFFF"/>
                </a:highlight>
              </a:rPr>
              <a:t>File: TestStudent2.java</a:t>
            </a:r>
            <a:endParaRPr sz="1600" b="1" i="1">
              <a:solidFill>
                <a:schemeClr val="accent1"/>
              </a:solidFill>
              <a:highlight>
                <a:srgbClr val="FFFFFF"/>
              </a:highlight>
            </a:endParaRPr>
          </a:p>
          <a:p>
            <a:pPr marL="0" marR="25400" lvl="0" indent="0" algn="l" rtl="0">
              <a:lnSpc>
                <a:spcPct val="110000"/>
              </a:lnSpc>
              <a:spcBef>
                <a:spcPts val="0"/>
              </a:spcBef>
              <a:spcAft>
                <a:spcPts val="0"/>
              </a:spcAft>
              <a:buNone/>
            </a:pPr>
            <a:r>
              <a:rPr lang="en" sz="1400">
                <a:solidFill>
                  <a:srgbClr val="006699"/>
                </a:solidFill>
              </a:rPr>
              <a:t>class</a:t>
            </a:r>
            <a:r>
              <a:rPr lang="en" sz="1400">
                <a:solidFill>
                  <a:schemeClr val="dk2"/>
                </a:solidFill>
              </a:rPr>
              <a:t> Student{  </a:t>
            </a:r>
            <a:endParaRPr sz="1400">
              <a:solidFill>
                <a:schemeClr val="dk2"/>
              </a:solidFill>
            </a:endParaRPr>
          </a:p>
          <a:p>
            <a:pPr marL="0" marR="25400" lvl="0" indent="0" algn="l" rtl="0">
              <a:lnSpc>
                <a:spcPct val="110000"/>
              </a:lnSpc>
              <a:spcBef>
                <a:spcPts val="0"/>
              </a:spcBef>
              <a:spcAft>
                <a:spcPts val="0"/>
              </a:spcAft>
              <a:buNone/>
            </a:pPr>
            <a:r>
              <a:rPr lang="en" sz="1400">
                <a:solidFill>
                  <a:schemeClr val="dk2"/>
                </a:solidFill>
              </a:rPr>
              <a:t> </a:t>
            </a:r>
            <a:r>
              <a:rPr lang="en" sz="1400">
                <a:solidFill>
                  <a:srgbClr val="006699"/>
                </a:solidFill>
              </a:rPr>
              <a:t>int</a:t>
            </a:r>
            <a:r>
              <a:rPr lang="en" sz="1400">
                <a:solidFill>
                  <a:schemeClr val="dk2"/>
                </a:solidFill>
              </a:rPr>
              <a:t> id;  </a:t>
            </a:r>
            <a:endParaRPr sz="1400">
              <a:solidFill>
                <a:schemeClr val="dk2"/>
              </a:solidFill>
            </a:endParaRPr>
          </a:p>
          <a:p>
            <a:pPr marL="0" marR="25400" lvl="0" indent="0" algn="l" rtl="0">
              <a:lnSpc>
                <a:spcPct val="110000"/>
              </a:lnSpc>
              <a:spcBef>
                <a:spcPts val="0"/>
              </a:spcBef>
              <a:spcAft>
                <a:spcPts val="0"/>
              </a:spcAft>
              <a:buNone/>
            </a:pPr>
            <a:r>
              <a:rPr lang="en" sz="1400">
                <a:solidFill>
                  <a:schemeClr val="dk2"/>
                </a:solidFill>
              </a:rPr>
              <a:t> String name;  </a:t>
            </a:r>
            <a:endParaRPr sz="1400">
              <a:solidFill>
                <a:schemeClr val="dk2"/>
              </a:solidFill>
            </a:endParaRPr>
          </a:p>
          <a:p>
            <a:pPr marL="0" marR="25400" lvl="0" indent="0" algn="l" rtl="0">
              <a:lnSpc>
                <a:spcPct val="110000"/>
              </a:lnSpc>
              <a:spcBef>
                <a:spcPts val="0"/>
              </a:spcBef>
              <a:spcAft>
                <a:spcPts val="0"/>
              </a:spcAft>
              <a:buNone/>
            </a:pPr>
            <a:r>
              <a:rPr lang="en" sz="1400">
                <a:solidFill>
                  <a:schemeClr val="dk2"/>
                </a:solidFill>
              </a:rPr>
              <a:t>}  </a:t>
            </a:r>
            <a:endParaRPr sz="1400">
              <a:solidFill>
                <a:schemeClr val="dk2"/>
              </a:solidFill>
            </a:endParaRPr>
          </a:p>
          <a:p>
            <a:pPr marL="0" marR="25400" lvl="0" indent="0" algn="l" rtl="0">
              <a:lnSpc>
                <a:spcPct val="110000"/>
              </a:lnSpc>
              <a:spcBef>
                <a:spcPts val="0"/>
              </a:spcBef>
              <a:spcAft>
                <a:spcPts val="0"/>
              </a:spcAft>
              <a:buNone/>
            </a:pPr>
            <a:r>
              <a:rPr lang="en" sz="1400">
                <a:solidFill>
                  <a:srgbClr val="006699"/>
                </a:solidFill>
              </a:rPr>
              <a:t>class</a:t>
            </a:r>
            <a:r>
              <a:rPr lang="en" sz="1400">
                <a:solidFill>
                  <a:schemeClr val="dk2"/>
                </a:solidFill>
              </a:rPr>
              <a:t> TestStudent2{  </a:t>
            </a:r>
            <a:endParaRPr sz="1400">
              <a:solidFill>
                <a:schemeClr val="dk2"/>
              </a:solidFill>
            </a:endParaRPr>
          </a:p>
          <a:p>
            <a:pPr marL="0" marR="25400" lvl="0" indent="0" algn="l" rtl="0">
              <a:lnSpc>
                <a:spcPct val="110000"/>
              </a:lnSpc>
              <a:spcBef>
                <a:spcPts val="0"/>
              </a:spcBef>
              <a:spcAft>
                <a:spcPts val="0"/>
              </a:spcAft>
              <a:buNone/>
            </a:pPr>
            <a:r>
              <a:rPr lang="en" sz="1400">
                <a:solidFill>
                  <a:schemeClr val="dk2"/>
                </a:solidFill>
              </a:rPr>
              <a:t> </a:t>
            </a:r>
            <a:r>
              <a:rPr lang="en" sz="1400">
                <a:solidFill>
                  <a:srgbClr val="006699"/>
                </a:solidFill>
              </a:rPr>
              <a:t>public</a:t>
            </a:r>
            <a:r>
              <a:rPr lang="en" sz="1400">
                <a:solidFill>
                  <a:schemeClr val="dk2"/>
                </a:solidFill>
              </a:rPr>
              <a:t> </a:t>
            </a:r>
            <a:r>
              <a:rPr lang="en" sz="1400">
                <a:solidFill>
                  <a:srgbClr val="006699"/>
                </a:solidFill>
              </a:rPr>
              <a:t>static</a:t>
            </a:r>
            <a:r>
              <a:rPr lang="en" sz="1400">
                <a:solidFill>
                  <a:schemeClr val="dk2"/>
                </a:solidFill>
              </a:rPr>
              <a:t> </a:t>
            </a:r>
            <a:r>
              <a:rPr lang="en" sz="1400">
                <a:solidFill>
                  <a:srgbClr val="006699"/>
                </a:solidFill>
              </a:rPr>
              <a:t>void</a:t>
            </a:r>
            <a:r>
              <a:rPr lang="en" sz="1400">
                <a:solidFill>
                  <a:schemeClr val="dk2"/>
                </a:solidFill>
              </a:rPr>
              <a:t> main(String args[]){  </a:t>
            </a:r>
            <a:endParaRPr sz="1400">
              <a:solidFill>
                <a:schemeClr val="dk2"/>
              </a:solidFill>
            </a:endParaRPr>
          </a:p>
          <a:p>
            <a:pPr marL="0" marR="25400" lvl="0" indent="0" algn="l" rtl="0">
              <a:lnSpc>
                <a:spcPct val="110000"/>
              </a:lnSpc>
              <a:spcBef>
                <a:spcPts val="0"/>
              </a:spcBef>
              <a:spcAft>
                <a:spcPts val="0"/>
              </a:spcAft>
              <a:buNone/>
            </a:pPr>
            <a:r>
              <a:rPr lang="en" sz="1400">
                <a:solidFill>
                  <a:schemeClr val="dk2"/>
                </a:solidFill>
              </a:rPr>
              <a:t>  Student s1=</a:t>
            </a:r>
            <a:r>
              <a:rPr lang="en" sz="1400">
                <a:solidFill>
                  <a:srgbClr val="006699"/>
                </a:solidFill>
              </a:rPr>
              <a:t>new</a:t>
            </a:r>
            <a:r>
              <a:rPr lang="en" sz="1400">
                <a:solidFill>
                  <a:schemeClr val="dk2"/>
                </a:solidFill>
              </a:rPr>
              <a:t> Student();  </a:t>
            </a:r>
            <a:endParaRPr sz="1400">
              <a:solidFill>
                <a:schemeClr val="dk2"/>
              </a:solidFill>
            </a:endParaRPr>
          </a:p>
          <a:p>
            <a:pPr marL="0" marR="25400" lvl="0" indent="0" algn="l" rtl="0">
              <a:lnSpc>
                <a:spcPct val="110000"/>
              </a:lnSpc>
              <a:spcBef>
                <a:spcPts val="0"/>
              </a:spcBef>
              <a:spcAft>
                <a:spcPts val="0"/>
              </a:spcAft>
              <a:buNone/>
            </a:pPr>
            <a:r>
              <a:rPr lang="en" sz="1400">
                <a:solidFill>
                  <a:schemeClr val="dk2"/>
                </a:solidFill>
              </a:rPr>
              <a:t>  s1.id=</a:t>
            </a:r>
            <a:r>
              <a:rPr lang="en" sz="1400">
                <a:solidFill>
                  <a:srgbClr val="C00000"/>
                </a:solidFill>
              </a:rPr>
              <a:t>101</a:t>
            </a:r>
            <a:r>
              <a:rPr lang="en" sz="1400">
                <a:solidFill>
                  <a:schemeClr val="dk2"/>
                </a:solidFill>
              </a:rPr>
              <a:t>;  </a:t>
            </a:r>
            <a:endParaRPr sz="1400">
              <a:solidFill>
                <a:schemeClr val="dk2"/>
              </a:solidFill>
            </a:endParaRPr>
          </a:p>
          <a:p>
            <a:pPr marL="0" marR="25400" lvl="0" indent="0" algn="l" rtl="0">
              <a:lnSpc>
                <a:spcPct val="110000"/>
              </a:lnSpc>
              <a:spcBef>
                <a:spcPts val="0"/>
              </a:spcBef>
              <a:spcAft>
                <a:spcPts val="0"/>
              </a:spcAft>
              <a:buNone/>
            </a:pPr>
            <a:r>
              <a:rPr lang="en" sz="1400">
                <a:solidFill>
                  <a:schemeClr val="dk2"/>
                </a:solidFill>
              </a:rPr>
              <a:t>  s1.name=</a:t>
            </a:r>
            <a:r>
              <a:rPr lang="en" sz="1400">
                <a:solidFill>
                  <a:srgbClr val="0000FF"/>
                </a:solidFill>
              </a:rPr>
              <a:t>"Sonoo"</a:t>
            </a:r>
            <a:r>
              <a:rPr lang="en" sz="1400">
                <a:solidFill>
                  <a:schemeClr val="dk2"/>
                </a:solidFill>
              </a:rPr>
              <a:t>;  </a:t>
            </a:r>
            <a:endParaRPr sz="1400">
              <a:solidFill>
                <a:schemeClr val="dk2"/>
              </a:solidFill>
            </a:endParaRPr>
          </a:p>
          <a:p>
            <a:pPr marL="0" marR="25400" lvl="0" indent="0" algn="l" rtl="0">
              <a:lnSpc>
                <a:spcPct val="110000"/>
              </a:lnSpc>
              <a:spcBef>
                <a:spcPts val="0"/>
              </a:spcBef>
              <a:spcAft>
                <a:spcPts val="0"/>
              </a:spcAft>
              <a:buNone/>
            </a:pPr>
            <a:r>
              <a:rPr lang="en" sz="1400">
                <a:solidFill>
                  <a:schemeClr val="dk2"/>
                </a:solidFill>
              </a:rPr>
              <a:t>  System.out.println(s1.id+</a:t>
            </a:r>
            <a:r>
              <a:rPr lang="en" sz="1400">
                <a:solidFill>
                  <a:srgbClr val="0000FF"/>
                </a:solidFill>
              </a:rPr>
              <a:t>" "</a:t>
            </a:r>
            <a:r>
              <a:rPr lang="en" sz="1400">
                <a:solidFill>
                  <a:schemeClr val="dk2"/>
                </a:solidFill>
              </a:rPr>
              <a:t>+s1.name);</a:t>
            </a:r>
            <a:r>
              <a:rPr lang="en" sz="1400">
                <a:solidFill>
                  <a:srgbClr val="008200"/>
                </a:solidFill>
              </a:rPr>
              <a:t>//printing members with a white space</a:t>
            </a:r>
            <a:r>
              <a:rPr lang="en" sz="1400">
                <a:solidFill>
                  <a:schemeClr val="dk2"/>
                </a:solidFill>
              </a:rPr>
              <a:t>  </a:t>
            </a:r>
            <a:endParaRPr sz="1400">
              <a:solidFill>
                <a:schemeClr val="dk2"/>
              </a:solidFill>
            </a:endParaRPr>
          </a:p>
          <a:p>
            <a:pPr marL="0" marR="25400" lvl="0" indent="0" algn="l" rtl="0">
              <a:lnSpc>
                <a:spcPct val="110000"/>
              </a:lnSpc>
              <a:spcBef>
                <a:spcPts val="0"/>
              </a:spcBef>
              <a:spcAft>
                <a:spcPts val="0"/>
              </a:spcAft>
              <a:buNone/>
            </a:pPr>
            <a:r>
              <a:rPr lang="en" sz="1400">
                <a:solidFill>
                  <a:schemeClr val="dk2"/>
                </a:solidFill>
              </a:rPr>
              <a:t> }  </a:t>
            </a:r>
            <a:endParaRPr sz="1400">
              <a:solidFill>
                <a:schemeClr val="dk2"/>
              </a:solidFill>
            </a:endParaRPr>
          </a:p>
          <a:p>
            <a:pPr marL="0" marR="25400" lvl="0" indent="0" algn="l" rtl="0">
              <a:lnSpc>
                <a:spcPct val="110000"/>
              </a:lnSpc>
              <a:spcBef>
                <a:spcPts val="0"/>
              </a:spcBef>
              <a:spcAft>
                <a:spcPts val="0"/>
              </a:spcAft>
              <a:buNone/>
            </a:pPr>
            <a:r>
              <a:rPr lang="en" sz="1400">
                <a:solidFill>
                  <a:schemeClr val="dk2"/>
                </a:solidFill>
              </a:rPr>
              <a:t>}</a:t>
            </a:r>
            <a:endParaRPr sz="1400"/>
          </a:p>
        </p:txBody>
      </p:sp>
      <p:sp>
        <p:nvSpPr>
          <p:cNvPr id="171" name="Google Shape;171;p31"/>
          <p:cNvSpPr/>
          <p:nvPr/>
        </p:nvSpPr>
        <p:spPr>
          <a:xfrm>
            <a:off x="6278900" y="2749575"/>
            <a:ext cx="1313100" cy="1313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15000"/>
              </a:lnSpc>
              <a:spcBef>
                <a:spcPts val="1200"/>
              </a:spcBef>
              <a:spcAft>
                <a:spcPts val="0"/>
              </a:spcAft>
              <a:buClr>
                <a:schemeClr val="dk2"/>
              </a:buClr>
              <a:buSzPts val="1100"/>
              <a:buFont typeface="Arial"/>
              <a:buNone/>
            </a:pPr>
            <a:r>
              <a:rPr lang="en" sz="1600" b="1">
                <a:solidFill>
                  <a:schemeClr val="accent1"/>
                </a:solidFill>
                <a:highlight>
                  <a:srgbClr val="FFFFFF"/>
                </a:highlight>
                <a:latin typeface="Source Sans Pro"/>
                <a:ea typeface="Source Sans Pro"/>
                <a:cs typeface="Source Sans Pro"/>
                <a:sym typeface="Source Sans Pro"/>
              </a:rPr>
              <a:t>Output</a:t>
            </a:r>
            <a:r>
              <a:rPr lang="en" sz="1600">
                <a:solidFill>
                  <a:schemeClr val="accent1"/>
                </a:solidFill>
                <a:highlight>
                  <a:srgbClr val="FFFFFF"/>
                </a:highlight>
                <a:latin typeface="Source Sans Pro"/>
                <a:ea typeface="Source Sans Pro"/>
                <a:cs typeface="Source Sans Pro"/>
                <a:sym typeface="Source Sans Pro"/>
              </a:rPr>
              <a:t>:</a:t>
            </a:r>
            <a:endParaRPr sz="1600">
              <a:solidFill>
                <a:schemeClr val="accent1"/>
              </a:solidFill>
              <a:highlight>
                <a:srgbClr val="FFFFFF"/>
              </a:highlight>
              <a:latin typeface="Source Sans Pro"/>
              <a:ea typeface="Source Sans Pro"/>
              <a:cs typeface="Source Sans Pro"/>
              <a:sym typeface="Source Sans Pro"/>
            </a:endParaRPr>
          </a:p>
          <a:p>
            <a:pPr marL="0" lvl="0" indent="0" algn="l" rtl="0">
              <a:lnSpc>
                <a:spcPct val="115000"/>
              </a:lnSpc>
              <a:spcBef>
                <a:spcPts val="1200"/>
              </a:spcBef>
              <a:spcAft>
                <a:spcPts val="1600"/>
              </a:spcAft>
              <a:buClr>
                <a:schemeClr val="dk2"/>
              </a:buClr>
              <a:buSzPts val="1100"/>
              <a:buFont typeface="Arial"/>
              <a:buNone/>
            </a:pPr>
            <a:r>
              <a:rPr lang="en" sz="1600">
                <a:solidFill>
                  <a:srgbClr val="535559"/>
                </a:solidFill>
                <a:highlight>
                  <a:srgbClr val="EEEEEE"/>
                </a:highlight>
                <a:latin typeface="Source Sans Pro"/>
                <a:ea typeface="Source Sans Pro"/>
                <a:cs typeface="Source Sans Pro"/>
                <a:sym typeface="Source Sans Pro"/>
              </a:rPr>
              <a:t>101 Sonoo</a:t>
            </a:r>
            <a:endParaRPr>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743001"/>
            <a:ext cx="8520600" cy="20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000"/>
              <a:t>Class &amp; Objects</a:t>
            </a:r>
            <a:endParaRPr sz="7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1) Object and Class Example: Initialization through reference (Cont.)</a:t>
            </a:r>
            <a:endParaRPr sz="1900"/>
          </a:p>
        </p:txBody>
      </p:sp>
      <p:sp>
        <p:nvSpPr>
          <p:cNvPr id="177" name="Google Shape;177;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10000"/>
              </a:lnSpc>
              <a:spcBef>
                <a:spcPts val="0"/>
              </a:spcBef>
              <a:spcAft>
                <a:spcPts val="0"/>
              </a:spcAft>
              <a:buNone/>
            </a:pPr>
            <a:r>
              <a:rPr lang="en" sz="1700">
                <a:solidFill>
                  <a:schemeClr val="accent1"/>
                </a:solidFill>
                <a:highlight>
                  <a:srgbClr val="FFFFFF"/>
                </a:highlight>
              </a:rPr>
              <a:t>We can also create multiple objects and store information in it through reference variable.</a:t>
            </a:r>
            <a:endParaRPr sz="1700">
              <a:solidFill>
                <a:schemeClr val="accent1"/>
              </a:solidFill>
              <a:highlight>
                <a:srgbClr val="FFFFFF"/>
              </a:highlight>
            </a:endParaRPr>
          </a:p>
          <a:p>
            <a:pPr marL="0" lvl="0" indent="0" algn="just" rtl="0">
              <a:lnSpc>
                <a:spcPct val="110000"/>
              </a:lnSpc>
              <a:spcBef>
                <a:spcPts val="0"/>
              </a:spcBef>
              <a:spcAft>
                <a:spcPts val="0"/>
              </a:spcAft>
              <a:buNone/>
            </a:pPr>
            <a:r>
              <a:rPr lang="en" sz="1600" b="1" i="1">
                <a:solidFill>
                  <a:schemeClr val="accent1"/>
                </a:solidFill>
                <a:highlight>
                  <a:srgbClr val="FFFFFF"/>
                </a:highlight>
              </a:rPr>
              <a:t>File: TestStudent3.java</a:t>
            </a:r>
            <a:endParaRPr sz="1600" b="1" i="1">
              <a:solidFill>
                <a:schemeClr val="accent1"/>
              </a:solidFill>
              <a:highlight>
                <a:srgbClr val="FFFFFF"/>
              </a:highlight>
            </a:endParaRPr>
          </a:p>
          <a:p>
            <a:pPr marL="0" marR="25400" lvl="0" indent="0" algn="l" rtl="0">
              <a:lnSpc>
                <a:spcPct val="110000"/>
              </a:lnSpc>
              <a:spcBef>
                <a:spcPts val="0"/>
              </a:spcBef>
              <a:spcAft>
                <a:spcPts val="0"/>
              </a:spcAft>
              <a:buNone/>
            </a:pPr>
            <a:endParaRPr sz="1600"/>
          </a:p>
        </p:txBody>
      </p:sp>
      <p:graphicFrame>
        <p:nvGraphicFramePr>
          <p:cNvPr id="178" name="Google Shape;178;p32"/>
          <p:cNvGraphicFramePr/>
          <p:nvPr/>
        </p:nvGraphicFramePr>
        <p:xfrm>
          <a:off x="311700" y="1916800"/>
          <a:ext cx="3000000" cy="3000000"/>
        </p:xfrm>
        <a:graphic>
          <a:graphicData uri="http://schemas.openxmlformats.org/drawingml/2006/table">
            <a:tbl>
              <a:tblPr>
                <a:noFill/>
                <a:tableStyleId>{EAE3D0C4-3CCF-4F26-93CF-99002D7E067B}</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marR="25400" lvl="0" indent="0" algn="l" rtl="0">
                        <a:lnSpc>
                          <a:spcPct val="110000"/>
                        </a:lnSpc>
                        <a:spcBef>
                          <a:spcPts val="0"/>
                        </a:spcBef>
                        <a:spcAft>
                          <a:spcPts val="0"/>
                        </a:spcAft>
                        <a:buNone/>
                      </a:pPr>
                      <a:r>
                        <a:rPr lang="en" sz="1600">
                          <a:solidFill>
                            <a:srgbClr val="006699"/>
                          </a:solidFill>
                          <a:latin typeface="Source Sans Pro"/>
                          <a:ea typeface="Source Sans Pro"/>
                          <a:cs typeface="Source Sans Pro"/>
                          <a:sym typeface="Source Sans Pro"/>
                        </a:rPr>
                        <a:t>class</a:t>
                      </a:r>
                      <a:r>
                        <a:rPr lang="en" sz="1600">
                          <a:solidFill>
                            <a:schemeClr val="dk2"/>
                          </a:solidFill>
                          <a:latin typeface="Source Sans Pro"/>
                          <a:ea typeface="Source Sans Pro"/>
                          <a:cs typeface="Source Sans Pro"/>
                          <a:sym typeface="Source Sans Pro"/>
                        </a:rPr>
                        <a:t> Student{  </a:t>
                      </a:r>
                      <a:endParaRPr sz="1600">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None/>
                      </a:pPr>
                      <a:r>
                        <a:rPr lang="en" sz="1600">
                          <a:solidFill>
                            <a:schemeClr val="dk2"/>
                          </a:solidFill>
                          <a:latin typeface="Source Sans Pro"/>
                          <a:ea typeface="Source Sans Pro"/>
                          <a:cs typeface="Source Sans Pro"/>
                          <a:sym typeface="Source Sans Pro"/>
                        </a:rPr>
                        <a:t> </a:t>
                      </a:r>
                      <a:r>
                        <a:rPr lang="en" sz="1600">
                          <a:solidFill>
                            <a:srgbClr val="006699"/>
                          </a:solidFill>
                          <a:latin typeface="Source Sans Pro"/>
                          <a:ea typeface="Source Sans Pro"/>
                          <a:cs typeface="Source Sans Pro"/>
                          <a:sym typeface="Source Sans Pro"/>
                        </a:rPr>
                        <a:t>int</a:t>
                      </a:r>
                      <a:r>
                        <a:rPr lang="en" sz="1600">
                          <a:solidFill>
                            <a:schemeClr val="dk2"/>
                          </a:solidFill>
                          <a:latin typeface="Source Sans Pro"/>
                          <a:ea typeface="Source Sans Pro"/>
                          <a:cs typeface="Source Sans Pro"/>
                          <a:sym typeface="Source Sans Pro"/>
                        </a:rPr>
                        <a:t> id;  </a:t>
                      </a:r>
                      <a:endParaRPr sz="1600">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None/>
                      </a:pPr>
                      <a:r>
                        <a:rPr lang="en" sz="1600">
                          <a:solidFill>
                            <a:schemeClr val="dk2"/>
                          </a:solidFill>
                          <a:latin typeface="Source Sans Pro"/>
                          <a:ea typeface="Source Sans Pro"/>
                          <a:cs typeface="Source Sans Pro"/>
                          <a:sym typeface="Source Sans Pro"/>
                        </a:rPr>
                        <a:t> String name;  </a:t>
                      </a:r>
                      <a:endParaRPr sz="1600">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None/>
                      </a:pPr>
                      <a:r>
                        <a:rPr lang="en" sz="1600">
                          <a:solidFill>
                            <a:schemeClr val="dk2"/>
                          </a:solidFill>
                          <a:latin typeface="Source Sans Pro"/>
                          <a:ea typeface="Source Sans Pro"/>
                          <a:cs typeface="Source Sans Pro"/>
                          <a:sym typeface="Source Sans Pro"/>
                        </a:rPr>
                        <a:t>}  </a:t>
                      </a:r>
                      <a:endParaRPr sz="1600">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None/>
                      </a:pPr>
                      <a:r>
                        <a:rPr lang="en" sz="1600">
                          <a:solidFill>
                            <a:srgbClr val="006699"/>
                          </a:solidFill>
                          <a:latin typeface="Source Sans Pro"/>
                          <a:ea typeface="Source Sans Pro"/>
                          <a:cs typeface="Source Sans Pro"/>
                          <a:sym typeface="Source Sans Pro"/>
                        </a:rPr>
                        <a:t>class</a:t>
                      </a:r>
                      <a:r>
                        <a:rPr lang="en" sz="1600">
                          <a:solidFill>
                            <a:schemeClr val="dk2"/>
                          </a:solidFill>
                          <a:latin typeface="Source Sans Pro"/>
                          <a:ea typeface="Source Sans Pro"/>
                          <a:cs typeface="Source Sans Pro"/>
                          <a:sym typeface="Source Sans Pro"/>
                        </a:rPr>
                        <a:t> TestStudent3{  </a:t>
                      </a:r>
                      <a:endParaRPr sz="1600">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None/>
                      </a:pPr>
                      <a:r>
                        <a:rPr lang="en" sz="1600">
                          <a:solidFill>
                            <a:schemeClr val="dk2"/>
                          </a:solidFill>
                          <a:latin typeface="Source Sans Pro"/>
                          <a:ea typeface="Source Sans Pro"/>
                          <a:cs typeface="Source Sans Pro"/>
                          <a:sym typeface="Source Sans Pro"/>
                        </a:rPr>
                        <a:t> </a:t>
                      </a:r>
                      <a:r>
                        <a:rPr lang="en" sz="1600">
                          <a:solidFill>
                            <a:srgbClr val="006699"/>
                          </a:solidFill>
                          <a:latin typeface="Source Sans Pro"/>
                          <a:ea typeface="Source Sans Pro"/>
                          <a:cs typeface="Source Sans Pro"/>
                          <a:sym typeface="Source Sans Pro"/>
                        </a:rPr>
                        <a:t>public</a:t>
                      </a:r>
                      <a:r>
                        <a:rPr lang="en" sz="1600">
                          <a:solidFill>
                            <a:schemeClr val="dk2"/>
                          </a:solidFill>
                          <a:latin typeface="Source Sans Pro"/>
                          <a:ea typeface="Source Sans Pro"/>
                          <a:cs typeface="Source Sans Pro"/>
                          <a:sym typeface="Source Sans Pro"/>
                        </a:rPr>
                        <a:t> </a:t>
                      </a:r>
                      <a:r>
                        <a:rPr lang="en" sz="1600">
                          <a:solidFill>
                            <a:srgbClr val="006699"/>
                          </a:solidFill>
                          <a:latin typeface="Source Sans Pro"/>
                          <a:ea typeface="Source Sans Pro"/>
                          <a:cs typeface="Source Sans Pro"/>
                          <a:sym typeface="Source Sans Pro"/>
                        </a:rPr>
                        <a:t>static</a:t>
                      </a:r>
                      <a:r>
                        <a:rPr lang="en" sz="1600">
                          <a:solidFill>
                            <a:schemeClr val="dk2"/>
                          </a:solidFill>
                          <a:latin typeface="Source Sans Pro"/>
                          <a:ea typeface="Source Sans Pro"/>
                          <a:cs typeface="Source Sans Pro"/>
                          <a:sym typeface="Source Sans Pro"/>
                        </a:rPr>
                        <a:t> </a:t>
                      </a:r>
                      <a:r>
                        <a:rPr lang="en" sz="1600">
                          <a:solidFill>
                            <a:srgbClr val="006699"/>
                          </a:solidFill>
                          <a:latin typeface="Source Sans Pro"/>
                          <a:ea typeface="Source Sans Pro"/>
                          <a:cs typeface="Source Sans Pro"/>
                          <a:sym typeface="Source Sans Pro"/>
                        </a:rPr>
                        <a:t>void</a:t>
                      </a:r>
                      <a:r>
                        <a:rPr lang="en" sz="1600">
                          <a:solidFill>
                            <a:schemeClr val="dk2"/>
                          </a:solidFill>
                          <a:latin typeface="Source Sans Pro"/>
                          <a:ea typeface="Source Sans Pro"/>
                          <a:cs typeface="Source Sans Pro"/>
                          <a:sym typeface="Source Sans Pro"/>
                        </a:rPr>
                        <a:t> main(String args[]){  </a:t>
                      </a:r>
                      <a:endParaRPr sz="1600">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None/>
                      </a:pPr>
                      <a:r>
                        <a:rPr lang="en" sz="1600">
                          <a:solidFill>
                            <a:schemeClr val="dk2"/>
                          </a:solidFill>
                          <a:latin typeface="Source Sans Pro"/>
                          <a:ea typeface="Source Sans Pro"/>
                          <a:cs typeface="Source Sans Pro"/>
                          <a:sym typeface="Source Sans Pro"/>
                        </a:rPr>
                        <a:t>  </a:t>
                      </a:r>
                      <a:r>
                        <a:rPr lang="en" sz="1600">
                          <a:solidFill>
                            <a:srgbClr val="008200"/>
                          </a:solidFill>
                          <a:latin typeface="Source Sans Pro"/>
                          <a:ea typeface="Source Sans Pro"/>
                          <a:cs typeface="Source Sans Pro"/>
                          <a:sym typeface="Source Sans Pro"/>
                        </a:rPr>
                        <a:t>//Creating objects</a:t>
                      </a:r>
                      <a:r>
                        <a:rPr lang="en" sz="1600">
                          <a:solidFill>
                            <a:schemeClr val="dk2"/>
                          </a:solidFill>
                          <a:latin typeface="Source Sans Pro"/>
                          <a:ea typeface="Source Sans Pro"/>
                          <a:cs typeface="Source Sans Pro"/>
                          <a:sym typeface="Source Sans Pro"/>
                        </a:rPr>
                        <a:t>  </a:t>
                      </a:r>
                      <a:endParaRPr sz="1600">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None/>
                      </a:pPr>
                      <a:r>
                        <a:rPr lang="en" sz="1600">
                          <a:solidFill>
                            <a:schemeClr val="dk2"/>
                          </a:solidFill>
                          <a:latin typeface="Source Sans Pro"/>
                          <a:ea typeface="Source Sans Pro"/>
                          <a:cs typeface="Source Sans Pro"/>
                          <a:sym typeface="Source Sans Pro"/>
                        </a:rPr>
                        <a:t>  Student s1=</a:t>
                      </a:r>
                      <a:r>
                        <a:rPr lang="en" sz="1600">
                          <a:solidFill>
                            <a:srgbClr val="006699"/>
                          </a:solidFill>
                          <a:latin typeface="Source Sans Pro"/>
                          <a:ea typeface="Source Sans Pro"/>
                          <a:cs typeface="Source Sans Pro"/>
                          <a:sym typeface="Source Sans Pro"/>
                        </a:rPr>
                        <a:t>new</a:t>
                      </a:r>
                      <a:r>
                        <a:rPr lang="en" sz="1600">
                          <a:solidFill>
                            <a:schemeClr val="dk2"/>
                          </a:solidFill>
                          <a:latin typeface="Source Sans Pro"/>
                          <a:ea typeface="Source Sans Pro"/>
                          <a:cs typeface="Source Sans Pro"/>
                          <a:sym typeface="Source Sans Pro"/>
                        </a:rPr>
                        <a:t> Student();  </a:t>
                      </a:r>
                      <a:endParaRPr sz="1600">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None/>
                      </a:pPr>
                      <a:r>
                        <a:rPr lang="en" sz="1600">
                          <a:solidFill>
                            <a:schemeClr val="dk2"/>
                          </a:solidFill>
                          <a:latin typeface="Source Sans Pro"/>
                          <a:ea typeface="Source Sans Pro"/>
                          <a:cs typeface="Source Sans Pro"/>
                          <a:sym typeface="Source Sans Pro"/>
                        </a:rPr>
                        <a:t>  Student s2=</a:t>
                      </a:r>
                      <a:r>
                        <a:rPr lang="en" sz="1600">
                          <a:solidFill>
                            <a:srgbClr val="006699"/>
                          </a:solidFill>
                          <a:latin typeface="Source Sans Pro"/>
                          <a:ea typeface="Source Sans Pro"/>
                          <a:cs typeface="Source Sans Pro"/>
                          <a:sym typeface="Source Sans Pro"/>
                        </a:rPr>
                        <a:t>new</a:t>
                      </a:r>
                      <a:r>
                        <a:rPr lang="en" sz="1600">
                          <a:solidFill>
                            <a:schemeClr val="dk2"/>
                          </a:solidFill>
                          <a:latin typeface="Source Sans Pro"/>
                          <a:ea typeface="Source Sans Pro"/>
                          <a:cs typeface="Source Sans Pro"/>
                          <a:sym typeface="Source Sans Pro"/>
                        </a:rPr>
                        <a:t> Student();</a:t>
                      </a:r>
                      <a:endParaRPr/>
                    </a:p>
                  </a:txBody>
                  <a:tcPr marL="91425" marR="91425" marT="91425" marB="91425"/>
                </a:tc>
                <a:tc>
                  <a:txBody>
                    <a:bodyPr/>
                    <a:lstStyle/>
                    <a:p>
                      <a:pPr marL="0" marR="25400" lvl="0" indent="0" algn="l" rtl="0">
                        <a:lnSpc>
                          <a:spcPct val="110000"/>
                        </a:lnSpc>
                        <a:spcBef>
                          <a:spcPts val="0"/>
                        </a:spcBef>
                        <a:spcAft>
                          <a:spcPts val="0"/>
                        </a:spcAft>
                        <a:buNone/>
                      </a:pPr>
                      <a:r>
                        <a:rPr lang="en" sz="1600">
                          <a:solidFill>
                            <a:schemeClr val="dk2"/>
                          </a:solidFill>
                          <a:latin typeface="Source Sans Pro"/>
                          <a:ea typeface="Source Sans Pro"/>
                          <a:cs typeface="Source Sans Pro"/>
                          <a:sym typeface="Source Sans Pro"/>
                        </a:rPr>
                        <a:t>  </a:t>
                      </a:r>
                      <a:r>
                        <a:rPr lang="en" sz="1600">
                          <a:solidFill>
                            <a:srgbClr val="008200"/>
                          </a:solidFill>
                          <a:latin typeface="Source Sans Pro"/>
                          <a:ea typeface="Source Sans Pro"/>
                          <a:cs typeface="Source Sans Pro"/>
                          <a:sym typeface="Source Sans Pro"/>
                        </a:rPr>
                        <a:t>//Initializing objects</a:t>
                      </a:r>
                      <a:r>
                        <a:rPr lang="en" sz="1600">
                          <a:solidFill>
                            <a:schemeClr val="dk2"/>
                          </a:solidFill>
                          <a:latin typeface="Source Sans Pro"/>
                          <a:ea typeface="Source Sans Pro"/>
                          <a:cs typeface="Source Sans Pro"/>
                          <a:sym typeface="Source Sans Pro"/>
                        </a:rPr>
                        <a:t>  </a:t>
                      </a:r>
                      <a:endParaRPr sz="1600">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None/>
                      </a:pPr>
                      <a:r>
                        <a:rPr lang="en" sz="1600">
                          <a:solidFill>
                            <a:schemeClr val="dk2"/>
                          </a:solidFill>
                          <a:latin typeface="Source Sans Pro"/>
                          <a:ea typeface="Source Sans Pro"/>
                          <a:cs typeface="Source Sans Pro"/>
                          <a:sym typeface="Source Sans Pro"/>
                        </a:rPr>
                        <a:t>  s1.id=</a:t>
                      </a:r>
                      <a:r>
                        <a:rPr lang="en" sz="1600">
                          <a:solidFill>
                            <a:srgbClr val="C00000"/>
                          </a:solidFill>
                          <a:latin typeface="Source Sans Pro"/>
                          <a:ea typeface="Source Sans Pro"/>
                          <a:cs typeface="Source Sans Pro"/>
                          <a:sym typeface="Source Sans Pro"/>
                        </a:rPr>
                        <a:t>101</a:t>
                      </a:r>
                      <a:r>
                        <a:rPr lang="en" sz="1600">
                          <a:solidFill>
                            <a:schemeClr val="dk2"/>
                          </a:solidFill>
                          <a:latin typeface="Source Sans Pro"/>
                          <a:ea typeface="Source Sans Pro"/>
                          <a:cs typeface="Source Sans Pro"/>
                          <a:sym typeface="Source Sans Pro"/>
                        </a:rPr>
                        <a:t>;  </a:t>
                      </a:r>
                      <a:endParaRPr sz="1600">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None/>
                      </a:pPr>
                      <a:r>
                        <a:rPr lang="en" sz="1600">
                          <a:solidFill>
                            <a:schemeClr val="dk2"/>
                          </a:solidFill>
                          <a:latin typeface="Source Sans Pro"/>
                          <a:ea typeface="Source Sans Pro"/>
                          <a:cs typeface="Source Sans Pro"/>
                          <a:sym typeface="Source Sans Pro"/>
                        </a:rPr>
                        <a:t>  s1.name=</a:t>
                      </a:r>
                      <a:r>
                        <a:rPr lang="en" sz="1600">
                          <a:solidFill>
                            <a:srgbClr val="0000FF"/>
                          </a:solidFill>
                          <a:latin typeface="Source Sans Pro"/>
                          <a:ea typeface="Source Sans Pro"/>
                          <a:cs typeface="Source Sans Pro"/>
                          <a:sym typeface="Source Sans Pro"/>
                        </a:rPr>
                        <a:t>"Sonoo"</a:t>
                      </a:r>
                      <a:r>
                        <a:rPr lang="en" sz="1600">
                          <a:solidFill>
                            <a:schemeClr val="dk2"/>
                          </a:solidFill>
                          <a:latin typeface="Source Sans Pro"/>
                          <a:ea typeface="Source Sans Pro"/>
                          <a:cs typeface="Source Sans Pro"/>
                          <a:sym typeface="Source Sans Pro"/>
                        </a:rPr>
                        <a:t>;  </a:t>
                      </a:r>
                      <a:endParaRPr sz="1600">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None/>
                      </a:pPr>
                      <a:r>
                        <a:rPr lang="en" sz="1600">
                          <a:solidFill>
                            <a:schemeClr val="dk2"/>
                          </a:solidFill>
                          <a:latin typeface="Source Sans Pro"/>
                          <a:ea typeface="Source Sans Pro"/>
                          <a:cs typeface="Source Sans Pro"/>
                          <a:sym typeface="Source Sans Pro"/>
                        </a:rPr>
                        <a:t>  s2.id=</a:t>
                      </a:r>
                      <a:r>
                        <a:rPr lang="en" sz="1600">
                          <a:solidFill>
                            <a:srgbClr val="C00000"/>
                          </a:solidFill>
                          <a:latin typeface="Source Sans Pro"/>
                          <a:ea typeface="Source Sans Pro"/>
                          <a:cs typeface="Source Sans Pro"/>
                          <a:sym typeface="Source Sans Pro"/>
                        </a:rPr>
                        <a:t>102</a:t>
                      </a:r>
                      <a:r>
                        <a:rPr lang="en" sz="1600">
                          <a:solidFill>
                            <a:schemeClr val="dk2"/>
                          </a:solidFill>
                          <a:latin typeface="Source Sans Pro"/>
                          <a:ea typeface="Source Sans Pro"/>
                          <a:cs typeface="Source Sans Pro"/>
                          <a:sym typeface="Source Sans Pro"/>
                        </a:rPr>
                        <a:t>;  </a:t>
                      </a:r>
                      <a:endParaRPr sz="1600">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None/>
                      </a:pPr>
                      <a:r>
                        <a:rPr lang="en" sz="1600">
                          <a:solidFill>
                            <a:schemeClr val="dk2"/>
                          </a:solidFill>
                          <a:latin typeface="Source Sans Pro"/>
                          <a:ea typeface="Source Sans Pro"/>
                          <a:cs typeface="Source Sans Pro"/>
                          <a:sym typeface="Source Sans Pro"/>
                        </a:rPr>
                        <a:t>  s2.name=</a:t>
                      </a:r>
                      <a:r>
                        <a:rPr lang="en" sz="1600">
                          <a:solidFill>
                            <a:srgbClr val="0000FF"/>
                          </a:solidFill>
                          <a:latin typeface="Source Sans Pro"/>
                          <a:ea typeface="Source Sans Pro"/>
                          <a:cs typeface="Source Sans Pro"/>
                          <a:sym typeface="Source Sans Pro"/>
                        </a:rPr>
                        <a:t>"Amit"</a:t>
                      </a:r>
                      <a:r>
                        <a:rPr lang="en" sz="1600">
                          <a:solidFill>
                            <a:schemeClr val="dk2"/>
                          </a:solidFill>
                          <a:latin typeface="Source Sans Pro"/>
                          <a:ea typeface="Source Sans Pro"/>
                          <a:cs typeface="Source Sans Pro"/>
                          <a:sym typeface="Source Sans Pro"/>
                        </a:rPr>
                        <a:t>;  </a:t>
                      </a:r>
                      <a:endParaRPr sz="1600">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None/>
                      </a:pPr>
                      <a:r>
                        <a:rPr lang="en" sz="1600">
                          <a:solidFill>
                            <a:schemeClr val="dk2"/>
                          </a:solidFill>
                          <a:latin typeface="Source Sans Pro"/>
                          <a:ea typeface="Source Sans Pro"/>
                          <a:cs typeface="Source Sans Pro"/>
                          <a:sym typeface="Source Sans Pro"/>
                        </a:rPr>
                        <a:t>  </a:t>
                      </a:r>
                      <a:r>
                        <a:rPr lang="en" sz="1600">
                          <a:solidFill>
                            <a:srgbClr val="008200"/>
                          </a:solidFill>
                          <a:latin typeface="Source Sans Pro"/>
                          <a:ea typeface="Source Sans Pro"/>
                          <a:cs typeface="Source Sans Pro"/>
                          <a:sym typeface="Source Sans Pro"/>
                        </a:rPr>
                        <a:t>//Printing data</a:t>
                      </a:r>
                      <a:r>
                        <a:rPr lang="en" sz="1600">
                          <a:solidFill>
                            <a:schemeClr val="dk2"/>
                          </a:solidFill>
                          <a:latin typeface="Source Sans Pro"/>
                          <a:ea typeface="Source Sans Pro"/>
                          <a:cs typeface="Source Sans Pro"/>
                          <a:sym typeface="Source Sans Pro"/>
                        </a:rPr>
                        <a:t>  </a:t>
                      </a:r>
                      <a:endParaRPr sz="1600">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None/>
                      </a:pPr>
                      <a:r>
                        <a:rPr lang="en" sz="1600">
                          <a:solidFill>
                            <a:schemeClr val="dk2"/>
                          </a:solidFill>
                          <a:latin typeface="Source Sans Pro"/>
                          <a:ea typeface="Source Sans Pro"/>
                          <a:cs typeface="Source Sans Pro"/>
                          <a:sym typeface="Source Sans Pro"/>
                        </a:rPr>
                        <a:t>  System.out.println(s1.id+</a:t>
                      </a:r>
                      <a:r>
                        <a:rPr lang="en" sz="1600">
                          <a:solidFill>
                            <a:srgbClr val="0000FF"/>
                          </a:solidFill>
                          <a:latin typeface="Source Sans Pro"/>
                          <a:ea typeface="Source Sans Pro"/>
                          <a:cs typeface="Source Sans Pro"/>
                          <a:sym typeface="Source Sans Pro"/>
                        </a:rPr>
                        <a:t>" "</a:t>
                      </a:r>
                      <a:r>
                        <a:rPr lang="en" sz="1600">
                          <a:solidFill>
                            <a:schemeClr val="dk2"/>
                          </a:solidFill>
                          <a:latin typeface="Source Sans Pro"/>
                          <a:ea typeface="Source Sans Pro"/>
                          <a:cs typeface="Source Sans Pro"/>
                          <a:sym typeface="Source Sans Pro"/>
                        </a:rPr>
                        <a:t>+s1.name);  </a:t>
                      </a:r>
                      <a:endParaRPr sz="1600">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None/>
                      </a:pPr>
                      <a:r>
                        <a:rPr lang="en" sz="1600">
                          <a:solidFill>
                            <a:schemeClr val="dk2"/>
                          </a:solidFill>
                          <a:latin typeface="Source Sans Pro"/>
                          <a:ea typeface="Source Sans Pro"/>
                          <a:cs typeface="Source Sans Pro"/>
                          <a:sym typeface="Source Sans Pro"/>
                        </a:rPr>
                        <a:t>  System.out.println(s2.id+</a:t>
                      </a:r>
                      <a:r>
                        <a:rPr lang="en" sz="1600">
                          <a:solidFill>
                            <a:srgbClr val="0000FF"/>
                          </a:solidFill>
                          <a:latin typeface="Source Sans Pro"/>
                          <a:ea typeface="Source Sans Pro"/>
                          <a:cs typeface="Source Sans Pro"/>
                          <a:sym typeface="Source Sans Pro"/>
                        </a:rPr>
                        <a:t>" "</a:t>
                      </a:r>
                      <a:r>
                        <a:rPr lang="en" sz="1600">
                          <a:solidFill>
                            <a:schemeClr val="dk2"/>
                          </a:solidFill>
                          <a:latin typeface="Source Sans Pro"/>
                          <a:ea typeface="Source Sans Pro"/>
                          <a:cs typeface="Source Sans Pro"/>
                          <a:sym typeface="Source Sans Pro"/>
                        </a:rPr>
                        <a:t>+s2.name);  </a:t>
                      </a:r>
                      <a:endParaRPr sz="1600">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None/>
                      </a:pPr>
                      <a:r>
                        <a:rPr lang="en" sz="1600">
                          <a:solidFill>
                            <a:schemeClr val="dk2"/>
                          </a:solidFill>
                          <a:latin typeface="Source Sans Pro"/>
                          <a:ea typeface="Source Sans Pro"/>
                          <a:cs typeface="Source Sans Pro"/>
                          <a:sym typeface="Source Sans Pro"/>
                        </a:rPr>
                        <a:t> }  </a:t>
                      </a:r>
                      <a:endParaRPr sz="1600">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None/>
                      </a:pPr>
                      <a:r>
                        <a:rPr lang="en" sz="1600">
                          <a:solidFill>
                            <a:schemeClr val="dk2"/>
                          </a:solidFill>
                          <a:latin typeface="Source Sans Pro"/>
                          <a:ea typeface="Source Sans Pro"/>
                          <a:cs typeface="Source Sans Pro"/>
                          <a:sym typeface="Source Sans Pro"/>
                        </a:rPr>
                        <a:t>}  </a:t>
                      </a:r>
                      <a:endParaRPr/>
                    </a:p>
                  </a:txBody>
                  <a:tcPr marL="91425" marR="91425" marT="91425" marB="91425"/>
                </a:tc>
                <a:extLst>
                  <a:ext uri="{0D108BD9-81ED-4DB2-BD59-A6C34878D82A}">
                    <a16:rowId xmlns:a16="http://schemas.microsoft.com/office/drawing/2014/main" val="10000"/>
                  </a:ext>
                </a:extLst>
              </a:tr>
            </a:tbl>
          </a:graphicData>
        </a:graphic>
      </p:graphicFrame>
      <p:sp>
        <p:nvSpPr>
          <p:cNvPr id="179" name="Google Shape;179;p32"/>
          <p:cNvSpPr/>
          <p:nvPr/>
        </p:nvSpPr>
        <p:spPr>
          <a:xfrm>
            <a:off x="7633175" y="2680600"/>
            <a:ext cx="1313100" cy="1313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10000"/>
              </a:lnSpc>
              <a:spcBef>
                <a:spcPts val="0"/>
              </a:spcBef>
              <a:spcAft>
                <a:spcPts val="0"/>
              </a:spcAft>
              <a:buClr>
                <a:schemeClr val="dk2"/>
              </a:buClr>
              <a:buSzPts val="1100"/>
              <a:buFont typeface="Arial"/>
              <a:buNone/>
            </a:pPr>
            <a:r>
              <a:rPr lang="en" sz="1600">
                <a:solidFill>
                  <a:schemeClr val="accent1"/>
                </a:solidFill>
                <a:highlight>
                  <a:srgbClr val="FFFFFF"/>
                </a:highlight>
                <a:latin typeface="Source Sans Pro"/>
                <a:ea typeface="Source Sans Pro"/>
                <a:cs typeface="Source Sans Pro"/>
                <a:sym typeface="Source Sans Pro"/>
              </a:rPr>
              <a:t>Output:</a:t>
            </a:r>
            <a:endParaRPr sz="1600">
              <a:solidFill>
                <a:schemeClr val="accent1"/>
              </a:solidFill>
              <a:highlight>
                <a:srgbClr val="FFFFFF"/>
              </a:highlight>
              <a:latin typeface="Source Sans Pro"/>
              <a:ea typeface="Source Sans Pro"/>
              <a:cs typeface="Source Sans Pro"/>
              <a:sym typeface="Source Sans Pro"/>
            </a:endParaRPr>
          </a:p>
          <a:p>
            <a:pPr marL="0" lvl="0" indent="0" algn="l" rtl="0">
              <a:lnSpc>
                <a:spcPct val="110000"/>
              </a:lnSpc>
              <a:spcBef>
                <a:spcPts val="0"/>
              </a:spcBef>
              <a:spcAft>
                <a:spcPts val="0"/>
              </a:spcAft>
              <a:buClr>
                <a:schemeClr val="dk2"/>
              </a:buClr>
              <a:buSzPts val="1100"/>
              <a:buFont typeface="Arial"/>
              <a:buNone/>
            </a:pPr>
            <a:r>
              <a:rPr lang="en" sz="1600">
                <a:solidFill>
                  <a:srgbClr val="535559"/>
                </a:solidFill>
                <a:highlight>
                  <a:srgbClr val="EEEEEE"/>
                </a:highlight>
                <a:latin typeface="Source Sans Pro"/>
                <a:ea typeface="Source Sans Pro"/>
                <a:cs typeface="Source Sans Pro"/>
                <a:sym typeface="Source Sans Pro"/>
              </a:rPr>
              <a:t>101 Sonoo</a:t>
            </a:r>
            <a:endParaRPr sz="1600">
              <a:solidFill>
                <a:srgbClr val="535559"/>
              </a:solidFill>
              <a:highlight>
                <a:srgbClr val="EEEEEE"/>
              </a:highlight>
              <a:latin typeface="Source Sans Pro"/>
              <a:ea typeface="Source Sans Pro"/>
              <a:cs typeface="Source Sans Pro"/>
              <a:sym typeface="Source Sans Pro"/>
            </a:endParaRPr>
          </a:p>
          <a:p>
            <a:pPr marL="50800" lvl="0" indent="0" algn="just" rtl="0">
              <a:lnSpc>
                <a:spcPct val="110000"/>
              </a:lnSpc>
              <a:spcBef>
                <a:spcPts val="0"/>
              </a:spcBef>
              <a:spcAft>
                <a:spcPts val="0"/>
              </a:spcAft>
              <a:buClr>
                <a:schemeClr val="dk2"/>
              </a:buClr>
              <a:buSzPts val="1100"/>
              <a:buFont typeface="Arial"/>
              <a:buNone/>
            </a:pPr>
            <a:r>
              <a:rPr lang="en" sz="1600">
                <a:solidFill>
                  <a:srgbClr val="535559"/>
                </a:solidFill>
                <a:highlight>
                  <a:srgbClr val="EEEEEE"/>
                </a:highlight>
                <a:latin typeface="Source Sans Pro"/>
                <a:ea typeface="Source Sans Pro"/>
                <a:cs typeface="Source Sans Pro"/>
                <a:sym typeface="Source Sans Pro"/>
              </a:rPr>
              <a:t>102 Amit</a:t>
            </a:r>
            <a:endParaRPr sz="1600">
              <a:solidFill>
                <a:srgbClr val="535559"/>
              </a:solidFill>
              <a:highlight>
                <a:srgbClr val="EEEEEE"/>
              </a:highlight>
              <a:latin typeface="Source Sans Pro"/>
              <a:ea typeface="Source Sans Pro"/>
              <a:cs typeface="Source Sans Pro"/>
              <a:sym typeface="Source Sans Pro"/>
            </a:endParaRPr>
          </a:p>
          <a:p>
            <a:pPr marL="0" lvl="0" indent="0" algn="ctr" rtl="0">
              <a:spcBef>
                <a:spcPts val="0"/>
              </a:spcBef>
              <a:spcAft>
                <a:spcPts val="0"/>
              </a:spcAft>
              <a:buNone/>
            </a:pPr>
            <a:endParaRPr>
              <a:latin typeface="Source Sans Pro"/>
              <a:ea typeface="Source Sans Pro"/>
              <a:cs typeface="Source Sans Pro"/>
              <a:sym typeface="Source Sans Pr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300"/>
              <a:t>2) Object and Class Example: Initialization through method</a:t>
            </a:r>
            <a:endParaRPr sz="2300"/>
          </a:p>
        </p:txBody>
      </p:sp>
      <p:sp>
        <p:nvSpPr>
          <p:cNvPr id="185" name="Google Shape;185;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10000"/>
              </a:lnSpc>
              <a:spcBef>
                <a:spcPts val="0"/>
              </a:spcBef>
              <a:spcAft>
                <a:spcPts val="0"/>
              </a:spcAft>
              <a:buClr>
                <a:schemeClr val="dk2"/>
              </a:buClr>
              <a:buSzPts val="1100"/>
              <a:buFont typeface="Arial"/>
              <a:buNone/>
            </a:pPr>
            <a:r>
              <a:rPr lang="en" sz="1500">
                <a:solidFill>
                  <a:schemeClr val="accent1"/>
                </a:solidFill>
                <a:highlight>
                  <a:srgbClr val="FFFFFF"/>
                </a:highlight>
              </a:rPr>
              <a:t>In this example, we are creating the two objects of Student class and initializing the value to these objects by invoking the insertRecord method. Here, we are displaying the state (data) of the objects by invoking the displayInformation() method.</a:t>
            </a:r>
            <a:endParaRPr sz="1500">
              <a:solidFill>
                <a:schemeClr val="accent1"/>
              </a:solidFill>
              <a:highlight>
                <a:srgbClr val="FFFFFF"/>
              </a:highlight>
            </a:endParaRPr>
          </a:p>
          <a:p>
            <a:pPr marL="0" lvl="0" indent="0" algn="just" rtl="0">
              <a:lnSpc>
                <a:spcPct val="110000"/>
              </a:lnSpc>
              <a:spcBef>
                <a:spcPts val="0"/>
              </a:spcBef>
              <a:spcAft>
                <a:spcPts val="0"/>
              </a:spcAft>
              <a:buNone/>
            </a:pPr>
            <a:r>
              <a:rPr lang="en" sz="1200" b="1" i="1">
                <a:solidFill>
                  <a:schemeClr val="accent1"/>
                </a:solidFill>
                <a:highlight>
                  <a:srgbClr val="FFFFFF"/>
                </a:highlight>
              </a:rPr>
              <a:t>File: TestStudent4.java</a:t>
            </a:r>
            <a:endParaRPr sz="1200"/>
          </a:p>
        </p:txBody>
      </p:sp>
      <p:graphicFrame>
        <p:nvGraphicFramePr>
          <p:cNvPr id="186" name="Google Shape;186;p33"/>
          <p:cNvGraphicFramePr/>
          <p:nvPr/>
        </p:nvGraphicFramePr>
        <p:xfrm>
          <a:off x="419000" y="2217100"/>
          <a:ext cx="3000000" cy="3000000"/>
        </p:xfrm>
        <a:graphic>
          <a:graphicData uri="http://schemas.openxmlformats.org/drawingml/2006/table">
            <a:tbl>
              <a:tblPr>
                <a:noFill/>
                <a:tableStyleId>{EAE3D0C4-3CCF-4F26-93CF-99002D7E067B}</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marR="25400" lvl="0" indent="0" algn="just" rtl="0">
                        <a:lnSpc>
                          <a:spcPct val="110000"/>
                        </a:lnSpc>
                        <a:spcBef>
                          <a:spcPts val="0"/>
                        </a:spcBef>
                        <a:spcAft>
                          <a:spcPts val="0"/>
                        </a:spcAft>
                        <a:buClr>
                          <a:schemeClr val="dk2"/>
                        </a:buClr>
                        <a:buSzPts val="1100"/>
                        <a:buFont typeface="Arial"/>
                        <a:buNone/>
                      </a:pPr>
                      <a:r>
                        <a:rPr lang="en" sz="1200">
                          <a:solidFill>
                            <a:srgbClr val="006699"/>
                          </a:solidFill>
                          <a:latin typeface="Source Sans Pro"/>
                          <a:ea typeface="Source Sans Pro"/>
                          <a:cs typeface="Source Sans Pro"/>
                          <a:sym typeface="Source Sans Pro"/>
                        </a:rPr>
                        <a:t>class</a:t>
                      </a:r>
                      <a:r>
                        <a:rPr lang="en" sz="1200">
                          <a:solidFill>
                            <a:schemeClr val="dk2"/>
                          </a:solidFill>
                          <a:latin typeface="Source Sans Pro"/>
                          <a:ea typeface="Source Sans Pro"/>
                          <a:cs typeface="Source Sans Pro"/>
                          <a:sym typeface="Source Sans Pro"/>
                        </a:rPr>
                        <a:t> Student{  </a:t>
                      </a:r>
                      <a:endParaRPr sz="1200">
                        <a:solidFill>
                          <a:schemeClr val="dk2"/>
                        </a:solidFill>
                        <a:latin typeface="Source Sans Pro"/>
                        <a:ea typeface="Source Sans Pro"/>
                        <a:cs typeface="Source Sans Pro"/>
                        <a:sym typeface="Source Sans Pro"/>
                      </a:endParaRPr>
                    </a:p>
                    <a:p>
                      <a:pPr marL="0" marR="25400" lvl="0" indent="0" algn="just" rtl="0">
                        <a:lnSpc>
                          <a:spcPct val="110000"/>
                        </a:lnSpc>
                        <a:spcBef>
                          <a:spcPts val="0"/>
                        </a:spcBef>
                        <a:spcAft>
                          <a:spcPts val="0"/>
                        </a:spcAft>
                        <a:buClr>
                          <a:schemeClr val="dk2"/>
                        </a:buClr>
                        <a:buSzPts val="1100"/>
                        <a:buFont typeface="Arial"/>
                        <a:buNone/>
                      </a:pPr>
                      <a:r>
                        <a:rPr lang="en" sz="1200">
                          <a:solidFill>
                            <a:schemeClr val="dk2"/>
                          </a:solidFill>
                          <a:latin typeface="Source Sans Pro"/>
                          <a:ea typeface="Source Sans Pro"/>
                          <a:cs typeface="Source Sans Pro"/>
                          <a:sym typeface="Source Sans Pro"/>
                        </a:rPr>
                        <a:t> </a:t>
                      </a:r>
                      <a:r>
                        <a:rPr lang="en" sz="1200">
                          <a:solidFill>
                            <a:srgbClr val="006699"/>
                          </a:solidFill>
                          <a:latin typeface="Source Sans Pro"/>
                          <a:ea typeface="Source Sans Pro"/>
                          <a:cs typeface="Source Sans Pro"/>
                          <a:sym typeface="Source Sans Pro"/>
                        </a:rPr>
                        <a:t>int</a:t>
                      </a:r>
                      <a:r>
                        <a:rPr lang="en" sz="1200">
                          <a:solidFill>
                            <a:schemeClr val="dk2"/>
                          </a:solidFill>
                          <a:latin typeface="Source Sans Pro"/>
                          <a:ea typeface="Source Sans Pro"/>
                          <a:cs typeface="Source Sans Pro"/>
                          <a:sym typeface="Source Sans Pro"/>
                        </a:rPr>
                        <a:t> rollno;  </a:t>
                      </a:r>
                      <a:endParaRPr sz="1200">
                        <a:solidFill>
                          <a:schemeClr val="dk2"/>
                        </a:solidFill>
                        <a:latin typeface="Source Sans Pro"/>
                        <a:ea typeface="Source Sans Pro"/>
                        <a:cs typeface="Source Sans Pro"/>
                        <a:sym typeface="Source Sans Pro"/>
                      </a:endParaRPr>
                    </a:p>
                    <a:p>
                      <a:pPr marL="0" marR="25400" lvl="0" indent="0" algn="just" rtl="0">
                        <a:lnSpc>
                          <a:spcPct val="110000"/>
                        </a:lnSpc>
                        <a:spcBef>
                          <a:spcPts val="0"/>
                        </a:spcBef>
                        <a:spcAft>
                          <a:spcPts val="0"/>
                        </a:spcAft>
                        <a:buClr>
                          <a:schemeClr val="dk2"/>
                        </a:buClr>
                        <a:buSzPts val="1100"/>
                        <a:buFont typeface="Arial"/>
                        <a:buNone/>
                      </a:pPr>
                      <a:r>
                        <a:rPr lang="en" sz="1200">
                          <a:solidFill>
                            <a:schemeClr val="dk2"/>
                          </a:solidFill>
                          <a:latin typeface="Source Sans Pro"/>
                          <a:ea typeface="Source Sans Pro"/>
                          <a:cs typeface="Source Sans Pro"/>
                          <a:sym typeface="Source Sans Pro"/>
                        </a:rPr>
                        <a:t> String name;  </a:t>
                      </a:r>
                      <a:endParaRPr sz="1200">
                        <a:solidFill>
                          <a:schemeClr val="dk2"/>
                        </a:solidFill>
                        <a:latin typeface="Source Sans Pro"/>
                        <a:ea typeface="Source Sans Pro"/>
                        <a:cs typeface="Source Sans Pro"/>
                        <a:sym typeface="Source Sans Pro"/>
                      </a:endParaRPr>
                    </a:p>
                    <a:p>
                      <a:pPr marL="0" marR="25400" lvl="0" indent="0" algn="just" rtl="0">
                        <a:lnSpc>
                          <a:spcPct val="110000"/>
                        </a:lnSpc>
                        <a:spcBef>
                          <a:spcPts val="0"/>
                        </a:spcBef>
                        <a:spcAft>
                          <a:spcPts val="0"/>
                        </a:spcAft>
                        <a:buClr>
                          <a:schemeClr val="dk2"/>
                        </a:buClr>
                        <a:buSzPts val="1100"/>
                        <a:buFont typeface="Arial"/>
                        <a:buNone/>
                      </a:pPr>
                      <a:r>
                        <a:rPr lang="en" sz="1200">
                          <a:solidFill>
                            <a:schemeClr val="dk2"/>
                          </a:solidFill>
                          <a:latin typeface="Source Sans Pro"/>
                          <a:ea typeface="Source Sans Pro"/>
                          <a:cs typeface="Source Sans Pro"/>
                          <a:sym typeface="Source Sans Pro"/>
                        </a:rPr>
                        <a:t> </a:t>
                      </a:r>
                      <a:r>
                        <a:rPr lang="en" sz="1200">
                          <a:solidFill>
                            <a:srgbClr val="006699"/>
                          </a:solidFill>
                          <a:latin typeface="Source Sans Pro"/>
                          <a:ea typeface="Source Sans Pro"/>
                          <a:cs typeface="Source Sans Pro"/>
                          <a:sym typeface="Source Sans Pro"/>
                        </a:rPr>
                        <a:t>void</a:t>
                      </a:r>
                      <a:r>
                        <a:rPr lang="en" sz="1200">
                          <a:solidFill>
                            <a:schemeClr val="dk2"/>
                          </a:solidFill>
                          <a:latin typeface="Source Sans Pro"/>
                          <a:ea typeface="Source Sans Pro"/>
                          <a:cs typeface="Source Sans Pro"/>
                          <a:sym typeface="Source Sans Pro"/>
                        </a:rPr>
                        <a:t> insertRecord(</a:t>
                      </a:r>
                      <a:r>
                        <a:rPr lang="en" sz="1200">
                          <a:solidFill>
                            <a:srgbClr val="006699"/>
                          </a:solidFill>
                          <a:latin typeface="Source Sans Pro"/>
                          <a:ea typeface="Source Sans Pro"/>
                          <a:cs typeface="Source Sans Pro"/>
                          <a:sym typeface="Source Sans Pro"/>
                        </a:rPr>
                        <a:t>int</a:t>
                      </a:r>
                      <a:r>
                        <a:rPr lang="en" sz="1200">
                          <a:solidFill>
                            <a:schemeClr val="dk2"/>
                          </a:solidFill>
                          <a:latin typeface="Source Sans Pro"/>
                          <a:ea typeface="Source Sans Pro"/>
                          <a:cs typeface="Source Sans Pro"/>
                          <a:sym typeface="Source Sans Pro"/>
                        </a:rPr>
                        <a:t> r, String n){  </a:t>
                      </a:r>
                      <a:endParaRPr sz="1200">
                        <a:solidFill>
                          <a:schemeClr val="dk2"/>
                        </a:solidFill>
                        <a:latin typeface="Source Sans Pro"/>
                        <a:ea typeface="Source Sans Pro"/>
                        <a:cs typeface="Source Sans Pro"/>
                        <a:sym typeface="Source Sans Pro"/>
                      </a:endParaRPr>
                    </a:p>
                    <a:p>
                      <a:pPr marL="0" marR="25400" lvl="0" indent="0" algn="just" rtl="0">
                        <a:lnSpc>
                          <a:spcPct val="110000"/>
                        </a:lnSpc>
                        <a:spcBef>
                          <a:spcPts val="0"/>
                        </a:spcBef>
                        <a:spcAft>
                          <a:spcPts val="0"/>
                        </a:spcAft>
                        <a:buClr>
                          <a:schemeClr val="dk2"/>
                        </a:buClr>
                        <a:buSzPts val="1100"/>
                        <a:buFont typeface="Arial"/>
                        <a:buNone/>
                      </a:pPr>
                      <a:r>
                        <a:rPr lang="en" sz="1200">
                          <a:solidFill>
                            <a:schemeClr val="dk2"/>
                          </a:solidFill>
                          <a:latin typeface="Source Sans Pro"/>
                          <a:ea typeface="Source Sans Pro"/>
                          <a:cs typeface="Source Sans Pro"/>
                          <a:sym typeface="Source Sans Pro"/>
                        </a:rPr>
                        <a:t>  rollno=r;  </a:t>
                      </a:r>
                      <a:endParaRPr sz="1200">
                        <a:solidFill>
                          <a:schemeClr val="dk2"/>
                        </a:solidFill>
                        <a:latin typeface="Source Sans Pro"/>
                        <a:ea typeface="Source Sans Pro"/>
                        <a:cs typeface="Source Sans Pro"/>
                        <a:sym typeface="Source Sans Pro"/>
                      </a:endParaRPr>
                    </a:p>
                    <a:p>
                      <a:pPr marL="0" marR="25400" lvl="0" indent="0" algn="just" rtl="0">
                        <a:lnSpc>
                          <a:spcPct val="110000"/>
                        </a:lnSpc>
                        <a:spcBef>
                          <a:spcPts val="0"/>
                        </a:spcBef>
                        <a:spcAft>
                          <a:spcPts val="0"/>
                        </a:spcAft>
                        <a:buClr>
                          <a:schemeClr val="dk2"/>
                        </a:buClr>
                        <a:buSzPts val="1100"/>
                        <a:buFont typeface="Arial"/>
                        <a:buNone/>
                      </a:pPr>
                      <a:r>
                        <a:rPr lang="en" sz="1200">
                          <a:solidFill>
                            <a:schemeClr val="dk2"/>
                          </a:solidFill>
                          <a:latin typeface="Source Sans Pro"/>
                          <a:ea typeface="Source Sans Pro"/>
                          <a:cs typeface="Source Sans Pro"/>
                          <a:sym typeface="Source Sans Pro"/>
                        </a:rPr>
                        <a:t>  name=n;  </a:t>
                      </a:r>
                      <a:endParaRPr sz="1200">
                        <a:solidFill>
                          <a:schemeClr val="dk2"/>
                        </a:solidFill>
                        <a:latin typeface="Source Sans Pro"/>
                        <a:ea typeface="Source Sans Pro"/>
                        <a:cs typeface="Source Sans Pro"/>
                        <a:sym typeface="Source Sans Pro"/>
                      </a:endParaRPr>
                    </a:p>
                    <a:p>
                      <a:pPr marL="0" marR="25400" lvl="0" indent="0" algn="just" rtl="0">
                        <a:lnSpc>
                          <a:spcPct val="110000"/>
                        </a:lnSpc>
                        <a:spcBef>
                          <a:spcPts val="0"/>
                        </a:spcBef>
                        <a:spcAft>
                          <a:spcPts val="0"/>
                        </a:spcAft>
                        <a:buClr>
                          <a:schemeClr val="dk2"/>
                        </a:buClr>
                        <a:buSzPts val="1100"/>
                        <a:buFont typeface="Arial"/>
                        <a:buNone/>
                      </a:pPr>
                      <a:r>
                        <a:rPr lang="en" sz="1200">
                          <a:solidFill>
                            <a:schemeClr val="dk2"/>
                          </a:solidFill>
                          <a:latin typeface="Source Sans Pro"/>
                          <a:ea typeface="Source Sans Pro"/>
                          <a:cs typeface="Source Sans Pro"/>
                          <a:sym typeface="Source Sans Pro"/>
                        </a:rPr>
                        <a:t> }  </a:t>
                      </a:r>
                      <a:endParaRPr sz="1200">
                        <a:solidFill>
                          <a:schemeClr val="dk2"/>
                        </a:solidFill>
                        <a:latin typeface="Source Sans Pro"/>
                        <a:ea typeface="Source Sans Pro"/>
                        <a:cs typeface="Source Sans Pro"/>
                        <a:sym typeface="Source Sans Pro"/>
                      </a:endParaRPr>
                    </a:p>
                    <a:p>
                      <a:pPr marL="0" marR="25400" lvl="0" indent="0" algn="just" rtl="0">
                        <a:lnSpc>
                          <a:spcPct val="110000"/>
                        </a:lnSpc>
                        <a:spcBef>
                          <a:spcPts val="0"/>
                        </a:spcBef>
                        <a:spcAft>
                          <a:spcPts val="0"/>
                        </a:spcAft>
                        <a:buClr>
                          <a:schemeClr val="dk2"/>
                        </a:buClr>
                        <a:buSzPts val="1100"/>
                        <a:buFont typeface="Arial"/>
                        <a:buNone/>
                      </a:pPr>
                      <a:r>
                        <a:rPr lang="en" sz="1200">
                          <a:solidFill>
                            <a:schemeClr val="dk2"/>
                          </a:solidFill>
                          <a:latin typeface="Source Sans Pro"/>
                          <a:ea typeface="Source Sans Pro"/>
                          <a:cs typeface="Source Sans Pro"/>
                          <a:sym typeface="Source Sans Pro"/>
                        </a:rPr>
                        <a:t> </a:t>
                      </a:r>
                      <a:r>
                        <a:rPr lang="en" sz="1200">
                          <a:solidFill>
                            <a:srgbClr val="006699"/>
                          </a:solidFill>
                          <a:latin typeface="Source Sans Pro"/>
                          <a:ea typeface="Source Sans Pro"/>
                          <a:cs typeface="Source Sans Pro"/>
                          <a:sym typeface="Source Sans Pro"/>
                        </a:rPr>
                        <a:t>void</a:t>
                      </a:r>
                      <a:r>
                        <a:rPr lang="en" sz="1200">
                          <a:solidFill>
                            <a:schemeClr val="dk2"/>
                          </a:solidFill>
                          <a:latin typeface="Source Sans Pro"/>
                          <a:ea typeface="Source Sans Pro"/>
                          <a:cs typeface="Source Sans Pro"/>
                          <a:sym typeface="Source Sans Pro"/>
                        </a:rPr>
                        <a:t> displayInformation(){System.out.println(rollno+</a:t>
                      </a:r>
                      <a:r>
                        <a:rPr lang="en" sz="1200">
                          <a:solidFill>
                            <a:srgbClr val="0000FF"/>
                          </a:solidFill>
                          <a:latin typeface="Source Sans Pro"/>
                          <a:ea typeface="Source Sans Pro"/>
                          <a:cs typeface="Source Sans Pro"/>
                          <a:sym typeface="Source Sans Pro"/>
                        </a:rPr>
                        <a:t>" "</a:t>
                      </a:r>
                      <a:r>
                        <a:rPr lang="en" sz="1200">
                          <a:solidFill>
                            <a:schemeClr val="dk2"/>
                          </a:solidFill>
                          <a:latin typeface="Source Sans Pro"/>
                          <a:ea typeface="Source Sans Pro"/>
                          <a:cs typeface="Source Sans Pro"/>
                          <a:sym typeface="Source Sans Pro"/>
                        </a:rPr>
                        <a:t>+name);}  </a:t>
                      </a:r>
                      <a:endParaRPr sz="1200">
                        <a:solidFill>
                          <a:schemeClr val="dk2"/>
                        </a:solidFill>
                        <a:latin typeface="Source Sans Pro"/>
                        <a:ea typeface="Source Sans Pro"/>
                        <a:cs typeface="Source Sans Pro"/>
                        <a:sym typeface="Source Sans Pro"/>
                      </a:endParaRPr>
                    </a:p>
                    <a:p>
                      <a:pPr marL="0" marR="25400" lvl="0" indent="0" algn="just" rtl="0">
                        <a:lnSpc>
                          <a:spcPct val="110000"/>
                        </a:lnSpc>
                        <a:spcBef>
                          <a:spcPts val="0"/>
                        </a:spcBef>
                        <a:spcAft>
                          <a:spcPts val="0"/>
                        </a:spcAft>
                        <a:buClr>
                          <a:schemeClr val="dk2"/>
                        </a:buClr>
                        <a:buSzPts val="1100"/>
                        <a:buFont typeface="Arial"/>
                        <a:buNone/>
                      </a:pPr>
                      <a:r>
                        <a:rPr lang="en" sz="1200">
                          <a:solidFill>
                            <a:schemeClr val="dk2"/>
                          </a:solidFill>
                          <a:latin typeface="Source Sans Pro"/>
                          <a:ea typeface="Source Sans Pro"/>
                          <a:cs typeface="Source Sans Pro"/>
                          <a:sym typeface="Source Sans Pro"/>
                        </a:rPr>
                        <a:t>}  </a:t>
                      </a:r>
                      <a:endParaRPr/>
                    </a:p>
                  </a:txBody>
                  <a:tcPr marL="91425" marR="91425" marT="91425" marB="91425"/>
                </a:tc>
                <a:tc>
                  <a:txBody>
                    <a:bodyPr/>
                    <a:lstStyle/>
                    <a:p>
                      <a:pPr marL="0" marR="25400" lvl="0" indent="0" algn="just" rtl="0">
                        <a:lnSpc>
                          <a:spcPct val="110000"/>
                        </a:lnSpc>
                        <a:spcBef>
                          <a:spcPts val="0"/>
                        </a:spcBef>
                        <a:spcAft>
                          <a:spcPts val="0"/>
                        </a:spcAft>
                        <a:buClr>
                          <a:schemeClr val="dk2"/>
                        </a:buClr>
                        <a:buSzPts val="1100"/>
                        <a:buFont typeface="Arial"/>
                        <a:buNone/>
                      </a:pPr>
                      <a:endParaRPr sz="1200">
                        <a:solidFill>
                          <a:schemeClr val="dk2"/>
                        </a:solidFill>
                        <a:latin typeface="Source Sans Pro"/>
                        <a:ea typeface="Source Sans Pro"/>
                        <a:cs typeface="Source Sans Pro"/>
                        <a:sym typeface="Source Sans Pro"/>
                      </a:endParaRPr>
                    </a:p>
                    <a:p>
                      <a:pPr marL="0" marR="25400" lvl="0" indent="0" algn="just" rtl="0">
                        <a:lnSpc>
                          <a:spcPct val="110000"/>
                        </a:lnSpc>
                        <a:spcBef>
                          <a:spcPts val="0"/>
                        </a:spcBef>
                        <a:spcAft>
                          <a:spcPts val="0"/>
                        </a:spcAft>
                        <a:buClr>
                          <a:schemeClr val="dk2"/>
                        </a:buClr>
                        <a:buSzPts val="1100"/>
                        <a:buFont typeface="Arial"/>
                        <a:buNone/>
                      </a:pPr>
                      <a:r>
                        <a:rPr lang="en" sz="1200">
                          <a:solidFill>
                            <a:srgbClr val="006699"/>
                          </a:solidFill>
                          <a:latin typeface="Source Sans Pro"/>
                          <a:ea typeface="Source Sans Pro"/>
                          <a:cs typeface="Source Sans Pro"/>
                          <a:sym typeface="Source Sans Pro"/>
                        </a:rPr>
                        <a:t>class</a:t>
                      </a:r>
                      <a:r>
                        <a:rPr lang="en" sz="1200">
                          <a:solidFill>
                            <a:schemeClr val="dk2"/>
                          </a:solidFill>
                          <a:latin typeface="Source Sans Pro"/>
                          <a:ea typeface="Source Sans Pro"/>
                          <a:cs typeface="Source Sans Pro"/>
                          <a:sym typeface="Source Sans Pro"/>
                        </a:rPr>
                        <a:t> TestStudent4{  </a:t>
                      </a:r>
                      <a:endParaRPr sz="1200">
                        <a:solidFill>
                          <a:schemeClr val="dk2"/>
                        </a:solidFill>
                        <a:latin typeface="Source Sans Pro"/>
                        <a:ea typeface="Source Sans Pro"/>
                        <a:cs typeface="Source Sans Pro"/>
                        <a:sym typeface="Source Sans Pro"/>
                      </a:endParaRPr>
                    </a:p>
                    <a:p>
                      <a:pPr marL="0" marR="25400" lvl="0" indent="0" algn="just" rtl="0">
                        <a:lnSpc>
                          <a:spcPct val="110000"/>
                        </a:lnSpc>
                        <a:spcBef>
                          <a:spcPts val="0"/>
                        </a:spcBef>
                        <a:spcAft>
                          <a:spcPts val="0"/>
                        </a:spcAft>
                        <a:buClr>
                          <a:schemeClr val="dk2"/>
                        </a:buClr>
                        <a:buSzPts val="1100"/>
                        <a:buFont typeface="Arial"/>
                        <a:buNone/>
                      </a:pPr>
                      <a:r>
                        <a:rPr lang="en" sz="1200">
                          <a:solidFill>
                            <a:schemeClr val="dk2"/>
                          </a:solidFill>
                          <a:latin typeface="Source Sans Pro"/>
                          <a:ea typeface="Source Sans Pro"/>
                          <a:cs typeface="Source Sans Pro"/>
                          <a:sym typeface="Source Sans Pro"/>
                        </a:rPr>
                        <a:t> </a:t>
                      </a:r>
                      <a:r>
                        <a:rPr lang="en" sz="1200">
                          <a:solidFill>
                            <a:srgbClr val="006699"/>
                          </a:solidFill>
                          <a:latin typeface="Source Sans Pro"/>
                          <a:ea typeface="Source Sans Pro"/>
                          <a:cs typeface="Source Sans Pro"/>
                          <a:sym typeface="Source Sans Pro"/>
                        </a:rPr>
                        <a:t>public</a:t>
                      </a:r>
                      <a:r>
                        <a:rPr lang="en" sz="1200">
                          <a:solidFill>
                            <a:schemeClr val="dk2"/>
                          </a:solidFill>
                          <a:latin typeface="Source Sans Pro"/>
                          <a:ea typeface="Source Sans Pro"/>
                          <a:cs typeface="Source Sans Pro"/>
                          <a:sym typeface="Source Sans Pro"/>
                        </a:rPr>
                        <a:t> </a:t>
                      </a:r>
                      <a:r>
                        <a:rPr lang="en" sz="1200">
                          <a:solidFill>
                            <a:srgbClr val="006699"/>
                          </a:solidFill>
                          <a:latin typeface="Source Sans Pro"/>
                          <a:ea typeface="Source Sans Pro"/>
                          <a:cs typeface="Source Sans Pro"/>
                          <a:sym typeface="Source Sans Pro"/>
                        </a:rPr>
                        <a:t>static</a:t>
                      </a:r>
                      <a:r>
                        <a:rPr lang="en" sz="1200">
                          <a:solidFill>
                            <a:schemeClr val="dk2"/>
                          </a:solidFill>
                          <a:latin typeface="Source Sans Pro"/>
                          <a:ea typeface="Source Sans Pro"/>
                          <a:cs typeface="Source Sans Pro"/>
                          <a:sym typeface="Source Sans Pro"/>
                        </a:rPr>
                        <a:t> </a:t>
                      </a:r>
                      <a:r>
                        <a:rPr lang="en" sz="1200">
                          <a:solidFill>
                            <a:srgbClr val="006699"/>
                          </a:solidFill>
                          <a:latin typeface="Source Sans Pro"/>
                          <a:ea typeface="Source Sans Pro"/>
                          <a:cs typeface="Source Sans Pro"/>
                          <a:sym typeface="Source Sans Pro"/>
                        </a:rPr>
                        <a:t>void</a:t>
                      </a:r>
                      <a:r>
                        <a:rPr lang="en" sz="1200">
                          <a:solidFill>
                            <a:schemeClr val="dk2"/>
                          </a:solidFill>
                          <a:latin typeface="Source Sans Pro"/>
                          <a:ea typeface="Source Sans Pro"/>
                          <a:cs typeface="Source Sans Pro"/>
                          <a:sym typeface="Source Sans Pro"/>
                        </a:rPr>
                        <a:t> main(String args[]){  </a:t>
                      </a:r>
                      <a:endParaRPr sz="1200">
                        <a:solidFill>
                          <a:schemeClr val="dk2"/>
                        </a:solidFill>
                        <a:latin typeface="Source Sans Pro"/>
                        <a:ea typeface="Source Sans Pro"/>
                        <a:cs typeface="Source Sans Pro"/>
                        <a:sym typeface="Source Sans Pro"/>
                      </a:endParaRPr>
                    </a:p>
                    <a:p>
                      <a:pPr marL="0" marR="25400" lvl="0" indent="0" algn="just" rtl="0">
                        <a:lnSpc>
                          <a:spcPct val="110000"/>
                        </a:lnSpc>
                        <a:spcBef>
                          <a:spcPts val="0"/>
                        </a:spcBef>
                        <a:spcAft>
                          <a:spcPts val="0"/>
                        </a:spcAft>
                        <a:buClr>
                          <a:schemeClr val="dk2"/>
                        </a:buClr>
                        <a:buSzPts val="1100"/>
                        <a:buFont typeface="Arial"/>
                        <a:buNone/>
                      </a:pPr>
                      <a:r>
                        <a:rPr lang="en" sz="1200">
                          <a:solidFill>
                            <a:schemeClr val="dk2"/>
                          </a:solidFill>
                          <a:latin typeface="Source Sans Pro"/>
                          <a:ea typeface="Source Sans Pro"/>
                          <a:cs typeface="Source Sans Pro"/>
                          <a:sym typeface="Source Sans Pro"/>
                        </a:rPr>
                        <a:t>  Student s1=</a:t>
                      </a:r>
                      <a:r>
                        <a:rPr lang="en" sz="1200">
                          <a:solidFill>
                            <a:srgbClr val="006699"/>
                          </a:solidFill>
                          <a:latin typeface="Source Sans Pro"/>
                          <a:ea typeface="Source Sans Pro"/>
                          <a:cs typeface="Source Sans Pro"/>
                          <a:sym typeface="Source Sans Pro"/>
                        </a:rPr>
                        <a:t>new</a:t>
                      </a:r>
                      <a:r>
                        <a:rPr lang="en" sz="1200">
                          <a:solidFill>
                            <a:schemeClr val="dk2"/>
                          </a:solidFill>
                          <a:latin typeface="Source Sans Pro"/>
                          <a:ea typeface="Source Sans Pro"/>
                          <a:cs typeface="Source Sans Pro"/>
                          <a:sym typeface="Source Sans Pro"/>
                        </a:rPr>
                        <a:t> Student();  </a:t>
                      </a:r>
                      <a:endParaRPr sz="1200">
                        <a:solidFill>
                          <a:schemeClr val="dk2"/>
                        </a:solidFill>
                        <a:latin typeface="Source Sans Pro"/>
                        <a:ea typeface="Source Sans Pro"/>
                        <a:cs typeface="Source Sans Pro"/>
                        <a:sym typeface="Source Sans Pro"/>
                      </a:endParaRPr>
                    </a:p>
                    <a:p>
                      <a:pPr marL="0" marR="25400" lvl="0" indent="0" algn="just" rtl="0">
                        <a:lnSpc>
                          <a:spcPct val="110000"/>
                        </a:lnSpc>
                        <a:spcBef>
                          <a:spcPts val="0"/>
                        </a:spcBef>
                        <a:spcAft>
                          <a:spcPts val="0"/>
                        </a:spcAft>
                        <a:buClr>
                          <a:schemeClr val="dk2"/>
                        </a:buClr>
                        <a:buSzPts val="1100"/>
                        <a:buFont typeface="Arial"/>
                        <a:buNone/>
                      </a:pPr>
                      <a:r>
                        <a:rPr lang="en" sz="1200">
                          <a:solidFill>
                            <a:schemeClr val="dk2"/>
                          </a:solidFill>
                          <a:latin typeface="Source Sans Pro"/>
                          <a:ea typeface="Source Sans Pro"/>
                          <a:cs typeface="Source Sans Pro"/>
                          <a:sym typeface="Source Sans Pro"/>
                        </a:rPr>
                        <a:t>  Student s2=</a:t>
                      </a:r>
                      <a:r>
                        <a:rPr lang="en" sz="1200">
                          <a:solidFill>
                            <a:srgbClr val="006699"/>
                          </a:solidFill>
                          <a:latin typeface="Source Sans Pro"/>
                          <a:ea typeface="Source Sans Pro"/>
                          <a:cs typeface="Source Sans Pro"/>
                          <a:sym typeface="Source Sans Pro"/>
                        </a:rPr>
                        <a:t>new</a:t>
                      </a:r>
                      <a:r>
                        <a:rPr lang="en" sz="1200">
                          <a:solidFill>
                            <a:schemeClr val="dk2"/>
                          </a:solidFill>
                          <a:latin typeface="Source Sans Pro"/>
                          <a:ea typeface="Source Sans Pro"/>
                          <a:cs typeface="Source Sans Pro"/>
                          <a:sym typeface="Source Sans Pro"/>
                        </a:rPr>
                        <a:t> Student();  </a:t>
                      </a:r>
                      <a:endParaRPr sz="1200">
                        <a:solidFill>
                          <a:schemeClr val="dk2"/>
                        </a:solidFill>
                        <a:latin typeface="Source Sans Pro"/>
                        <a:ea typeface="Source Sans Pro"/>
                        <a:cs typeface="Source Sans Pro"/>
                        <a:sym typeface="Source Sans Pro"/>
                      </a:endParaRPr>
                    </a:p>
                    <a:p>
                      <a:pPr marL="0" marR="25400" lvl="0" indent="0" algn="just" rtl="0">
                        <a:lnSpc>
                          <a:spcPct val="110000"/>
                        </a:lnSpc>
                        <a:spcBef>
                          <a:spcPts val="0"/>
                        </a:spcBef>
                        <a:spcAft>
                          <a:spcPts val="0"/>
                        </a:spcAft>
                        <a:buClr>
                          <a:schemeClr val="dk2"/>
                        </a:buClr>
                        <a:buSzPts val="1100"/>
                        <a:buFont typeface="Arial"/>
                        <a:buNone/>
                      </a:pPr>
                      <a:r>
                        <a:rPr lang="en" sz="1200">
                          <a:solidFill>
                            <a:schemeClr val="dk2"/>
                          </a:solidFill>
                          <a:latin typeface="Source Sans Pro"/>
                          <a:ea typeface="Source Sans Pro"/>
                          <a:cs typeface="Source Sans Pro"/>
                          <a:sym typeface="Source Sans Pro"/>
                        </a:rPr>
                        <a:t>  s1.insertRecord(</a:t>
                      </a:r>
                      <a:r>
                        <a:rPr lang="en" sz="1200">
                          <a:solidFill>
                            <a:srgbClr val="C00000"/>
                          </a:solidFill>
                          <a:latin typeface="Source Sans Pro"/>
                          <a:ea typeface="Source Sans Pro"/>
                          <a:cs typeface="Source Sans Pro"/>
                          <a:sym typeface="Source Sans Pro"/>
                        </a:rPr>
                        <a:t>111</a:t>
                      </a:r>
                      <a:r>
                        <a:rPr lang="en" sz="1200">
                          <a:solidFill>
                            <a:schemeClr val="dk2"/>
                          </a:solidFill>
                          <a:latin typeface="Source Sans Pro"/>
                          <a:ea typeface="Source Sans Pro"/>
                          <a:cs typeface="Source Sans Pro"/>
                          <a:sym typeface="Source Sans Pro"/>
                        </a:rPr>
                        <a:t>,</a:t>
                      </a:r>
                      <a:r>
                        <a:rPr lang="en" sz="1200">
                          <a:solidFill>
                            <a:srgbClr val="0000FF"/>
                          </a:solidFill>
                          <a:latin typeface="Source Sans Pro"/>
                          <a:ea typeface="Source Sans Pro"/>
                          <a:cs typeface="Source Sans Pro"/>
                          <a:sym typeface="Source Sans Pro"/>
                        </a:rPr>
                        <a:t>"Karan"</a:t>
                      </a:r>
                      <a:r>
                        <a:rPr lang="en" sz="1200">
                          <a:solidFill>
                            <a:schemeClr val="dk2"/>
                          </a:solidFill>
                          <a:latin typeface="Source Sans Pro"/>
                          <a:ea typeface="Source Sans Pro"/>
                          <a:cs typeface="Source Sans Pro"/>
                          <a:sym typeface="Source Sans Pro"/>
                        </a:rPr>
                        <a:t>);  </a:t>
                      </a:r>
                      <a:endParaRPr sz="1200">
                        <a:solidFill>
                          <a:schemeClr val="dk2"/>
                        </a:solidFill>
                        <a:latin typeface="Source Sans Pro"/>
                        <a:ea typeface="Source Sans Pro"/>
                        <a:cs typeface="Source Sans Pro"/>
                        <a:sym typeface="Source Sans Pro"/>
                      </a:endParaRPr>
                    </a:p>
                    <a:p>
                      <a:pPr marL="0" marR="25400" lvl="0" indent="0" algn="just" rtl="0">
                        <a:lnSpc>
                          <a:spcPct val="110000"/>
                        </a:lnSpc>
                        <a:spcBef>
                          <a:spcPts val="0"/>
                        </a:spcBef>
                        <a:spcAft>
                          <a:spcPts val="0"/>
                        </a:spcAft>
                        <a:buClr>
                          <a:schemeClr val="dk2"/>
                        </a:buClr>
                        <a:buSzPts val="1100"/>
                        <a:buFont typeface="Arial"/>
                        <a:buNone/>
                      </a:pPr>
                      <a:r>
                        <a:rPr lang="en" sz="1200">
                          <a:solidFill>
                            <a:schemeClr val="dk2"/>
                          </a:solidFill>
                          <a:latin typeface="Source Sans Pro"/>
                          <a:ea typeface="Source Sans Pro"/>
                          <a:cs typeface="Source Sans Pro"/>
                          <a:sym typeface="Source Sans Pro"/>
                        </a:rPr>
                        <a:t>  s2.insertRecord(</a:t>
                      </a:r>
                      <a:r>
                        <a:rPr lang="en" sz="1200">
                          <a:solidFill>
                            <a:srgbClr val="C00000"/>
                          </a:solidFill>
                          <a:latin typeface="Source Sans Pro"/>
                          <a:ea typeface="Source Sans Pro"/>
                          <a:cs typeface="Source Sans Pro"/>
                          <a:sym typeface="Source Sans Pro"/>
                        </a:rPr>
                        <a:t>222</a:t>
                      </a:r>
                      <a:r>
                        <a:rPr lang="en" sz="1200">
                          <a:solidFill>
                            <a:schemeClr val="dk2"/>
                          </a:solidFill>
                          <a:latin typeface="Source Sans Pro"/>
                          <a:ea typeface="Source Sans Pro"/>
                          <a:cs typeface="Source Sans Pro"/>
                          <a:sym typeface="Source Sans Pro"/>
                        </a:rPr>
                        <a:t>,</a:t>
                      </a:r>
                      <a:r>
                        <a:rPr lang="en" sz="1200">
                          <a:solidFill>
                            <a:srgbClr val="0000FF"/>
                          </a:solidFill>
                          <a:latin typeface="Source Sans Pro"/>
                          <a:ea typeface="Source Sans Pro"/>
                          <a:cs typeface="Source Sans Pro"/>
                          <a:sym typeface="Source Sans Pro"/>
                        </a:rPr>
                        <a:t>"Aryan"</a:t>
                      </a:r>
                      <a:r>
                        <a:rPr lang="en" sz="1200">
                          <a:solidFill>
                            <a:schemeClr val="dk2"/>
                          </a:solidFill>
                          <a:latin typeface="Source Sans Pro"/>
                          <a:ea typeface="Source Sans Pro"/>
                          <a:cs typeface="Source Sans Pro"/>
                          <a:sym typeface="Source Sans Pro"/>
                        </a:rPr>
                        <a:t>);  </a:t>
                      </a:r>
                      <a:endParaRPr sz="1200">
                        <a:solidFill>
                          <a:schemeClr val="dk2"/>
                        </a:solidFill>
                        <a:latin typeface="Source Sans Pro"/>
                        <a:ea typeface="Source Sans Pro"/>
                        <a:cs typeface="Source Sans Pro"/>
                        <a:sym typeface="Source Sans Pro"/>
                      </a:endParaRPr>
                    </a:p>
                    <a:p>
                      <a:pPr marL="0" marR="25400" lvl="0" indent="0" algn="just" rtl="0">
                        <a:lnSpc>
                          <a:spcPct val="110000"/>
                        </a:lnSpc>
                        <a:spcBef>
                          <a:spcPts val="0"/>
                        </a:spcBef>
                        <a:spcAft>
                          <a:spcPts val="0"/>
                        </a:spcAft>
                        <a:buClr>
                          <a:schemeClr val="dk2"/>
                        </a:buClr>
                        <a:buSzPts val="1100"/>
                        <a:buFont typeface="Arial"/>
                        <a:buNone/>
                      </a:pPr>
                      <a:r>
                        <a:rPr lang="en" sz="1200">
                          <a:solidFill>
                            <a:schemeClr val="dk2"/>
                          </a:solidFill>
                          <a:latin typeface="Source Sans Pro"/>
                          <a:ea typeface="Source Sans Pro"/>
                          <a:cs typeface="Source Sans Pro"/>
                          <a:sym typeface="Source Sans Pro"/>
                        </a:rPr>
                        <a:t>  s1.displayInformation();  </a:t>
                      </a:r>
                      <a:endParaRPr sz="1200">
                        <a:solidFill>
                          <a:schemeClr val="dk2"/>
                        </a:solidFill>
                        <a:latin typeface="Source Sans Pro"/>
                        <a:ea typeface="Source Sans Pro"/>
                        <a:cs typeface="Source Sans Pro"/>
                        <a:sym typeface="Source Sans Pro"/>
                      </a:endParaRPr>
                    </a:p>
                    <a:p>
                      <a:pPr marL="0" marR="25400" lvl="0" indent="0" algn="just" rtl="0">
                        <a:lnSpc>
                          <a:spcPct val="110000"/>
                        </a:lnSpc>
                        <a:spcBef>
                          <a:spcPts val="0"/>
                        </a:spcBef>
                        <a:spcAft>
                          <a:spcPts val="0"/>
                        </a:spcAft>
                        <a:buClr>
                          <a:schemeClr val="dk2"/>
                        </a:buClr>
                        <a:buSzPts val="1100"/>
                        <a:buFont typeface="Arial"/>
                        <a:buNone/>
                      </a:pPr>
                      <a:r>
                        <a:rPr lang="en" sz="1200">
                          <a:solidFill>
                            <a:schemeClr val="dk2"/>
                          </a:solidFill>
                          <a:latin typeface="Source Sans Pro"/>
                          <a:ea typeface="Source Sans Pro"/>
                          <a:cs typeface="Source Sans Pro"/>
                          <a:sym typeface="Source Sans Pro"/>
                        </a:rPr>
                        <a:t>  s2.displayInformation();  </a:t>
                      </a:r>
                      <a:endParaRPr sz="1200">
                        <a:solidFill>
                          <a:schemeClr val="dk2"/>
                        </a:solidFill>
                        <a:latin typeface="Source Sans Pro"/>
                        <a:ea typeface="Source Sans Pro"/>
                        <a:cs typeface="Source Sans Pro"/>
                        <a:sym typeface="Source Sans Pro"/>
                      </a:endParaRPr>
                    </a:p>
                    <a:p>
                      <a:pPr marL="0" marR="25400" lvl="0" indent="0" algn="just" rtl="0">
                        <a:lnSpc>
                          <a:spcPct val="110000"/>
                        </a:lnSpc>
                        <a:spcBef>
                          <a:spcPts val="0"/>
                        </a:spcBef>
                        <a:spcAft>
                          <a:spcPts val="0"/>
                        </a:spcAft>
                        <a:buClr>
                          <a:schemeClr val="dk2"/>
                        </a:buClr>
                        <a:buSzPts val="1100"/>
                        <a:buFont typeface="Arial"/>
                        <a:buNone/>
                      </a:pPr>
                      <a:r>
                        <a:rPr lang="en" sz="1200">
                          <a:solidFill>
                            <a:schemeClr val="dk2"/>
                          </a:solidFill>
                          <a:latin typeface="Source Sans Pro"/>
                          <a:ea typeface="Source Sans Pro"/>
                          <a:cs typeface="Source Sans Pro"/>
                          <a:sym typeface="Source Sans Pro"/>
                        </a:rPr>
                        <a:t> }  </a:t>
                      </a:r>
                      <a:endParaRPr sz="1200">
                        <a:solidFill>
                          <a:schemeClr val="dk2"/>
                        </a:solidFill>
                        <a:latin typeface="Source Sans Pro"/>
                        <a:ea typeface="Source Sans Pro"/>
                        <a:cs typeface="Source Sans Pro"/>
                        <a:sym typeface="Source Sans Pro"/>
                      </a:endParaRPr>
                    </a:p>
                    <a:p>
                      <a:pPr marL="0" marR="25400" lvl="0" indent="0" algn="just" rtl="0">
                        <a:lnSpc>
                          <a:spcPct val="110000"/>
                        </a:lnSpc>
                        <a:spcBef>
                          <a:spcPts val="0"/>
                        </a:spcBef>
                        <a:spcAft>
                          <a:spcPts val="0"/>
                        </a:spcAft>
                        <a:buClr>
                          <a:schemeClr val="dk2"/>
                        </a:buClr>
                        <a:buSzPts val="1100"/>
                        <a:buFont typeface="Arial"/>
                        <a:buNone/>
                      </a:pPr>
                      <a:r>
                        <a:rPr lang="en" sz="1200">
                          <a:solidFill>
                            <a:schemeClr val="dk2"/>
                          </a:solidFill>
                          <a:latin typeface="Source Sans Pro"/>
                          <a:ea typeface="Source Sans Pro"/>
                          <a:cs typeface="Source Sans Pro"/>
                          <a:sym typeface="Source Sans Pro"/>
                        </a:rPr>
                        <a:t>}  </a:t>
                      </a:r>
                      <a:endParaRPr sz="12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sp>
        <p:nvSpPr>
          <p:cNvPr id="187" name="Google Shape;187;p33"/>
          <p:cNvSpPr/>
          <p:nvPr/>
        </p:nvSpPr>
        <p:spPr>
          <a:xfrm>
            <a:off x="7756300" y="2640150"/>
            <a:ext cx="1313100" cy="1313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10000"/>
              </a:lnSpc>
              <a:spcBef>
                <a:spcPts val="1200"/>
              </a:spcBef>
              <a:spcAft>
                <a:spcPts val="0"/>
              </a:spcAft>
              <a:buClr>
                <a:schemeClr val="dk2"/>
              </a:buClr>
              <a:buSzPts val="1100"/>
              <a:buFont typeface="Arial"/>
              <a:buNone/>
            </a:pPr>
            <a:r>
              <a:rPr lang="en" sz="1300">
                <a:solidFill>
                  <a:schemeClr val="accent1"/>
                </a:solidFill>
                <a:highlight>
                  <a:srgbClr val="FFFFFF"/>
                </a:highlight>
                <a:latin typeface="Source Sans Pro"/>
                <a:ea typeface="Source Sans Pro"/>
                <a:cs typeface="Source Sans Pro"/>
                <a:sym typeface="Source Sans Pro"/>
              </a:rPr>
              <a:t>Output:</a:t>
            </a:r>
            <a:endParaRPr sz="1300">
              <a:solidFill>
                <a:schemeClr val="accent1"/>
              </a:solidFill>
              <a:highlight>
                <a:srgbClr val="FFFFFF"/>
              </a:highlight>
              <a:latin typeface="Source Sans Pro"/>
              <a:ea typeface="Source Sans Pro"/>
              <a:cs typeface="Source Sans Pro"/>
              <a:sym typeface="Source Sans Pro"/>
            </a:endParaRPr>
          </a:p>
          <a:p>
            <a:pPr marL="0" lvl="0" indent="0" algn="just" rtl="0">
              <a:lnSpc>
                <a:spcPct val="110000"/>
              </a:lnSpc>
              <a:spcBef>
                <a:spcPts val="1200"/>
              </a:spcBef>
              <a:spcAft>
                <a:spcPts val="0"/>
              </a:spcAft>
              <a:buClr>
                <a:schemeClr val="dk2"/>
              </a:buClr>
              <a:buSzPts val="1100"/>
              <a:buFont typeface="Arial"/>
              <a:buNone/>
            </a:pPr>
            <a:r>
              <a:rPr lang="en" sz="1300">
                <a:solidFill>
                  <a:srgbClr val="535559"/>
                </a:solidFill>
                <a:highlight>
                  <a:srgbClr val="EEEEEE"/>
                </a:highlight>
                <a:latin typeface="Source Sans Pro"/>
                <a:ea typeface="Source Sans Pro"/>
                <a:cs typeface="Source Sans Pro"/>
                <a:sym typeface="Source Sans Pro"/>
              </a:rPr>
              <a:t>111 Karan</a:t>
            </a:r>
            <a:endParaRPr sz="1300">
              <a:solidFill>
                <a:srgbClr val="535559"/>
              </a:solidFill>
              <a:highlight>
                <a:srgbClr val="EEEEEE"/>
              </a:highlight>
              <a:latin typeface="Source Sans Pro"/>
              <a:ea typeface="Source Sans Pro"/>
              <a:cs typeface="Source Sans Pro"/>
              <a:sym typeface="Source Sans Pro"/>
            </a:endParaRPr>
          </a:p>
          <a:p>
            <a:pPr marL="50800" lvl="0" indent="0" algn="just" rtl="0">
              <a:lnSpc>
                <a:spcPct val="110000"/>
              </a:lnSpc>
              <a:spcBef>
                <a:spcPts val="1200"/>
              </a:spcBef>
              <a:spcAft>
                <a:spcPts val="0"/>
              </a:spcAft>
              <a:buClr>
                <a:schemeClr val="dk2"/>
              </a:buClr>
              <a:buSzPts val="1100"/>
              <a:buFont typeface="Arial"/>
              <a:buNone/>
            </a:pPr>
            <a:r>
              <a:rPr lang="en" sz="1300">
                <a:solidFill>
                  <a:srgbClr val="535559"/>
                </a:solidFill>
                <a:highlight>
                  <a:srgbClr val="EEEEEE"/>
                </a:highlight>
                <a:latin typeface="Source Sans Pro"/>
                <a:ea typeface="Source Sans Pro"/>
                <a:cs typeface="Source Sans Pro"/>
                <a:sym typeface="Source Sans Pro"/>
              </a:rPr>
              <a:t>222 Aryan</a:t>
            </a:r>
            <a:endParaRPr sz="1300">
              <a:solidFill>
                <a:srgbClr val="535559"/>
              </a:solidFill>
              <a:highlight>
                <a:srgbClr val="EEEEEE"/>
              </a:highlight>
              <a:latin typeface="Source Sans Pro"/>
              <a:ea typeface="Source Sans Pro"/>
              <a:cs typeface="Source Sans Pro"/>
              <a:sym typeface="Source Sans Pro"/>
            </a:endParaRPr>
          </a:p>
          <a:p>
            <a:pPr marL="0" lvl="0" indent="0" algn="ctr" rtl="0">
              <a:spcBef>
                <a:spcPts val="1200"/>
              </a:spcBef>
              <a:spcAft>
                <a:spcPts val="0"/>
              </a:spcAft>
              <a:buNone/>
            </a:pPr>
            <a:endParaRPr sz="1500">
              <a:latin typeface="Source Sans Pro"/>
              <a:ea typeface="Source Sans Pro"/>
              <a:cs typeface="Source Sans Pro"/>
              <a:sym typeface="Source Sans Pr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t>3) Object and Class Example: Initialization through a constructor</a:t>
            </a:r>
            <a:endParaRPr sz="2100"/>
          </a:p>
        </p:txBody>
      </p:sp>
      <p:sp>
        <p:nvSpPr>
          <p:cNvPr id="193" name="Google Shape;193;p34"/>
          <p:cNvSpPr txBox="1">
            <a:spLocks noGrp="1"/>
          </p:cNvSpPr>
          <p:nvPr>
            <p:ph type="body" idx="1"/>
          </p:nvPr>
        </p:nvSpPr>
        <p:spPr>
          <a:xfrm>
            <a:off x="311700" y="960975"/>
            <a:ext cx="8520600" cy="3416400"/>
          </a:xfrm>
          <a:prstGeom prst="rect">
            <a:avLst/>
          </a:prstGeom>
        </p:spPr>
        <p:txBody>
          <a:bodyPr spcFirstLastPara="1" wrap="square" lIns="91425" tIns="91425" rIns="91425" bIns="91425" anchor="t" anchorCtr="0">
            <a:noAutofit/>
          </a:bodyPr>
          <a:lstStyle/>
          <a:p>
            <a:pPr marL="0" lvl="0" indent="0" algn="just" rtl="0">
              <a:lnSpc>
                <a:spcPct val="110000"/>
              </a:lnSpc>
              <a:spcBef>
                <a:spcPts val="0"/>
              </a:spcBef>
              <a:spcAft>
                <a:spcPts val="0"/>
              </a:spcAft>
              <a:buNone/>
            </a:pPr>
            <a:r>
              <a:rPr lang="en" sz="1600">
                <a:solidFill>
                  <a:schemeClr val="accent1"/>
                </a:solidFill>
                <a:highlight>
                  <a:srgbClr val="FFFFFF"/>
                </a:highlight>
              </a:rPr>
              <a:t>We will learn about constructors in Java later.</a:t>
            </a:r>
            <a:endParaRPr sz="1600">
              <a:solidFill>
                <a:schemeClr val="accent1"/>
              </a:solidFill>
              <a:highlight>
                <a:srgbClr val="FFFFFF"/>
              </a:highlight>
            </a:endParaRPr>
          </a:p>
          <a:p>
            <a:pPr marL="0" lvl="0" indent="0" algn="just" rtl="0">
              <a:lnSpc>
                <a:spcPct val="110000"/>
              </a:lnSpc>
              <a:spcBef>
                <a:spcPts val="0"/>
              </a:spcBef>
              <a:spcAft>
                <a:spcPts val="0"/>
              </a:spcAft>
              <a:buClr>
                <a:schemeClr val="dk2"/>
              </a:buClr>
              <a:buSzPts val="1100"/>
              <a:buFont typeface="Arial"/>
              <a:buNone/>
            </a:pPr>
            <a:r>
              <a:rPr lang="en" sz="1600">
                <a:solidFill>
                  <a:srgbClr val="610B4B"/>
                </a:solidFill>
                <a:highlight>
                  <a:srgbClr val="FFFFFF"/>
                </a:highlight>
              </a:rPr>
              <a:t>Object and Class Example: Employee</a:t>
            </a:r>
            <a:endParaRPr sz="1600">
              <a:solidFill>
                <a:srgbClr val="610B4B"/>
              </a:solidFill>
              <a:highlight>
                <a:srgbClr val="FFFFFF"/>
              </a:highlight>
            </a:endParaRPr>
          </a:p>
          <a:p>
            <a:pPr marL="0" lvl="0" indent="0" algn="just" rtl="0">
              <a:lnSpc>
                <a:spcPct val="110000"/>
              </a:lnSpc>
              <a:spcBef>
                <a:spcPts val="0"/>
              </a:spcBef>
              <a:spcAft>
                <a:spcPts val="0"/>
              </a:spcAft>
              <a:buClr>
                <a:schemeClr val="dk2"/>
              </a:buClr>
              <a:buSzPts val="1100"/>
              <a:buFont typeface="Arial"/>
              <a:buNone/>
            </a:pPr>
            <a:r>
              <a:rPr lang="en" sz="1600">
                <a:solidFill>
                  <a:schemeClr val="accent1"/>
                </a:solidFill>
                <a:highlight>
                  <a:srgbClr val="FFFFFF"/>
                </a:highlight>
              </a:rPr>
              <a:t>Let's see an example where we are maintaining records of employees.</a:t>
            </a:r>
            <a:endParaRPr sz="1600">
              <a:solidFill>
                <a:schemeClr val="accent1"/>
              </a:solidFill>
              <a:highlight>
                <a:srgbClr val="FFFFFF"/>
              </a:highlight>
            </a:endParaRPr>
          </a:p>
          <a:p>
            <a:pPr marL="0" lvl="0" indent="0" algn="just" rtl="0">
              <a:lnSpc>
                <a:spcPct val="110000"/>
              </a:lnSpc>
              <a:spcBef>
                <a:spcPts val="0"/>
              </a:spcBef>
              <a:spcAft>
                <a:spcPts val="0"/>
              </a:spcAft>
              <a:buNone/>
            </a:pPr>
            <a:r>
              <a:rPr lang="en" sz="1600" b="1" i="1">
                <a:solidFill>
                  <a:schemeClr val="accent1"/>
                </a:solidFill>
                <a:highlight>
                  <a:srgbClr val="FFFFFF"/>
                </a:highlight>
              </a:rPr>
              <a:t>File: TestEmployee.java</a:t>
            </a:r>
            <a:endParaRPr sz="1600"/>
          </a:p>
        </p:txBody>
      </p:sp>
      <p:graphicFrame>
        <p:nvGraphicFramePr>
          <p:cNvPr id="194" name="Google Shape;194;p34"/>
          <p:cNvGraphicFramePr/>
          <p:nvPr/>
        </p:nvGraphicFramePr>
        <p:xfrm>
          <a:off x="377925" y="2052950"/>
          <a:ext cx="3000000" cy="3000000"/>
        </p:xfrm>
        <a:graphic>
          <a:graphicData uri="http://schemas.openxmlformats.org/drawingml/2006/table">
            <a:tbl>
              <a:tblPr>
                <a:noFill/>
                <a:tableStyleId>{EAE3D0C4-3CCF-4F26-93CF-99002D7E067B}</a:tableStyleId>
              </a:tblPr>
              <a:tblGrid>
                <a:gridCol w="3369850">
                  <a:extLst>
                    <a:ext uri="{9D8B030D-6E8A-4147-A177-3AD203B41FA5}">
                      <a16:colId xmlns:a16="http://schemas.microsoft.com/office/drawing/2014/main" val="20000"/>
                    </a:ext>
                  </a:extLst>
                </a:gridCol>
                <a:gridCol w="3369850">
                  <a:extLst>
                    <a:ext uri="{9D8B030D-6E8A-4147-A177-3AD203B41FA5}">
                      <a16:colId xmlns:a16="http://schemas.microsoft.com/office/drawing/2014/main" val="20001"/>
                    </a:ext>
                  </a:extLst>
                </a:gridCol>
              </a:tblGrid>
              <a:tr h="381000">
                <a:tc>
                  <a:txBody>
                    <a:bodyPr/>
                    <a:lstStyle/>
                    <a:p>
                      <a:pPr marL="0" marR="25400" lvl="0" indent="0" algn="l" rtl="0">
                        <a:lnSpc>
                          <a:spcPct val="110000"/>
                        </a:lnSpc>
                        <a:spcBef>
                          <a:spcPts val="0"/>
                        </a:spcBef>
                        <a:spcAft>
                          <a:spcPts val="0"/>
                        </a:spcAft>
                        <a:buClr>
                          <a:schemeClr val="dk2"/>
                        </a:buClr>
                        <a:buSzPts val="1100"/>
                        <a:buFont typeface="Arial"/>
                        <a:buNone/>
                      </a:pPr>
                      <a:r>
                        <a:rPr lang="en">
                          <a:solidFill>
                            <a:srgbClr val="006699"/>
                          </a:solidFill>
                          <a:latin typeface="Source Sans Pro"/>
                          <a:ea typeface="Source Sans Pro"/>
                          <a:cs typeface="Source Sans Pro"/>
                          <a:sym typeface="Source Sans Pro"/>
                        </a:rPr>
                        <a:t>class</a:t>
                      </a:r>
                      <a:r>
                        <a:rPr lang="en">
                          <a:solidFill>
                            <a:schemeClr val="dk2"/>
                          </a:solidFill>
                          <a:latin typeface="Source Sans Pro"/>
                          <a:ea typeface="Source Sans Pro"/>
                          <a:cs typeface="Source Sans Pro"/>
                          <a:sym typeface="Source Sans Pro"/>
                        </a:rPr>
                        <a:t> Employee{  </a:t>
                      </a:r>
                      <a:endParaRPr>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    </a:t>
                      </a:r>
                      <a:r>
                        <a:rPr lang="en">
                          <a:solidFill>
                            <a:srgbClr val="006699"/>
                          </a:solidFill>
                          <a:latin typeface="Source Sans Pro"/>
                          <a:ea typeface="Source Sans Pro"/>
                          <a:cs typeface="Source Sans Pro"/>
                          <a:sym typeface="Source Sans Pro"/>
                        </a:rPr>
                        <a:t>int</a:t>
                      </a:r>
                      <a:r>
                        <a:rPr lang="en">
                          <a:solidFill>
                            <a:schemeClr val="dk2"/>
                          </a:solidFill>
                          <a:latin typeface="Source Sans Pro"/>
                          <a:ea typeface="Source Sans Pro"/>
                          <a:cs typeface="Source Sans Pro"/>
                          <a:sym typeface="Source Sans Pro"/>
                        </a:rPr>
                        <a:t> id;  </a:t>
                      </a:r>
                      <a:endParaRPr>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    String name;  </a:t>
                      </a:r>
                      <a:endParaRPr>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    </a:t>
                      </a:r>
                      <a:r>
                        <a:rPr lang="en">
                          <a:solidFill>
                            <a:srgbClr val="006699"/>
                          </a:solidFill>
                          <a:latin typeface="Source Sans Pro"/>
                          <a:ea typeface="Source Sans Pro"/>
                          <a:cs typeface="Source Sans Pro"/>
                          <a:sym typeface="Source Sans Pro"/>
                        </a:rPr>
                        <a:t>float</a:t>
                      </a:r>
                      <a:r>
                        <a:rPr lang="en">
                          <a:solidFill>
                            <a:schemeClr val="dk2"/>
                          </a:solidFill>
                          <a:latin typeface="Source Sans Pro"/>
                          <a:ea typeface="Source Sans Pro"/>
                          <a:cs typeface="Source Sans Pro"/>
                          <a:sym typeface="Source Sans Pro"/>
                        </a:rPr>
                        <a:t> salary;  </a:t>
                      </a:r>
                      <a:endParaRPr>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    </a:t>
                      </a:r>
                      <a:r>
                        <a:rPr lang="en">
                          <a:solidFill>
                            <a:srgbClr val="006699"/>
                          </a:solidFill>
                          <a:latin typeface="Source Sans Pro"/>
                          <a:ea typeface="Source Sans Pro"/>
                          <a:cs typeface="Source Sans Pro"/>
                          <a:sym typeface="Source Sans Pro"/>
                        </a:rPr>
                        <a:t>void</a:t>
                      </a:r>
                      <a:r>
                        <a:rPr lang="en">
                          <a:solidFill>
                            <a:schemeClr val="dk2"/>
                          </a:solidFill>
                          <a:latin typeface="Source Sans Pro"/>
                          <a:ea typeface="Source Sans Pro"/>
                          <a:cs typeface="Source Sans Pro"/>
                          <a:sym typeface="Source Sans Pro"/>
                        </a:rPr>
                        <a:t> insert(</a:t>
                      </a:r>
                      <a:r>
                        <a:rPr lang="en">
                          <a:solidFill>
                            <a:srgbClr val="006699"/>
                          </a:solidFill>
                          <a:latin typeface="Source Sans Pro"/>
                          <a:ea typeface="Source Sans Pro"/>
                          <a:cs typeface="Source Sans Pro"/>
                          <a:sym typeface="Source Sans Pro"/>
                        </a:rPr>
                        <a:t>int</a:t>
                      </a:r>
                      <a:r>
                        <a:rPr lang="en">
                          <a:solidFill>
                            <a:schemeClr val="dk2"/>
                          </a:solidFill>
                          <a:latin typeface="Source Sans Pro"/>
                          <a:ea typeface="Source Sans Pro"/>
                          <a:cs typeface="Source Sans Pro"/>
                          <a:sym typeface="Source Sans Pro"/>
                        </a:rPr>
                        <a:t> i, String n, </a:t>
                      </a:r>
                      <a:r>
                        <a:rPr lang="en">
                          <a:solidFill>
                            <a:srgbClr val="006699"/>
                          </a:solidFill>
                          <a:latin typeface="Source Sans Pro"/>
                          <a:ea typeface="Source Sans Pro"/>
                          <a:cs typeface="Source Sans Pro"/>
                          <a:sym typeface="Source Sans Pro"/>
                        </a:rPr>
                        <a:t>float</a:t>
                      </a:r>
                      <a:r>
                        <a:rPr lang="en">
                          <a:solidFill>
                            <a:schemeClr val="dk2"/>
                          </a:solidFill>
                          <a:latin typeface="Source Sans Pro"/>
                          <a:ea typeface="Source Sans Pro"/>
                          <a:cs typeface="Source Sans Pro"/>
                          <a:sym typeface="Source Sans Pro"/>
                        </a:rPr>
                        <a:t> s) {  </a:t>
                      </a:r>
                      <a:endParaRPr>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        id=i;  </a:t>
                      </a:r>
                      <a:endParaRPr>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        name=n;  </a:t>
                      </a:r>
                      <a:endParaRPr>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        salary=s;  </a:t>
                      </a:r>
                      <a:endParaRPr>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    }  </a:t>
                      </a:r>
                      <a:endParaRPr>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    </a:t>
                      </a:r>
                      <a:r>
                        <a:rPr lang="en">
                          <a:solidFill>
                            <a:srgbClr val="006699"/>
                          </a:solidFill>
                          <a:latin typeface="Source Sans Pro"/>
                          <a:ea typeface="Source Sans Pro"/>
                          <a:cs typeface="Source Sans Pro"/>
                          <a:sym typeface="Source Sans Pro"/>
                        </a:rPr>
                        <a:t>void</a:t>
                      </a:r>
                      <a:r>
                        <a:rPr lang="en">
                          <a:solidFill>
                            <a:schemeClr val="dk2"/>
                          </a:solidFill>
                          <a:latin typeface="Source Sans Pro"/>
                          <a:ea typeface="Source Sans Pro"/>
                          <a:cs typeface="Source Sans Pro"/>
                          <a:sym typeface="Source Sans Pro"/>
                        </a:rPr>
                        <a:t> display(){System.out.println(id+</a:t>
                      </a:r>
                      <a:r>
                        <a:rPr lang="en">
                          <a:solidFill>
                            <a:srgbClr val="0000FF"/>
                          </a:solidFill>
                          <a:latin typeface="Source Sans Pro"/>
                          <a:ea typeface="Source Sans Pro"/>
                          <a:cs typeface="Source Sans Pro"/>
                          <a:sym typeface="Source Sans Pro"/>
                        </a:rPr>
                        <a:t>" "</a:t>
                      </a:r>
                      <a:r>
                        <a:rPr lang="en">
                          <a:solidFill>
                            <a:schemeClr val="dk2"/>
                          </a:solidFill>
                          <a:latin typeface="Source Sans Pro"/>
                          <a:ea typeface="Source Sans Pro"/>
                          <a:cs typeface="Source Sans Pro"/>
                          <a:sym typeface="Source Sans Pro"/>
                        </a:rPr>
                        <a:t>+name+</a:t>
                      </a:r>
                      <a:r>
                        <a:rPr lang="en">
                          <a:solidFill>
                            <a:srgbClr val="0000FF"/>
                          </a:solidFill>
                          <a:latin typeface="Source Sans Pro"/>
                          <a:ea typeface="Source Sans Pro"/>
                          <a:cs typeface="Source Sans Pro"/>
                          <a:sym typeface="Source Sans Pro"/>
                        </a:rPr>
                        <a:t>" "</a:t>
                      </a:r>
                      <a:r>
                        <a:rPr lang="en">
                          <a:solidFill>
                            <a:schemeClr val="dk2"/>
                          </a:solidFill>
                          <a:latin typeface="Source Sans Pro"/>
                          <a:ea typeface="Source Sans Pro"/>
                          <a:cs typeface="Source Sans Pro"/>
                          <a:sym typeface="Source Sans Pro"/>
                        </a:rPr>
                        <a:t>+salary);}  </a:t>
                      </a:r>
                      <a:endParaRPr>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  </a:t>
                      </a:r>
                      <a:endParaRPr/>
                    </a:p>
                  </a:txBody>
                  <a:tcPr marL="91425" marR="91425" marT="91425" marB="91425"/>
                </a:tc>
                <a:tc>
                  <a:txBody>
                    <a:bodyPr/>
                    <a:lstStyle/>
                    <a:p>
                      <a:pPr marL="0" marR="25400" lvl="0" indent="0" algn="l" rtl="0">
                        <a:lnSpc>
                          <a:spcPct val="110000"/>
                        </a:lnSpc>
                        <a:spcBef>
                          <a:spcPts val="0"/>
                        </a:spcBef>
                        <a:spcAft>
                          <a:spcPts val="0"/>
                        </a:spcAft>
                        <a:buClr>
                          <a:schemeClr val="dk2"/>
                        </a:buClr>
                        <a:buSzPts val="1100"/>
                        <a:buFont typeface="Arial"/>
                        <a:buNone/>
                      </a:pPr>
                      <a:r>
                        <a:rPr lang="en">
                          <a:solidFill>
                            <a:srgbClr val="006699"/>
                          </a:solidFill>
                          <a:latin typeface="Source Sans Pro"/>
                          <a:ea typeface="Source Sans Pro"/>
                          <a:cs typeface="Source Sans Pro"/>
                          <a:sym typeface="Source Sans Pro"/>
                        </a:rPr>
                        <a:t>public</a:t>
                      </a:r>
                      <a:r>
                        <a:rPr lang="en">
                          <a:solidFill>
                            <a:schemeClr val="dk2"/>
                          </a:solidFill>
                          <a:latin typeface="Source Sans Pro"/>
                          <a:ea typeface="Source Sans Pro"/>
                          <a:cs typeface="Source Sans Pro"/>
                          <a:sym typeface="Source Sans Pro"/>
                        </a:rPr>
                        <a:t> </a:t>
                      </a:r>
                      <a:r>
                        <a:rPr lang="en">
                          <a:solidFill>
                            <a:srgbClr val="006699"/>
                          </a:solidFill>
                          <a:latin typeface="Source Sans Pro"/>
                          <a:ea typeface="Source Sans Pro"/>
                          <a:cs typeface="Source Sans Pro"/>
                          <a:sym typeface="Source Sans Pro"/>
                        </a:rPr>
                        <a:t>class</a:t>
                      </a:r>
                      <a:r>
                        <a:rPr lang="en">
                          <a:solidFill>
                            <a:schemeClr val="dk2"/>
                          </a:solidFill>
                          <a:latin typeface="Source Sans Pro"/>
                          <a:ea typeface="Source Sans Pro"/>
                          <a:cs typeface="Source Sans Pro"/>
                          <a:sym typeface="Source Sans Pro"/>
                        </a:rPr>
                        <a:t> TestEmployee {  </a:t>
                      </a:r>
                      <a:endParaRPr>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Clr>
                          <a:schemeClr val="dk2"/>
                        </a:buClr>
                        <a:buSzPts val="1100"/>
                        <a:buFont typeface="Arial"/>
                        <a:buNone/>
                      </a:pPr>
                      <a:r>
                        <a:rPr lang="en">
                          <a:solidFill>
                            <a:srgbClr val="006699"/>
                          </a:solidFill>
                          <a:latin typeface="Source Sans Pro"/>
                          <a:ea typeface="Source Sans Pro"/>
                          <a:cs typeface="Source Sans Pro"/>
                          <a:sym typeface="Source Sans Pro"/>
                        </a:rPr>
                        <a:t>public</a:t>
                      </a:r>
                      <a:r>
                        <a:rPr lang="en">
                          <a:solidFill>
                            <a:schemeClr val="dk2"/>
                          </a:solidFill>
                          <a:latin typeface="Source Sans Pro"/>
                          <a:ea typeface="Source Sans Pro"/>
                          <a:cs typeface="Source Sans Pro"/>
                          <a:sym typeface="Source Sans Pro"/>
                        </a:rPr>
                        <a:t> </a:t>
                      </a:r>
                      <a:r>
                        <a:rPr lang="en">
                          <a:solidFill>
                            <a:srgbClr val="006699"/>
                          </a:solidFill>
                          <a:latin typeface="Source Sans Pro"/>
                          <a:ea typeface="Source Sans Pro"/>
                          <a:cs typeface="Source Sans Pro"/>
                          <a:sym typeface="Source Sans Pro"/>
                        </a:rPr>
                        <a:t>static</a:t>
                      </a:r>
                      <a:r>
                        <a:rPr lang="en">
                          <a:solidFill>
                            <a:schemeClr val="dk2"/>
                          </a:solidFill>
                          <a:latin typeface="Source Sans Pro"/>
                          <a:ea typeface="Source Sans Pro"/>
                          <a:cs typeface="Source Sans Pro"/>
                          <a:sym typeface="Source Sans Pro"/>
                        </a:rPr>
                        <a:t> </a:t>
                      </a:r>
                      <a:r>
                        <a:rPr lang="en">
                          <a:solidFill>
                            <a:srgbClr val="006699"/>
                          </a:solidFill>
                          <a:latin typeface="Source Sans Pro"/>
                          <a:ea typeface="Source Sans Pro"/>
                          <a:cs typeface="Source Sans Pro"/>
                          <a:sym typeface="Source Sans Pro"/>
                        </a:rPr>
                        <a:t>void</a:t>
                      </a:r>
                      <a:r>
                        <a:rPr lang="en">
                          <a:solidFill>
                            <a:schemeClr val="dk2"/>
                          </a:solidFill>
                          <a:latin typeface="Source Sans Pro"/>
                          <a:ea typeface="Source Sans Pro"/>
                          <a:cs typeface="Source Sans Pro"/>
                          <a:sym typeface="Source Sans Pro"/>
                        </a:rPr>
                        <a:t> main(String[] args) {  </a:t>
                      </a:r>
                      <a:endParaRPr>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    Employee e1=</a:t>
                      </a:r>
                      <a:r>
                        <a:rPr lang="en">
                          <a:solidFill>
                            <a:srgbClr val="006699"/>
                          </a:solidFill>
                          <a:latin typeface="Source Sans Pro"/>
                          <a:ea typeface="Source Sans Pro"/>
                          <a:cs typeface="Source Sans Pro"/>
                          <a:sym typeface="Source Sans Pro"/>
                        </a:rPr>
                        <a:t>new</a:t>
                      </a:r>
                      <a:r>
                        <a:rPr lang="en">
                          <a:solidFill>
                            <a:schemeClr val="dk2"/>
                          </a:solidFill>
                          <a:latin typeface="Source Sans Pro"/>
                          <a:ea typeface="Source Sans Pro"/>
                          <a:cs typeface="Source Sans Pro"/>
                          <a:sym typeface="Source Sans Pro"/>
                        </a:rPr>
                        <a:t> Employee();  </a:t>
                      </a:r>
                      <a:endParaRPr>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    Employee e2=</a:t>
                      </a:r>
                      <a:r>
                        <a:rPr lang="en">
                          <a:solidFill>
                            <a:srgbClr val="006699"/>
                          </a:solidFill>
                          <a:latin typeface="Source Sans Pro"/>
                          <a:ea typeface="Source Sans Pro"/>
                          <a:cs typeface="Source Sans Pro"/>
                          <a:sym typeface="Source Sans Pro"/>
                        </a:rPr>
                        <a:t>new</a:t>
                      </a:r>
                      <a:r>
                        <a:rPr lang="en">
                          <a:solidFill>
                            <a:schemeClr val="dk2"/>
                          </a:solidFill>
                          <a:latin typeface="Source Sans Pro"/>
                          <a:ea typeface="Source Sans Pro"/>
                          <a:cs typeface="Source Sans Pro"/>
                          <a:sym typeface="Source Sans Pro"/>
                        </a:rPr>
                        <a:t> Employee();  </a:t>
                      </a:r>
                      <a:endParaRPr>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    Employee e3=</a:t>
                      </a:r>
                      <a:r>
                        <a:rPr lang="en">
                          <a:solidFill>
                            <a:srgbClr val="006699"/>
                          </a:solidFill>
                          <a:latin typeface="Source Sans Pro"/>
                          <a:ea typeface="Source Sans Pro"/>
                          <a:cs typeface="Source Sans Pro"/>
                          <a:sym typeface="Source Sans Pro"/>
                        </a:rPr>
                        <a:t>new</a:t>
                      </a:r>
                      <a:r>
                        <a:rPr lang="en">
                          <a:solidFill>
                            <a:schemeClr val="dk2"/>
                          </a:solidFill>
                          <a:latin typeface="Source Sans Pro"/>
                          <a:ea typeface="Source Sans Pro"/>
                          <a:cs typeface="Source Sans Pro"/>
                          <a:sym typeface="Source Sans Pro"/>
                        </a:rPr>
                        <a:t> Employee();  </a:t>
                      </a:r>
                      <a:endParaRPr>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    e1.insert(</a:t>
                      </a:r>
                      <a:r>
                        <a:rPr lang="en">
                          <a:solidFill>
                            <a:srgbClr val="C00000"/>
                          </a:solidFill>
                          <a:latin typeface="Source Sans Pro"/>
                          <a:ea typeface="Source Sans Pro"/>
                          <a:cs typeface="Source Sans Pro"/>
                          <a:sym typeface="Source Sans Pro"/>
                        </a:rPr>
                        <a:t>101</a:t>
                      </a:r>
                      <a:r>
                        <a:rPr lang="en">
                          <a:solidFill>
                            <a:schemeClr val="dk2"/>
                          </a:solidFill>
                          <a:latin typeface="Source Sans Pro"/>
                          <a:ea typeface="Source Sans Pro"/>
                          <a:cs typeface="Source Sans Pro"/>
                          <a:sym typeface="Source Sans Pro"/>
                        </a:rPr>
                        <a:t>,</a:t>
                      </a:r>
                      <a:r>
                        <a:rPr lang="en">
                          <a:solidFill>
                            <a:srgbClr val="0000FF"/>
                          </a:solidFill>
                          <a:latin typeface="Source Sans Pro"/>
                          <a:ea typeface="Source Sans Pro"/>
                          <a:cs typeface="Source Sans Pro"/>
                          <a:sym typeface="Source Sans Pro"/>
                        </a:rPr>
                        <a:t>"ajeet"</a:t>
                      </a:r>
                      <a:r>
                        <a:rPr lang="en">
                          <a:solidFill>
                            <a:schemeClr val="dk2"/>
                          </a:solidFill>
                          <a:latin typeface="Source Sans Pro"/>
                          <a:ea typeface="Source Sans Pro"/>
                          <a:cs typeface="Source Sans Pro"/>
                          <a:sym typeface="Source Sans Pro"/>
                        </a:rPr>
                        <a:t>,</a:t>
                      </a:r>
                      <a:r>
                        <a:rPr lang="en">
                          <a:solidFill>
                            <a:srgbClr val="C00000"/>
                          </a:solidFill>
                          <a:latin typeface="Source Sans Pro"/>
                          <a:ea typeface="Source Sans Pro"/>
                          <a:cs typeface="Source Sans Pro"/>
                          <a:sym typeface="Source Sans Pro"/>
                        </a:rPr>
                        <a:t>45000</a:t>
                      </a:r>
                      <a:r>
                        <a:rPr lang="en">
                          <a:solidFill>
                            <a:schemeClr val="dk2"/>
                          </a:solidFill>
                          <a:latin typeface="Source Sans Pro"/>
                          <a:ea typeface="Source Sans Pro"/>
                          <a:cs typeface="Source Sans Pro"/>
                          <a:sym typeface="Source Sans Pro"/>
                        </a:rPr>
                        <a:t>);  </a:t>
                      </a:r>
                      <a:endParaRPr>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    e2.insert(</a:t>
                      </a:r>
                      <a:r>
                        <a:rPr lang="en">
                          <a:solidFill>
                            <a:srgbClr val="C00000"/>
                          </a:solidFill>
                          <a:latin typeface="Source Sans Pro"/>
                          <a:ea typeface="Source Sans Pro"/>
                          <a:cs typeface="Source Sans Pro"/>
                          <a:sym typeface="Source Sans Pro"/>
                        </a:rPr>
                        <a:t>102</a:t>
                      </a:r>
                      <a:r>
                        <a:rPr lang="en">
                          <a:solidFill>
                            <a:schemeClr val="dk2"/>
                          </a:solidFill>
                          <a:latin typeface="Source Sans Pro"/>
                          <a:ea typeface="Source Sans Pro"/>
                          <a:cs typeface="Source Sans Pro"/>
                          <a:sym typeface="Source Sans Pro"/>
                        </a:rPr>
                        <a:t>,</a:t>
                      </a:r>
                      <a:r>
                        <a:rPr lang="en">
                          <a:solidFill>
                            <a:srgbClr val="0000FF"/>
                          </a:solidFill>
                          <a:latin typeface="Source Sans Pro"/>
                          <a:ea typeface="Source Sans Pro"/>
                          <a:cs typeface="Source Sans Pro"/>
                          <a:sym typeface="Source Sans Pro"/>
                        </a:rPr>
                        <a:t>"irfan"</a:t>
                      </a:r>
                      <a:r>
                        <a:rPr lang="en">
                          <a:solidFill>
                            <a:schemeClr val="dk2"/>
                          </a:solidFill>
                          <a:latin typeface="Source Sans Pro"/>
                          <a:ea typeface="Source Sans Pro"/>
                          <a:cs typeface="Source Sans Pro"/>
                          <a:sym typeface="Source Sans Pro"/>
                        </a:rPr>
                        <a:t>,</a:t>
                      </a:r>
                      <a:r>
                        <a:rPr lang="en">
                          <a:solidFill>
                            <a:srgbClr val="C00000"/>
                          </a:solidFill>
                          <a:latin typeface="Source Sans Pro"/>
                          <a:ea typeface="Source Sans Pro"/>
                          <a:cs typeface="Source Sans Pro"/>
                          <a:sym typeface="Source Sans Pro"/>
                        </a:rPr>
                        <a:t>25000</a:t>
                      </a:r>
                      <a:r>
                        <a:rPr lang="en">
                          <a:solidFill>
                            <a:schemeClr val="dk2"/>
                          </a:solidFill>
                          <a:latin typeface="Source Sans Pro"/>
                          <a:ea typeface="Source Sans Pro"/>
                          <a:cs typeface="Source Sans Pro"/>
                          <a:sym typeface="Source Sans Pro"/>
                        </a:rPr>
                        <a:t>);  </a:t>
                      </a:r>
                      <a:endParaRPr>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    e3.insert(</a:t>
                      </a:r>
                      <a:r>
                        <a:rPr lang="en">
                          <a:solidFill>
                            <a:srgbClr val="C00000"/>
                          </a:solidFill>
                          <a:latin typeface="Source Sans Pro"/>
                          <a:ea typeface="Source Sans Pro"/>
                          <a:cs typeface="Source Sans Pro"/>
                          <a:sym typeface="Source Sans Pro"/>
                        </a:rPr>
                        <a:t>103</a:t>
                      </a:r>
                      <a:r>
                        <a:rPr lang="en">
                          <a:solidFill>
                            <a:schemeClr val="dk2"/>
                          </a:solidFill>
                          <a:latin typeface="Source Sans Pro"/>
                          <a:ea typeface="Source Sans Pro"/>
                          <a:cs typeface="Source Sans Pro"/>
                          <a:sym typeface="Source Sans Pro"/>
                        </a:rPr>
                        <a:t>,</a:t>
                      </a:r>
                      <a:r>
                        <a:rPr lang="en">
                          <a:solidFill>
                            <a:srgbClr val="0000FF"/>
                          </a:solidFill>
                          <a:latin typeface="Source Sans Pro"/>
                          <a:ea typeface="Source Sans Pro"/>
                          <a:cs typeface="Source Sans Pro"/>
                          <a:sym typeface="Source Sans Pro"/>
                        </a:rPr>
                        <a:t>"nakul"</a:t>
                      </a:r>
                      <a:r>
                        <a:rPr lang="en">
                          <a:solidFill>
                            <a:schemeClr val="dk2"/>
                          </a:solidFill>
                          <a:latin typeface="Source Sans Pro"/>
                          <a:ea typeface="Source Sans Pro"/>
                          <a:cs typeface="Source Sans Pro"/>
                          <a:sym typeface="Source Sans Pro"/>
                        </a:rPr>
                        <a:t>,</a:t>
                      </a:r>
                      <a:r>
                        <a:rPr lang="en">
                          <a:solidFill>
                            <a:srgbClr val="C00000"/>
                          </a:solidFill>
                          <a:latin typeface="Source Sans Pro"/>
                          <a:ea typeface="Source Sans Pro"/>
                          <a:cs typeface="Source Sans Pro"/>
                          <a:sym typeface="Source Sans Pro"/>
                        </a:rPr>
                        <a:t>55000</a:t>
                      </a:r>
                      <a:r>
                        <a:rPr lang="en">
                          <a:solidFill>
                            <a:schemeClr val="dk2"/>
                          </a:solidFill>
                          <a:latin typeface="Source Sans Pro"/>
                          <a:ea typeface="Source Sans Pro"/>
                          <a:cs typeface="Source Sans Pro"/>
                          <a:sym typeface="Source Sans Pro"/>
                        </a:rPr>
                        <a:t>);  </a:t>
                      </a:r>
                      <a:endParaRPr>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    e1.display();  </a:t>
                      </a:r>
                      <a:endParaRPr>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    e2.display();  </a:t>
                      </a:r>
                      <a:endParaRPr>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    e3.display();  }  </a:t>
                      </a:r>
                      <a:endParaRPr>
                        <a:solidFill>
                          <a:schemeClr val="dk2"/>
                        </a:solidFill>
                        <a:latin typeface="Source Sans Pro"/>
                        <a:ea typeface="Source Sans Pro"/>
                        <a:cs typeface="Source Sans Pro"/>
                        <a:sym typeface="Source Sans Pro"/>
                      </a:endParaRPr>
                    </a:p>
                    <a:p>
                      <a:pPr marL="0" marR="25400" lvl="0" indent="0" algn="l" rtl="0">
                        <a:lnSpc>
                          <a:spcPct val="110000"/>
                        </a:lnSpc>
                        <a:spcBef>
                          <a:spcPts val="0"/>
                        </a:spcBef>
                        <a:spcAft>
                          <a:spcPts val="0"/>
                        </a:spcAft>
                        <a:buNone/>
                      </a:pPr>
                      <a:r>
                        <a:rPr lang="en">
                          <a:solidFill>
                            <a:schemeClr val="dk2"/>
                          </a:solidFill>
                          <a:latin typeface="Source Sans Pro"/>
                          <a:ea typeface="Source Sans Pro"/>
                          <a:cs typeface="Source Sans Pro"/>
                          <a:sym typeface="Source Sans Pro"/>
                        </a:rPr>
                        <a:t>}  </a:t>
                      </a:r>
                      <a:endParaRPr/>
                    </a:p>
                  </a:txBody>
                  <a:tcPr marL="91425" marR="91425" marT="91425" marB="91425"/>
                </a:tc>
                <a:extLst>
                  <a:ext uri="{0D108BD9-81ED-4DB2-BD59-A6C34878D82A}">
                    <a16:rowId xmlns:a16="http://schemas.microsoft.com/office/drawing/2014/main" val="10000"/>
                  </a:ext>
                </a:extLst>
              </a:tr>
            </a:tbl>
          </a:graphicData>
        </a:graphic>
      </p:graphicFrame>
      <p:sp>
        <p:nvSpPr>
          <p:cNvPr id="195" name="Google Shape;195;p34"/>
          <p:cNvSpPr/>
          <p:nvPr/>
        </p:nvSpPr>
        <p:spPr>
          <a:xfrm>
            <a:off x="7195425" y="2571750"/>
            <a:ext cx="1942200" cy="1737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10000"/>
              </a:lnSpc>
              <a:spcBef>
                <a:spcPts val="1200"/>
              </a:spcBef>
              <a:spcAft>
                <a:spcPts val="0"/>
              </a:spcAft>
              <a:buClr>
                <a:schemeClr val="dk2"/>
              </a:buClr>
              <a:buSzPts val="1100"/>
              <a:buFont typeface="Arial"/>
              <a:buNone/>
            </a:pPr>
            <a:r>
              <a:rPr lang="en" b="1">
                <a:solidFill>
                  <a:schemeClr val="accent1"/>
                </a:solidFill>
                <a:highlight>
                  <a:srgbClr val="FFFFFF"/>
                </a:highlight>
                <a:latin typeface="Source Sans Pro"/>
                <a:ea typeface="Source Sans Pro"/>
                <a:cs typeface="Source Sans Pro"/>
                <a:sym typeface="Source Sans Pro"/>
              </a:rPr>
              <a:t>Output:</a:t>
            </a:r>
            <a:endParaRPr b="1">
              <a:solidFill>
                <a:schemeClr val="accent1"/>
              </a:solidFill>
              <a:highlight>
                <a:srgbClr val="FFFFFF"/>
              </a:highlight>
              <a:latin typeface="Source Sans Pro"/>
              <a:ea typeface="Source Sans Pro"/>
              <a:cs typeface="Source Sans Pro"/>
              <a:sym typeface="Source Sans Pro"/>
            </a:endParaRPr>
          </a:p>
          <a:p>
            <a:pPr marL="0" lvl="0" indent="0" algn="l" rtl="0">
              <a:lnSpc>
                <a:spcPct val="110000"/>
              </a:lnSpc>
              <a:spcBef>
                <a:spcPts val="1200"/>
              </a:spcBef>
              <a:spcAft>
                <a:spcPts val="0"/>
              </a:spcAft>
              <a:buClr>
                <a:schemeClr val="dk2"/>
              </a:buClr>
              <a:buSzPts val="1100"/>
              <a:buFont typeface="Arial"/>
              <a:buNone/>
            </a:pPr>
            <a:r>
              <a:rPr lang="en">
                <a:solidFill>
                  <a:srgbClr val="535559"/>
                </a:solidFill>
                <a:highlight>
                  <a:srgbClr val="EEEEEE"/>
                </a:highlight>
                <a:latin typeface="Source Sans Pro"/>
                <a:ea typeface="Source Sans Pro"/>
                <a:cs typeface="Source Sans Pro"/>
                <a:sym typeface="Source Sans Pro"/>
              </a:rPr>
              <a:t>101 ajeet 45000.0</a:t>
            </a:r>
            <a:endParaRPr>
              <a:solidFill>
                <a:srgbClr val="535559"/>
              </a:solidFill>
              <a:highlight>
                <a:srgbClr val="EEEEEE"/>
              </a:highlight>
              <a:latin typeface="Source Sans Pro"/>
              <a:ea typeface="Source Sans Pro"/>
              <a:cs typeface="Source Sans Pro"/>
              <a:sym typeface="Source Sans Pro"/>
            </a:endParaRPr>
          </a:p>
          <a:p>
            <a:pPr marL="0" lvl="0" indent="0" algn="l" rtl="0">
              <a:lnSpc>
                <a:spcPct val="110000"/>
              </a:lnSpc>
              <a:spcBef>
                <a:spcPts val="1200"/>
              </a:spcBef>
              <a:spcAft>
                <a:spcPts val="0"/>
              </a:spcAft>
              <a:buClr>
                <a:schemeClr val="dk2"/>
              </a:buClr>
              <a:buSzPts val="1100"/>
              <a:buFont typeface="Arial"/>
              <a:buNone/>
            </a:pPr>
            <a:r>
              <a:rPr lang="en">
                <a:solidFill>
                  <a:srgbClr val="535559"/>
                </a:solidFill>
                <a:highlight>
                  <a:srgbClr val="EEEEEE"/>
                </a:highlight>
                <a:latin typeface="Source Sans Pro"/>
                <a:ea typeface="Source Sans Pro"/>
                <a:cs typeface="Source Sans Pro"/>
                <a:sym typeface="Source Sans Pro"/>
              </a:rPr>
              <a:t>102 irfan 25000.0</a:t>
            </a:r>
            <a:endParaRPr>
              <a:solidFill>
                <a:srgbClr val="535559"/>
              </a:solidFill>
              <a:highlight>
                <a:srgbClr val="EEEEEE"/>
              </a:highlight>
              <a:latin typeface="Source Sans Pro"/>
              <a:ea typeface="Source Sans Pro"/>
              <a:cs typeface="Source Sans Pro"/>
              <a:sym typeface="Source Sans Pro"/>
            </a:endParaRPr>
          </a:p>
          <a:p>
            <a:pPr marL="50800" lvl="0" indent="0" algn="just" rtl="0">
              <a:lnSpc>
                <a:spcPct val="110000"/>
              </a:lnSpc>
              <a:spcBef>
                <a:spcPts val="1200"/>
              </a:spcBef>
              <a:spcAft>
                <a:spcPts val="0"/>
              </a:spcAft>
              <a:buClr>
                <a:schemeClr val="dk2"/>
              </a:buClr>
              <a:buSzPts val="1100"/>
              <a:buFont typeface="Arial"/>
              <a:buNone/>
            </a:pPr>
            <a:r>
              <a:rPr lang="en">
                <a:solidFill>
                  <a:srgbClr val="535559"/>
                </a:solidFill>
                <a:highlight>
                  <a:srgbClr val="EEEEEE"/>
                </a:highlight>
                <a:latin typeface="Source Sans Pro"/>
                <a:ea typeface="Source Sans Pro"/>
                <a:cs typeface="Source Sans Pro"/>
                <a:sym typeface="Source Sans Pro"/>
              </a:rPr>
              <a:t>103 nakul 55000.0</a:t>
            </a:r>
            <a:endParaRPr>
              <a:solidFill>
                <a:srgbClr val="535559"/>
              </a:solidFill>
              <a:highlight>
                <a:srgbClr val="EEEEEE"/>
              </a:highlight>
              <a:latin typeface="Source Sans Pro"/>
              <a:ea typeface="Source Sans Pro"/>
              <a:cs typeface="Source Sans Pro"/>
              <a:sym typeface="Source Sans Pro"/>
            </a:endParaRPr>
          </a:p>
          <a:p>
            <a:pPr marL="0" lvl="0" indent="0" algn="ctr" rtl="0">
              <a:spcBef>
                <a:spcPts val="1200"/>
              </a:spcBef>
              <a:spcAft>
                <a:spcPts val="0"/>
              </a:spcAft>
              <a:buNone/>
            </a:pPr>
            <a:endParaRPr>
              <a:latin typeface="Source Sans Pro"/>
              <a:ea typeface="Source Sans Pro"/>
              <a:cs typeface="Source Sans Pro"/>
              <a:sym typeface="Source Sans Pr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201" name="Google Shape;201;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u="sng">
                <a:solidFill>
                  <a:schemeClr val="hlink"/>
                </a:solidFill>
                <a:hlinkClick r:id="rId3"/>
              </a:rPr>
              <a:t>https://www.javatpoint.com/object-and-class-in-java</a:t>
            </a:r>
            <a:endParaRPr/>
          </a:p>
          <a:p>
            <a:pPr marL="457200" lvl="0" indent="-342900" algn="l" rtl="0">
              <a:spcBef>
                <a:spcPts val="0"/>
              </a:spcBef>
              <a:spcAft>
                <a:spcPts val="0"/>
              </a:spcAft>
              <a:buSzPts val="1800"/>
              <a:buAutoNum type="arabicPeriod"/>
            </a:pPr>
            <a:r>
              <a:rPr lang="en" u="sng">
                <a:solidFill>
                  <a:schemeClr val="hlink"/>
                </a:solidFill>
                <a:hlinkClick r:id="rId4"/>
              </a:rPr>
              <a:t>https://en.wikipedia.org/wiki/Java_virtual_machine#:~:text=A%20Java%20virtual%20machine%20</a:t>
            </a:r>
            <a:r>
              <a:rPr lang="en"/>
              <a:t>(JVM,required%20in%20a%20JVM%20implementation.</a:t>
            </a:r>
            <a:endParaRPr/>
          </a:p>
          <a:p>
            <a:pPr marL="457200" lvl="0" indent="-342900" algn="l" rtl="0">
              <a:spcBef>
                <a:spcPts val="0"/>
              </a:spcBef>
              <a:spcAft>
                <a:spcPts val="0"/>
              </a:spcAft>
              <a:buSzPts val="1800"/>
              <a:buAutoNum type="arabicPeriod"/>
            </a:pPr>
            <a:r>
              <a:rPr lang="en"/>
              <a:t>https://www.javatpoint.com/java-constructor</a:t>
            </a:r>
            <a:endParaRPr/>
          </a:p>
          <a:p>
            <a:pPr marL="0" lvl="0" indent="0" algn="l" rtl="0">
              <a:spcBef>
                <a:spcPts val="1600"/>
              </a:spcBef>
              <a:spcAft>
                <a:spcPts val="16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title"/>
          </p:nvPr>
        </p:nvSpPr>
        <p:spPr>
          <a:xfrm>
            <a:off x="229625" y="2260050"/>
            <a:ext cx="85206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Object</a:t>
            </a:r>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just" rtl="0">
              <a:spcBef>
                <a:spcPts val="1200"/>
              </a:spcBef>
              <a:spcAft>
                <a:spcPts val="0"/>
              </a:spcAft>
              <a:buClr>
                <a:schemeClr val="accent1"/>
              </a:buClr>
              <a:buSzPts val="2000"/>
              <a:buChar char="➔"/>
            </a:pPr>
            <a:r>
              <a:rPr lang="en" sz="2000">
                <a:solidFill>
                  <a:schemeClr val="accent1"/>
                </a:solidFill>
                <a:highlight>
                  <a:srgbClr val="FFFFFF"/>
                </a:highlight>
              </a:rPr>
              <a:t>An object in Java is the physical as well as a logical entity, whereas, a class in Java is a logical entity only.</a:t>
            </a:r>
            <a:endParaRPr sz="2000">
              <a:solidFill>
                <a:schemeClr val="accent1"/>
              </a:solidFill>
              <a:highlight>
                <a:srgbClr val="FFFFFF"/>
              </a:highlight>
            </a:endParaRPr>
          </a:p>
          <a:p>
            <a:pPr marL="457200" lvl="0" indent="-355600" algn="just" rtl="0">
              <a:spcBef>
                <a:spcPts val="0"/>
              </a:spcBef>
              <a:spcAft>
                <a:spcPts val="0"/>
              </a:spcAft>
              <a:buClr>
                <a:schemeClr val="accent1"/>
              </a:buClr>
              <a:buSzPts val="2000"/>
              <a:buChar char="➔"/>
            </a:pPr>
            <a:r>
              <a:rPr lang="en" sz="2000" b="1">
                <a:solidFill>
                  <a:schemeClr val="accent1"/>
                </a:solidFill>
                <a:highlight>
                  <a:srgbClr val="FFFFFF"/>
                </a:highlight>
              </a:rPr>
              <a:t>An entity that has state and behavior is known as an object e.g., chair, bike, marker, pen, table, car, etc. </a:t>
            </a:r>
            <a:endParaRPr sz="2000" b="1">
              <a:solidFill>
                <a:schemeClr val="accent1"/>
              </a:solidFill>
              <a:highlight>
                <a:srgbClr val="FFFFFF"/>
              </a:highlight>
            </a:endParaRPr>
          </a:p>
          <a:p>
            <a:pPr marL="457200" lvl="0" indent="-355600" algn="just" rtl="0">
              <a:spcBef>
                <a:spcPts val="0"/>
              </a:spcBef>
              <a:spcAft>
                <a:spcPts val="0"/>
              </a:spcAft>
              <a:buClr>
                <a:schemeClr val="accent1"/>
              </a:buClr>
              <a:buSzPts val="2000"/>
              <a:buChar char="➔"/>
            </a:pPr>
            <a:r>
              <a:rPr lang="en" sz="2000">
                <a:solidFill>
                  <a:schemeClr val="accent1"/>
                </a:solidFill>
                <a:highlight>
                  <a:srgbClr val="FFFFFF"/>
                </a:highlight>
              </a:rPr>
              <a:t>It can be physical or logical (tangible and intangible). The example of an intangible object is the banking system.</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What is Object (Cont.)</a:t>
            </a:r>
            <a:endParaRPr/>
          </a:p>
          <a:p>
            <a:pPr marL="0" lvl="0" indent="0" algn="l" rtl="0">
              <a:spcBef>
                <a:spcPts val="0"/>
              </a:spcBef>
              <a:spcAft>
                <a:spcPts val="0"/>
              </a:spcAft>
              <a:buNone/>
            </a:pPr>
            <a:endParaRPr/>
          </a:p>
        </p:txBody>
      </p:sp>
      <p:pic>
        <p:nvPicPr>
          <p:cNvPr id="76" name="Google Shape;76;p16"/>
          <p:cNvPicPr preferRelativeResize="0"/>
          <p:nvPr/>
        </p:nvPicPr>
        <p:blipFill>
          <a:blip r:embed="rId3">
            <a:alphaModFix/>
          </a:blip>
          <a:stretch>
            <a:fillRect/>
          </a:stretch>
        </p:blipFill>
        <p:spPr>
          <a:xfrm>
            <a:off x="2269075" y="1214350"/>
            <a:ext cx="4269725" cy="3614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Object (Cont.)</a:t>
            </a:r>
            <a:endParaRPr/>
          </a:p>
          <a:p>
            <a:pPr marL="0" lvl="0" indent="0" algn="l" rtl="0">
              <a:spcBef>
                <a:spcPts val="0"/>
              </a:spcBef>
              <a:spcAft>
                <a:spcPts val="0"/>
              </a:spcAft>
              <a:buNone/>
            </a:pPr>
            <a:endParaRPr/>
          </a:p>
        </p:txBody>
      </p:sp>
      <p:sp>
        <p:nvSpPr>
          <p:cNvPr id="82" name="Google Shape;82;p17"/>
          <p:cNvSpPr txBox="1"/>
          <p:nvPr/>
        </p:nvSpPr>
        <p:spPr>
          <a:xfrm>
            <a:off x="396700" y="1068425"/>
            <a:ext cx="8180400" cy="3832800"/>
          </a:xfrm>
          <a:prstGeom prst="rect">
            <a:avLst/>
          </a:prstGeom>
          <a:noFill/>
          <a:ln>
            <a:noFill/>
          </a:ln>
        </p:spPr>
        <p:txBody>
          <a:bodyPr spcFirstLastPara="1" wrap="square" lIns="91425" tIns="91425" rIns="91425" bIns="91425" anchor="ctr" anchorCtr="0">
            <a:spAutoFit/>
          </a:bodyPr>
          <a:lstStyle/>
          <a:p>
            <a:pPr marL="457200" marR="0" lvl="0" indent="-355600" algn="just" rtl="0">
              <a:lnSpc>
                <a:spcPct val="115000"/>
              </a:lnSpc>
              <a:spcBef>
                <a:spcPts val="1200"/>
              </a:spcBef>
              <a:spcAft>
                <a:spcPts val="0"/>
              </a:spcAft>
              <a:buClr>
                <a:schemeClr val="accent1"/>
              </a:buClr>
              <a:buSzPts val="2000"/>
              <a:buFont typeface="Source Sans Pro"/>
              <a:buChar char="➔"/>
            </a:pPr>
            <a:r>
              <a:rPr lang="en" sz="2000">
                <a:solidFill>
                  <a:schemeClr val="accent1"/>
                </a:solidFill>
                <a:highlight>
                  <a:srgbClr val="FFFFFF"/>
                </a:highlight>
                <a:latin typeface="Source Sans Pro"/>
                <a:ea typeface="Source Sans Pro"/>
                <a:cs typeface="Source Sans Pro"/>
                <a:sym typeface="Source Sans Pro"/>
              </a:rPr>
              <a:t>An object has three characteristics:</a:t>
            </a:r>
            <a:endParaRPr sz="2000">
              <a:solidFill>
                <a:schemeClr val="accent1"/>
              </a:solidFill>
              <a:highlight>
                <a:srgbClr val="FFFFFF"/>
              </a:highlight>
              <a:latin typeface="Source Sans Pro"/>
              <a:ea typeface="Source Sans Pro"/>
              <a:cs typeface="Source Sans Pro"/>
              <a:sym typeface="Source Sans Pro"/>
            </a:endParaRPr>
          </a:p>
          <a:p>
            <a:pPr marL="914400" marR="0" lvl="1" indent="-355600" algn="just" rtl="0">
              <a:lnSpc>
                <a:spcPct val="115000"/>
              </a:lnSpc>
              <a:spcBef>
                <a:spcPts val="0"/>
              </a:spcBef>
              <a:spcAft>
                <a:spcPts val="0"/>
              </a:spcAft>
              <a:buClr>
                <a:schemeClr val="accent1"/>
              </a:buClr>
              <a:buSzPts val="2000"/>
              <a:buFont typeface="Source Sans Pro"/>
              <a:buChar char="◆"/>
            </a:pPr>
            <a:r>
              <a:rPr lang="en" sz="2000" b="1">
                <a:solidFill>
                  <a:schemeClr val="accent1"/>
                </a:solidFill>
                <a:highlight>
                  <a:srgbClr val="FFFFFF"/>
                </a:highlight>
                <a:latin typeface="Source Sans Pro"/>
                <a:ea typeface="Source Sans Pro"/>
                <a:cs typeface="Source Sans Pro"/>
                <a:sym typeface="Source Sans Pro"/>
              </a:rPr>
              <a:t>State</a:t>
            </a:r>
            <a:r>
              <a:rPr lang="en" sz="2000">
                <a:solidFill>
                  <a:schemeClr val="accent1"/>
                </a:solidFill>
                <a:highlight>
                  <a:srgbClr val="FFFFFF"/>
                </a:highlight>
                <a:latin typeface="Source Sans Pro"/>
                <a:ea typeface="Source Sans Pro"/>
                <a:cs typeface="Source Sans Pro"/>
                <a:sym typeface="Source Sans Pro"/>
              </a:rPr>
              <a:t>: represents the data (value) of an object.</a:t>
            </a:r>
            <a:endParaRPr sz="2000">
              <a:solidFill>
                <a:schemeClr val="accent1"/>
              </a:solidFill>
              <a:highlight>
                <a:srgbClr val="FFFFFF"/>
              </a:highlight>
              <a:latin typeface="Source Sans Pro"/>
              <a:ea typeface="Source Sans Pro"/>
              <a:cs typeface="Source Sans Pro"/>
              <a:sym typeface="Source Sans Pro"/>
            </a:endParaRPr>
          </a:p>
          <a:p>
            <a:pPr marL="914400" marR="0" lvl="1" indent="-355600" algn="just" rtl="0">
              <a:lnSpc>
                <a:spcPct val="115000"/>
              </a:lnSpc>
              <a:spcBef>
                <a:spcPts val="0"/>
              </a:spcBef>
              <a:spcAft>
                <a:spcPts val="0"/>
              </a:spcAft>
              <a:buClr>
                <a:schemeClr val="accent1"/>
              </a:buClr>
              <a:buSzPts val="2000"/>
              <a:buFont typeface="Source Sans Pro"/>
              <a:buChar char="◆"/>
            </a:pPr>
            <a:r>
              <a:rPr lang="en" sz="2000" b="1">
                <a:solidFill>
                  <a:schemeClr val="accent1"/>
                </a:solidFill>
                <a:highlight>
                  <a:srgbClr val="FFFFFF"/>
                </a:highlight>
                <a:latin typeface="Source Sans Pro"/>
                <a:ea typeface="Source Sans Pro"/>
                <a:cs typeface="Source Sans Pro"/>
                <a:sym typeface="Source Sans Pro"/>
              </a:rPr>
              <a:t>Behavior</a:t>
            </a:r>
            <a:r>
              <a:rPr lang="en" sz="2000">
                <a:solidFill>
                  <a:schemeClr val="accent1"/>
                </a:solidFill>
                <a:highlight>
                  <a:srgbClr val="FFFFFF"/>
                </a:highlight>
                <a:latin typeface="Source Sans Pro"/>
                <a:ea typeface="Source Sans Pro"/>
                <a:cs typeface="Source Sans Pro"/>
                <a:sym typeface="Source Sans Pro"/>
              </a:rPr>
              <a:t>: represents the behavior (functionality) of an object such as deposit, withdraw, etc.</a:t>
            </a:r>
            <a:endParaRPr sz="2000">
              <a:solidFill>
                <a:schemeClr val="accent1"/>
              </a:solidFill>
              <a:highlight>
                <a:srgbClr val="FFFFFF"/>
              </a:highlight>
              <a:latin typeface="Source Sans Pro"/>
              <a:ea typeface="Source Sans Pro"/>
              <a:cs typeface="Source Sans Pro"/>
              <a:sym typeface="Source Sans Pro"/>
            </a:endParaRPr>
          </a:p>
          <a:p>
            <a:pPr marL="914400" marR="0" lvl="1" indent="-355600" algn="just" rtl="0">
              <a:lnSpc>
                <a:spcPct val="115000"/>
              </a:lnSpc>
              <a:spcBef>
                <a:spcPts val="0"/>
              </a:spcBef>
              <a:spcAft>
                <a:spcPts val="0"/>
              </a:spcAft>
              <a:buClr>
                <a:schemeClr val="accent1"/>
              </a:buClr>
              <a:buSzPts val="2000"/>
              <a:buFont typeface="Source Sans Pro"/>
              <a:buChar char="◆"/>
            </a:pPr>
            <a:r>
              <a:rPr lang="en" sz="2000" b="1">
                <a:solidFill>
                  <a:schemeClr val="accent1"/>
                </a:solidFill>
                <a:highlight>
                  <a:srgbClr val="FFFFFF"/>
                </a:highlight>
                <a:latin typeface="Source Sans Pro"/>
                <a:ea typeface="Source Sans Pro"/>
                <a:cs typeface="Source Sans Pro"/>
                <a:sym typeface="Source Sans Pro"/>
              </a:rPr>
              <a:t>Identity</a:t>
            </a:r>
            <a:r>
              <a:rPr lang="en" sz="2000">
                <a:solidFill>
                  <a:schemeClr val="accent1"/>
                </a:solidFill>
                <a:highlight>
                  <a:srgbClr val="FFFFFF"/>
                </a:highlight>
                <a:latin typeface="Source Sans Pro"/>
                <a:ea typeface="Source Sans Pro"/>
                <a:cs typeface="Source Sans Pro"/>
                <a:sym typeface="Source Sans Pro"/>
              </a:rPr>
              <a:t>: An object identity is typically implemented via a unique ID. The value of the ID is not visible to the external user. However, it is used internally by the JVM (Java Virtual Machine) to identify each object uniquely.</a:t>
            </a:r>
            <a:endParaRPr sz="2000">
              <a:solidFill>
                <a:schemeClr val="accent1"/>
              </a:solidFill>
              <a:highlight>
                <a:srgbClr val="FFFFFF"/>
              </a:highlight>
              <a:latin typeface="Source Sans Pro"/>
              <a:ea typeface="Source Sans Pro"/>
              <a:cs typeface="Source Sans Pro"/>
              <a:sym typeface="Source Sans Pro"/>
            </a:endParaRPr>
          </a:p>
          <a:p>
            <a:pPr marL="0" lvl="0" indent="0" algn="just" rtl="0">
              <a:lnSpc>
                <a:spcPct val="115000"/>
              </a:lnSpc>
              <a:spcBef>
                <a:spcPts val="1200"/>
              </a:spcBef>
              <a:spcAft>
                <a:spcPts val="1200"/>
              </a:spcAft>
              <a:buNone/>
            </a:pPr>
            <a:r>
              <a:rPr lang="en" sz="2000">
                <a:solidFill>
                  <a:schemeClr val="accent1"/>
                </a:solidFill>
                <a:highlight>
                  <a:srgbClr val="FFFFFF"/>
                </a:highlight>
                <a:latin typeface="Source Sans Pro"/>
                <a:ea typeface="Source Sans Pro"/>
                <a:cs typeface="Source Sans Pro"/>
                <a:sym typeface="Source Sans Pro"/>
              </a:rPr>
              <a:t>For Example, </a:t>
            </a:r>
            <a:r>
              <a:rPr lang="en" sz="2000" b="1">
                <a:solidFill>
                  <a:schemeClr val="accent1"/>
                </a:solidFill>
                <a:highlight>
                  <a:srgbClr val="FFFFFF"/>
                </a:highlight>
                <a:latin typeface="Source Sans Pro"/>
                <a:ea typeface="Source Sans Pro"/>
                <a:cs typeface="Source Sans Pro"/>
                <a:sym typeface="Source Sans Pro"/>
              </a:rPr>
              <a:t>Pen </a:t>
            </a:r>
            <a:r>
              <a:rPr lang="en" sz="2000">
                <a:solidFill>
                  <a:schemeClr val="accent1"/>
                </a:solidFill>
                <a:highlight>
                  <a:srgbClr val="FFFFFF"/>
                </a:highlight>
                <a:latin typeface="Source Sans Pro"/>
                <a:ea typeface="Source Sans Pro"/>
                <a:cs typeface="Source Sans Pro"/>
                <a:sym typeface="Source Sans Pro"/>
              </a:rPr>
              <a:t>is an </a:t>
            </a:r>
            <a:r>
              <a:rPr lang="en" sz="2000" b="1">
                <a:solidFill>
                  <a:schemeClr val="accent1"/>
                </a:solidFill>
                <a:highlight>
                  <a:srgbClr val="FFFFFF"/>
                </a:highlight>
                <a:latin typeface="Source Sans Pro"/>
                <a:ea typeface="Source Sans Pro"/>
                <a:cs typeface="Source Sans Pro"/>
                <a:sym typeface="Source Sans Pro"/>
              </a:rPr>
              <a:t>object</a:t>
            </a:r>
            <a:r>
              <a:rPr lang="en" sz="2000">
                <a:solidFill>
                  <a:schemeClr val="accent1"/>
                </a:solidFill>
                <a:highlight>
                  <a:srgbClr val="FFFFFF"/>
                </a:highlight>
                <a:latin typeface="Source Sans Pro"/>
                <a:ea typeface="Source Sans Pro"/>
                <a:cs typeface="Source Sans Pro"/>
                <a:sym typeface="Source Sans Pro"/>
              </a:rPr>
              <a:t>. Its name is </a:t>
            </a:r>
            <a:r>
              <a:rPr lang="en" sz="2000" b="1">
                <a:solidFill>
                  <a:schemeClr val="accent1"/>
                </a:solidFill>
                <a:highlight>
                  <a:srgbClr val="FFFFFF"/>
                </a:highlight>
                <a:latin typeface="Source Sans Pro"/>
                <a:ea typeface="Source Sans Pro"/>
                <a:cs typeface="Source Sans Pro"/>
                <a:sym typeface="Source Sans Pro"/>
              </a:rPr>
              <a:t>Reynolds</a:t>
            </a:r>
            <a:r>
              <a:rPr lang="en" sz="2000">
                <a:solidFill>
                  <a:schemeClr val="accent1"/>
                </a:solidFill>
                <a:highlight>
                  <a:srgbClr val="FFFFFF"/>
                </a:highlight>
                <a:latin typeface="Source Sans Pro"/>
                <a:ea typeface="Source Sans Pro"/>
                <a:cs typeface="Source Sans Pro"/>
                <a:sym typeface="Source Sans Pro"/>
              </a:rPr>
              <a:t>; color is </a:t>
            </a:r>
            <a:r>
              <a:rPr lang="en" sz="2000" b="1">
                <a:solidFill>
                  <a:schemeClr val="accent1"/>
                </a:solidFill>
                <a:highlight>
                  <a:srgbClr val="FFFFFF"/>
                </a:highlight>
                <a:latin typeface="Source Sans Pro"/>
                <a:ea typeface="Source Sans Pro"/>
                <a:cs typeface="Source Sans Pro"/>
                <a:sym typeface="Source Sans Pro"/>
              </a:rPr>
              <a:t>white</a:t>
            </a:r>
            <a:r>
              <a:rPr lang="en" sz="2000">
                <a:solidFill>
                  <a:schemeClr val="accent1"/>
                </a:solidFill>
                <a:highlight>
                  <a:srgbClr val="FFFFFF"/>
                </a:highlight>
                <a:latin typeface="Source Sans Pro"/>
                <a:ea typeface="Source Sans Pro"/>
                <a:cs typeface="Source Sans Pro"/>
                <a:sym typeface="Source Sans Pro"/>
              </a:rPr>
              <a:t>, known as its </a:t>
            </a:r>
            <a:r>
              <a:rPr lang="en" sz="2000" b="1">
                <a:solidFill>
                  <a:schemeClr val="accent1"/>
                </a:solidFill>
                <a:highlight>
                  <a:srgbClr val="FFFFFF"/>
                </a:highlight>
                <a:latin typeface="Source Sans Pro"/>
                <a:ea typeface="Source Sans Pro"/>
                <a:cs typeface="Source Sans Pro"/>
                <a:sym typeface="Source Sans Pro"/>
              </a:rPr>
              <a:t>state</a:t>
            </a:r>
            <a:r>
              <a:rPr lang="en" sz="2000">
                <a:solidFill>
                  <a:schemeClr val="accent1"/>
                </a:solidFill>
                <a:highlight>
                  <a:srgbClr val="FFFFFF"/>
                </a:highlight>
                <a:latin typeface="Source Sans Pro"/>
                <a:ea typeface="Source Sans Pro"/>
                <a:cs typeface="Source Sans Pro"/>
                <a:sym typeface="Source Sans Pro"/>
              </a:rPr>
              <a:t>. It is </a:t>
            </a:r>
            <a:r>
              <a:rPr lang="en" sz="2000" b="1">
                <a:solidFill>
                  <a:schemeClr val="accent1"/>
                </a:solidFill>
                <a:highlight>
                  <a:srgbClr val="FFFFFF"/>
                </a:highlight>
                <a:latin typeface="Source Sans Pro"/>
                <a:ea typeface="Source Sans Pro"/>
                <a:cs typeface="Source Sans Pro"/>
                <a:sym typeface="Source Sans Pro"/>
              </a:rPr>
              <a:t>used to write</a:t>
            </a:r>
            <a:r>
              <a:rPr lang="en" sz="2000">
                <a:solidFill>
                  <a:schemeClr val="accent1"/>
                </a:solidFill>
                <a:highlight>
                  <a:srgbClr val="FFFFFF"/>
                </a:highlight>
                <a:latin typeface="Source Sans Pro"/>
                <a:ea typeface="Source Sans Pro"/>
                <a:cs typeface="Source Sans Pro"/>
                <a:sym typeface="Source Sans Pro"/>
              </a:rPr>
              <a:t>, so </a:t>
            </a:r>
            <a:r>
              <a:rPr lang="en" sz="2000" b="1">
                <a:solidFill>
                  <a:schemeClr val="accent1"/>
                </a:solidFill>
                <a:highlight>
                  <a:srgbClr val="FFFFFF"/>
                </a:highlight>
                <a:latin typeface="Source Sans Pro"/>
                <a:ea typeface="Source Sans Pro"/>
                <a:cs typeface="Source Sans Pro"/>
                <a:sym typeface="Source Sans Pro"/>
              </a:rPr>
              <a:t>writing is its behavior</a:t>
            </a:r>
            <a:r>
              <a:rPr lang="en" sz="2000">
                <a:solidFill>
                  <a:schemeClr val="accent1"/>
                </a:solidFill>
                <a:highlight>
                  <a:srgbClr val="FFFFFF"/>
                </a:highlight>
                <a:latin typeface="Source Sans Pro"/>
                <a:ea typeface="Source Sans Pro"/>
                <a:cs typeface="Source Sans Pro"/>
                <a:sym typeface="Source Sans Pro"/>
              </a:rPr>
              <a:t>.</a:t>
            </a:r>
            <a:endParaRPr sz="2000">
              <a:solidFill>
                <a:schemeClr val="accent1"/>
              </a:solidFill>
              <a:highlight>
                <a:srgbClr val="FFFFFF"/>
              </a:highlight>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Object (Cont.)</a:t>
            </a:r>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just" rtl="0">
              <a:lnSpc>
                <a:spcPct val="115000"/>
              </a:lnSpc>
              <a:spcBef>
                <a:spcPts val="1200"/>
              </a:spcBef>
              <a:spcAft>
                <a:spcPts val="0"/>
              </a:spcAft>
              <a:buNone/>
            </a:pPr>
            <a:r>
              <a:rPr lang="en" sz="2000">
                <a:solidFill>
                  <a:schemeClr val="accent1"/>
                </a:solidFill>
                <a:highlight>
                  <a:srgbClr val="FFFFFF"/>
                </a:highlight>
              </a:rPr>
              <a:t>An object is an instance of a class. A class is a template or blueprint from which objects are created. So, an object is the instance(result) of a class.</a:t>
            </a:r>
            <a:endParaRPr sz="2000">
              <a:solidFill>
                <a:schemeClr val="accent1"/>
              </a:solidFill>
              <a:highlight>
                <a:srgbClr val="FFFFFF"/>
              </a:highlight>
            </a:endParaRPr>
          </a:p>
          <a:p>
            <a:pPr marL="0" marR="0" lvl="0" indent="0" algn="just" rtl="0">
              <a:lnSpc>
                <a:spcPct val="115000"/>
              </a:lnSpc>
              <a:spcBef>
                <a:spcPts val="1200"/>
              </a:spcBef>
              <a:spcAft>
                <a:spcPts val="0"/>
              </a:spcAft>
              <a:buNone/>
            </a:pPr>
            <a:r>
              <a:rPr lang="en" sz="2000" b="1">
                <a:solidFill>
                  <a:schemeClr val="accent1"/>
                </a:solidFill>
                <a:highlight>
                  <a:srgbClr val="FFFFFF"/>
                </a:highlight>
              </a:rPr>
              <a:t>Object Definitions:</a:t>
            </a:r>
            <a:endParaRPr sz="2000" b="1">
              <a:solidFill>
                <a:schemeClr val="accent1"/>
              </a:solidFill>
              <a:highlight>
                <a:srgbClr val="FFFFFF"/>
              </a:highlight>
            </a:endParaRPr>
          </a:p>
          <a:p>
            <a:pPr marL="457200" marR="0" lvl="0" indent="-355600" algn="just" rtl="0">
              <a:lnSpc>
                <a:spcPct val="115000"/>
              </a:lnSpc>
              <a:spcBef>
                <a:spcPts val="1200"/>
              </a:spcBef>
              <a:spcAft>
                <a:spcPts val="0"/>
              </a:spcAft>
              <a:buClr>
                <a:schemeClr val="accent1"/>
              </a:buClr>
              <a:buSzPts val="2000"/>
              <a:buChar char="●"/>
            </a:pPr>
            <a:r>
              <a:rPr lang="en" sz="2000">
                <a:solidFill>
                  <a:schemeClr val="accent1"/>
                </a:solidFill>
                <a:highlight>
                  <a:srgbClr val="FFFFFF"/>
                </a:highlight>
              </a:rPr>
              <a:t>An object is a real-world entity.</a:t>
            </a:r>
            <a:endParaRPr sz="2000">
              <a:solidFill>
                <a:schemeClr val="accent1"/>
              </a:solidFill>
              <a:highlight>
                <a:srgbClr val="FFFFFF"/>
              </a:highlight>
            </a:endParaRPr>
          </a:p>
          <a:p>
            <a:pPr marL="457200" marR="0" lvl="0" indent="-355600" algn="just" rtl="0">
              <a:lnSpc>
                <a:spcPct val="115000"/>
              </a:lnSpc>
              <a:spcBef>
                <a:spcPts val="0"/>
              </a:spcBef>
              <a:spcAft>
                <a:spcPts val="0"/>
              </a:spcAft>
              <a:buClr>
                <a:schemeClr val="accent1"/>
              </a:buClr>
              <a:buSzPts val="2000"/>
              <a:buChar char="●"/>
            </a:pPr>
            <a:r>
              <a:rPr lang="en" sz="2000">
                <a:solidFill>
                  <a:schemeClr val="accent1"/>
                </a:solidFill>
                <a:highlight>
                  <a:srgbClr val="FFFFFF"/>
                </a:highlight>
              </a:rPr>
              <a:t>An object is a runtime entity.</a:t>
            </a:r>
            <a:endParaRPr sz="2000">
              <a:solidFill>
                <a:schemeClr val="accent1"/>
              </a:solidFill>
              <a:highlight>
                <a:srgbClr val="FFFFFF"/>
              </a:highlight>
            </a:endParaRPr>
          </a:p>
          <a:p>
            <a:pPr marL="457200" marR="0" lvl="0" indent="-355600" algn="just" rtl="0">
              <a:lnSpc>
                <a:spcPct val="115000"/>
              </a:lnSpc>
              <a:spcBef>
                <a:spcPts val="0"/>
              </a:spcBef>
              <a:spcAft>
                <a:spcPts val="0"/>
              </a:spcAft>
              <a:buClr>
                <a:schemeClr val="accent1"/>
              </a:buClr>
              <a:buSzPts val="2000"/>
              <a:buChar char="●"/>
            </a:pPr>
            <a:r>
              <a:rPr lang="en" sz="2000">
                <a:solidFill>
                  <a:schemeClr val="accent1"/>
                </a:solidFill>
                <a:highlight>
                  <a:srgbClr val="FFFFFF"/>
                </a:highlight>
              </a:rPr>
              <a:t>The object is an entity which has state and behavior.</a:t>
            </a:r>
            <a:endParaRPr sz="2000">
              <a:solidFill>
                <a:schemeClr val="accent1"/>
              </a:solidFill>
              <a:highlight>
                <a:srgbClr val="FFFFFF"/>
              </a:highlight>
            </a:endParaRPr>
          </a:p>
          <a:p>
            <a:pPr marL="457200" marR="0" lvl="0" indent="-355600" algn="just" rtl="0">
              <a:lnSpc>
                <a:spcPct val="115000"/>
              </a:lnSpc>
              <a:spcBef>
                <a:spcPts val="0"/>
              </a:spcBef>
              <a:spcAft>
                <a:spcPts val="0"/>
              </a:spcAft>
              <a:buClr>
                <a:schemeClr val="accent1"/>
              </a:buClr>
              <a:buSzPts val="2000"/>
              <a:buChar char="●"/>
            </a:pPr>
            <a:r>
              <a:rPr lang="en" sz="2000">
                <a:solidFill>
                  <a:schemeClr val="accent1"/>
                </a:solidFill>
                <a:highlight>
                  <a:srgbClr val="FFFFFF"/>
                </a:highlight>
              </a:rPr>
              <a:t>The object is an instance of a class.</a:t>
            </a:r>
            <a:endParaRPr sz="1200">
              <a:solidFill>
                <a:schemeClr val="dk2"/>
              </a:solidFill>
              <a:highlight>
                <a:srgbClr val="FFFFFF"/>
              </a:highlight>
              <a:latin typeface="Roboto"/>
              <a:ea typeface="Roboto"/>
              <a:cs typeface="Roboto"/>
              <a:sym typeface="Roboto"/>
            </a:endParaRPr>
          </a:p>
          <a:p>
            <a:pPr marL="0" lvl="0" indent="0" algn="just" rtl="0">
              <a:spcBef>
                <a:spcPts val="1200"/>
              </a:spcBef>
              <a:spcAft>
                <a:spcPts val="1200"/>
              </a:spcAft>
              <a:buNone/>
            </a:pPr>
            <a:endParaRPr sz="2000">
              <a:solidFill>
                <a:schemeClr val="accent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Class</a:t>
            </a:r>
            <a:endParaRPr/>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None/>
            </a:pPr>
            <a:r>
              <a:rPr lang="en" sz="2000">
                <a:solidFill>
                  <a:schemeClr val="accent1"/>
                </a:solidFill>
                <a:highlight>
                  <a:srgbClr val="FFFFFF"/>
                </a:highlight>
              </a:rPr>
              <a:t>A class is a group of objects which have common properties. </a:t>
            </a:r>
            <a:endParaRPr sz="2000">
              <a:solidFill>
                <a:schemeClr val="accent1"/>
              </a:solidFill>
              <a:highlight>
                <a:srgbClr val="FFFFFF"/>
              </a:highlight>
            </a:endParaRPr>
          </a:p>
          <a:p>
            <a:pPr marL="0" marR="0" lvl="0" indent="0" algn="just" rtl="0">
              <a:lnSpc>
                <a:spcPct val="115000"/>
              </a:lnSpc>
              <a:spcBef>
                <a:spcPts val="0"/>
              </a:spcBef>
              <a:spcAft>
                <a:spcPts val="0"/>
              </a:spcAft>
              <a:buNone/>
            </a:pPr>
            <a:r>
              <a:rPr lang="en" sz="2000">
                <a:solidFill>
                  <a:schemeClr val="accent1"/>
                </a:solidFill>
                <a:highlight>
                  <a:srgbClr val="FFFFFF"/>
                </a:highlight>
              </a:rPr>
              <a:t>It is a template or blueprint from which objects are created. It is a logical entity. It can't be physical.</a:t>
            </a:r>
            <a:endParaRPr sz="2000">
              <a:solidFill>
                <a:schemeClr val="accent1"/>
              </a:solidFill>
              <a:highlight>
                <a:srgbClr val="FFFFFF"/>
              </a:highlight>
            </a:endParaRPr>
          </a:p>
          <a:p>
            <a:pPr marL="0" marR="0" lvl="0" indent="0" algn="just" rtl="0">
              <a:lnSpc>
                <a:spcPct val="115000"/>
              </a:lnSpc>
              <a:spcBef>
                <a:spcPts val="0"/>
              </a:spcBef>
              <a:spcAft>
                <a:spcPts val="0"/>
              </a:spcAft>
              <a:buNone/>
            </a:pPr>
            <a:r>
              <a:rPr lang="en" sz="2000" b="1">
                <a:solidFill>
                  <a:schemeClr val="accent1"/>
                </a:solidFill>
                <a:highlight>
                  <a:srgbClr val="FFFFFF"/>
                </a:highlight>
              </a:rPr>
              <a:t>A class in Java can contain:</a:t>
            </a:r>
            <a:endParaRPr sz="2000" b="1">
              <a:solidFill>
                <a:schemeClr val="accent1"/>
              </a:solidFill>
              <a:highlight>
                <a:srgbClr val="FFFFFF"/>
              </a:highlight>
            </a:endParaRPr>
          </a:p>
          <a:p>
            <a:pPr marL="457200" marR="0" lvl="0" indent="-355600" algn="just" rtl="0">
              <a:lnSpc>
                <a:spcPct val="115000"/>
              </a:lnSpc>
              <a:spcBef>
                <a:spcPts val="1200"/>
              </a:spcBef>
              <a:spcAft>
                <a:spcPts val="0"/>
              </a:spcAft>
              <a:buClr>
                <a:schemeClr val="accent1"/>
              </a:buClr>
              <a:buSzPts val="2000"/>
              <a:buChar char="●"/>
            </a:pPr>
            <a:r>
              <a:rPr lang="en" sz="2000">
                <a:solidFill>
                  <a:schemeClr val="accent1"/>
                </a:solidFill>
                <a:highlight>
                  <a:srgbClr val="FFFFFF"/>
                </a:highlight>
              </a:rPr>
              <a:t>Fields</a:t>
            </a:r>
            <a:endParaRPr sz="2000">
              <a:solidFill>
                <a:schemeClr val="accent1"/>
              </a:solidFill>
              <a:highlight>
                <a:srgbClr val="FFFFFF"/>
              </a:highlight>
            </a:endParaRPr>
          </a:p>
          <a:p>
            <a:pPr marL="457200" marR="0" lvl="0" indent="-355600" algn="just" rtl="0">
              <a:lnSpc>
                <a:spcPct val="115000"/>
              </a:lnSpc>
              <a:spcBef>
                <a:spcPts val="0"/>
              </a:spcBef>
              <a:spcAft>
                <a:spcPts val="0"/>
              </a:spcAft>
              <a:buClr>
                <a:schemeClr val="accent1"/>
              </a:buClr>
              <a:buSzPts val="2000"/>
              <a:buChar char="●"/>
            </a:pPr>
            <a:r>
              <a:rPr lang="en" sz="2000">
                <a:solidFill>
                  <a:schemeClr val="accent1"/>
                </a:solidFill>
                <a:highlight>
                  <a:srgbClr val="FFFFFF"/>
                </a:highlight>
              </a:rPr>
              <a:t>Methods</a:t>
            </a:r>
            <a:endParaRPr sz="2000">
              <a:solidFill>
                <a:schemeClr val="accent1"/>
              </a:solidFill>
              <a:highlight>
                <a:srgbClr val="FFFFFF"/>
              </a:highlight>
            </a:endParaRPr>
          </a:p>
          <a:p>
            <a:pPr marL="457200" marR="0" lvl="0" indent="-355600" algn="just" rtl="0">
              <a:lnSpc>
                <a:spcPct val="115000"/>
              </a:lnSpc>
              <a:spcBef>
                <a:spcPts val="0"/>
              </a:spcBef>
              <a:spcAft>
                <a:spcPts val="0"/>
              </a:spcAft>
              <a:buClr>
                <a:schemeClr val="accent1"/>
              </a:buClr>
              <a:buSzPts val="2000"/>
              <a:buChar char="●"/>
            </a:pPr>
            <a:r>
              <a:rPr lang="en" sz="2000">
                <a:solidFill>
                  <a:schemeClr val="accent1"/>
                </a:solidFill>
                <a:highlight>
                  <a:srgbClr val="FFFFFF"/>
                </a:highlight>
              </a:rPr>
              <a:t>Constructors</a:t>
            </a:r>
            <a:endParaRPr sz="2000">
              <a:solidFill>
                <a:schemeClr val="accent1"/>
              </a:solidFill>
              <a:highlight>
                <a:srgbClr val="FFFFFF"/>
              </a:highlight>
            </a:endParaRPr>
          </a:p>
          <a:p>
            <a:pPr marL="457200" marR="0" lvl="0" indent="-355600" algn="just" rtl="0">
              <a:lnSpc>
                <a:spcPct val="115000"/>
              </a:lnSpc>
              <a:spcBef>
                <a:spcPts val="0"/>
              </a:spcBef>
              <a:spcAft>
                <a:spcPts val="0"/>
              </a:spcAft>
              <a:buClr>
                <a:schemeClr val="accent1"/>
              </a:buClr>
              <a:buSzPts val="2000"/>
              <a:buChar char="●"/>
            </a:pPr>
            <a:r>
              <a:rPr lang="en" sz="2000">
                <a:solidFill>
                  <a:schemeClr val="accent1"/>
                </a:solidFill>
                <a:highlight>
                  <a:srgbClr val="FFFFFF"/>
                </a:highlight>
              </a:rPr>
              <a:t>Blocks</a:t>
            </a:r>
            <a:endParaRPr sz="2000">
              <a:solidFill>
                <a:schemeClr val="accent1"/>
              </a:solidFill>
              <a:highlight>
                <a:srgbClr val="FFFFFF"/>
              </a:highlight>
            </a:endParaRPr>
          </a:p>
          <a:p>
            <a:pPr marL="457200" marR="0" lvl="0" indent="-355600" algn="just" rtl="0">
              <a:lnSpc>
                <a:spcPct val="115000"/>
              </a:lnSpc>
              <a:spcBef>
                <a:spcPts val="0"/>
              </a:spcBef>
              <a:spcAft>
                <a:spcPts val="0"/>
              </a:spcAft>
              <a:buClr>
                <a:schemeClr val="accent1"/>
              </a:buClr>
              <a:buSzPts val="2000"/>
              <a:buChar char="●"/>
            </a:pPr>
            <a:r>
              <a:rPr lang="en" sz="2000">
                <a:solidFill>
                  <a:schemeClr val="accent1"/>
                </a:solidFill>
                <a:highlight>
                  <a:srgbClr val="FFFFFF"/>
                </a:highlight>
              </a:rPr>
              <a:t>Nested class and interface</a:t>
            </a:r>
            <a:endParaRPr sz="1200" b="1">
              <a:solidFill>
                <a:schemeClr val="dk2"/>
              </a:solidFill>
              <a:highlight>
                <a:srgbClr val="FFFFFF"/>
              </a:highlight>
              <a:latin typeface="Roboto"/>
              <a:ea typeface="Roboto"/>
              <a:cs typeface="Roboto"/>
              <a:sym typeface="Roboto"/>
            </a:endParaRPr>
          </a:p>
          <a:p>
            <a:pPr marL="0" lvl="0" indent="0" algn="just" rtl="0">
              <a:spcBef>
                <a:spcPts val="1200"/>
              </a:spcBef>
              <a:spcAft>
                <a:spcPts val="1200"/>
              </a:spcAft>
              <a:buNone/>
            </a:pPr>
            <a:endParaRPr sz="2000">
              <a:solidFill>
                <a:schemeClr val="accent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Class (Cont.)</a:t>
            </a:r>
            <a:endParaRPr/>
          </a:p>
        </p:txBody>
      </p:sp>
      <p:pic>
        <p:nvPicPr>
          <p:cNvPr id="100" name="Google Shape;100;p20"/>
          <p:cNvPicPr preferRelativeResize="0"/>
          <p:nvPr/>
        </p:nvPicPr>
        <p:blipFill>
          <a:blip r:embed="rId3">
            <a:alphaModFix/>
          </a:blip>
          <a:stretch>
            <a:fillRect/>
          </a:stretch>
        </p:blipFill>
        <p:spPr>
          <a:xfrm>
            <a:off x="3077900" y="1188000"/>
            <a:ext cx="2585425" cy="3783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Class (Cont.)</a:t>
            </a:r>
            <a:endParaRP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30000"/>
              </a:lnSpc>
              <a:spcBef>
                <a:spcPts val="1400"/>
              </a:spcBef>
              <a:spcAft>
                <a:spcPts val="0"/>
              </a:spcAft>
              <a:buClr>
                <a:schemeClr val="dk2"/>
              </a:buClr>
              <a:buSzPts val="1100"/>
              <a:buFont typeface="Arial"/>
              <a:buNone/>
            </a:pPr>
            <a:r>
              <a:rPr lang="en" sz="2000" b="1">
                <a:solidFill>
                  <a:srgbClr val="610B4B"/>
                </a:solidFill>
                <a:highlight>
                  <a:srgbClr val="FFFFFF"/>
                </a:highlight>
              </a:rPr>
              <a:t>Syntax to declare a class:</a:t>
            </a:r>
            <a:endParaRPr sz="2000" b="1">
              <a:solidFill>
                <a:srgbClr val="610B4B"/>
              </a:solidFill>
              <a:highlight>
                <a:srgbClr val="FFFFFF"/>
              </a:highlight>
            </a:endParaRPr>
          </a:p>
          <a:p>
            <a:pPr marL="0" marR="25400" lvl="0" indent="0" algn="l" rtl="0">
              <a:lnSpc>
                <a:spcPct val="156250"/>
              </a:lnSpc>
              <a:spcBef>
                <a:spcPts val="400"/>
              </a:spcBef>
              <a:spcAft>
                <a:spcPts val="0"/>
              </a:spcAft>
              <a:buNone/>
            </a:pPr>
            <a:r>
              <a:rPr lang="en" sz="2000" b="1">
                <a:solidFill>
                  <a:srgbClr val="006699"/>
                </a:solidFill>
              </a:rPr>
              <a:t>class</a:t>
            </a:r>
            <a:r>
              <a:rPr lang="en" sz="2000" b="1">
                <a:solidFill>
                  <a:schemeClr val="dk2"/>
                </a:solidFill>
              </a:rPr>
              <a:t> </a:t>
            </a:r>
            <a:r>
              <a:rPr lang="en" sz="2000">
                <a:solidFill>
                  <a:schemeClr val="dk2"/>
                </a:solidFill>
              </a:rPr>
              <a:t>&lt;class_name&gt;{  </a:t>
            </a:r>
            <a:endParaRPr sz="2000">
              <a:solidFill>
                <a:schemeClr val="dk2"/>
              </a:solidFill>
            </a:endParaRPr>
          </a:p>
          <a:p>
            <a:pPr marL="0" marR="25400" lvl="0" indent="0" algn="l" rtl="0">
              <a:lnSpc>
                <a:spcPct val="156250"/>
              </a:lnSpc>
              <a:spcBef>
                <a:spcPts val="0"/>
              </a:spcBef>
              <a:spcAft>
                <a:spcPts val="0"/>
              </a:spcAft>
              <a:buNone/>
            </a:pPr>
            <a:r>
              <a:rPr lang="en" sz="2000">
                <a:solidFill>
                  <a:schemeClr val="dk2"/>
                </a:solidFill>
              </a:rPr>
              <a:t>    </a:t>
            </a:r>
            <a:r>
              <a:rPr lang="en" sz="2000" b="1">
                <a:solidFill>
                  <a:schemeClr val="dk2"/>
                </a:solidFill>
              </a:rPr>
              <a:t>field</a:t>
            </a:r>
            <a:r>
              <a:rPr lang="en" sz="2000">
                <a:solidFill>
                  <a:schemeClr val="dk2"/>
                </a:solidFill>
              </a:rPr>
              <a:t>;  </a:t>
            </a:r>
            <a:endParaRPr sz="2000">
              <a:solidFill>
                <a:schemeClr val="dk2"/>
              </a:solidFill>
            </a:endParaRPr>
          </a:p>
          <a:p>
            <a:pPr marL="0" marR="25400" lvl="0" indent="0" algn="l" rtl="0">
              <a:lnSpc>
                <a:spcPct val="156250"/>
              </a:lnSpc>
              <a:spcBef>
                <a:spcPts val="0"/>
              </a:spcBef>
              <a:spcAft>
                <a:spcPts val="0"/>
              </a:spcAft>
              <a:buNone/>
            </a:pPr>
            <a:r>
              <a:rPr lang="en" sz="2000">
                <a:solidFill>
                  <a:schemeClr val="dk2"/>
                </a:solidFill>
              </a:rPr>
              <a:t>    </a:t>
            </a:r>
            <a:r>
              <a:rPr lang="en" sz="2000" b="1">
                <a:solidFill>
                  <a:schemeClr val="dk2"/>
                </a:solidFill>
              </a:rPr>
              <a:t>method</a:t>
            </a:r>
            <a:r>
              <a:rPr lang="en" sz="2000">
                <a:solidFill>
                  <a:schemeClr val="dk2"/>
                </a:solidFill>
              </a:rPr>
              <a:t>;  </a:t>
            </a:r>
            <a:endParaRPr sz="2000">
              <a:solidFill>
                <a:schemeClr val="dk2"/>
              </a:solidFill>
            </a:endParaRPr>
          </a:p>
          <a:p>
            <a:pPr marL="0" marR="25400" lvl="0" indent="0" algn="l" rtl="0">
              <a:lnSpc>
                <a:spcPct val="156250"/>
              </a:lnSpc>
              <a:spcBef>
                <a:spcPts val="0"/>
              </a:spcBef>
              <a:spcAft>
                <a:spcPts val="0"/>
              </a:spcAft>
              <a:buNone/>
            </a:pPr>
            <a:r>
              <a:rPr lang="en" sz="2000">
                <a:solidFill>
                  <a:schemeClr val="dk2"/>
                </a:solidFill>
              </a:rPr>
              <a:t>}  </a:t>
            </a:r>
            <a:endParaRPr sz="2000">
              <a:solidFill>
                <a:schemeClr val="accent1"/>
              </a:solidFill>
              <a:highlight>
                <a:srgbClr val="FFFFFF"/>
              </a:highlight>
            </a:endParaRPr>
          </a:p>
        </p:txBody>
      </p:sp>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1665</Words>
  <Application>Microsoft Office PowerPoint</Application>
  <PresentationFormat>On-screen Show (16:9)</PresentationFormat>
  <Paragraphs>215</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Raleway</vt:lpstr>
      <vt:lpstr>Roboto</vt:lpstr>
      <vt:lpstr>Arial</vt:lpstr>
      <vt:lpstr>Source Sans Pro</vt:lpstr>
      <vt:lpstr>Plum</vt:lpstr>
      <vt:lpstr>Lecture 1</vt:lpstr>
      <vt:lpstr>Class &amp; Objects</vt:lpstr>
      <vt:lpstr>What is Object</vt:lpstr>
      <vt:lpstr>What is Object (Cont.) </vt:lpstr>
      <vt:lpstr>What is Object (Cont.) </vt:lpstr>
      <vt:lpstr>What is Object (Cont.)</vt:lpstr>
      <vt:lpstr>What is Class</vt:lpstr>
      <vt:lpstr>What is Class (Cont.)</vt:lpstr>
      <vt:lpstr>What is Class (Cont.)</vt:lpstr>
      <vt:lpstr>Instance Variable in Java</vt:lpstr>
      <vt:lpstr>Method in Java</vt:lpstr>
      <vt:lpstr>New Keyword in Java</vt:lpstr>
      <vt:lpstr>Constructor in Java</vt:lpstr>
      <vt:lpstr>Object and Class Example: main within the class</vt:lpstr>
      <vt:lpstr>Object and Class Example: main within the class</vt:lpstr>
      <vt:lpstr>Object and Class Example: main outside the class</vt:lpstr>
      <vt:lpstr>Object and Class Example: main outside the class</vt:lpstr>
      <vt:lpstr>3 Ways to Initialize Object</vt:lpstr>
      <vt:lpstr>1) Object and Class Example: Initialization through reference</vt:lpstr>
      <vt:lpstr>1) Object and Class Example: Initialization through reference (Cont.)</vt:lpstr>
      <vt:lpstr>2) Object and Class Example: Initialization through method</vt:lpstr>
      <vt:lpstr>3) Object and Class Example: Initialization through a constructor</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cp:lastModifiedBy>Abrar Hasan</cp:lastModifiedBy>
  <cp:revision>2</cp:revision>
  <dcterms:modified xsi:type="dcterms:W3CDTF">2024-07-31T02:43:12Z</dcterms:modified>
</cp:coreProperties>
</file>