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12" r:id="rId47"/>
    <p:sldId id="313" r:id="rId48"/>
  </p:sldIdLst>
  <p:sldSz cx="9144000" cy="5143500" type="screen16x9"/>
  <p:notesSz cx="6858000" cy="9144000"/>
  <p:embeddedFontLst>
    <p:embeddedFont>
      <p:font typeface="Raleway" pitchFamily="2" charset="0"/>
      <p:regular r:id="rId50"/>
      <p:bold r:id="rId51"/>
      <p:italic r:id="rId52"/>
      <p:boldItalic r:id="rId53"/>
    </p:embeddedFont>
    <p:embeddedFont>
      <p:font typeface="Roboto" panose="02000000000000000000" pitchFamily="2" charset="0"/>
      <p:regular r:id="rId54"/>
      <p:bold r:id="rId55"/>
      <p:italic r:id="rId56"/>
      <p:boldItalic r:id="rId57"/>
    </p:embeddedFont>
    <p:embeddedFont>
      <p:font typeface="Source Sans Pro" panose="020B0503030403020204" pitchFamily="3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F16661-3251-40BB-948A-6826E7A920B5}">
  <a:tblStyle styleId="{F9F16661-3251-40BB-948A-6826E7A920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2"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c6f9544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c6f9544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b459b5e30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b459b5e30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b459b5e30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b459b5e30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b459b5e301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b459b5e30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6714c1ce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6714c1ce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714c1ced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714c1ced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714c1ced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714c1ced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781c1fa2c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781c1fa2c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6714c1ced8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6714c1ced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6781c1fa2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6781c1fa2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6781c1fa2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6781c1fa2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b07a84f9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b07a84f9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6781c1fa2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6781c1fa2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6781c1fa2c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6781c1fa2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6781c1fa2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6781c1fa2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6781c1fa2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6781c1fa2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6781c1fa2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6781c1fa2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6781c1fa2c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6781c1fa2c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6781c1fa2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6781c1fa2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6781c1fa2c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6781c1fa2c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6781c1fa2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6781c1fa2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6781c1fa2c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6781c1fa2c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b07a84f9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b07a84f9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6781c1fa2c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6781c1fa2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6781c1fa2c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6781c1fa2c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6781c1fa2c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6781c1fa2c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6781c1fa2c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6781c1fa2c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6781c1fa2c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6781c1fa2c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6781c1fa2c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6781c1fa2c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6781c1fa2c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6781c1fa2c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6781c1fa2c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6781c1fa2c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6781c1fa2c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6781c1fa2c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6781c1fa2c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6781c1fa2c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b459b5e30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b459b5e30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6781c1fa2c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6781c1fa2c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67829c08c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67829c08c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6781c1fa2c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6781c1fa2c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67829c08cc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67829c08cc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67829c08c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67829c08c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67829c08cc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67829c08c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b07a84f9a4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b07a84f9a4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b07a84f9a4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b07a84f9a4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b459b5e30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b459b5e30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b459b5e30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b459b5e30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b459b5e30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b459b5e30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b459b5e30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b459b5e30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b459b5e30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b459b5e30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refactoring.guru/refactoring/bdd"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refactoring.guru/refactoring/smells"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Lecture 4-Part 1</a:t>
            </a:r>
            <a:endParaRPr/>
          </a:p>
        </p:txBody>
      </p:sp>
      <p:sp>
        <p:nvSpPr>
          <p:cNvPr id="59" name="Google Shape;59;p13"/>
          <p:cNvSpPr txBox="1">
            <a:spLocks noGrp="1"/>
          </p:cNvSpPr>
          <p:nvPr>
            <p:ph type="subTitle" idx="1"/>
          </p:nvPr>
        </p:nvSpPr>
        <p:spPr>
          <a:xfrm>
            <a:off x="417475" y="3023949"/>
            <a:ext cx="8183700" cy="17439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rgbClr val="FFFFFF"/>
                </a:solidFill>
              </a:rPr>
              <a:t>Abrar Hasan</a:t>
            </a:r>
            <a:endParaRPr sz="2000" b="1" dirty="0">
              <a:solidFill>
                <a:srgbClr val="FFFFFF"/>
              </a:solidFill>
            </a:endParaRPr>
          </a:p>
          <a:p>
            <a:pPr marL="0" lvl="0" indent="0" algn="l" rtl="0">
              <a:spcBef>
                <a:spcPts val="0"/>
              </a:spcBef>
              <a:spcAft>
                <a:spcPts val="0"/>
              </a:spcAft>
              <a:buNone/>
            </a:pPr>
            <a:r>
              <a:rPr lang="en" sz="2000" b="1" dirty="0">
                <a:solidFill>
                  <a:srgbClr val="FFFFFF"/>
                </a:solidFill>
              </a:rPr>
              <a:t>Lecturer</a:t>
            </a:r>
            <a:endParaRPr sz="2000" b="1" dirty="0">
              <a:solidFill>
                <a:srgbClr val="FFFFFF"/>
              </a:solidFill>
            </a:endParaRPr>
          </a:p>
          <a:p>
            <a:pPr marL="0" lvl="0" indent="0" algn="l" rtl="0">
              <a:spcBef>
                <a:spcPts val="0"/>
              </a:spcBef>
              <a:spcAft>
                <a:spcPts val="0"/>
              </a:spcAft>
              <a:buNone/>
            </a:pPr>
            <a:r>
              <a:rPr lang="en" sz="2000" b="1" dirty="0">
                <a:solidFill>
                  <a:srgbClr val="FFFFFF"/>
                </a:solidFill>
              </a:rPr>
              <a:t>Department of Software Engineering</a:t>
            </a:r>
            <a:endParaRPr sz="2000" b="1" dirty="0">
              <a:solidFill>
                <a:srgbClr val="FFFFFF"/>
              </a:solidFill>
            </a:endParaRPr>
          </a:p>
          <a:p>
            <a:pPr marL="0" lvl="0" indent="0" algn="l" rtl="0">
              <a:spcBef>
                <a:spcPts val="0"/>
              </a:spcBef>
              <a:spcAft>
                <a:spcPts val="0"/>
              </a:spcAft>
              <a:buNone/>
            </a:pPr>
            <a:r>
              <a:rPr lang="en" sz="2000" b="1" dirty="0">
                <a:solidFill>
                  <a:srgbClr val="FFFFFF"/>
                </a:solidFill>
              </a:rPr>
              <a:t>Daffodil International University</a:t>
            </a:r>
            <a:endParaRPr sz="2000" b="1" dirty="0">
              <a:solidFill>
                <a:srgbClr val="FFFFFF"/>
              </a:solidFill>
            </a:endParaRPr>
          </a:p>
          <a:p>
            <a:pPr marL="0" lvl="0" indent="0" algn="l" rtl="0">
              <a:spcBef>
                <a:spcPts val="0"/>
              </a:spcBef>
              <a:spcAft>
                <a:spcPts val="0"/>
              </a:spcAft>
              <a:buNone/>
            </a:pPr>
            <a:endParaRPr sz="2000" b="1"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to Refactor (Cont.)</a:t>
            </a:r>
            <a:endParaRPr/>
          </a:p>
        </p:txBody>
      </p:sp>
      <p:sp>
        <p:nvSpPr>
          <p:cNvPr id="112" name="Google Shape;11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2000" b="1">
                <a:solidFill>
                  <a:srgbClr val="444444"/>
                </a:solidFill>
                <a:highlight>
                  <a:srgbClr val="FFFFFF"/>
                </a:highlight>
              </a:rPr>
              <a:t>During a code review</a:t>
            </a:r>
            <a:endParaRPr sz="2000" b="1">
              <a:solidFill>
                <a:srgbClr val="444444"/>
              </a:solidFill>
              <a:highlight>
                <a:srgbClr val="FFFFFF"/>
              </a:highlight>
            </a:endParaRPr>
          </a:p>
          <a:p>
            <a:pPr marL="0" lvl="0" indent="0" algn="just" rtl="0">
              <a:spcBef>
                <a:spcPts val="200"/>
              </a:spcBef>
              <a:spcAft>
                <a:spcPts val="0"/>
              </a:spcAft>
              <a:buNone/>
            </a:pPr>
            <a:r>
              <a:rPr lang="en" sz="2000">
                <a:solidFill>
                  <a:srgbClr val="444444"/>
                </a:solidFill>
                <a:highlight>
                  <a:srgbClr val="FFFFFF"/>
                </a:highlight>
              </a:rPr>
              <a:t>The code review may be the last chance to tidy up the code before it becomes available to the public.</a:t>
            </a:r>
            <a:endParaRPr sz="2000">
              <a:solidFill>
                <a:srgbClr val="444444"/>
              </a:solidFill>
              <a:highlight>
                <a:srgbClr val="FFFFFF"/>
              </a:highlight>
            </a:endParaRPr>
          </a:p>
          <a:p>
            <a:pPr marL="0" lvl="0" indent="0" algn="just" rtl="0">
              <a:spcBef>
                <a:spcPts val="1800"/>
              </a:spcBef>
              <a:spcAft>
                <a:spcPts val="0"/>
              </a:spcAft>
              <a:buNone/>
            </a:pPr>
            <a:r>
              <a:rPr lang="en" sz="2000">
                <a:solidFill>
                  <a:srgbClr val="444444"/>
                </a:solidFill>
                <a:highlight>
                  <a:srgbClr val="FFFFFF"/>
                </a:highlight>
              </a:rPr>
              <a:t>It’s best to perform such reviews in a pair with an author. This way you could fix simple problems quickly and gauge the time for fixing the more difficult ones.</a:t>
            </a:r>
            <a:endParaRPr sz="2000">
              <a:solidFill>
                <a:srgbClr val="444444"/>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Refactor</a:t>
            </a:r>
            <a:endParaRPr/>
          </a:p>
        </p:txBody>
      </p:sp>
      <p:sp>
        <p:nvSpPr>
          <p:cNvPr id="118" name="Google Shape;118;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2000">
              <a:solidFill>
                <a:srgbClr val="444444"/>
              </a:solidFill>
              <a:highlight>
                <a:srgbClr val="FFFFFF"/>
              </a:highlight>
            </a:endParaRPr>
          </a:p>
          <a:p>
            <a:pPr marL="0" lvl="0" indent="0" algn="just" rtl="0">
              <a:spcBef>
                <a:spcPts val="1800"/>
              </a:spcBef>
              <a:spcAft>
                <a:spcPts val="1800"/>
              </a:spcAft>
              <a:buNone/>
            </a:pPr>
            <a:r>
              <a:rPr lang="en" sz="2000">
                <a:solidFill>
                  <a:srgbClr val="444444"/>
                </a:solidFill>
                <a:highlight>
                  <a:srgbClr val="FFFFFF"/>
                </a:highlight>
              </a:rPr>
              <a:t>Refactoring should be done as a </a:t>
            </a:r>
            <a:r>
              <a:rPr lang="en" sz="2000" b="1">
                <a:solidFill>
                  <a:srgbClr val="444444"/>
                </a:solidFill>
                <a:highlight>
                  <a:srgbClr val="FFFFFF"/>
                </a:highlight>
              </a:rPr>
              <a:t>series of small changes</a:t>
            </a:r>
            <a:r>
              <a:rPr lang="en" sz="2000">
                <a:solidFill>
                  <a:srgbClr val="444444"/>
                </a:solidFill>
                <a:highlight>
                  <a:srgbClr val="FFFFFF"/>
                </a:highlight>
              </a:rPr>
              <a:t>, each of which makes the existing code slightly better while still leaving the program in working order.</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Refactor (Cont.)</a:t>
            </a:r>
            <a:endParaRPr/>
          </a:p>
        </p:txBody>
      </p:sp>
      <p:sp>
        <p:nvSpPr>
          <p:cNvPr id="124" name="Google Shape;12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Clr>
                <a:srgbClr val="444444"/>
              </a:buClr>
              <a:buSzPts val="2000"/>
              <a:buFont typeface="Source Sans Pro"/>
              <a:buChar char="➢"/>
            </a:pPr>
            <a:r>
              <a:rPr lang="en" sz="2000">
                <a:solidFill>
                  <a:srgbClr val="444444"/>
                </a:solidFill>
                <a:highlight>
                  <a:srgbClr val="FFFFFF"/>
                </a:highlight>
                <a:latin typeface="Source Sans Pro"/>
                <a:ea typeface="Source Sans Pro"/>
                <a:cs typeface="Source Sans Pro"/>
                <a:sym typeface="Source Sans Pro"/>
              </a:rPr>
              <a:t>The code should become cleaner.</a:t>
            </a:r>
            <a:endParaRPr sz="2000">
              <a:solidFill>
                <a:srgbClr val="444444"/>
              </a:solidFill>
              <a:highlight>
                <a:srgbClr val="FFFFFF"/>
              </a:highlight>
              <a:latin typeface="Source Sans Pro"/>
              <a:ea typeface="Source Sans Pro"/>
              <a:cs typeface="Source Sans Pro"/>
              <a:sym typeface="Source Sans Pro"/>
            </a:endParaRPr>
          </a:p>
          <a:p>
            <a:pPr marL="457200" lvl="0" indent="-355600" algn="l" rtl="0">
              <a:lnSpc>
                <a:spcPct val="100000"/>
              </a:lnSpc>
              <a:spcBef>
                <a:spcPts val="0"/>
              </a:spcBef>
              <a:spcAft>
                <a:spcPts val="0"/>
              </a:spcAft>
              <a:buClr>
                <a:srgbClr val="444444"/>
              </a:buClr>
              <a:buSzPts val="2000"/>
              <a:buFont typeface="Source Sans Pro"/>
              <a:buChar char="➢"/>
            </a:pPr>
            <a:r>
              <a:rPr lang="en" sz="2000">
                <a:solidFill>
                  <a:srgbClr val="444444"/>
                </a:solidFill>
                <a:highlight>
                  <a:srgbClr val="FFFFFF"/>
                </a:highlight>
                <a:latin typeface="Source Sans Pro"/>
                <a:ea typeface="Source Sans Pro"/>
                <a:cs typeface="Source Sans Pro"/>
                <a:sym typeface="Source Sans Pro"/>
              </a:rPr>
              <a:t> New functionality shouldn’t be created during refactoring.</a:t>
            </a:r>
            <a:endParaRPr sz="2000">
              <a:solidFill>
                <a:srgbClr val="444444"/>
              </a:solidFill>
              <a:highlight>
                <a:srgbClr val="FFFFFF"/>
              </a:highlight>
              <a:latin typeface="Source Sans Pro"/>
              <a:ea typeface="Source Sans Pro"/>
              <a:cs typeface="Source Sans Pro"/>
              <a:sym typeface="Source Sans Pro"/>
            </a:endParaRPr>
          </a:p>
          <a:p>
            <a:pPr marL="457200" lvl="0" indent="-355600" algn="l" rtl="0">
              <a:lnSpc>
                <a:spcPct val="100000"/>
              </a:lnSpc>
              <a:spcBef>
                <a:spcPts val="0"/>
              </a:spcBef>
              <a:spcAft>
                <a:spcPts val="0"/>
              </a:spcAft>
              <a:buClr>
                <a:srgbClr val="444444"/>
              </a:buClr>
              <a:buSzPts val="2000"/>
              <a:buFont typeface="Source Sans Pro"/>
              <a:buChar char="➢"/>
            </a:pPr>
            <a:r>
              <a:rPr lang="en" sz="2000">
                <a:solidFill>
                  <a:srgbClr val="444444"/>
                </a:solidFill>
                <a:highlight>
                  <a:srgbClr val="FFFFFF"/>
                </a:highlight>
                <a:latin typeface="Source Sans Pro"/>
                <a:ea typeface="Source Sans Pro"/>
                <a:cs typeface="Source Sans Pro"/>
                <a:sym typeface="Source Sans Pro"/>
              </a:rPr>
              <a:t> All existing tests must pass after refactoring.</a:t>
            </a:r>
            <a:endParaRPr sz="2000">
              <a:solidFill>
                <a:srgbClr val="444444"/>
              </a:solidFill>
              <a:highlight>
                <a:srgbClr val="FFFFFF"/>
              </a:highlight>
              <a:latin typeface="Source Sans Pro"/>
              <a:ea typeface="Source Sans Pro"/>
              <a:cs typeface="Source Sans Pro"/>
              <a:sym typeface="Source Sans Pro"/>
            </a:endParaRPr>
          </a:p>
          <a:p>
            <a:pPr marL="457200" lvl="0" indent="-355600" algn="l" rtl="0">
              <a:lnSpc>
                <a:spcPct val="100000"/>
              </a:lnSpc>
              <a:spcBef>
                <a:spcPts val="0"/>
              </a:spcBef>
              <a:spcAft>
                <a:spcPts val="0"/>
              </a:spcAft>
              <a:buClr>
                <a:srgbClr val="444444"/>
              </a:buClr>
              <a:buSzPts val="2000"/>
              <a:buChar char="➢"/>
            </a:pPr>
            <a:r>
              <a:rPr lang="en" sz="2000">
                <a:solidFill>
                  <a:srgbClr val="444444"/>
                </a:solidFill>
                <a:highlight>
                  <a:srgbClr val="FFFFFF"/>
                </a:highlight>
              </a:rPr>
              <a:t>There are two cases when tests can break down after refactoring:</a:t>
            </a:r>
            <a:endParaRPr sz="2000">
              <a:solidFill>
                <a:srgbClr val="444444"/>
              </a:solidFill>
              <a:highlight>
                <a:srgbClr val="FFFFFF"/>
              </a:highlight>
            </a:endParaRPr>
          </a:p>
          <a:p>
            <a:pPr marL="914400" lvl="1" indent="-330200" algn="just" rtl="0">
              <a:lnSpc>
                <a:spcPct val="100000"/>
              </a:lnSpc>
              <a:spcBef>
                <a:spcPts val="0"/>
              </a:spcBef>
              <a:spcAft>
                <a:spcPts val="0"/>
              </a:spcAft>
              <a:buClr>
                <a:srgbClr val="444444"/>
              </a:buClr>
              <a:buSzPts val="1600"/>
              <a:buChar char="○"/>
            </a:pPr>
            <a:r>
              <a:rPr lang="en" sz="1600">
                <a:solidFill>
                  <a:srgbClr val="444444"/>
                </a:solidFill>
                <a:highlight>
                  <a:srgbClr val="FFFFFF"/>
                </a:highlight>
              </a:rPr>
              <a:t>You made an error during refactoring. This one is a no-brainer: go ahead and fix the error.</a:t>
            </a:r>
            <a:endParaRPr sz="1600">
              <a:solidFill>
                <a:srgbClr val="444444"/>
              </a:solidFill>
              <a:highlight>
                <a:srgbClr val="FFFFFF"/>
              </a:highlight>
            </a:endParaRPr>
          </a:p>
          <a:p>
            <a:pPr marL="914400" lvl="1" indent="-330200" algn="just" rtl="0">
              <a:lnSpc>
                <a:spcPct val="100000"/>
              </a:lnSpc>
              <a:spcBef>
                <a:spcPts val="0"/>
              </a:spcBef>
              <a:spcAft>
                <a:spcPts val="0"/>
              </a:spcAft>
              <a:buClr>
                <a:srgbClr val="444444"/>
              </a:buClr>
              <a:buSzPts val="1600"/>
              <a:buChar char="○"/>
            </a:pPr>
            <a:r>
              <a:rPr lang="en" sz="1600">
                <a:solidFill>
                  <a:srgbClr val="444444"/>
                </a:solidFill>
                <a:highlight>
                  <a:srgbClr val="FFFFFF"/>
                </a:highlight>
              </a:rPr>
              <a:t>Your tests were too low-level. For example, you were testing private methods of classes.</a:t>
            </a:r>
            <a:br>
              <a:rPr lang="en" sz="1600">
                <a:solidFill>
                  <a:srgbClr val="444444"/>
                </a:solidFill>
                <a:highlight>
                  <a:srgbClr val="FFFFFF"/>
                </a:highlight>
              </a:rPr>
            </a:br>
            <a:r>
              <a:rPr lang="en" sz="1600">
                <a:solidFill>
                  <a:srgbClr val="444444"/>
                </a:solidFill>
                <a:highlight>
                  <a:srgbClr val="FFFFFF"/>
                </a:highlight>
              </a:rPr>
              <a:t>In this case, the tests are to blame. You can either refactor the tests themselves or write an entirely new set of higher-level tests. A great way to avoid this kind of a situation is to write </a:t>
            </a:r>
            <a:r>
              <a:rPr lang="en" sz="1600">
                <a:solidFill>
                  <a:srgbClr val="444444"/>
                </a:solidFill>
                <a:highlight>
                  <a:srgbClr val="FFFFFF"/>
                </a:highlight>
                <a:uFill>
                  <a:noFill/>
                </a:uFill>
                <a:hlinkClick r:id="rId3">
                  <a:extLst>
                    <a:ext uri="{A12FA001-AC4F-418D-AE19-62706E023703}">
                      <ahyp:hlinkClr xmlns:ahyp="http://schemas.microsoft.com/office/drawing/2018/hyperlinkcolor" val="tx"/>
                    </a:ext>
                  </a:extLst>
                </a:hlinkClick>
              </a:rPr>
              <a:t>BDD-style</a:t>
            </a:r>
            <a:r>
              <a:rPr lang="en" sz="1600">
                <a:solidFill>
                  <a:srgbClr val="444444"/>
                </a:solidFill>
                <a:highlight>
                  <a:srgbClr val="FFFFFF"/>
                </a:highlight>
              </a:rPr>
              <a:t> tests.</a:t>
            </a:r>
            <a:endParaRPr sz="1600">
              <a:solidFill>
                <a:srgbClr val="444444"/>
              </a:solidFill>
              <a:highlight>
                <a:srgbClr val="FFFFFF"/>
              </a:highlight>
            </a:endParaRPr>
          </a:p>
          <a:p>
            <a:pPr marL="0" lvl="0" indent="0" algn="l" rtl="0">
              <a:lnSpc>
                <a:spcPct val="100000"/>
              </a:lnSpc>
              <a:spcBef>
                <a:spcPts val="0"/>
              </a:spcBef>
              <a:spcAft>
                <a:spcPts val="0"/>
              </a:spcAft>
              <a:buNone/>
            </a:pPr>
            <a:endParaRPr sz="2000"/>
          </a:p>
          <a:p>
            <a:pPr marL="0" lvl="0" indent="0" algn="just" rtl="0">
              <a:lnSpc>
                <a:spcPct val="100000"/>
              </a:lnSpc>
              <a:spcBef>
                <a:spcPts val="1600"/>
              </a:spcBef>
              <a:spcAft>
                <a:spcPts val="1800"/>
              </a:spcAft>
              <a:buNone/>
            </a:pPr>
            <a:endParaRPr sz="2000">
              <a:solidFill>
                <a:srgbClr val="444444"/>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700"/>
              <a:t>Code Smells</a:t>
            </a:r>
            <a:endParaRPr sz="4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Smells</a:t>
            </a:r>
            <a:endParaRPr/>
          </a:p>
        </p:txBody>
      </p:sp>
      <p:sp>
        <p:nvSpPr>
          <p:cNvPr id="135" name="Google Shape;13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000">
                <a:solidFill>
                  <a:schemeClr val="dk2"/>
                </a:solidFill>
              </a:rPr>
              <a:t>— What? How can code "smell"??</a:t>
            </a:r>
            <a:endParaRPr sz="2000">
              <a:solidFill>
                <a:schemeClr val="dk2"/>
              </a:solidFill>
            </a:endParaRPr>
          </a:p>
          <a:p>
            <a:pPr marL="0" lvl="0" indent="0" algn="l" rtl="0">
              <a:spcBef>
                <a:spcPts val="1600"/>
              </a:spcBef>
              <a:spcAft>
                <a:spcPts val="1600"/>
              </a:spcAft>
              <a:buNone/>
            </a:pPr>
            <a:r>
              <a:rPr lang="en" sz="2000">
                <a:solidFill>
                  <a:schemeClr val="dk2"/>
                </a:solidFill>
              </a:rPr>
              <a:t>— Well it doesn't have a nose... but it definitely can stink!</a:t>
            </a:r>
            <a:endParaRPr sz="20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Types of Code Smells</a:t>
            </a:r>
            <a:endParaRPr/>
          </a:p>
        </p:txBody>
      </p:sp>
      <p:graphicFrame>
        <p:nvGraphicFramePr>
          <p:cNvPr id="141" name="Google Shape;141;p27"/>
          <p:cNvGraphicFramePr/>
          <p:nvPr>
            <p:extLst>
              <p:ext uri="{D42A27DB-BD31-4B8C-83A1-F6EECF244321}">
                <p14:modId xmlns:p14="http://schemas.microsoft.com/office/powerpoint/2010/main" val="2105319854"/>
              </p:ext>
            </p:extLst>
          </p:nvPr>
        </p:nvGraphicFramePr>
        <p:xfrm>
          <a:off x="756475" y="1068425"/>
          <a:ext cx="7239000" cy="2023842"/>
        </p:xfrm>
        <a:graphic>
          <a:graphicData uri="http://schemas.openxmlformats.org/drawingml/2006/table">
            <a:tbl>
              <a:tblPr>
                <a:noFill/>
                <a:tableStyleId>{F9F16661-3251-40BB-948A-6826E7A920B5}</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457200" lvl="0" indent="-374650" algn="l" rtl="0">
                        <a:lnSpc>
                          <a:spcPct val="106000"/>
                        </a:lnSpc>
                        <a:spcBef>
                          <a:spcPts val="0"/>
                        </a:spcBef>
                        <a:spcAft>
                          <a:spcPts val="0"/>
                        </a:spcAft>
                        <a:buClr>
                          <a:schemeClr val="dk2"/>
                        </a:buClr>
                        <a:buSzPts val="2300"/>
                        <a:buFont typeface="Source Sans Pro"/>
                        <a:buChar char="●"/>
                      </a:pPr>
                      <a:r>
                        <a:rPr lang="en" sz="2300" dirty="0">
                          <a:solidFill>
                            <a:schemeClr val="dk2"/>
                          </a:solidFill>
                          <a:latin typeface="Source Sans Pro"/>
                          <a:ea typeface="Source Sans Pro"/>
                          <a:cs typeface="Source Sans Pro"/>
                          <a:sym typeface="Source Sans Pro"/>
                        </a:rPr>
                        <a:t> </a:t>
                      </a:r>
                      <a:r>
                        <a:rPr lang="en" sz="2300" dirty="0">
                          <a:solidFill>
                            <a:schemeClr val="accent4"/>
                          </a:solidFill>
                          <a:latin typeface="Source Sans Pro"/>
                          <a:ea typeface="Source Sans Pro"/>
                          <a:cs typeface="Source Sans Pro"/>
                          <a:sym typeface="Source Sans Pro"/>
                        </a:rPr>
                        <a:t>Inappropriate Naming</a:t>
                      </a:r>
                      <a:endParaRPr sz="2300" dirty="0">
                        <a:solidFill>
                          <a:schemeClr val="accent4"/>
                        </a:solidFill>
                        <a:latin typeface="Source Sans Pro"/>
                        <a:ea typeface="Source Sans Pro"/>
                        <a:cs typeface="Source Sans Pro"/>
                        <a:sym typeface="Source Sans Pro"/>
                      </a:endParaRPr>
                    </a:p>
                    <a:p>
                      <a:pPr marL="457200" lvl="0" indent="-374650" algn="l" rtl="0">
                        <a:lnSpc>
                          <a:spcPct val="106000"/>
                        </a:lnSpc>
                        <a:spcBef>
                          <a:spcPts val="0"/>
                        </a:spcBef>
                        <a:spcAft>
                          <a:spcPts val="0"/>
                        </a:spcAft>
                        <a:buClr>
                          <a:schemeClr val="dk2"/>
                        </a:buClr>
                        <a:buSzPts val="2300"/>
                        <a:buFont typeface="Source Sans Pro"/>
                        <a:buChar char="●"/>
                      </a:pPr>
                      <a:r>
                        <a:rPr lang="en" sz="2300" dirty="0">
                          <a:solidFill>
                            <a:schemeClr val="accent4"/>
                          </a:solidFill>
                          <a:latin typeface="Source Sans Pro"/>
                          <a:ea typeface="Source Sans Pro"/>
                          <a:cs typeface="Source Sans Pro"/>
                          <a:sym typeface="Source Sans Pro"/>
                        </a:rPr>
                        <a:t> Comments</a:t>
                      </a:r>
                      <a:endParaRPr sz="2300" dirty="0">
                        <a:solidFill>
                          <a:schemeClr val="accent4"/>
                        </a:solidFill>
                        <a:latin typeface="Source Sans Pro"/>
                        <a:ea typeface="Source Sans Pro"/>
                        <a:cs typeface="Source Sans Pro"/>
                        <a:sym typeface="Source Sans Pro"/>
                      </a:endParaRPr>
                    </a:p>
                    <a:p>
                      <a:pPr marL="457200" lvl="0" indent="-374650" algn="l" rtl="0">
                        <a:lnSpc>
                          <a:spcPct val="106000"/>
                        </a:lnSpc>
                        <a:spcBef>
                          <a:spcPts val="0"/>
                        </a:spcBef>
                        <a:spcAft>
                          <a:spcPts val="0"/>
                        </a:spcAft>
                        <a:buClr>
                          <a:schemeClr val="dk2"/>
                        </a:buClr>
                        <a:buSzPts val="2300"/>
                        <a:buFont typeface="Source Sans Pro"/>
                        <a:buChar char="●"/>
                      </a:pPr>
                      <a:r>
                        <a:rPr lang="en" sz="2300" dirty="0">
                          <a:solidFill>
                            <a:schemeClr val="accent4"/>
                          </a:solidFill>
                          <a:latin typeface="Source Sans Pro"/>
                          <a:ea typeface="Source Sans Pro"/>
                          <a:cs typeface="Source Sans Pro"/>
                          <a:sym typeface="Source Sans Pro"/>
                        </a:rPr>
                        <a:t> Dead Code</a:t>
                      </a:r>
                      <a:endParaRPr sz="2300" dirty="0">
                        <a:solidFill>
                          <a:schemeClr val="accent4"/>
                        </a:solidFill>
                        <a:latin typeface="Source Sans Pro"/>
                        <a:ea typeface="Source Sans Pro"/>
                        <a:cs typeface="Source Sans Pro"/>
                        <a:sym typeface="Source Sans Pro"/>
                      </a:endParaRPr>
                    </a:p>
                    <a:p>
                      <a:pPr marL="457200" lvl="0" indent="-374650" algn="l" rtl="0">
                        <a:lnSpc>
                          <a:spcPct val="106000"/>
                        </a:lnSpc>
                        <a:spcBef>
                          <a:spcPts val="0"/>
                        </a:spcBef>
                        <a:spcAft>
                          <a:spcPts val="0"/>
                        </a:spcAft>
                        <a:buClr>
                          <a:schemeClr val="dk2"/>
                        </a:buClr>
                        <a:buSzPts val="2300"/>
                        <a:buFont typeface="Source Sans Pro"/>
                        <a:buChar char="●"/>
                      </a:pPr>
                      <a:r>
                        <a:rPr lang="en" sz="2300" dirty="0">
                          <a:solidFill>
                            <a:schemeClr val="accent4"/>
                          </a:solidFill>
                          <a:latin typeface="Source Sans Pro"/>
                          <a:ea typeface="Source Sans Pro"/>
                          <a:cs typeface="Source Sans Pro"/>
                          <a:sym typeface="Source Sans Pro"/>
                        </a:rPr>
                        <a:t>Large Class</a:t>
                      </a:r>
                      <a:endParaRPr sz="2300" dirty="0">
                        <a:solidFill>
                          <a:schemeClr val="accent4"/>
                        </a:solidFill>
                        <a:latin typeface="Source Sans Pro"/>
                        <a:ea typeface="Source Sans Pro"/>
                        <a:cs typeface="Source Sans Pro"/>
                        <a:sym typeface="Source Sans Pro"/>
                      </a:endParaRPr>
                    </a:p>
                    <a:p>
                      <a:pPr marL="457200" lvl="0" indent="-374650" algn="l" rtl="0">
                        <a:lnSpc>
                          <a:spcPct val="106000"/>
                        </a:lnSpc>
                        <a:spcBef>
                          <a:spcPts val="0"/>
                        </a:spcBef>
                        <a:spcAft>
                          <a:spcPts val="0"/>
                        </a:spcAft>
                        <a:buClr>
                          <a:schemeClr val="dk2"/>
                        </a:buClr>
                        <a:buSzPts val="2300"/>
                        <a:buFont typeface="Source Sans Pro"/>
                        <a:buChar char="●"/>
                      </a:pPr>
                      <a:r>
                        <a:rPr lang="en" sz="2300" dirty="0">
                          <a:solidFill>
                            <a:schemeClr val="accent4"/>
                          </a:solidFill>
                          <a:latin typeface="Source Sans Pro"/>
                          <a:ea typeface="Source Sans Pro"/>
                          <a:cs typeface="Source Sans Pro"/>
                          <a:sym typeface="Source Sans Pro"/>
                        </a:rPr>
                        <a:t>Long Method</a:t>
                      </a:r>
                      <a:endParaRPr sz="2300" dirty="0">
                        <a:solidFill>
                          <a:schemeClr val="accent4"/>
                        </a:solidFill>
                        <a:latin typeface="Source Sans Pro"/>
                        <a:ea typeface="Source Sans Pro"/>
                        <a:cs typeface="Source Sans Pro"/>
                        <a:sym typeface="Source Sans Pro"/>
                      </a:endParaRPr>
                    </a:p>
                  </a:txBody>
                  <a:tcPr marL="91425" marR="91425" marT="91425" marB="91425"/>
                </a:tc>
                <a:tc>
                  <a:txBody>
                    <a:bodyPr/>
                    <a:lstStyle/>
                    <a:p>
                      <a:pPr marL="457200" marR="0" lvl="0" indent="-374650" algn="l" defTabSz="914400" rtl="0" eaLnBrk="1" fontAlgn="auto" latinLnBrk="0" hangingPunct="1">
                        <a:lnSpc>
                          <a:spcPct val="106000"/>
                        </a:lnSpc>
                        <a:spcBef>
                          <a:spcPts val="0"/>
                        </a:spcBef>
                        <a:spcAft>
                          <a:spcPts val="0"/>
                        </a:spcAft>
                        <a:buClr>
                          <a:schemeClr val="dk2"/>
                        </a:buClr>
                        <a:buSzPts val="2300"/>
                        <a:buFont typeface="Source Sans Pro"/>
                        <a:buChar char="●"/>
                        <a:tabLst/>
                        <a:defRPr/>
                      </a:pPr>
                      <a:r>
                        <a:rPr lang="en-US" sz="2300" dirty="0">
                          <a:solidFill>
                            <a:schemeClr val="accent4"/>
                          </a:solidFill>
                          <a:latin typeface="Source Sans Pro"/>
                          <a:ea typeface="Source Sans Pro"/>
                          <a:cs typeface="Source Sans Pro"/>
                          <a:sym typeface="Source Sans Pro"/>
                        </a:rPr>
                        <a:t>Lazy Class</a:t>
                      </a:r>
                    </a:p>
                    <a:p>
                      <a:pPr marL="457200" lvl="0" indent="-374650" algn="l" rtl="0">
                        <a:lnSpc>
                          <a:spcPct val="106000"/>
                        </a:lnSpc>
                        <a:spcBef>
                          <a:spcPts val="0"/>
                        </a:spcBef>
                        <a:spcAft>
                          <a:spcPts val="0"/>
                        </a:spcAft>
                        <a:buClr>
                          <a:schemeClr val="dk2"/>
                        </a:buClr>
                        <a:buSzPts val="2300"/>
                        <a:buFont typeface="Source Sans Pro"/>
                        <a:buChar char="●"/>
                      </a:pPr>
                      <a:r>
                        <a:rPr lang="en" sz="2300" dirty="0">
                          <a:solidFill>
                            <a:schemeClr val="accent4"/>
                          </a:solidFill>
                          <a:latin typeface="Source Sans Pro"/>
                          <a:ea typeface="Source Sans Pro"/>
                          <a:cs typeface="Source Sans Pro"/>
                          <a:sym typeface="Source Sans Pro"/>
                        </a:rPr>
                        <a:t>Black Sheep</a:t>
                      </a:r>
                      <a:endParaRPr sz="2300" dirty="0">
                        <a:solidFill>
                          <a:schemeClr val="accent4"/>
                        </a:solidFill>
                        <a:latin typeface="Source Sans Pro"/>
                        <a:ea typeface="Source Sans Pro"/>
                        <a:cs typeface="Source Sans Pro"/>
                        <a:sym typeface="Source Sans Pro"/>
                      </a:endParaRPr>
                    </a:p>
                    <a:p>
                      <a:pPr marL="457200" lvl="0" indent="-374650" algn="l" rtl="0">
                        <a:lnSpc>
                          <a:spcPct val="106000"/>
                        </a:lnSpc>
                        <a:spcBef>
                          <a:spcPts val="0"/>
                        </a:spcBef>
                        <a:spcAft>
                          <a:spcPts val="0"/>
                        </a:spcAft>
                        <a:buClr>
                          <a:schemeClr val="dk2"/>
                        </a:buClr>
                        <a:buSzPts val="2300"/>
                        <a:buFont typeface="Source Sans Pro"/>
                        <a:buChar char="●"/>
                      </a:pPr>
                      <a:r>
                        <a:rPr lang="en" sz="2300" dirty="0">
                          <a:solidFill>
                            <a:schemeClr val="accent4"/>
                          </a:solidFill>
                          <a:latin typeface="Source Sans Pro"/>
                          <a:ea typeface="Source Sans Pro"/>
                          <a:cs typeface="Source Sans Pro"/>
                          <a:sym typeface="Source Sans Pro"/>
                        </a:rPr>
                        <a:t>Long Parameter List</a:t>
                      </a:r>
                      <a:endParaRPr sz="2300" dirty="0">
                        <a:solidFill>
                          <a:schemeClr val="accent4"/>
                        </a:solidFill>
                        <a:latin typeface="Source Sans Pro"/>
                        <a:ea typeface="Source Sans Pro"/>
                        <a:cs typeface="Source Sans Pro"/>
                        <a:sym typeface="Source Sans Pro"/>
                      </a:endParaRPr>
                    </a:p>
                    <a:p>
                      <a:pPr marL="457200" lvl="0" indent="-374650" algn="l" rtl="0">
                        <a:lnSpc>
                          <a:spcPct val="106000"/>
                        </a:lnSpc>
                        <a:spcBef>
                          <a:spcPts val="0"/>
                        </a:spcBef>
                        <a:spcAft>
                          <a:spcPts val="0"/>
                        </a:spcAft>
                        <a:buClr>
                          <a:schemeClr val="dk2"/>
                        </a:buClr>
                        <a:buSzPts val="2300"/>
                        <a:buFont typeface="Source Sans Pro"/>
                        <a:buChar char="●"/>
                      </a:pPr>
                      <a:r>
                        <a:rPr lang="en" sz="2300" dirty="0">
                          <a:solidFill>
                            <a:schemeClr val="accent4"/>
                          </a:solidFill>
                          <a:latin typeface="Source Sans Pro"/>
                          <a:ea typeface="Source Sans Pro"/>
                          <a:cs typeface="Source Sans Pro"/>
                          <a:sym typeface="Source Sans Pro"/>
                        </a:rPr>
                        <a:t>Extraction Method</a:t>
                      </a:r>
                      <a:endParaRPr sz="2300" dirty="0">
                        <a:solidFill>
                          <a:schemeClr val="accent4"/>
                        </a:solidFill>
                        <a:latin typeface="Source Sans Pro"/>
                        <a:ea typeface="Source Sans Pro"/>
                        <a:cs typeface="Source Sans Pro"/>
                        <a:sym typeface="Source Sans Pro"/>
                      </a:endParaRPr>
                    </a:p>
                    <a:p>
                      <a:pPr marL="457200" lvl="0" indent="-374650" algn="l" rtl="0">
                        <a:lnSpc>
                          <a:spcPct val="106000"/>
                        </a:lnSpc>
                        <a:spcBef>
                          <a:spcPts val="0"/>
                        </a:spcBef>
                        <a:spcAft>
                          <a:spcPts val="0"/>
                        </a:spcAft>
                        <a:buClr>
                          <a:schemeClr val="dk2"/>
                        </a:buClr>
                        <a:buSzPts val="2300"/>
                        <a:buFont typeface="Source Sans Pro"/>
                        <a:buChar char="●"/>
                      </a:pPr>
                      <a:r>
                        <a:rPr lang="en" sz="2300" dirty="0">
                          <a:solidFill>
                            <a:schemeClr val="accent4"/>
                          </a:solidFill>
                          <a:latin typeface="Source Sans Pro"/>
                          <a:ea typeface="Source Sans Pro"/>
                          <a:cs typeface="Source Sans Pro"/>
                          <a:sym typeface="Source Sans Pro"/>
                        </a:rPr>
                        <a:t> Duplicated code</a:t>
                      </a:r>
                      <a:endParaRPr sz="2300" dirty="0">
                        <a:solidFill>
                          <a:schemeClr val="accent4"/>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700"/>
              <a:t>Inappropriate Naming</a:t>
            </a:r>
            <a:endParaRPr sz="47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Inappropriate Naming</a:t>
            </a:r>
            <a:endParaRPr/>
          </a:p>
        </p:txBody>
      </p:sp>
      <p:sp>
        <p:nvSpPr>
          <p:cNvPr id="152" name="Google Shape;152;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Clr>
                <a:srgbClr val="212121"/>
              </a:buClr>
              <a:buSzPts val="2200"/>
              <a:buChar char="➢"/>
            </a:pPr>
            <a:r>
              <a:rPr lang="en" sz="2200">
                <a:solidFill>
                  <a:srgbClr val="212121"/>
                </a:solidFill>
              </a:rPr>
              <a:t>Names given to variables (fields) and methods should be clear  and meaningful.</a:t>
            </a:r>
            <a:endParaRPr sz="2200">
              <a:solidFill>
                <a:srgbClr val="212121"/>
              </a:solidFill>
            </a:endParaRPr>
          </a:p>
          <a:p>
            <a:pPr marL="457200" lvl="0" indent="-368300" algn="just" rtl="0">
              <a:spcBef>
                <a:spcPts val="0"/>
              </a:spcBef>
              <a:spcAft>
                <a:spcPts val="0"/>
              </a:spcAft>
              <a:buClr>
                <a:srgbClr val="212121"/>
              </a:buClr>
              <a:buSzPts val="2200"/>
              <a:buChar char="➢"/>
            </a:pPr>
            <a:r>
              <a:rPr lang="en" sz="2200">
                <a:solidFill>
                  <a:srgbClr val="212121"/>
                </a:solidFill>
              </a:rPr>
              <a:t> A variable name should say exactly what it is.</a:t>
            </a:r>
            <a:endParaRPr sz="2200">
              <a:solidFill>
                <a:srgbClr val="212121"/>
              </a:solidFill>
            </a:endParaRPr>
          </a:p>
          <a:p>
            <a:pPr marL="457200" lvl="0" indent="-368300" algn="just" rtl="0">
              <a:spcBef>
                <a:spcPts val="0"/>
              </a:spcBef>
              <a:spcAft>
                <a:spcPts val="0"/>
              </a:spcAft>
              <a:buClr>
                <a:srgbClr val="212121"/>
              </a:buClr>
              <a:buSzPts val="2200"/>
              <a:buChar char="➢"/>
            </a:pPr>
            <a:r>
              <a:rPr lang="en" sz="2200">
                <a:solidFill>
                  <a:srgbClr val="212121"/>
                </a:solidFill>
              </a:rPr>
              <a:t> Which is better? </a:t>
            </a:r>
            <a:endParaRPr sz="2200">
              <a:solidFill>
                <a:srgbClr val="212121"/>
              </a:solidFill>
            </a:endParaRPr>
          </a:p>
          <a:p>
            <a:pPr marL="914400" lvl="1" indent="-368300" algn="just" rtl="0">
              <a:spcBef>
                <a:spcPts val="0"/>
              </a:spcBef>
              <a:spcAft>
                <a:spcPts val="0"/>
              </a:spcAft>
              <a:buClr>
                <a:srgbClr val="212121"/>
              </a:buClr>
              <a:buSzPts val="2200"/>
              <a:buChar char="○"/>
            </a:pPr>
            <a:r>
              <a:rPr lang="en" sz="2200">
                <a:solidFill>
                  <a:srgbClr val="212121"/>
                </a:solidFill>
              </a:rPr>
              <a:t>private string s; OR private string salary; </a:t>
            </a:r>
            <a:endParaRPr sz="2200">
              <a:solidFill>
                <a:srgbClr val="212121"/>
              </a:solidFill>
            </a:endParaRPr>
          </a:p>
          <a:p>
            <a:pPr marL="457200" lvl="0" indent="-368300" algn="just" rtl="0">
              <a:spcBef>
                <a:spcPts val="0"/>
              </a:spcBef>
              <a:spcAft>
                <a:spcPts val="0"/>
              </a:spcAft>
              <a:buClr>
                <a:srgbClr val="212121"/>
              </a:buClr>
              <a:buSzPts val="2200"/>
              <a:buChar char="➢"/>
            </a:pPr>
            <a:r>
              <a:rPr lang="en" sz="2200">
                <a:solidFill>
                  <a:srgbClr val="212121"/>
                </a:solidFill>
              </a:rPr>
              <a:t> A method should say exactly what it does.</a:t>
            </a:r>
            <a:endParaRPr sz="2200">
              <a:solidFill>
                <a:srgbClr val="212121"/>
              </a:solidFill>
            </a:endParaRPr>
          </a:p>
          <a:p>
            <a:pPr marL="457200" lvl="0" indent="-368300" algn="just" rtl="0">
              <a:spcBef>
                <a:spcPts val="0"/>
              </a:spcBef>
              <a:spcAft>
                <a:spcPts val="0"/>
              </a:spcAft>
              <a:buClr>
                <a:srgbClr val="212121"/>
              </a:buClr>
              <a:buSzPts val="2200"/>
              <a:buChar char="➢"/>
            </a:pPr>
            <a:r>
              <a:rPr lang="en" sz="2200">
                <a:solidFill>
                  <a:srgbClr val="212121"/>
                </a:solidFill>
              </a:rPr>
              <a:t> Which is better? </a:t>
            </a:r>
            <a:endParaRPr sz="2200">
              <a:solidFill>
                <a:srgbClr val="212121"/>
              </a:solidFill>
            </a:endParaRPr>
          </a:p>
          <a:p>
            <a:pPr marL="914400" lvl="1" indent="-368300" algn="just" rtl="0">
              <a:spcBef>
                <a:spcPts val="0"/>
              </a:spcBef>
              <a:spcAft>
                <a:spcPts val="0"/>
              </a:spcAft>
              <a:buClr>
                <a:srgbClr val="212121"/>
              </a:buClr>
              <a:buSzPts val="2200"/>
              <a:buChar char="○"/>
            </a:pPr>
            <a:r>
              <a:rPr lang="en" sz="2200">
                <a:solidFill>
                  <a:srgbClr val="212121"/>
                </a:solidFill>
              </a:rPr>
              <a:t>public double calc (double s)</a:t>
            </a:r>
            <a:endParaRPr sz="2200">
              <a:solidFill>
                <a:srgbClr val="212121"/>
              </a:solidFill>
            </a:endParaRPr>
          </a:p>
          <a:p>
            <a:pPr marL="914400" lvl="1" indent="-368300" algn="just" rtl="0">
              <a:spcBef>
                <a:spcPts val="0"/>
              </a:spcBef>
              <a:spcAft>
                <a:spcPts val="0"/>
              </a:spcAft>
              <a:buClr>
                <a:srgbClr val="212121"/>
              </a:buClr>
              <a:buSzPts val="2200"/>
              <a:buChar char="○"/>
            </a:pPr>
            <a:r>
              <a:rPr lang="en" sz="2200">
                <a:solidFill>
                  <a:srgbClr val="212121"/>
                </a:solidFill>
              </a:rPr>
              <a:t>public double calculateFederalTaxes (double salary)</a:t>
            </a:r>
            <a:endParaRPr sz="2200">
              <a:solidFill>
                <a:srgbClr val="21212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0"/>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700"/>
              <a:t>Comments</a:t>
            </a:r>
            <a:endParaRPr sz="47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Comments</a:t>
            </a:r>
            <a:endParaRPr/>
          </a:p>
        </p:txBody>
      </p:sp>
      <p:sp>
        <p:nvSpPr>
          <p:cNvPr id="163" name="Google Shape;163;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2200">
                <a:solidFill>
                  <a:srgbClr val="444444"/>
                </a:solidFill>
                <a:highlight>
                  <a:srgbClr val="FFFFFF"/>
                </a:highlight>
              </a:rPr>
              <a:t>A method is filled with explanatory comments.</a:t>
            </a:r>
            <a:endParaRPr sz="2200">
              <a:solidFill>
                <a:srgbClr val="444444"/>
              </a:solidFill>
              <a:highlight>
                <a:srgbClr val="FFFFFF"/>
              </a:highlight>
            </a:endParaRPr>
          </a:p>
          <a:p>
            <a:pPr marL="0" lvl="0" indent="0" algn="just" rtl="0">
              <a:lnSpc>
                <a:spcPct val="100000"/>
              </a:lnSpc>
              <a:spcBef>
                <a:spcPts val="1800"/>
              </a:spcBef>
              <a:spcAft>
                <a:spcPts val="0"/>
              </a:spcAft>
              <a:buNone/>
            </a:pPr>
            <a:r>
              <a:rPr lang="en" sz="2200" b="1">
                <a:solidFill>
                  <a:srgbClr val="444444"/>
                </a:solidFill>
                <a:highlight>
                  <a:srgbClr val="FFFFFF"/>
                </a:highlight>
              </a:rPr>
              <a:t>Reasons for the Problem</a:t>
            </a:r>
            <a:endParaRPr sz="2200" b="1">
              <a:solidFill>
                <a:srgbClr val="444444"/>
              </a:solidFill>
              <a:highlight>
                <a:srgbClr val="FFFFFF"/>
              </a:highlight>
            </a:endParaRPr>
          </a:p>
          <a:p>
            <a:pPr marL="0" lvl="0" indent="0" algn="just" rtl="0">
              <a:lnSpc>
                <a:spcPct val="100000"/>
              </a:lnSpc>
              <a:spcBef>
                <a:spcPts val="400"/>
              </a:spcBef>
              <a:spcAft>
                <a:spcPts val="0"/>
              </a:spcAft>
              <a:buNone/>
            </a:pPr>
            <a:r>
              <a:rPr lang="en" sz="2200">
                <a:solidFill>
                  <a:srgbClr val="444444"/>
                </a:solidFill>
                <a:highlight>
                  <a:srgbClr val="FFFFFF"/>
                </a:highlight>
              </a:rPr>
              <a:t>Comments are usually created with the best of intentions, when the author realizes that his or her code isn’t intuitive or obvious. In such cases, comments are like a deodorant masking the smell of fishy code that could be improved.</a:t>
            </a:r>
            <a:endParaRPr sz="2200">
              <a:solidFill>
                <a:srgbClr val="444444"/>
              </a:solidFill>
              <a:highlight>
                <a:srgbClr val="FFFFFF"/>
              </a:highlight>
            </a:endParaRPr>
          </a:p>
          <a:p>
            <a:pPr marL="0" lvl="0" indent="0" algn="just" rtl="0">
              <a:lnSpc>
                <a:spcPct val="100000"/>
              </a:lnSpc>
              <a:spcBef>
                <a:spcPts val="1800"/>
              </a:spcBef>
              <a:spcAft>
                <a:spcPts val="0"/>
              </a:spcAft>
              <a:buNone/>
            </a:pPr>
            <a:r>
              <a:rPr lang="en" sz="2200" b="1">
                <a:solidFill>
                  <a:srgbClr val="444444"/>
                </a:solidFill>
                <a:highlight>
                  <a:srgbClr val="FFFFFF"/>
                </a:highlight>
              </a:rPr>
              <a:t>The best comment is a good name for a method or class.</a:t>
            </a:r>
            <a:endParaRPr sz="2200" b="1">
              <a:solidFill>
                <a:srgbClr val="444444"/>
              </a:solidFill>
              <a:highlight>
                <a:srgbClr val="FFFFFF"/>
              </a:highlight>
            </a:endParaRPr>
          </a:p>
          <a:p>
            <a:pPr marL="0" lvl="0" indent="0" algn="just" rtl="0">
              <a:lnSpc>
                <a:spcPct val="100000"/>
              </a:lnSpc>
              <a:spcBef>
                <a:spcPts val="0"/>
              </a:spcBef>
              <a:spcAft>
                <a:spcPts val="0"/>
              </a:spcAft>
              <a:buNone/>
            </a:pPr>
            <a:endParaRPr sz="2200">
              <a:solidFill>
                <a:srgbClr val="444444"/>
              </a:solidFill>
              <a:highlight>
                <a:srgbClr val="FFFFFF"/>
              </a:highlight>
            </a:endParaRPr>
          </a:p>
          <a:p>
            <a:pPr marL="0" lvl="0" indent="0" algn="just" rtl="0">
              <a:lnSpc>
                <a:spcPct val="100000"/>
              </a:lnSpc>
              <a:spcBef>
                <a:spcPts val="0"/>
              </a:spcBef>
              <a:spcAft>
                <a:spcPts val="1800"/>
              </a:spcAft>
              <a:buNone/>
            </a:pPr>
            <a:endParaRPr sz="2200">
              <a:solidFill>
                <a:srgbClr val="444444"/>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743001"/>
            <a:ext cx="8520600" cy="20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t>Refactoring and Code Smells</a:t>
            </a:r>
            <a:endParaRPr sz="4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Comments (Cont.)</a:t>
            </a:r>
            <a:endParaRPr/>
          </a:p>
        </p:txBody>
      </p:sp>
      <p:sp>
        <p:nvSpPr>
          <p:cNvPr id="169" name="Google Shape;169;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chemeClr val="dk2"/>
              </a:buClr>
              <a:buSzPts val="1800"/>
              <a:buFont typeface="Arial"/>
              <a:buChar char="●"/>
            </a:pPr>
            <a:r>
              <a:rPr lang="en">
                <a:solidFill>
                  <a:schemeClr val="dk2"/>
                </a:solidFill>
                <a:highlight>
                  <a:srgbClr val="FFFFFF"/>
                </a:highlight>
              </a:rPr>
              <a:t>If a comment is intended to explain a complex expression, the expression should be split into understandable subexpressions using </a:t>
            </a:r>
            <a:r>
              <a:rPr lang="en" b="1">
                <a:solidFill>
                  <a:schemeClr val="dk2"/>
                </a:solidFill>
                <a:highlight>
                  <a:srgbClr val="FFFFFF"/>
                </a:highlight>
              </a:rPr>
              <a:t>Extract Variable</a:t>
            </a:r>
            <a:r>
              <a:rPr lang="en">
                <a:solidFill>
                  <a:schemeClr val="dk2"/>
                </a:solidFill>
                <a:highlight>
                  <a:srgbClr val="FFFFFF"/>
                </a:highlight>
              </a:rPr>
              <a:t>.</a:t>
            </a:r>
            <a:endParaRPr>
              <a:solidFill>
                <a:schemeClr val="dk2"/>
              </a:solidFill>
              <a:highlight>
                <a:srgbClr val="FFFFFF"/>
              </a:highlight>
            </a:endParaRPr>
          </a:p>
          <a:p>
            <a:pPr marL="457200" lvl="0" indent="-342900" algn="just" rtl="0">
              <a:spcBef>
                <a:spcPts val="0"/>
              </a:spcBef>
              <a:spcAft>
                <a:spcPts val="0"/>
              </a:spcAft>
              <a:buClr>
                <a:schemeClr val="dk2"/>
              </a:buClr>
              <a:buSzPts val="1800"/>
              <a:buFont typeface="Arial"/>
              <a:buChar char="●"/>
            </a:pPr>
            <a:r>
              <a:rPr lang="en">
                <a:solidFill>
                  <a:schemeClr val="dk2"/>
                </a:solidFill>
                <a:highlight>
                  <a:srgbClr val="FFFFFF"/>
                </a:highlight>
              </a:rPr>
              <a:t>If a comment explains a section of code, this section can be turned into a separate method via </a:t>
            </a:r>
            <a:r>
              <a:rPr lang="en" b="1">
                <a:solidFill>
                  <a:schemeClr val="dk2"/>
                </a:solidFill>
                <a:highlight>
                  <a:srgbClr val="FFFFFF"/>
                </a:highlight>
              </a:rPr>
              <a:t>Extract Method</a:t>
            </a:r>
            <a:r>
              <a:rPr lang="en">
                <a:solidFill>
                  <a:schemeClr val="dk2"/>
                </a:solidFill>
                <a:highlight>
                  <a:srgbClr val="FFFFFF"/>
                </a:highlight>
              </a:rPr>
              <a:t>. The name of the new method can be taken from the comment text itself, most likely.</a:t>
            </a:r>
            <a:endParaRPr>
              <a:solidFill>
                <a:schemeClr val="dk2"/>
              </a:solidFill>
              <a:highlight>
                <a:srgbClr val="FFFFFF"/>
              </a:highlight>
            </a:endParaRPr>
          </a:p>
          <a:p>
            <a:pPr marL="457200" lvl="0" indent="-342900" algn="just" rtl="0">
              <a:spcBef>
                <a:spcPts val="0"/>
              </a:spcBef>
              <a:spcAft>
                <a:spcPts val="0"/>
              </a:spcAft>
              <a:buClr>
                <a:schemeClr val="dk2"/>
              </a:buClr>
              <a:buSzPts val="1800"/>
              <a:buFont typeface="Arial"/>
              <a:buChar char="●"/>
            </a:pPr>
            <a:r>
              <a:rPr lang="en">
                <a:solidFill>
                  <a:schemeClr val="dk2"/>
                </a:solidFill>
                <a:highlight>
                  <a:srgbClr val="FFFFFF"/>
                </a:highlight>
              </a:rPr>
              <a:t>If a method has already been extracted, but comments are still necessary to explain what the method does, give the method a self-explanatory name. Use </a:t>
            </a:r>
            <a:r>
              <a:rPr lang="en" b="1">
                <a:solidFill>
                  <a:schemeClr val="dk2"/>
                </a:solidFill>
                <a:highlight>
                  <a:srgbClr val="FFFFFF"/>
                </a:highlight>
              </a:rPr>
              <a:t>Rename Method</a:t>
            </a:r>
            <a:r>
              <a:rPr lang="en">
                <a:solidFill>
                  <a:schemeClr val="dk2"/>
                </a:solidFill>
                <a:highlight>
                  <a:srgbClr val="FFFFFF"/>
                </a:highlight>
              </a:rPr>
              <a:t> for this.</a:t>
            </a:r>
            <a:endParaRPr>
              <a:solidFill>
                <a:schemeClr val="dk2"/>
              </a:solidFill>
              <a:highlight>
                <a:srgbClr val="FFFFFF"/>
              </a:highlight>
            </a:endParaRPr>
          </a:p>
          <a:p>
            <a:pPr marL="457200" lvl="0" indent="-342900" algn="just" rtl="0">
              <a:spcBef>
                <a:spcPts val="0"/>
              </a:spcBef>
              <a:spcAft>
                <a:spcPts val="0"/>
              </a:spcAft>
              <a:buClr>
                <a:schemeClr val="dk2"/>
              </a:buClr>
              <a:buSzPts val="1800"/>
              <a:buFont typeface="Arial"/>
              <a:buChar char="●"/>
            </a:pPr>
            <a:r>
              <a:rPr lang="en">
                <a:solidFill>
                  <a:schemeClr val="dk2"/>
                </a:solidFill>
                <a:highlight>
                  <a:srgbClr val="FFFFFF"/>
                </a:highlight>
              </a:rPr>
              <a:t>If you need to assert rules about a state that’s necessary for the system to work, use </a:t>
            </a:r>
            <a:r>
              <a:rPr lang="en" b="1">
                <a:solidFill>
                  <a:schemeClr val="dk2"/>
                </a:solidFill>
                <a:highlight>
                  <a:srgbClr val="FFFFFF"/>
                </a:highlight>
              </a:rPr>
              <a:t>Introduce Assertion.</a:t>
            </a:r>
            <a:endParaRPr b="1">
              <a:solidFill>
                <a:schemeClr val="dk2"/>
              </a:solidFill>
              <a:highlight>
                <a:srgbClr val="FFFFFF"/>
              </a:highlight>
            </a:endParaRPr>
          </a:p>
          <a:p>
            <a:pPr marL="0" lvl="0" indent="0" algn="just" rtl="0">
              <a:spcBef>
                <a:spcPts val="1800"/>
              </a:spcBef>
              <a:spcAft>
                <a:spcPts val="1800"/>
              </a:spcAft>
              <a:buNone/>
            </a:pPr>
            <a:endParaRPr>
              <a:solidFill>
                <a:schemeClr val="dk2"/>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Remedies- Extract Variable</a:t>
            </a:r>
            <a:endParaRPr/>
          </a:p>
        </p:txBody>
      </p:sp>
      <p:graphicFrame>
        <p:nvGraphicFramePr>
          <p:cNvPr id="181" name="Google Shape;181;p34"/>
          <p:cNvGraphicFramePr/>
          <p:nvPr/>
        </p:nvGraphicFramePr>
        <p:xfrm>
          <a:off x="388125" y="1155225"/>
          <a:ext cx="8388300" cy="3588425"/>
        </p:xfrm>
        <a:graphic>
          <a:graphicData uri="http://schemas.openxmlformats.org/drawingml/2006/table">
            <a:tbl>
              <a:tblPr>
                <a:noFill/>
                <a:tableStyleId>{F9F16661-3251-40BB-948A-6826E7A920B5}</a:tableStyleId>
              </a:tblPr>
              <a:tblGrid>
                <a:gridCol w="3773100">
                  <a:extLst>
                    <a:ext uri="{9D8B030D-6E8A-4147-A177-3AD203B41FA5}">
                      <a16:colId xmlns:a16="http://schemas.microsoft.com/office/drawing/2014/main" val="20000"/>
                    </a:ext>
                  </a:extLst>
                </a:gridCol>
                <a:gridCol w="4615200">
                  <a:extLst>
                    <a:ext uri="{9D8B030D-6E8A-4147-A177-3AD203B41FA5}">
                      <a16:colId xmlns:a16="http://schemas.microsoft.com/office/drawing/2014/main" val="20001"/>
                    </a:ext>
                  </a:extLst>
                </a:gridCol>
              </a:tblGrid>
              <a:tr h="433050">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Problem</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Solution</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3155375">
                <a:tc>
                  <a:txBody>
                    <a:bodyPr/>
                    <a:lstStyle/>
                    <a:p>
                      <a:pPr marL="0" lvl="0" indent="0" algn="l" rtl="0">
                        <a:spcBef>
                          <a:spcPts val="0"/>
                        </a:spcBef>
                        <a:spcAft>
                          <a:spcPts val="0"/>
                        </a:spcAft>
                        <a:buClr>
                          <a:schemeClr val="dk2"/>
                        </a:buClr>
                        <a:buSzPts val="1100"/>
                        <a:buFont typeface="Arial"/>
                        <a:buNone/>
                      </a:pPr>
                      <a:r>
                        <a:rPr lang="en" sz="1600">
                          <a:solidFill>
                            <a:schemeClr val="dk2"/>
                          </a:solidFill>
                          <a:latin typeface="Source Sans Pro"/>
                          <a:ea typeface="Source Sans Pro"/>
                          <a:cs typeface="Source Sans Pro"/>
                          <a:sym typeface="Source Sans Pro"/>
                        </a:rPr>
                        <a:t>public class SimpleCalculator {</a:t>
                      </a:r>
                      <a:endParaRPr sz="160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r>
                        <a:rPr lang="en" sz="1600">
                          <a:solidFill>
                            <a:schemeClr val="dk2"/>
                          </a:solidFill>
                          <a:latin typeface="Source Sans Pro"/>
                          <a:ea typeface="Source Sans Pro"/>
                          <a:cs typeface="Source Sans Pro"/>
                          <a:sym typeface="Source Sans Pro"/>
                        </a:rPr>
                        <a:t>    public int calculateTotal(int a, int b) {</a:t>
                      </a:r>
                      <a:endParaRPr sz="160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r>
                        <a:rPr lang="en" sz="1600">
                          <a:solidFill>
                            <a:schemeClr val="dk2"/>
                          </a:solidFill>
                          <a:latin typeface="Source Sans Pro"/>
                          <a:ea typeface="Source Sans Pro"/>
                          <a:cs typeface="Source Sans Pro"/>
                          <a:sym typeface="Source Sans Pro"/>
                        </a:rPr>
                        <a:t>        return a * b - (a + b);</a:t>
                      </a:r>
                      <a:endParaRPr sz="160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r>
                        <a:rPr lang="en" sz="1600">
                          <a:solidFill>
                            <a:schemeClr val="dk2"/>
                          </a:solidFill>
                          <a:latin typeface="Source Sans Pro"/>
                          <a:ea typeface="Source Sans Pro"/>
                          <a:cs typeface="Source Sans Pro"/>
                          <a:sym typeface="Source Sans Pro"/>
                        </a:rPr>
                        <a:t>    }</a:t>
                      </a:r>
                      <a:endParaRPr sz="160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r>
                        <a:rPr lang="en" sz="1600">
                          <a:solidFill>
                            <a:schemeClr val="dk2"/>
                          </a:solidFill>
                          <a:latin typeface="Source Sans Pro"/>
                          <a:ea typeface="Source Sans Pro"/>
                          <a:cs typeface="Source Sans Pro"/>
                          <a:sym typeface="Source Sans Pro"/>
                        </a:rPr>
                        <a:t>}</a:t>
                      </a:r>
                      <a:endParaRPr sz="160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endParaRPr sz="16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1600">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l" rtl="0">
                        <a:spcBef>
                          <a:spcPts val="0"/>
                        </a:spcBef>
                        <a:spcAft>
                          <a:spcPts val="0"/>
                        </a:spcAft>
                        <a:buClr>
                          <a:schemeClr val="dk2"/>
                        </a:buClr>
                        <a:buSzPts val="1100"/>
                        <a:buFont typeface="Arial"/>
                        <a:buNone/>
                      </a:pPr>
                      <a:r>
                        <a:rPr lang="en" sz="1600">
                          <a:solidFill>
                            <a:schemeClr val="dk2"/>
                          </a:solidFill>
                          <a:latin typeface="Source Sans Pro"/>
                          <a:ea typeface="Source Sans Pro"/>
                          <a:cs typeface="Source Sans Pro"/>
                          <a:sym typeface="Source Sans Pro"/>
                        </a:rPr>
                        <a:t>public class SimpleCalculator {</a:t>
                      </a:r>
                      <a:endParaRPr sz="160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r>
                        <a:rPr lang="en" sz="1600">
                          <a:solidFill>
                            <a:schemeClr val="dk2"/>
                          </a:solidFill>
                          <a:latin typeface="Source Sans Pro"/>
                          <a:ea typeface="Source Sans Pro"/>
                          <a:cs typeface="Source Sans Pro"/>
                          <a:sym typeface="Source Sans Pro"/>
                        </a:rPr>
                        <a:t>    public int calculateTotal(int a, int b) {</a:t>
                      </a:r>
                      <a:endParaRPr sz="160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endParaRPr sz="160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r>
                        <a:rPr lang="en" sz="1600">
                          <a:solidFill>
                            <a:schemeClr val="dk2"/>
                          </a:solidFill>
                          <a:latin typeface="Source Sans Pro"/>
                          <a:ea typeface="Source Sans Pro"/>
                          <a:cs typeface="Source Sans Pro"/>
                          <a:sym typeface="Source Sans Pro"/>
                        </a:rPr>
                        <a:t>        int product = a * b;</a:t>
                      </a:r>
                      <a:endParaRPr sz="160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r>
                        <a:rPr lang="en" sz="1600">
                          <a:solidFill>
                            <a:schemeClr val="dk2"/>
                          </a:solidFill>
                          <a:latin typeface="Source Sans Pro"/>
                          <a:ea typeface="Source Sans Pro"/>
                          <a:cs typeface="Source Sans Pro"/>
                          <a:sym typeface="Source Sans Pro"/>
                        </a:rPr>
                        <a:t>        int sum = a + b;</a:t>
                      </a:r>
                      <a:endParaRPr sz="160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endParaRPr sz="160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r>
                        <a:rPr lang="en" sz="1600">
                          <a:solidFill>
                            <a:schemeClr val="dk2"/>
                          </a:solidFill>
                          <a:latin typeface="Source Sans Pro"/>
                          <a:ea typeface="Source Sans Pro"/>
                          <a:cs typeface="Source Sans Pro"/>
                          <a:sym typeface="Source Sans Pro"/>
                        </a:rPr>
                        <a:t>        return product - sum;</a:t>
                      </a:r>
                      <a:endParaRPr sz="160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r>
                        <a:rPr lang="en" sz="1600">
                          <a:solidFill>
                            <a:schemeClr val="dk2"/>
                          </a:solidFill>
                          <a:latin typeface="Source Sans Pro"/>
                          <a:ea typeface="Source Sans Pro"/>
                          <a:cs typeface="Source Sans Pro"/>
                          <a:sym typeface="Source Sans Pro"/>
                        </a:rPr>
                        <a:t>    }</a:t>
                      </a:r>
                      <a:endParaRPr sz="16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 sz="1600">
                          <a:solidFill>
                            <a:schemeClr val="dk2"/>
                          </a:solidFill>
                          <a:latin typeface="Source Sans Pro"/>
                          <a:ea typeface="Source Sans Pro"/>
                          <a:cs typeface="Source Sans Pro"/>
                          <a:sym typeface="Source Sans Pro"/>
                        </a:rPr>
                        <a:t>}</a:t>
                      </a:r>
                      <a:endParaRPr sz="1600">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Remedies- Extract Method</a:t>
            </a:r>
            <a:endParaRPr/>
          </a:p>
        </p:txBody>
      </p:sp>
      <p:graphicFrame>
        <p:nvGraphicFramePr>
          <p:cNvPr id="187" name="Google Shape;187;p35"/>
          <p:cNvGraphicFramePr/>
          <p:nvPr/>
        </p:nvGraphicFramePr>
        <p:xfrm>
          <a:off x="500738" y="1165950"/>
          <a:ext cx="8142525" cy="3645826"/>
        </p:xfrm>
        <a:graphic>
          <a:graphicData uri="http://schemas.openxmlformats.org/drawingml/2006/table">
            <a:tbl>
              <a:tblPr>
                <a:noFill/>
                <a:tableStyleId>{F9F16661-3251-40BB-948A-6826E7A920B5}</a:tableStyleId>
              </a:tblPr>
              <a:tblGrid>
                <a:gridCol w="3662550">
                  <a:extLst>
                    <a:ext uri="{9D8B030D-6E8A-4147-A177-3AD203B41FA5}">
                      <a16:colId xmlns:a16="http://schemas.microsoft.com/office/drawing/2014/main" val="20000"/>
                    </a:ext>
                  </a:extLst>
                </a:gridCol>
                <a:gridCol w="4479975">
                  <a:extLst>
                    <a:ext uri="{9D8B030D-6E8A-4147-A177-3AD203B41FA5}">
                      <a16:colId xmlns:a16="http://schemas.microsoft.com/office/drawing/2014/main" val="20001"/>
                    </a:ext>
                  </a:extLst>
                </a:gridCol>
              </a:tblGrid>
              <a:tr h="396700">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Problem</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Solution</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535550">
                <a:tc>
                  <a:txBody>
                    <a:bodyPr/>
                    <a:lstStyle/>
                    <a:p>
                      <a:pPr marL="0" lvl="0" indent="0" algn="l" rtl="0">
                        <a:lnSpc>
                          <a:spcPct val="115000"/>
                        </a:lnSpc>
                        <a:spcBef>
                          <a:spcPts val="0"/>
                        </a:spcBef>
                        <a:spcAft>
                          <a:spcPts val="0"/>
                        </a:spcAft>
                        <a:buNone/>
                      </a:pPr>
                      <a:r>
                        <a:rPr lang="en">
                          <a:solidFill>
                            <a:srgbClr val="444444"/>
                          </a:solidFill>
                          <a:highlight>
                            <a:srgbClr val="FFFFFF"/>
                          </a:highlight>
                        </a:rPr>
                        <a:t>You have a code fragment that can be grouped together.</a:t>
                      </a:r>
                      <a:endParaRPr b="1">
                        <a:solidFill>
                          <a:srgbClr val="444444"/>
                        </a:solidFill>
                        <a:highlight>
                          <a:srgbClr val="FFFFFF"/>
                        </a:highlight>
                        <a:latin typeface="Source Sans Pro"/>
                        <a:ea typeface="Source Sans Pro"/>
                        <a:cs typeface="Source Sans Pro"/>
                        <a:sym typeface="Source Sans Pro"/>
                      </a:endParaRPr>
                    </a:p>
                  </a:txBody>
                  <a:tcPr marL="91425" marR="91425" marT="91425" marB="91425"/>
                </a:tc>
                <a:tc>
                  <a:txBody>
                    <a:bodyPr/>
                    <a:lstStyle/>
                    <a:p>
                      <a:pPr marL="0" lvl="0" indent="0" algn="l" rtl="0">
                        <a:lnSpc>
                          <a:spcPct val="115000"/>
                        </a:lnSpc>
                        <a:spcBef>
                          <a:spcPts val="0"/>
                        </a:spcBef>
                        <a:spcAft>
                          <a:spcPts val="0"/>
                        </a:spcAft>
                        <a:buNone/>
                      </a:pPr>
                      <a:r>
                        <a:rPr lang="en">
                          <a:solidFill>
                            <a:srgbClr val="444444"/>
                          </a:solidFill>
                          <a:highlight>
                            <a:srgbClr val="FFFFFF"/>
                          </a:highlight>
                        </a:rPr>
                        <a:t>Move this code to a separate new method (or function) and replace the old code with a call to the method.</a:t>
                      </a:r>
                      <a:endParaRPr b="1">
                        <a:solidFill>
                          <a:srgbClr val="444444"/>
                        </a:solidFill>
                        <a:highlight>
                          <a:srgbClr val="FFFFFF"/>
                        </a:highlight>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1"/>
                  </a:ext>
                </a:extLst>
              </a:tr>
              <a:tr h="1780350">
                <a:tc>
                  <a:txBody>
                    <a:bodyPr/>
                    <a:lstStyle/>
                    <a:p>
                      <a:pPr marL="0" lvl="0" indent="0" algn="l" rtl="0">
                        <a:spcBef>
                          <a:spcPts val="0"/>
                        </a:spcBef>
                        <a:spcAft>
                          <a:spcPts val="0"/>
                        </a:spcAft>
                        <a:buNone/>
                      </a:pPr>
                      <a:r>
                        <a:rPr lang="en" b="1">
                          <a:solidFill>
                            <a:schemeClr val="dk2"/>
                          </a:solidFill>
                          <a:highlight>
                            <a:srgbClr val="F6F8F8"/>
                          </a:highlight>
                          <a:latin typeface="Courier New"/>
                          <a:ea typeface="Courier New"/>
                          <a:cs typeface="Courier New"/>
                          <a:sym typeface="Courier New"/>
                        </a:rPr>
                        <a:t>void</a:t>
                      </a:r>
                      <a:r>
                        <a:rPr lang="en">
                          <a:solidFill>
                            <a:schemeClr val="dk2"/>
                          </a:solidFill>
                          <a:highlight>
                            <a:srgbClr val="F6F8F8"/>
                          </a:highlight>
                          <a:latin typeface="Courier New"/>
                          <a:ea typeface="Courier New"/>
                          <a:cs typeface="Courier New"/>
                          <a:sym typeface="Courier New"/>
                        </a:rPr>
                        <a:t> </a:t>
                      </a:r>
                      <a:r>
                        <a:rPr lang="en" b="1">
                          <a:solidFill>
                            <a:srgbClr val="990000"/>
                          </a:solidFill>
                          <a:highlight>
                            <a:srgbClr val="F6F8F8"/>
                          </a:highlight>
                          <a:latin typeface="Courier New"/>
                          <a:ea typeface="Courier New"/>
                          <a:cs typeface="Courier New"/>
                          <a:sym typeface="Courier New"/>
                        </a:rPr>
                        <a:t>printOwing</a:t>
                      </a: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printBanner();</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r>
                        <a:rPr lang="en">
                          <a:solidFill>
                            <a:srgbClr val="009900"/>
                          </a:solidFill>
                          <a:highlight>
                            <a:srgbClr val="F6F8F8"/>
                          </a:highlight>
                          <a:latin typeface="Courier New"/>
                          <a:ea typeface="Courier New"/>
                          <a:cs typeface="Courier New"/>
                          <a:sym typeface="Courier New"/>
                        </a:rPr>
                        <a:t>// Print details.</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System.out.println(</a:t>
                      </a:r>
                      <a:r>
                        <a:rPr lang="en">
                          <a:solidFill>
                            <a:srgbClr val="DD1144"/>
                          </a:solidFill>
                          <a:highlight>
                            <a:srgbClr val="F6F8F8"/>
                          </a:highlight>
                          <a:latin typeface="Courier New"/>
                          <a:ea typeface="Courier New"/>
                          <a:cs typeface="Courier New"/>
                          <a:sym typeface="Courier New"/>
                        </a:rPr>
                        <a:t>"name: "</a:t>
                      </a:r>
                      <a:r>
                        <a:rPr lang="en">
                          <a:solidFill>
                            <a:schemeClr val="dk2"/>
                          </a:solidFill>
                          <a:highlight>
                            <a:srgbClr val="F6F8F8"/>
                          </a:highlight>
                          <a:latin typeface="Courier New"/>
                          <a:ea typeface="Courier New"/>
                          <a:cs typeface="Courier New"/>
                          <a:sym typeface="Courier New"/>
                        </a:rPr>
                        <a:t> + name);</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System.out.println(</a:t>
                      </a:r>
                      <a:r>
                        <a:rPr lang="en">
                          <a:solidFill>
                            <a:srgbClr val="DD1144"/>
                          </a:solidFill>
                          <a:highlight>
                            <a:srgbClr val="F6F8F8"/>
                          </a:highlight>
                          <a:latin typeface="Courier New"/>
                          <a:ea typeface="Courier New"/>
                          <a:cs typeface="Courier New"/>
                          <a:sym typeface="Courier New"/>
                        </a:rPr>
                        <a:t>"amount: "</a:t>
                      </a:r>
                      <a:r>
                        <a:rPr lang="en">
                          <a:solidFill>
                            <a:schemeClr val="dk2"/>
                          </a:solidFill>
                          <a:highlight>
                            <a:srgbClr val="F6F8F8"/>
                          </a:highlight>
                          <a:latin typeface="Courier New"/>
                          <a:ea typeface="Courier New"/>
                          <a:cs typeface="Courier New"/>
                          <a:sym typeface="Courier New"/>
                        </a:rPr>
                        <a:t> + getOutstanding());</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Clr>
                          <a:schemeClr val="dk2"/>
                        </a:buClr>
                        <a:buSzPts val="1100"/>
                        <a:buFont typeface="Arial"/>
                        <a:buNone/>
                      </a:pPr>
                      <a:r>
                        <a:rPr lang="en">
                          <a:solidFill>
                            <a:schemeClr val="dk2"/>
                          </a:solidFill>
                          <a:highlight>
                            <a:srgbClr val="F6F8F8"/>
                          </a:highlight>
                          <a:latin typeface="Courier New"/>
                          <a:ea typeface="Courier New"/>
                          <a:cs typeface="Courier New"/>
                          <a:sym typeface="Courier New"/>
                        </a:rPr>
                        <a:t>}</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endParaRPr>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l" rtl="0">
                        <a:spcBef>
                          <a:spcPts val="0"/>
                        </a:spcBef>
                        <a:spcAft>
                          <a:spcPts val="0"/>
                        </a:spcAft>
                        <a:buNone/>
                      </a:pPr>
                      <a:r>
                        <a:rPr lang="en" b="1">
                          <a:solidFill>
                            <a:schemeClr val="dk2"/>
                          </a:solidFill>
                          <a:highlight>
                            <a:srgbClr val="F6F8F8"/>
                          </a:highlight>
                          <a:latin typeface="Courier New"/>
                          <a:ea typeface="Courier New"/>
                          <a:cs typeface="Courier New"/>
                          <a:sym typeface="Courier New"/>
                        </a:rPr>
                        <a:t>void</a:t>
                      </a:r>
                      <a:r>
                        <a:rPr lang="en">
                          <a:solidFill>
                            <a:schemeClr val="dk2"/>
                          </a:solidFill>
                          <a:highlight>
                            <a:srgbClr val="F6F8F8"/>
                          </a:highlight>
                          <a:latin typeface="Courier New"/>
                          <a:ea typeface="Courier New"/>
                          <a:cs typeface="Courier New"/>
                          <a:sym typeface="Courier New"/>
                        </a:rPr>
                        <a:t> </a:t>
                      </a:r>
                      <a:r>
                        <a:rPr lang="en" b="1">
                          <a:solidFill>
                            <a:srgbClr val="990000"/>
                          </a:solidFill>
                          <a:highlight>
                            <a:srgbClr val="F6F8F8"/>
                          </a:highlight>
                          <a:latin typeface="Courier New"/>
                          <a:ea typeface="Courier New"/>
                          <a:cs typeface="Courier New"/>
                          <a:sym typeface="Courier New"/>
                        </a:rPr>
                        <a:t>printOwing</a:t>
                      </a: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printBanner();</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printDetails(getOutstanding());</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b="1">
                          <a:solidFill>
                            <a:schemeClr val="dk2"/>
                          </a:solidFill>
                          <a:highlight>
                            <a:srgbClr val="F6F8F8"/>
                          </a:highlight>
                          <a:latin typeface="Courier New"/>
                          <a:ea typeface="Courier New"/>
                          <a:cs typeface="Courier New"/>
                          <a:sym typeface="Courier New"/>
                        </a:rPr>
                        <a:t>void</a:t>
                      </a:r>
                      <a:r>
                        <a:rPr lang="en">
                          <a:solidFill>
                            <a:schemeClr val="dk2"/>
                          </a:solidFill>
                          <a:highlight>
                            <a:srgbClr val="F6F8F8"/>
                          </a:highlight>
                          <a:latin typeface="Courier New"/>
                          <a:ea typeface="Courier New"/>
                          <a:cs typeface="Courier New"/>
                          <a:sym typeface="Courier New"/>
                        </a:rPr>
                        <a:t> </a:t>
                      </a:r>
                      <a:r>
                        <a:rPr lang="en" b="1">
                          <a:solidFill>
                            <a:srgbClr val="990000"/>
                          </a:solidFill>
                          <a:highlight>
                            <a:srgbClr val="F6F8F8"/>
                          </a:highlight>
                          <a:latin typeface="Courier New"/>
                          <a:ea typeface="Courier New"/>
                          <a:cs typeface="Courier New"/>
                          <a:sym typeface="Courier New"/>
                        </a:rPr>
                        <a:t>printDetails</a:t>
                      </a:r>
                      <a:r>
                        <a:rPr lang="en">
                          <a:solidFill>
                            <a:schemeClr val="dk2"/>
                          </a:solidFill>
                          <a:highlight>
                            <a:srgbClr val="F6F8F8"/>
                          </a:highlight>
                          <a:latin typeface="Courier New"/>
                          <a:ea typeface="Courier New"/>
                          <a:cs typeface="Courier New"/>
                          <a:sym typeface="Courier New"/>
                        </a:rPr>
                        <a:t>(</a:t>
                      </a:r>
                      <a:r>
                        <a:rPr lang="en" b="1">
                          <a:solidFill>
                            <a:schemeClr val="dk2"/>
                          </a:solidFill>
                          <a:highlight>
                            <a:srgbClr val="F6F8F8"/>
                          </a:highlight>
                          <a:latin typeface="Courier New"/>
                          <a:ea typeface="Courier New"/>
                          <a:cs typeface="Courier New"/>
                          <a:sym typeface="Courier New"/>
                        </a:rPr>
                        <a:t>double</a:t>
                      </a:r>
                      <a:r>
                        <a:rPr lang="en">
                          <a:solidFill>
                            <a:schemeClr val="dk2"/>
                          </a:solidFill>
                          <a:highlight>
                            <a:srgbClr val="F6F8F8"/>
                          </a:highlight>
                          <a:latin typeface="Courier New"/>
                          <a:ea typeface="Courier New"/>
                          <a:cs typeface="Courier New"/>
                          <a:sym typeface="Courier New"/>
                        </a:rPr>
                        <a:t> outstanding)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System.out.println(</a:t>
                      </a:r>
                      <a:r>
                        <a:rPr lang="en">
                          <a:solidFill>
                            <a:srgbClr val="DD1144"/>
                          </a:solidFill>
                          <a:highlight>
                            <a:srgbClr val="F6F8F8"/>
                          </a:highlight>
                          <a:latin typeface="Courier New"/>
                          <a:ea typeface="Courier New"/>
                          <a:cs typeface="Courier New"/>
                          <a:sym typeface="Courier New"/>
                        </a:rPr>
                        <a:t>"name: "</a:t>
                      </a:r>
                      <a:r>
                        <a:rPr lang="en">
                          <a:solidFill>
                            <a:schemeClr val="dk2"/>
                          </a:solidFill>
                          <a:highlight>
                            <a:srgbClr val="F6F8F8"/>
                          </a:highlight>
                          <a:latin typeface="Courier New"/>
                          <a:ea typeface="Courier New"/>
                          <a:cs typeface="Courier New"/>
                          <a:sym typeface="Courier New"/>
                        </a:rPr>
                        <a:t> + name);</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System.out.println(</a:t>
                      </a:r>
                      <a:r>
                        <a:rPr lang="en">
                          <a:solidFill>
                            <a:srgbClr val="DD1144"/>
                          </a:solidFill>
                          <a:highlight>
                            <a:srgbClr val="F6F8F8"/>
                          </a:highlight>
                          <a:latin typeface="Courier New"/>
                          <a:ea typeface="Courier New"/>
                          <a:cs typeface="Courier New"/>
                          <a:sym typeface="Courier New"/>
                        </a:rPr>
                        <a:t>"amount: "</a:t>
                      </a:r>
                      <a:r>
                        <a:rPr lang="en">
                          <a:solidFill>
                            <a:schemeClr val="dk2"/>
                          </a:solidFill>
                          <a:highlight>
                            <a:srgbClr val="F6F8F8"/>
                          </a:highlight>
                          <a:latin typeface="Courier New"/>
                          <a:ea typeface="Courier New"/>
                          <a:cs typeface="Courier New"/>
                          <a:sym typeface="Courier New"/>
                        </a:rPr>
                        <a:t> + outstanding);</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a:solidFill>
                            <a:schemeClr val="dk2"/>
                          </a:solidFill>
                          <a:highlight>
                            <a:srgbClr val="F6F8F8"/>
                          </a:highlight>
                          <a:latin typeface="Courier New"/>
                          <a:ea typeface="Courier New"/>
                          <a:cs typeface="Courier New"/>
                          <a:sym typeface="Courier New"/>
                        </a:rPr>
                        <a:t>}</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endParaRPr>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Remedies- Rename Method</a:t>
            </a:r>
            <a:endParaRPr/>
          </a:p>
        </p:txBody>
      </p:sp>
      <p:graphicFrame>
        <p:nvGraphicFramePr>
          <p:cNvPr id="193" name="Google Shape;193;p36"/>
          <p:cNvGraphicFramePr/>
          <p:nvPr/>
        </p:nvGraphicFramePr>
        <p:xfrm>
          <a:off x="500738" y="1165950"/>
          <a:ext cx="8142525" cy="3697700"/>
        </p:xfrm>
        <a:graphic>
          <a:graphicData uri="http://schemas.openxmlformats.org/drawingml/2006/table">
            <a:tbl>
              <a:tblPr>
                <a:noFill/>
                <a:tableStyleId>{F9F16661-3251-40BB-948A-6826E7A920B5}</a:tableStyleId>
              </a:tblPr>
              <a:tblGrid>
                <a:gridCol w="3662550">
                  <a:extLst>
                    <a:ext uri="{9D8B030D-6E8A-4147-A177-3AD203B41FA5}">
                      <a16:colId xmlns:a16="http://schemas.microsoft.com/office/drawing/2014/main" val="20000"/>
                    </a:ext>
                  </a:extLst>
                </a:gridCol>
                <a:gridCol w="4479975">
                  <a:extLst>
                    <a:ext uri="{9D8B030D-6E8A-4147-A177-3AD203B41FA5}">
                      <a16:colId xmlns:a16="http://schemas.microsoft.com/office/drawing/2014/main" val="20001"/>
                    </a:ext>
                  </a:extLst>
                </a:gridCol>
              </a:tblGrid>
              <a:tr h="344100">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Problem</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Solution</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442425">
                <a:tc>
                  <a:txBody>
                    <a:bodyPr/>
                    <a:lstStyle/>
                    <a:p>
                      <a:pPr marL="0" lvl="0" indent="0" algn="l" rtl="0">
                        <a:spcBef>
                          <a:spcPts val="0"/>
                        </a:spcBef>
                        <a:spcAft>
                          <a:spcPts val="0"/>
                        </a:spcAft>
                        <a:buNone/>
                      </a:pPr>
                      <a:r>
                        <a:rPr lang="en" sz="1200">
                          <a:solidFill>
                            <a:srgbClr val="444444"/>
                          </a:solidFill>
                          <a:highlight>
                            <a:srgbClr val="FFFFFF"/>
                          </a:highlight>
                        </a:rPr>
                        <a:t>The name of a method doesn’t explain what the method does.</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rgbClr val="444444"/>
                          </a:solidFill>
                          <a:highlight>
                            <a:srgbClr val="FFFFFF"/>
                          </a:highlight>
                        </a:rPr>
                        <a:t>Rename the method.</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1"/>
                  </a:ext>
                </a:extLst>
              </a:tr>
              <a:tr h="2722400">
                <a:tc>
                  <a:txBody>
                    <a:bodyPr/>
                    <a:lstStyle/>
                    <a:p>
                      <a:pPr marL="0" lvl="0" indent="0" algn="l" rtl="0">
                        <a:spcBef>
                          <a:spcPts val="0"/>
                        </a:spcBef>
                        <a:spcAft>
                          <a:spcPts val="0"/>
                        </a:spcAft>
                        <a:buNone/>
                      </a:pPr>
                      <a:endParaRPr sz="1300">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l" rtl="0">
                        <a:spcBef>
                          <a:spcPts val="0"/>
                        </a:spcBef>
                        <a:spcAft>
                          <a:spcPts val="0"/>
                        </a:spcAft>
                        <a:buNone/>
                      </a:pPr>
                      <a:endParaRPr sz="1300">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2"/>
                  </a:ext>
                </a:extLst>
              </a:tr>
            </a:tbl>
          </a:graphicData>
        </a:graphic>
      </p:graphicFrame>
      <p:pic>
        <p:nvPicPr>
          <p:cNvPr id="194" name="Google Shape;194;p36" descr="Rename Method - Before"/>
          <p:cNvPicPr preferRelativeResize="0"/>
          <p:nvPr/>
        </p:nvPicPr>
        <p:blipFill>
          <a:blip r:embed="rId3">
            <a:alphaModFix/>
          </a:blip>
          <a:stretch>
            <a:fillRect/>
          </a:stretch>
        </p:blipFill>
        <p:spPr>
          <a:xfrm>
            <a:off x="766900" y="2388675"/>
            <a:ext cx="3257550" cy="2190750"/>
          </a:xfrm>
          <a:prstGeom prst="rect">
            <a:avLst/>
          </a:prstGeom>
          <a:noFill/>
          <a:ln>
            <a:noFill/>
          </a:ln>
        </p:spPr>
      </p:pic>
      <p:pic>
        <p:nvPicPr>
          <p:cNvPr id="195" name="Google Shape;195;p36" descr="Rename Method - After"/>
          <p:cNvPicPr preferRelativeResize="0"/>
          <p:nvPr/>
        </p:nvPicPr>
        <p:blipFill>
          <a:blip r:embed="rId4">
            <a:alphaModFix/>
          </a:blip>
          <a:stretch>
            <a:fillRect/>
          </a:stretch>
        </p:blipFill>
        <p:spPr>
          <a:xfrm>
            <a:off x="4833725" y="2388675"/>
            <a:ext cx="3257550" cy="2190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Remedies- Rename Method</a:t>
            </a:r>
            <a:endParaRPr/>
          </a:p>
        </p:txBody>
      </p:sp>
      <p:graphicFrame>
        <p:nvGraphicFramePr>
          <p:cNvPr id="201" name="Google Shape;201;p37"/>
          <p:cNvGraphicFramePr/>
          <p:nvPr/>
        </p:nvGraphicFramePr>
        <p:xfrm>
          <a:off x="500738" y="1165950"/>
          <a:ext cx="8142525" cy="3713644"/>
        </p:xfrm>
        <a:graphic>
          <a:graphicData uri="http://schemas.openxmlformats.org/drawingml/2006/table">
            <a:tbl>
              <a:tblPr>
                <a:noFill/>
                <a:tableStyleId>{F9F16661-3251-40BB-948A-6826E7A920B5}</a:tableStyleId>
              </a:tblPr>
              <a:tblGrid>
                <a:gridCol w="3662550">
                  <a:extLst>
                    <a:ext uri="{9D8B030D-6E8A-4147-A177-3AD203B41FA5}">
                      <a16:colId xmlns:a16="http://schemas.microsoft.com/office/drawing/2014/main" val="20000"/>
                    </a:ext>
                  </a:extLst>
                </a:gridCol>
                <a:gridCol w="4479975">
                  <a:extLst>
                    <a:ext uri="{9D8B030D-6E8A-4147-A177-3AD203B41FA5}">
                      <a16:colId xmlns:a16="http://schemas.microsoft.com/office/drawing/2014/main" val="20001"/>
                    </a:ext>
                  </a:extLst>
                </a:gridCol>
              </a:tblGrid>
              <a:tr h="347475">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Problem</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Solution</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654650">
                <a:tc>
                  <a:txBody>
                    <a:bodyPr/>
                    <a:lstStyle/>
                    <a:p>
                      <a:pPr marL="0" lvl="0" indent="0" algn="just" rtl="0">
                        <a:spcBef>
                          <a:spcPts val="0"/>
                        </a:spcBef>
                        <a:spcAft>
                          <a:spcPts val="0"/>
                        </a:spcAft>
                        <a:buNone/>
                      </a:pPr>
                      <a:r>
                        <a:rPr lang="en" sz="1200">
                          <a:solidFill>
                            <a:srgbClr val="374151"/>
                          </a:solidFill>
                          <a:latin typeface="Roboto"/>
                          <a:ea typeface="Roboto"/>
                          <a:cs typeface="Roboto"/>
                          <a:sym typeface="Roboto"/>
                        </a:rPr>
                        <a:t>the </a:t>
                      </a:r>
                      <a:r>
                        <a:rPr lang="en" sz="1050">
                          <a:solidFill>
                            <a:srgbClr val="188038"/>
                          </a:solidFill>
                          <a:latin typeface="Courier New"/>
                          <a:ea typeface="Courier New"/>
                          <a:cs typeface="Courier New"/>
                          <a:sym typeface="Courier New"/>
                        </a:rPr>
                        <a:t>divide</a:t>
                      </a:r>
                      <a:r>
                        <a:rPr lang="en" sz="1300">
                          <a:solidFill>
                            <a:srgbClr val="374151"/>
                          </a:solidFill>
                          <a:latin typeface="Roboto"/>
                          <a:ea typeface="Roboto"/>
                          <a:cs typeface="Roboto"/>
                          <a:sym typeface="Roboto"/>
                        </a:rPr>
                        <a:t> </a:t>
                      </a:r>
                      <a:r>
                        <a:rPr lang="en" sz="1200">
                          <a:solidFill>
                            <a:srgbClr val="374151"/>
                          </a:solidFill>
                          <a:latin typeface="Roboto"/>
                          <a:ea typeface="Roboto"/>
                          <a:cs typeface="Roboto"/>
                          <a:sym typeface="Roboto"/>
                        </a:rPr>
                        <a:t>method performs division without checking if the denominator is zero. This can lead to runtime exceptions and unexpected behavior.</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rgbClr val="374151"/>
                          </a:solidFill>
                          <a:latin typeface="Roboto"/>
                          <a:ea typeface="Roboto"/>
                          <a:cs typeface="Roboto"/>
                          <a:sym typeface="Roboto"/>
                        </a:rPr>
                        <a:t>An assertion is used to check whether the denominator is zero. If the assertion fails (denominator is zero), an </a:t>
                      </a:r>
                      <a:r>
                        <a:rPr lang="en" sz="1050">
                          <a:solidFill>
                            <a:srgbClr val="188038"/>
                          </a:solidFill>
                          <a:latin typeface="Courier New"/>
                          <a:ea typeface="Courier New"/>
                          <a:cs typeface="Courier New"/>
                          <a:sym typeface="Courier New"/>
                        </a:rPr>
                        <a:t>AssertionError</a:t>
                      </a:r>
                      <a:r>
                        <a:rPr lang="en" sz="1300">
                          <a:solidFill>
                            <a:srgbClr val="374151"/>
                          </a:solidFill>
                          <a:latin typeface="Roboto"/>
                          <a:ea typeface="Roboto"/>
                          <a:cs typeface="Roboto"/>
                          <a:sym typeface="Roboto"/>
                        </a:rPr>
                        <a:t> </a:t>
                      </a:r>
                      <a:r>
                        <a:rPr lang="en" sz="1200">
                          <a:solidFill>
                            <a:srgbClr val="374151"/>
                          </a:solidFill>
                          <a:latin typeface="Roboto"/>
                          <a:ea typeface="Roboto"/>
                          <a:cs typeface="Roboto"/>
                          <a:sym typeface="Roboto"/>
                        </a:rPr>
                        <a:t>will be thrown, providing a clear indication of the issue. </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1"/>
                  </a:ext>
                </a:extLst>
              </a:tr>
              <a:tr h="2010575">
                <a:tc>
                  <a:txBody>
                    <a:bodyPr/>
                    <a:lstStyle/>
                    <a:p>
                      <a:pPr marL="0" lvl="0" indent="0" algn="l" rtl="0">
                        <a:spcBef>
                          <a:spcPts val="0"/>
                        </a:spcBef>
                        <a:spcAft>
                          <a:spcPts val="0"/>
                        </a:spcAft>
                        <a:buClr>
                          <a:schemeClr val="dk2"/>
                        </a:buClr>
                        <a:buSzPts val="1100"/>
                        <a:buFont typeface="Arial"/>
                        <a:buNone/>
                      </a:pPr>
                      <a:r>
                        <a:rPr lang="en" sz="1500">
                          <a:solidFill>
                            <a:schemeClr val="dk2"/>
                          </a:solidFill>
                          <a:latin typeface="Source Sans Pro"/>
                          <a:ea typeface="Source Sans Pro"/>
                          <a:cs typeface="Source Sans Pro"/>
                          <a:sym typeface="Source Sans Pro"/>
                        </a:rPr>
                        <a:t>public class SimpleCalculator {</a:t>
                      </a:r>
                      <a:endParaRPr sz="150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r>
                        <a:rPr lang="en" sz="1500">
                          <a:solidFill>
                            <a:schemeClr val="dk2"/>
                          </a:solidFill>
                          <a:latin typeface="Source Sans Pro"/>
                          <a:ea typeface="Source Sans Pro"/>
                          <a:cs typeface="Source Sans Pro"/>
                          <a:sym typeface="Source Sans Pro"/>
                        </a:rPr>
                        <a:t>    public int divide(int numerator, int denominator) {</a:t>
                      </a:r>
                      <a:endParaRPr sz="150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r>
                        <a:rPr lang="en" sz="1500">
                          <a:solidFill>
                            <a:schemeClr val="dk2"/>
                          </a:solidFill>
                          <a:latin typeface="Source Sans Pro"/>
                          <a:ea typeface="Source Sans Pro"/>
                          <a:cs typeface="Source Sans Pro"/>
                          <a:sym typeface="Source Sans Pro"/>
                        </a:rPr>
                        <a:t>        // Performing division without checking for division by zero</a:t>
                      </a:r>
                      <a:endParaRPr sz="150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r>
                        <a:rPr lang="en" sz="1500">
                          <a:solidFill>
                            <a:schemeClr val="dk2"/>
                          </a:solidFill>
                          <a:latin typeface="Source Sans Pro"/>
                          <a:ea typeface="Source Sans Pro"/>
                          <a:cs typeface="Source Sans Pro"/>
                          <a:sym typeface="Source Sans Pro"/>
                        </a:rPr>
                        <a:t>        return numerator / denominator;</a:t>
                      </a:r>
                      <a:endParaRPr sz="150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r>
                        <a:rPr lang="en" sz="1500">
                          <a:solidFill>
                            <a:schemeClr val="dk2"/>
                          </a:solidFill>
                          <a:latin typeface="Source Sans Pro"/>
                          <a:ea typeface="Source Sans Pro"/>
                          <a:cs typeface="Source Sans Pro"/>
                          <a:sym typeface="Source Sans Pro"/>
                        </a:rPr>
                        <a:t>    }</a:t>
                      </a:r>
                      <a:endParaRPr sz="150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r>
                        <a:rPr lang="en" sz="1500">
                          <a:solidFill>
                            <a:schemeClr val="dk2"/>
                          </a:solidFill>
                          <a:latin typeface="Source Sans Pro"/>
                          <a:ea typeface="Source Sans Pro"/>
                          <a:cs typeface="Source Sans Pro"/>
                          <a:sym typeface="Source Sans Pro"/>
                        </a:rPr>
                        <a:t>}</a:t>
                      </a:r>
                      <a:endParaRPr sz="1500">
                        <a:solidFill>
                          <a:schemeClr val="dk2"/>
                        </a:solidFill>
                        <a:latin typeface="Source Sans Pro"/>
                        <a:ea typeface="Source Sans Pro"/>
                        <a:cs typeface="Source Sans Pro"/>
                        <a:sym typeface="Source Sans Pro"/>
                      </a:endParaRPr>
                    </a:p>
                    <a:p>
                      <a:pPr marL="0" lvl="0" indent="0" algn="l" rtl="0">
                        <a:spcBef>
                          <a:spcPts val="0"/>
                        </a:spcBef>
                        <a:spcAft>
                          <a:spcPts val="0"/>
                        </a:spcAft>
                        <a:buClr>
                          <a:schemeClr val="dk2"/>
                        </a:buClr>
                        <a:buSzPts val="1100"/>
                        <a:buFont typeface="Arial"/>
                        <a:buNone/>
                      </a:pPr>
                      <a:endParaRPr sz="15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1500">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l" rtl="0">
                        <a:spcBef>
                          <a:spcPts val="0"/>
                        </a:spcBef>
                        <a:spcAft>
                          <a:spcPts val="0"/>
                        </a:spcAft>
                        <a:buNone/>
                      </a:pPr>
                      <a:r>
                        <a:rPr lang="en" sz="1500">
                          <a:solidFill>
                            <a:schemeClr val="dk2"/>
                          </a:solidFill>
                          <a:latin typeface="Source Sans Pro"/>
                          <a:ea typeface="Source Sans Pro"/>
                          <a:cs typeface="Source Sans Pro"/>
                          <a:sym typeface="Source Sans Pro"/>
                        </a:rPr>
                        <a:t>public class SimpleCalculator {</a:t>
                      </a:r>
                      <a:endParaRPr sz="15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 sz="1500">
                          <a:solidFill>
                            <a:schemeClr val="dk2"/>
                          </a:solidFill>
                          <a:latin typeface="Source Sans Pro"/>
                          <a:ea typeface="Source Sans Pro"/>
                          <a:cs typeface="Source Sans Pro"/>
                          <a:sym typeface="Source Sans Pro"/>
                        </a:rPr>
                        <a:t>    public int divide(int numerator, int denominator) {</a:t>
                      </a:r>
                      <a:endParaRPr sz="15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 sz="1500">
                          <a:solidFill>
                            <a:schemeClr val="dk2"/>
                          </a:solidFill>
                          <a:latin typeface="Source Sans Pro"/>
                          <a:ea typeface="Source Sans Pro"/>
                          <a:cs typeface="Source Sans Pro"/>
                          <a:sym typeface="Source Sans Pro"/>
                        </a:rPr>
                        <a:t>        // Introducing assertion to check for division by zero</a:t>
                      </a:r>
                      <a:endParaRPr sz="15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 sz="1500">
                          <a:solidFill>
                            <a:schemeClr val="dk2"/>
                          </a:solidFill>
                          <a:latin typeface="Source Sans Pro"/>
                          <a:ea typeface="Source Sans Pro"/>
                          <a:cs typeface="Source Sans Pro"/>
                          <a:sym typeface="Source Sans Pro"/>
                        </a:rPr>
                        <a:t>        assert denominator != 0 : "Denominator cannot be zero";</a:t>
                      </a:r>
                      <a:endParaRPr sz="15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15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 sz="1500">
                          <a:solidFill>
                            <a:schemeClr val="dk2"/>
                          </a:solidFill>
                          <a:latin typeface="Source Sans Pro"/>
                          <a:ea typeface="Source Sans Pro"/>
                          <a:cs typeface="Source Sans Pro"/>
                          <a:sym typeface="Source Sans Pro"/>
                        </a:rPr>
                        <a:t>        return numerator / denominator;</a:t>
                      </a:r>
                      <a:endParaRPr sz="15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 sz="1500">
                          <a:solidFill>
                            <a:schemeClr val="dk2"/>
                          </a:solidFill>
                          <a:latin typeface="Source Sans Pro"/>
                          <a:ea typeface="Source Sans Pro"/>
                          <a:cs typeface="Source Sans Pro"/>
                          <a:sym typeface="Source Sans Pro"/>
                        </a:rPr>
                        <a:t>    }</a:t>
                      </a:r>
                      <a:endParaRPr sz="15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 sz="1500">
                          <a:solidFill>
                            <a:schemeClr val="dk2"/>
                          </a:solidFill>
                          <a:latin typeface="Source Sans Pro"/>
                          <a:ea typeface="Source Sans Pro"/>
                          <a:cs typeface="Source Sans Pro"/>
                          <a:sym typeface="Source Sans Pro"/>
                        </a:rPr>
                        <a:t>}</a:t>
                      </a:r>
                      <a:endParaRPr sz="1500">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8"/>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700"/>
              <a:t>Dead Code</a:t>
            </a:r>
            <a:endParaRPr sz="47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Dead Code</a:t>
            </a:r>
            <a:endParaRPr/>
          </a:p>
        </p:txBody>
      </p:sp>
      <p:sp>
        <p:nvSpPr>
          <p:cNvPr id="212" name="Google Shape;212;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2200">
                <a:solidFill>
                  <a:schemeClr val="dk2"/>
                </a:solidFill>
                <a:highlight>
                  <a:srgbClr val="FFFFFF"/>
                </a:highlight>
              </a:rPr>
              <a:t>A variable, parameter, field, method or class is no longer used (usually because it’s obsolete).</a:t>
            </a:r>
            <a:endParaRPr sz="2200">
              <a:solidFill>
                <a:schemeClr val="dk2"/>
              </a:solidFill>
              <a:highlight>
                <a:srgbClr val="FFFFFF"/>
              </a:highlight>
            </a:endParaRPr>
          </a:p>
          <a:p>
            <a:pPr marL="0" lvl="0" indent="0" algn="just" rtl="0">
              <a:lnSpc>
                <a:spcPct val="100000"/>
              </a:lnSpc>
              <a:spcBef>
                <a:spcPts val="1800"/>
              </a:spcBef>
              <a:spcAft>
                <a:spcPts val="0"/>
              </a:spcAft>
              <a:buNone/>
            </a:pPr>
            <a:r>
              <a:rPr lang="en" sz="2200" b="1">
                <a:solidFill>
                  <a:schemeClr val="dk2"/>
                </a:solidFill>
                <a:highlight>
                  <a:srgbClr val="FFFFFF"/>
                </a:highlight>
              </a:rPr>
              <a:t>Reasons for the Problem</a:t>
            </a:r>
            <a:endParaRPr sz="2200" b="1">
              <a:solidFill>
                <a:schemeClr val="dk2"/>
              </a:solidFill>
              <a:highlight>
                <a:srgbClr val="FFFFFF"/>
              </a:highlight>
            </a:endParaRPr>
          </a:p>
          <a:p>
            <a:pPr marL="0" lvl="0" indent="0" algn="just" rtl="0">
              <a:lnSpc>
                <a:spcPct val="100000"/>
              </a:lnSpc>
              <a:spcBef>
                <a:spcPts val="400"/>
              </a:spcBef>
              <a:spcAft>
                <a:spcPts val="0"/>
              </a:spcAft>
              <a:buNone/>
            </a:pPr>
            <a:r>
              <a:rPr lang="en" sz="2200">
                <a:solidFill>
                  <a:schemeClr val="dk2"/>
                </a:solidFill>
                <a:highlight>
                  <a:srgbClr val="FFFFFF"/>
                </a:highlight>
              </a:rPr>
              <a:t>When requirements for the software have changed or corrections have been made, nobody had time to clean up the old code.</a:t>
            </a:r>
            <a:endParaRPr sz="2200">
              <a:solidFill>
                <a:schemeClr val="dk2"/>
              </a:solidFill>
              <a:highlight>
                <a:srgbClr val="FFFFFF"/>
              </a:highlight>
            </a:endParaRPr>
          </a:p>
          <a:p>
            <a:pPr marL="0" lvl="0" indent="0" algn="just" rtl="0">
              <a:lnSpc>
                <a:spcPct val="100000"/>
              </a:lnSpc>
              <a:spcBef>
                <a:spcPts val="1800"/>
              </a:spcBef>
              <a:spcAft>
                <a:spcPts val="1800"/>
              </a:spcAft>
              <a:buNone/>
            </a:pPr>
            <a:r>
              <a:rPr lang="en" sz="2200">
                <a:solidFill>
                  <a:schemeClr val="dk2"/>
                </a:solidFill>
                <a:highlight>
                  <a:srgbClr val="FFFFFF"/>
                </a:highlight>
              </a:rPr>
              <a:t>Such code could also be found in complex conditionals, when one of the branches becomes unreachable (due to error or other circumstances).</a:t>
            </a:r>
            <a:endParaRPr sz="22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Dead Code (Cont.)</a:t>
            </a:r>
            <a:endParaRPr/>
          </a:p>
        </p:txBody>
      </p:sp>
      <p:sp>
        <p:nvSpPr>
          <p:cNvPr id="218" name="Google Shape;218;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rgbClr val="444444"/>
                </a:solidFill>
                <a:highlight>
                  <a:srgbClr val="FFFFFF"/>
                </a:highlight>
              </a:rPr>
              <a:t>The quickest way to find dead code is to use a good </a:t>
            </a:r>
            <a:r>
              <a:rPr lang="en" sz="2200" b="1">
                <a:solidFill>
                  <a:srgbClr val="444444"/>
                </a:solidFill>
                <a:highlight>
                  <a:srgbClr val="FFFFFF"/>
                </a:highlight>
              </a:rPr>
              <a:t>IDE</a:t>
            </a:r>
            <a:r>
              <a:rPr lang="en" sz="2200">
                <a:solidFill>
                  <a:srgbClr val="444444"/>
                </a:solidFill>
                <a:highlight>
                  <a:srgbClr val="FFFFFF"/>
                </a:highlight>
              </a:rPr>
              <a:t>.</a:t>
            </a:r>
            <a:endParaRPr sz="2200">
              <a:solidFill>
                <a:srgbClr val="444444"/>
              </a:solidFill>
              <a:highlight>
                <a:srgbClr val="FFFFFF"/>
              </a:highlight>
            </a:endParaRPr>
          </a:p>
          <a:p>
            <a:pPr marL="457200" lvl="0" indent="-368300" algn="l" rtl="0">
              <a:spcBef>
                <a:spcPts val="1800"/>
              </a:spcBef>
              <a:spcAft>
                <a:spcPts val="0"/>
              </a:spcAft>
              <a:buClr>
                <a:srgbClr val="444444"/>
              </a:buClr>
              <a:buSzPts val="2200"/>
              <a:buFont typeface="Source Sans Pro"/>
              <a:buChar char="●"/>
            </a:pPr>
            <a:r>
              <a:rPr lang="en" sz="2200">
                <a:solidFill>
                  <a:srgbClr val="444444"/>
                </a:solidFill>
                <a:highlight>
                  <a:srgbClr val="FFFFFF"/>
                </a:highlight>
              </a:rPr>
              <a:t>Delete unused code and unneeded files.</a:t>
            </a:r>
            <a:endParaRPr sz="2200">
              <a:solidFill>
                <a:srgbClr val="444444"/>
              </a:solidFill>
              <a:highlight>
                <a:srgbClr val="FFFFFF"/>
              </a:highlight>
            </a:endParaRPr>
          </a:p>
          <a:p>
            <a:pPr marL="457200" lvl="0" indent="-368300" algn="l" rtl="0">
              <a:spcBef>
                <a:spcPts val="0"/>
              </a:spcBef>
              <a:spcAft>
                <a:spcPts val="0"/>
              </a:spcAft>
              <a:buClr>
                <a:srgbClr val="444444"/>
              </a:buClr>
              <a:buSzPts val="2200"/>
              <a:buFont typeface="Arial"/>
              <a:buChar char="●"/>
            </a:pPr>
            <a:r>
              <a:rPr lang="en" sz="2200">
                <a:solidFill>
                  <a:srgbClr val="444444"/>
                </a:solidFill>
                <a:highlight>
                  <a:srgbClr val="FFFFFF"/>
                </a:highlight>
              </a:rPr>
              <a:t>In the case of an unnecessary class, </a:t>
            </a:r>
            <a:r>
              <a:rPr lang="en" sz="2200" b="1">
                <a:solidFill>
                  <a:srgbClr val="444444"/>
                </a:solidFill>
                <a:highlight>
                  <a:srgbClr val="FFFFFF"/>
                </a:highlight>
              </a:rPr>
              <a:t>Inline Class</a:t>
            </a:r>
            <a:r>
              <a:rPr lang="en" sz="2200">
                <a:solidFill>
                  <a:srgbClr val="444444"/>
                </a:solidFill>
                <a:highlight>
                  <a:srgbClr val="FFFFFF"/>
                </a:highlight>
              </a:rPr>
              <a:t> or </a:t>
            </a:r>
            <a:r>
              <a:rPr lang="en" sz="2200" b="1">
                <a:solidFill>
                  <a:srgbClr val="444444"/>
                </a:solidFill>
                <a:highlight>
                  <a:srgbClr val="FFFFFF"/>
                </a:highlight>
              </a:rPr>
              <a:t>Collapse Hierarchy</a:t>
            </a:r>
            <a:r>
              <a:rPr lang="en" sz="2200">
                <a:solidFill>
                  <a:srgbClr val="444444"/>
                </a:solidFill>
                <a:highlight>
                  <a:srgbClr val="FFFFFF"/>
                </a:highlight>
              </a:rPr>
              <a:t> can be applied if a subclass or superclass is used.</a:t>
            </a:r>
            <a:endParaRPr sz="2200">
              <a:solidFill>
                <a:srgbClr val="444444"/>
              </a:solidFill>
              <a:highlight>
                <a:srgbClr val="FFFFFF"/>
              </a:highlight>
            </a:endParaRPr>
          </a:p>
          <a:p>
            <a:pPr marL="457200" lvl="0" indent="-368300" algn="l" rtl="0">
              <a:spcBef>
                <a:spcPts val="0"/>
              </a:spcBef>
              <a:spcAft>
                <a:spcPts val="0"/>
              </a:spcAft>
              <a:buClr>
                <a:srgbClr val="444444"/>
              </a:buClr>
              <a:buSzPts val="2200"/>
              <a:buFont typeface="Arial"/>
              <a:buChar char="●"/>
            </a:pPr>
            <a:r>
              <a:rPr lang="en" sz="2200">
                <a:solidFill>
                  <a:srgbClr val="444444"/>
                </a:solidFill>
                <a:highlight>
                  <a:srgbClr val="FFFFFF"/>
                </a:highlight>
              </a:rPr>
              <a:t>To remove unneeded parameters, use </a:t>
            </a:r>
            <a:r>
              <a:rPr lang="en" sz="2200" b="1">
                <a:solidFill>
                  <a:srgbClr val="444444"/>
                </a:solidFill>
                <a:highlight>
                  <a:srgbClr val="FFFFFF"/>
                </a:highlight>
              </a:rPr>
              <a:t>Remove Parameter</a:t>
            </a:r>
            <a:r>
              <a:rPr lang="en" sz="2200">
                <a:solidFill>
                  <a:srgbClr val="444444"/>
                </a:solidFill>
                <a:highlight>
                  <a:srgbClr val="FFFFFF"/>
                </a:highlight>
              </a:rPr>
              <a:t>.</a:t>
            </a:r>
            <a:endParaRPr sz="2200">
              <a:solidFill>
                <a:srgbClr val="444444"/>
              </a:solidFill>
              <a:highlight>
                <a:srgbClr val="FFFFFF"/>
              </a:highlight>
            </a:endParaRPr>
          </a:p>
          <a:p>
            <a:pPr marL="0" lvl="0" indent="0" algn="just" rtl="0">
              <a:lnSpc>
                <a:spcPct val="100000"/>
              </a:lnSpc>
              <a:spcBef>
                <a:spcPts val="1800"/>
              </a:spcBef>
              <a:spcAft>
                <a:spcPts val="1800"/>
              </a:spcAft>
              <a:buNone/>
            </a:pPr>
            <a:endParaRPr sz="2200">
              <a:solidFill>
                <a:schemeClr val="dk2"/>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Remedies- IDE</a:t>
            </a:r>
            <a:endParaRPr/>
          </a:p>
        </p:txBody>
      </p:sp>
      <p:sp>
        <p:nvSpPr>
          <p:cNvPr id="224" name="Google Shape;224;p41"/>
          <p:cNvSpPr txBox="1"/>
          <p:nvPr/>
        </p:nvSpPr>
        <p:spPr>
          <a:xfrm>
            <a:off x="647525" y="1395125"/>
            <a:ext cx="7760700" cy="1539300"/>
          </a:xfrm>
          <a:prstGeom prst="rect">
            <a:avLst/>
          </a:prstGeom>
          <a:noFill/>
          <a:ln>
            <a:noFill/>
          </a:ln>
        </p:spPr>
        <p:txBody>
          <a:bodyPr spcFirstLastPara="1" wrap="square" lIns="91425" tIns="91425" rIns="91425" bIns="91425" anchor="t" anchorCtr="0">
            <a:spAutoFit/>
          </a:bodyPr>
          <a:lstStyle/>
          <a:p>
            <a:pPr marL="457200" lvl="0" indent="-368300" algn="just" rtl="0">
              <a:spcBef>
                <a:spcPts val="0"/>
              </a:spcBef>
              <a:spcAft>
                <a:spcPts val="0"/>
              </a:spcAft>
              <a:buClr>
                <a:srgbClr val="374151"/>
              </a:buClr>
              <a:buSzPts val="2200"/>
              <a:buFont typeface="Source Sans Pro"/>
              <a:buChar char="➢"/>
            </a:pPr>
            <a:r>
              <a:rPr lang="en" sz="2200">
                <a:solidFill>
                  <a:srgbClr val="374151"/>
                </a:solidFill>
                <a:latin typeface="Source Sans Pro"/>
                <a:ea typeface="Source Sans Pro"/>
                <a:cs typeface="Source Sans Pro"/>
                <a:sym typeface="Source Sans Pro"/>
              </a:rPr>
              <a:t>IDEs can help identify and remove dead code. </a:t>
            </a:r>
            <a:endParaRPr sz="2200">
              <a:solidFill>
                <a:srgbClr val="374151"/>
              </a:solidFill>
              <a:latin typeface="Source Sans Pro"/>
              <a:ea typeface="Source Sans Pro"/>
              <a:cs typeface="Source Sans Pro"/>
              <a:sym typeface="Source Sans Pro"/>
            </a:endParaRPr>
          </a:p>
          <a:p>
            <a:pPr marL="457200" lvl="0" indent="-368300" algn="just" rtl="0">
              <a:spcBef>
                <a:spcPts val="0"/>
              </a:spcBef>
              <a:spcAft>
                <a:spcPts val="0"/>
              </a:spcAft>
              <a:buClr>
                <a:srgbClr val="374151"/>
              </a:buClr>
              <a:buSzPts val="2200"/>
              <a:buFont typeface="Source Sans Pro"/>
              <a:buChar char="➢"/>
            </a:pPr>
            <a:r>
              <a:rPr lang="en" sz="2200">
                <a:solidFill>
                  <a:srgbClr val="374151"/>
                </a:solidFill>
                <a:latin typeface="Source Sans Pro"/>
                <a:ea typeface="Source Sans Pro"/>
                <a:cs typeface="Source Sans Pro"/>
                <a:sym typeface="Source Sans Pro"/>
              </a:rPr>
              <a:t>By using an IDE, you can perform code analysis or use features like "Find Unused Code" or "Code Cleanup" to identify and remove dead code automatically.</a:t>
            </a:r>
            <a:endParaRPr sz="2200">
              <a:solidFill>
                <a:srgbClr val="374151"/>
              </a:solidFill>
              <a:latin typeface="Source Sans Pro"/>
              <a:ea typeface="Source Sans Pro"/>
              <a:cs typeface="Source Sans Pro"/>
              <a:sym typeface="Source Sans Pr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Remedies- Inline Class</a:t>
            </a:r>
            <a:endParaRPr/>
          </a:p>
        </p:txBody>
      </p:sp>
      <p:graphicFrame>
        <p:nvGraphicFramePr>
          <p:cNvPr id="230" name="Google Shape;230;p42"/>
          <p:cNvGraphicFramePr/>
          <p:nvPr/>
        </p:nvGraphicFramePr>
        <p:xfrm>
          <a:off x="500738" y="1165950"/>
          <a:ext cx="8142525" cy="3289723"/>
        </p:xfrm>
        <a:graphic>
          <a:graphicData uri="http://schemas.openxmlformats.org/drawingml/2006/table">
            <a:tbl>
              <a:tblPr>
                <a:noFill/>
                <a:tableStyleId>{F9F16661-3251-40BB-948A-6826E7A920B5}</a:tableStyleId>
              </a:tblPr>
              <a:tblGrid>
                <a:gridCol w="3662550">
                  <a:extLst>
                    <a:ext uri="{9D8B030D-6E8A-4147-A177-3AD203B41FA5}">
                      <a16:colId xmlns:a16="http://schemas.microsoft.com/office/drawing/2014/main" val="20000"/>
                    </a:ext>
                  </a:extLst>
                </a:gridCol>
                <a:gridCol w="4479975">
                  <a:extLst>
                    <a:ext uri="{9D8B030D-6E8A-4147-A177-3AD203B41FA5}">
                      <a16:colId xmlns:a16="http://schemas.microsoft.com/office/drawing/2014/main" val="20001"/>
                    </a:ext>
                  </a:extLst>
                </a:gridCol>
              </a:tblGrid>
              <a:tr h="347475">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Problem</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Solution</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654650">
                <a:tc>
                  <a:txBody>
                    <a:bodyPr/>
                    <a:lstStyle/>
                    <a:p>
                      <a:pPr marL="0" lvl="0" indent="0" algn="just" rtl="0">
                        <a:lnSpc>
                          <a:spcPct val="115000"/>
                        </a:lnSpc>
                        <a:spcBef>
                          <a:spcPts val="0"/>
                        </a:spcBef>
                        <a:spcAft>
                          <a:spcPts val="0"/>
                        </a:spcAft>
                        <a:buNone/>
                      </a:pPr>
                      <a:r>
                        <a:rPr lang="en" sz="1300">
                          <a:solidFill>
                            <a:srgbClr val="444444"/>
                          </a:solidFill>
                          <a:highlight>
                            <a:srgbClr val="FFFFFF"/>
                          </a:highlight>
                          <a:latin typeface="Source Sans Pro"/>
                          <a:ea typeface="Source Sans Pro"/>
                          <a:cs typeface="Source Sans Pro"/>
                          <a:sym typeface="Source Sans Pro"/>
                        </a:rPr>
                        <a:t>A class does almost nothing and isn’t responsible for anything, and no additional responsibilities are planned for it.</a:t>
                      </a:r>
                      <a:endParaRPr sz="1300">
                        <a:solidFill>
                          <a:srgbClr val="444444"/>
                        </a:solidFill>
                        <a:highlight>
                          <a:srgbClr val="FFFFFF"/>
                        </a:highlight>
                        <a:latin typeface="Source Sans Pro"/>
                        <a:ea typeface="Source Sans Pro"/>
                        <a:cs typeface="Source Sans Pro"/>
                        <a:sym typeface="Source Sans Pro"/>
                      </a:endParaRPr>
                    </a:p>
                  </a:txBody>
                  <a:tcPr marL="91425" marR="91425" marT="91425" marB="91425"/>
                </a:tc>
                <a:tc>
                  <a:txBody>
                    <a:bodyPr/>
                    <a:lstStyle/>
                    <a:p>
                      <a:pPr marL="0" lvl="0" indent="0" algn="just" rtl="0">
                        <a:lnSpc>
                          <a:spcPct val="115000"/>
                        </a:lnSpc>
                        <a:spcBef>
                          <a:spcPts val="0"/>
                        </a:spcBef>
                        <a:spcAft>
                          <a:spcPts val="0"/>
                        </a:spcAft>
                        <a:buNone/>
                      </a:pPr>
                      <a:r>
                        <a:rPr lang="en" sz="1300">
                          <a:solidFill>
                            <a:srgbClr val="444444"/>
                          </a:solidFill>
                          <a:highlight>
                            <a:srgbClr val="FFFFFF"/>
                          </a:highlight>
                          <a:latin typeface="Source Sans Pro"/>
                          <a:ea typeface="Source Sans Pro"/>
                          <a:cs typeface="Source Sans Pro"/>
                          <a:sym typeface="Source Sans Pro"/>
                        </a:rPr>
                        <a:t>Move all features from the class to another one.</a:t>
                      </a:r>
                      <a:endParaRPr sz="1300">
                        <a:solidFill>
                          <a:srgbClr val="444444"/>
                        </a:solidFill>
                        <a:highlight>
                          <a:srgbClr val="FFFFFF"/>
                        </a:highlight>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1"/>
                  </a:ext>
                </a:extLst>
              </a:tr>
              <a:tr h="2010575">
                <a:tc>
                  <a:txBody>
                    <a:bodyPr/>
                    <a:lstStyle/>
                    <a:p>
                      <a:pPr marL="0" lvl="0" indent="0" algn="l" rtl="0">
                        <a:spcBef>
                          <a:spcPts val="0"/>
                        </a:spcBef>
                        <a:spcAft>
                          <a:spcPts val="0"/>
                        </a:spcAft>
                        <a:buNone/>
                      </a:pPr>
                      <a:endParaRPr sz="1500">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l" rtl="0">
                        <a:spcBef>
                          <a:spcPts val="0"/>
                        </a:spcBef>
                        <a:spcAft>
                          <a:spcPts val="0"/>
                        </a:spcAft>
                        <a:buNone/>
                      </a:pPr>
                      <a:endParaRPr sz="1500">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2"/>
                  </a:ext>
                </a:extLst>
              </a:tr>
            </a:tbl>
          </a:graphicData>
        </a:graphic>
      </p:graphicFrame>
      <p:pic>
        <p:nvPicPr>
          <p:cNvPr id="231" name="Google Shape;231;p42" descr="Inline Class - Before"/>
          <p:cNvPicPr preferRelativeResize="0"/>
          <p:nvPr/>
        </p:nvPicPr>
        <p:blipFill>
          <a:blip r:embed="rId3">
            <a:alphaModFix/>
          </a:blip>
          <a:stretch>
            <a:fillRect/>
          </a:stretch>
        </p:blipFill>
        <p:spPr>
          <a:xfrm>
            <a:off x="500750" y="2664250"/>
            <a:ext cx="3617026" cy="1578896"/>
          </a:xfrm>
          <a:prstGeom prst="rect">
            <a:avLst/>
          </a:prstGeom>
          <a:noFill/>
          <a:ln>
            <a:noFill/>
          </a:ln>
        </p:spPr>
      </p:pic>
      <p:pic>
        <p:nvPicPr>
          <p:cNvPr id="232" name="Google Shape;232;p42" descr="Inline Class - After"/>
          <p:cNvPicPr preferRelativeResize="0"/>
          <p:nvPr/>
        </p:nvPicPr>
        <p:blipFill>
          <a:blip r:embed="rId4">
            <a:alphaModFix/>
          </a:blip>
          <a:stretch>
            <a:fillRect/>
          </a:stretch>
        </p:blipFill>
        <p:spPr>
          <a:xfrm>
            <a:off x="5711201" y="2584499"/>
            <a:ext cx="1433975" cy="1738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Refactoring</a:t>
            </a:r>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chemeClr val="dk2"/>
              </a:buClr>
              <a:buSzPts val="1100"/>
              <a:buFont typeface="Arial"/>
              <a:buNone/>
            </a:pPr>
            <a:r>
              <a:rPr lang="en" sz="2500">
                <a:solidFill>
                  <a:srgbClr val="444444"/>
                </a:solidFill>
                <a:highlight>
                  <a:srgbClr val="FFFFFF"/>
                </a:highlight>
              </a:rPr>
              <a:t>Refactoring is a </a:t>
            </a:r>
            <a:r>
              <a:rPr lang="en" sz="2500" b="1">
                <a:solidFill>
                  <a:srgbClr val="444444"/>
                </a:solidFill>
                <a:highlight>
                  <a:srgbClr val="FFFFFF"/>
                </a:highlight>
              </a:rPr>
              <a:t>systematic process</a:t>
            </a:r>
            <a:r>
              <a:rPr lang="en" sz="2500">
                <a:solidFill>
                  <a:srgbClr val="444444"/>
                </a:solidFill>
                <a:highlight>
                  <a:srgbClr val="FFFFFF"/>
                </a:highlight>
              </a:rPr>
              <a:t> of </a:t>
            </a:r>
            <a:r>
              <a:rPr lang="en" sz="2500" b="1">
                <a:solidFill>
                  <a:srgbClr val="444444"/>
                </a:solidFill>
                <a:highlight>
                  <a:srgbClr val="FFFFFF"/>
                </a:highlight>
              </a:rPr>
              <a:t>improving code</a:t>
            </a:r>
            <a:r>
              <a:rPr lang="en" sz="2500">
                <a:solidFill>
                  <a:srgbClr val="444444"/>
                </a:solidFill>
                <a:highlight>
                  <a:srgbClr val="FFFFFF"/>
                </a:highlight>
              </a:rPr>
              <a:t> </a:t>
            </a:r>
            <a:r>
              <a:rPr lang="en" sz="2500" b="1">
                <a:solidFill>
                  <a:srgbClr val="444444"/>
                </a:solidFill>
                <a:highlight>
                  <a:srgbClr val="FFFFFF"/>
                </a:highlight>
              </a:rPr>
              <a:t>without creating new functionality</a:t>
            </a:r>
            <a:r>
              <a:rPr lang="en" sz="2500">
                <a:solidFill>
                  <a:srgbClr val="444444"/>
                </a:solidFill>
                <a:highlight>
                  <a:srgbClr val="FFFFFF"/>
                </a:highlight>
              </a:rPr>
              <a:t> that can transform a mess into clean code and simple design.</a:t>
            </a:r>
            <a:endParaRPr sz="2500">
              <a:solidFill>
                <a:srgbClr val="444444"/>
              </a:solidFill>
              <a:highlight>
                <a:srgbClr val="FFFFFF"/>
              </a:highlight>
            </a:endParaRPr>
          </a:p>
          <a:p>
            <a:pPr marL="0" lvl="0" indent="0" algn="just" rtl="0">
              <a:spcBef>
                <a:spcPts val="1200"/>
              </a:spcBef>
              <a:spcAft>
                <a:spcPts val="1200"/>
              </a:spcAft>
              <a:buNone/>
            </a:pPr>
            <a:endParaRPr sz="2500">
              <a:solidFill>
                <a:schemeClr val="accent1"/>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Remedies- Collapse Hierarchy</a:t>
            </a:r>
            <a:endParaRPr/>
          </a:p>
          <a:p>
            <a:pPr marL="0" lvl="0" indent="0" algn="l" rtl="0">
              <a:spcBef>
                <a:spcPts val="0"/>
              </a:spcBef>
              <a:spcAft>
                <a:spcPts val="0"/>
              </a:spcAft>
              <a:buNone/>
            </a:pPr>
            <a:endParaRPr/>
          </a:p>
        </p:txBody>
      </p:sp>
      <p:graphicFrame>
        <p:nvGraphicFramePr>
          <p:cNvPr id="238" name="Google Shape;238;p43"/>
          <p:cNvGraphicFramePr/>
          <p:nvPr/>
        </p:nvGraphicFramePr>
        <p:xfrm>
          <a:off x="500738" y="1165950"/>
          <a:ext cx="8142525" cy="3091915"/>
        </p:xfrm>
        <a:graphic>
          <a:graphicData uri="http://schemas.openxmlformats.org/drawingml/2006/table">
            <a:tbl>
              <a:tblPr>
                <a:noFill/>
                <a:tableStyleId>{F9F16661-3251-40BB-948A-6826E7A920B5}</a:tableStyleId>
              </a:tblPr>
              <a:tblGrid>
                <a:gridCol w="3662550">
                  <a:extLst>
                    <a:ext uri="{9D8B030D-6E8A-4147-A177-3AD203B41FA5}">
                      <a16:colId xmlns:a16="http://schemas.microsoft.com/office/drawing/2014/main" val="20000"/>
                    </a:ext>
                  </a:extLst>
                </a:gridCol>
                <a:gridCol w="4479975">
                  <a:extLst>
                    <a:ext uri="{9D8B030D-6E8A-4147-A177-3AD203B41FA5}">
                      <a16:colId xmlns:a16="http://schemas.microsoft.com/office/drawing/2014/main" val="20001"/>
                    </a:ext>
                  </a:extLst>
                </a:gridCol>
              </a:tblGrid>
              <a:tr h="347475">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Problem</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Solution</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654650">
                <a:tc>
                  <a:txBody>
                    <a:bodyPr/>
                    <a:lstStyle/>
                    <a:p>
                      <a:pPr marL="0" lvl="0" indent="0" algn="l" rtl="0">
                        <a:lnSpc>
                          <a:spcPct val="115000"/>
                        </a:lnSpc>
                        <a:spcBef>
                          <a:spcPts val="0"/>
                        </a:spcBef>
                        <a:spcAft>
                          <a:spcPts val="0"/>
                        </a:spcAft>
                        <a:buNone/>
                      </a:pPr>
                      <a:r>
                        <a:rPr lang="en" sz="1200">
                          <a:solidFill>
                            <a:srgbClr val="444444"/>
                          </a:solidFill>
                          <a:highlight>
                            <a:srgbClr val="FFFFFF"/>
                          </a:highlight>
                        </a:rPr>
                        <a:t>You have a class hierarchy in which a subclass is practically the same as its superclass.</a:t>
                      </a:r>
                      <a:endParaRPr sz="1200">
                        <a:solidFill>
                          <a:srgbClr val="444444"/>
                        </a:solidFill>
                        <a:highlight>
                          <a:srgbClr val="FFFFFF"/>
                        </a:highlight>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rgbClr val="444444"/>
                          </a:solidFill>
                          <a:highlight>
                            <a:srgbClr val="FFFFFF"/>
                          </a:highlight>
                        </a:rPr>
                        <a:t>Merge the subclass and superclass.</a:t>
                      </a:r>
                      <a:endParaRPr sz="1200">
                        <a:solidFill>
                          <a:srgbClr val="444444"/>
                        </a:solidFill>
                        <a:highlight>
                          <a:srgbClr val="FFFFFF"/>
                        </a:highlight>
                      </a:endParaRPr>
                    </a:p>
                  </a:txBody>
                  <a:tcPr marL="91425" marR="91425" marT="91425" marB="91425"/>
                </a:tc>
                <a:extLst>
                  <a:ext uri="{0D108BD9-81ED-4DB2-BD59-A6C34878D82A}">
                    <a16:rowId xmlns:a16="http://schemas.microsoft.com/office/drawing/2014/main" val="10001"/>
                  </a:ext>
                </a:extLst>
              </a:tr>
              <a:tr h="2010575">
                <a:tc>
                  <a:txBody>
                    <a:bodyPr/>
                    <a:lstStyle/>
                    <a:p>
                      <a:pPr marL="0" lvl="0" indent="0" algn="l" rtl="0">
                        <a:spcBef>
                          <a:spcPts val="0"/>
                        </a:spcBef>
                        <a:spcAft>
                          <a:spcPts val="0"/>
                        </a:spcAft>
                        <a:buNone/>
                      </a:pPr>
                      <a:endParaRPr sz="1500">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l" rtl="0">
                        <a:spcBef>
                          <a:spcPts val="0"/>
                        </a:spcBef>
                        <a:spcAft>
                          <a:spcPts val="0"/>
                        </a:spcAft>
                        <a:buNone/>
                      </a:pPr>
                      <a:endParaRPr sz="1500">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2"/>
                  </a:ext>
                </a:extLst>
              </a:tr>
            </a:tbl>
          </a:graphicData>
        </a:graphic>
      </p:graphicFrame>
      <p:pic>
        <p:nvPicPr>
          <p:cNvPr id="239" name="Google Shape;239;p43" descr="Collapse Hierarchy - Before"/>
          <p:cNvPicPr preferRelativeResize="0"/>
          <p:nvPr/>
        </p:nvPicPr>
        <p:blipFill>
          <a:blip r:embed="rId3">
            <a:alphaModFix/>
          </a:blip>
          <a:stretch>
            <a:fillRect/>
          </a:stretch>
        </p:blipFill>
        <p:spPr>
          <a:xfrm>
            <a:off x="1381400" y="2337125"/>
            <a:ext cx="1382700" cy="1723800"/>
          </a:xfrm>
          <a:prstGeom prst="rect">
            <a:avLst/>
          </a:prstGeom>
          <a:noFill/>
          <a:ln>
            <a:noFill/>
          </a:ln>
        </p:spPr>
      </p:pic>
      <p:pic>
        <p:nvPicPr>
          <p:cNvPr id="240" name="Google Shape;240;p43" descr="Collapse Hierarchy - After"/>
          <p:cNvPicPr preferRelativeResize="0"/>
          <p:nvPr/>
        </p:nvPicPr>
        <p:blipFill>
          <a:blip r:embed="rId4">
            <a:alphaModFix/>
          </a:blip>
          <a:stretch>
            <a:fillRect/>
          </a:stretch>
        </p:blipFill>
        <p:spPr>
          <a:xfrm>
            <a:off x="5414150" y="2694500"/>
            <a:ext cx="2299975" cy="885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Remedies- Remove Parameter</a:t>
            </a:r>
            <a:endParaRPr/>
          </a:p>
        </p:txBody>
      </p:sp>
      <p:graphicFrame>
        <p:nvGraphicFramePr>
          <p:cNvPr id="246" name="Google Shape;246;p44"/>
          <p:cNvGraphicFramePr/>
          <p:nvPr/>
        </p:nvGraphicFramePr>
        <p:xfrm>
          <a:off x="500738" y="1165950"/>
          <a:ext cx="8142525" cy="3091915"/>
        </p:xfrm>
        <a:graphic>
          <a:graphicData uri="http://schemas.openxmlformats.org/drawingml/2006/table">
            <a:tbl>
              <a:tblPr>
                <a:noFill/>
                <a:tableStyleId>{F9F16661-3251-40BB-948A-6826E7A920B5}</a:tableStyleId>
              </a:tblPr>
              <a:tblGrid>
                <a:gridCol w="3662550">
                  <a:extLst>
                    <a:ext uri="{9D8B030D-6E8A-4147-A177-3AD203B41FA5}">
                      <a16:colId xmlns:a16="http://schemas.microsoft.com/office/drawing/2014/main" val="20000"/>
                    </a:ext>
                  </a:extLst>
                </a:gridCol>
                <a:gridCol w="4479975">
                  <a:extLst>
                    <a:ext uri="{9D8B030D-6E8A-4147-A177-3AD203B41FA5}">
                      <a16:colId xmlns:a16="http://schemas.microsoft.com/office/drawing/2014/main" val="20001"/>
                    </a:ext>
                  </a:extLst>
                </a:gridCol>
              </a:tblGrid>
              <a:tr h="347475">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Problem</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Solution</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654650">
                <a:tc>
                  <a:txBody>
                    <a:bodyPr/>
                    <a:lstStyle/>
                    <a:p>
                      <a:pPr marL="0" lvl="0" indent="0" algn="l" rtl="0">
                        <a:lnSpc>
                          <a:spcPct val="115000"/>
                        </a:lnSpc>
                        <a:spcBef>
                          <a:spcPts val="0"/>
                        </a:spcBef>
                        <a:spcAft>
                          <a:spcPts val="0"/>
                        </a:spcAft>
                        <a:buNone/>
                      </a:pPr>
                      <a:r>
                        <a:rPr lang="en" sz="1200">
                          <a:solidFill>
                            <a:srgbClr val="444444"/>
                          </a:solidFill>
                          <a:highlight>
                            <a:srgbClr val="FFFFFF"/>
                          </a:highlight>
                        </a:rPr>
                        <a:t>A parameter isn’t used in the body of a method.</a:t>
                      </a:r>
                      <a:endParaRPr sz="1200">
                        <a:solidFill>
                          <a:srgbClr val="444444"/>
                        </a:solidFill>
                        <a:highlight>
                          <a:srgbClr val="FFFFFF"/>
                        </a:highlight>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rgbClr val="444444"/>
                          </a:solidFill>
                          <a:highlight>
                            <a:srgbClr val="FFFFFF"/>
                          </a:highlight>
                        </a:rPr>
                        <a:t>Remove the unused parameter.</a:t>
                      </a:r>
                      <a:endParaRPr sz="1200">
                        <a:solidFill>
                          <a:srgbClr val="444444"/>
                        </a:solidFill>
                        <a:highlight>
                          <a:srgbClr val="FFFFFF"/>
                        </a:highlight>
                      </a:endParaRPr>
                    </a:p>
                  </a:txBody>
                  <a:tcPr marL="91425" marR="91425" marT="91425" marB="91425"/>
                </a:tc>
                <a:extLst>
                  <a:ext uri="{0D108BD9-81ED-4DB2-BD59-A6C34878D82A}">
                    <a16:rowId xmlns:a16="http://schemas.microsoft.com/office/drawing/2014/main" val="10001"/>
                  </a:ext>
                </a:extLst>
              </a:tr>
              <a:tr h="2010575">
                <a:tc>
                  <a:txBody>
                    <a:bodyPr/>
                    <a:lstStyle/>
                    <a:p>
                      <a:pPr marL="0" lvl="0" indent="0" algn="l" rtl="0">
                        <a:spcBef>
                          <a:spcPts val="0"/>
                        </a:spcBef>
                        <a:spcAft>
                          <a:spcPts val="0"/>
                        </a:spcAft>
                        <a:buNone/>
                      </a:pPr>
                      <a:endParaRPr sz="1500">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l" rtl="0">
                        <a:spcBef>
                          <a:spcPts val="0"/>
                        </a:spcBef>
                        <a:spcAft>
                          <a:spcPts val="0"/>
                        </a:spcAft>
                        <a:buNone/>
                      </a:pPr>
                      <a:endParaRPr sz="1500">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2"/>
                  </a:ext>
                </a:extLst>
              </a:tr>
            </a:tbl>
          </a:graphicData>
        </a:graphic>
      </p:graphicFrame>
      <p:pic>
        <p:nvPicPr>
          <p:cNvPr id="247" name="Google Shape;247;p44" descr="Remove Parameter - Before"/>
          <p:cNvPicPr preferRelativeResize="0"/>
          <p:nvPr/>
        </p:nvPicPr>
        <p:blipFill>
          <a:blip r:embed="rId3">
            <a:alphaModFix/>
          </a:blip>
          <a:stretch>
            <a:fillRect/>
          </a:stretch>
        </p:blipFill>
        <p:spPr>
          <a:xfrm>
            <a:off x="994475" y="2489675"/>
            <a:ext cx="2311358" cy="1554425"/>
          </a:xfrm>
          <a:prstGeom prst="rect">
            <a:avLst/>
          </a:prstGeom>
          <a:noFill/>
          <a:ln>
            <a:noFill/>
          </a:ln>
        </p:spPr>
      </p:pic>
      <p:pic>
        <p:nvPicPr>
          <p:cNvPr id="248" name="Google Shape;248;p44" descr="Remove Parameter - After"/>
          <p:cNvPicPr preferRelativeResize="0"/>
          <p:nvPr/>
        </p:nvPicPr>
        <p:blipFill>
          <a:blip r:embed="rId4">
            <a:alphaModFix/>
          </a:blip>
          <a:stretch>
            <a:fillRect/>
          </a:stretch>
        </p:blipFill>
        <p:spPr>
          <a:xfrm>
            <a:off x="5186550" y="2489675"/>
            <a:ext cx="2311375" cy="15544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5"/>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700"/>
              <a:t>Large Class</a:t>
            </a:r>
            <a:endParaRPr sz="47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Large Class</a:t>
            </a:r>
            <a:endParaRPr/>
          </a:p>
        </p:txBody>
      </p:sp>
      <p:sp>
        <p:nvSpPr>
          <p:cNvPr id="259" name="Google Shape;259;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2200">
                <a:solidFill>
                  <a:srgbClr val="444444"/>
                </a:solidFill>
                <a:highlight>
                  <a:srgbClr val="FFFFFF"/>
                </a:highlight>
              </a:rPr>
              <a:t>A class contains many fields/methods/lines of code.</a:t>
            </a:r>
            <a:endParaRPr sz="2200">
              <a:solidFill>
                <a:srgbClr val="444444"/>
              </a:solidFill>
              <a:highlight>
                <a:srgbClr val="FFFFFF"/>
              </a:highlight>
            </a:endParaRPr>
          </a:p>
          <a:p>
            <a:pPr marL="0" lvl="0" indent="0" algn="just" rtl="0">
              <a:lnSpc>
                <a:spcPct val="100000"/>
              </a:lnSpc>
              <a:spcBef>
                <a:spcPts val="1800"/>
              </a:spcBef>
              <a:spcAft>
                <a:spcPts val="0"/>
              </a:spcAft>
              <a:buNone/>
            </a:pPr>
            <a:r>
              <a:rPr lang="en" sz="2200" b="1">
                <a:solidFill>
                  <a:srgbClr val="444444"/>
                </a:solidFill>
                <a:highlight>
                  <a:srgbClr val="FFFFFF"/>
                </a:highlight>
              </a:rPr>
              <a:t>Reasons for the Problem</a:t>
            </a:r>
            <a:endParaRPr sz="2200" b="1">
              <a:solidFill>
                <a:srgbClr val="444444"/>
              </a:solidFill>
              <a:highlight>
                <a:srgbClr val="FFFFFF"/>
              </a:highlight>
            </a:endParaRPr>
          </a:p>
          <a:p>
            <a:pPr marL="0" lvl="0" indent="0" algn="just" rtl="0">
              <a:lnSpc>
                <a:spcPct val="100000"/>
              </a:lnSpc>
              <a:spcBef>
                <a:spcPts val="400"/>
              </a:spcBef>
              <a:spcAft>
                <a:spcPts val="0"/>
              </a:spcAft>
              <a:buNone/>
            </a:pPr>
            <a:r>
              <a:rPr lang="en" sz="2200">
                <a:solidFill>
                  <a:srgbClr val="444444"/>
                </a:solidFill>
                <a:highlight>
                  <a:srgbClr val="FFFFFF"/>
                </a:highlight>
              </a:rPr>
              <a:t>Classes usually start small. But over time, they get bloated as the program grows.</a:t>
            </a:r>
            <a:endParaRPr sz="2200">
              <a:solidFill>
                <a:srgbClr val="444444"/>
              </a:solidFill>
              <a:highlight>
                <a:srgbClr val="FFFFFF"/>
              </a:highlight>
            </a:endParaRPr>
          </a:p>
          <a:p>
            <a:pPr marL="0" lvl="0" indent="0" algn="just" rtl="0">
              <a:lnSpc>
                <a:spcPct val="100000"/>
              </a:lnSpc>
              <a:spcBef>
                <a:spcPts val="1800"/>
              </a:spcBef>
              <a:spcAft>
                <a:spcPts val="1800"/>
              </a:spcAft>
              <a:buNone/>
            </a:pPr>
            <a:r>
              <a:rPr lang="en" sz="2200">
                <a:solidFill>
                  <a:srgbClr val="444444"/>
                </a:solidFill>
                <a:highlight>
                  <a:srgbClr val="FFFFFF"/>
                </a:highlight>
              </a:rPr>
              <a:t>As is the case with long methods as well, programmers usually find it mentally less taxing to place a new feature in an existing class than to create a new class for the feature.</a:t>
            </a:r>
            <a:endParaRPr sz="2200">
              <a:solidFill>
                <a:srgbClr val="444444"/>
              </a:solidFill>
              <a:highlight>
                <a:srgbClr val="FFFFFF"/>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Large Class (Cont.)</a:t>
            </a:r>
            <a:endParaRPr/>
          </a:p>
        </p:txBody>
      </p:sp>
      <p:sp>
        <p:nvSpPr>
          <p:cNvPr id="265" name="Google Shape;265;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700">
                <a:solidFill>
                  <a:srgbClr val="444444"/>
                </a:solidFill>
                <a:highlight>
                  <a:srgbClr val="FFFFFF"/>
                </a:highlight>
              </a:rPr>
              <a:t>When a class is wearing too many (functional) hats, think about splitting it up:</a:t>
            </a:r>
            <a:endParaRPr sz="1700">
              <a:solidFill>
                <a:srgbClr val="444444"/>
              </a:solidFill>
              <a:highlight>
                <a:srgbClr val="FFFFFF"/>
              </a:highlight>
            </a:endParaRPr>
          </a:p>
          <a:p>
            <a:pPr marL="457200" lvl="0" indent="-336550" algn="just" rtl="0">
              <a:spcBef>
                <a:spcPts val="1800"/>
              </a:spcBef>
              <a:spcAft>
                <a:spcPts val="0"/>
              </a:spcAft>
              <a:buClr>
                <a:srgbClr val="444444"/>
              </a:buClr>
              <a:buSzPts val="1700"/>
              <a:buFont typeface="Arial"/>
              <a:buChar char="●"/>
            </a:pPr>
            <a:r>
              <a:rPr lang="en" sz="1700" b="1">
                <a:solidFill>
                  <a:srgbClr val="444444"/>
                </a:solidFill>
                <a:highlight>
                  <a:srgbClr val="FFFFFF"/>
                </a:highlight>
              </a:rPr>
              <a:t>Extract Class</a:t>
            </a:r>
            <a:r>
              <a:rPr lang="en" sz="1700">
                <a:solidFill>
                  <a:srgbClr val="444444"/>
                </a:solidFill>
                <a:highlight>
                  <a:srgbClr val="FFFFFF"/>
                </a:highlight>
              </a:rPr>
              <a:t> helps if part of the behavior of the large class can be spun off into a separate component.</a:t>
            </a:r>
            <a:endParaRPr sz="1700">
              <a:solidFill>
                <a:srgbClr val="444444"/>
              </a:solidFill>
              <a:highlight>
                <a:srgbClr val="FFFFFF"/>
              </a:highlight>
            </a:endParaRPr>
          </a:p>
          <a:p>
            <a:pPr marL="457200" lvl="0" indent="-336550" algn="just" rtl="0">
              <a:spcBef>
                <a:spcPts val="0"/>
              </a:spcBef>
              <a:spcAft>
                <a:spcPts val="0"/>
              </a:spcAft>
              <a:buClr>
                <a:srgbClr val="444444"/>
              </a:buClr>
              <a:buSzPts val="1700"/>
              <a:buFont typeface="Arial"/>
              <a:buChar char="●"/>
            </a:pPr>
            <a:r>
              <a:rPr lang="en" sz="1700" b="1">
                <a:solidFill>
                  <a:srgbClr val="444444"/>
                </a:solidFill>
                <a:highlight>
                  <a:srgbClr val="FFFFFF"/>
                </a:highlight>
              </a:rPr>
              <a:t>Extract Subclass</a:t>
            </a:r>
            <a:r>
              <a:rPr lang="en" sz="1700">
                <a:solidFill>
                  <a:srgbClr val="444444"/>
                </a:solidFill>
                <a:highlight>
                  <a:srgbClr val="FFFFFF"/>
                </a:highlight>
              </a:rPr>
              <a:t> helps if part of the behavior of the large class can be implemented in different ways or is used in rare cases.</a:t>
            </a:r>
            <a:endParaRPr sz="1700">
              <a:solidFill>
                <a:srgbClr val="444444"/>
              </a:solidFill>
              <a:highlight>
                <a:srgbClr val="FFFFFF"/>
              </a:highlight>
            </a:endParaRPr>
          </a:p>
          <a:p>
            <a:pPr marL="457200" lvl="0" indent="-336550" algn="just" rtl="0">
              <a:spcBef>
                <a:spcPts val="0"/>
              </a:spcBef>
              <a:spcAft>
                <a:spcPts val="0"/>
              </a:spcAft>
              <a:buClr>
                <a:srgbClr val="444444"/>
              </a:buClr>
              <a:buSzPts val="1700"/>
              <a:buFont typeface="Arial"/>
              <a:buChar char="●"/>
            </a:pPr>
            <a:r>
              <a:rPr lang="en" sz="1700" b="1">
                <a:solidFill>
                  <a:srgbClr val="444444"/>
                </a:solidFill>
                <a:highlight>
                  <a:srgbClr val="FFFFFF"/>
                </a:highlight>
              </a:rPr>
              <a:t>Extract Interface</a:t>
            </a:r>
            <a:r>
              <a:rPr lang="en" sz="1700">
                <a:solidFill>
                  <a:srgbClr val="444444"/>
                </a:solidFill>
                <a:highlight>
                  <a:srgbClr val="FFFFFF"/>
                </a:highlight>
              </a:rPr>
              <a:t> helps if it’s necessary to have a list of the operations and behaviors that the client can use.</a:t>
            </a:r>
            <a:endParaRPr sz="1700">
              <a:solidFill>
                <a:srgbClr val="444444"/>
              </a:solidFill>
              <a:highlight>
                <a:srgbClr val="FFFFFF"/>
              </a:highlight>
            </a:endParaRPr>
          </a:p>
          <a:p>
            <a:pPr marL="457200" lvl="0" indent="-336550" algn="just" rtl="0">
              <a:spcBef>
                <a:spcPts val="0"/>
              </a:spcBef>
              <a:spcAft>
                <a:spcPts val="0"/>
              </a:spcAft>
              <a:buClr>
                <a:srgbClr val="444444"/>
              </a:buClr>
              <a:buSzPts val="1700"/>
              <a:buFont typeface="Arial"/>
              <a:buChar char="●"/>
            </a:pPr>
            <a:r>
              <a:rPr lang="en" sz="1700">
                <a:solidFill>
                  <a:srgbClr val="444444"/>
                </a:solidFill>
                <a:highlight>
                  <a:srgbClr val="FFFFFF"/>
                </a:highlight>
              </a:rPr>
              <a:t>If a large class is responsible for the graphical interface, you may try to move some of its data and behavior to a separate domain object. In doing so, it may be necessary to store copies of some data in two places and keep the data consistent. </a:t>
            </a:r>
            <a:r>
              <a:rPr lang="en" sz="1700" b="1">
                <a:solidFill>
                  <a:srgbClr val="444444"/>
                </a:solidFill>
                <a:highlight>
                  <a:srgbClr val="FFFFFF"/>
                </a:highlight>
              </a:rPr>
              <a:t>Duplicate Observed Data</a:t>
            </a:r>
            <a:r>
              <a:rPr lang="en" sz="1700">
                <a:solidFill>
                  <a:srgbClr val="444444"/>
                </a:solidFill>
                <a:highlight>
                  <a:srgbClr val="FFFFFF"/>
                </a:highlight>
              </a:rPr>
              <a:t> offers a way to do this.</a:t>
            </a:r>
            <a:endParaRPr sz="1700">
              <a:solidFill>
                <a:srgbClr val="444444"/>
              </a:solidFill>
              <a:highlight>
                <a:srgbClr val="FFFFFF"/>
              </a:high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Remedies- Extract Class</a:t>
            </a:r>
            <a:endParaRPr/>
          </a:p>
        </p:txBody>
      </p:sp>
      <p:graphicFrame>
        <p:nvGraphicFramePr>
          <p:cNvPr id="271" name="Google Shape;271;p48"/>
          <p:cNvGraphicFramePr/>
          <p:nvPr/>
        </p:nvGraphicFramePr>
        <p:xfrm>
          <a:off x="500738" y="1165950"/>
          <a:ext cx="8142525" cy="3455575"/>
        </p:xfrm>
        <a:graphic>
          <a:graphicData uri="http://schemas.openxmlformats.org/drawingml/2006/table">
            <a:tbl>
              <a:tblPr>
                <a:noFill/>
                <a:tableStyleId>{F9F16661-3251-40BB-948A-6826E7A920B5}</a:tableStyleId>
              </a:tblPr>
              <a:tblGrid>
                <a:gridCol w="3662550">
                  <a:extLst>
                    <a:ext uri="{9D8B030D-6E8A-4147-A177-3AD203B41FA5}">
                      <a16:colId xmlns:a16="http://schemas.microsoft.com/office/drawing/2014/main" val="20000"/>
                    </a:ext>
                  </a:extLst>
                </a:gridCol>
                <a:gridCol w="4479975">
                  <a:extLst>
                    <a:ext uri="{9D8B030D-6E8A-4147-A177-3AD203B41FA5}">
                      <a16:colId xmlns:a16="http://schemas.microsoft.com/office/drawing/2014/main" val="20001"/>
                    </a:ext>
                  </a:extLst>
                </a:gridCol>
              </a:tblGrid>
              <a:tr h="529775">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Problem</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Solution</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715225">
                <a:tc>
                  <a:txBody>
                    <a:bodyPr/>
                    <a:lstStyle/>
                    <a:p>
                      <a:pPr marL="0" lvl="0" indent="0" algn="l" rtl="0">
                        <a:lnSpc>
                          <a:spcPct val="115000"/>
                        </a:lnSpc>
                        <a:spcBef>
                          <a:spcPts val="0"/>
                        </a:spcBef>
                        <a:spcAft>
                          <a:spcPts val="0"/>
                        </a:spcAft>
                        <a:buNone/>
                      </a:pPr>
                      <a:r>
                        <a:rPr lang="en" sz="1200">
                          <a:solidFill>
                            <a:srgbClr val="444444"/>
                          </a:solidFill>
                          <a:highlight>
                            <a:srgbClr val="FFFFFF"/>
                          </a:highlight>
                        </a:rPr>
                        <a:t>When one class does the work of two, awkwardness results.</a:t>
                      </a:r>
                      <a:endParaRPr>
                        <a:solidFill>
                          <a:srgbClr val="444444"/>
                        </a:solidFill>
                        <a:highlight>
                          <a:srgbClr val="FFFFFF"/>
                        </a:highlight>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rgbClr val="444444"/>
                          </a:solidFill>
                          <a:highlight>
                            <a:srgbClr val="FFFFFF"/>
                          </a:highlight>
                        </a:rPr>
                        <a:t>Instead, create a new class and place the fields and methods responsible for the relevant functionality in it.</a:t>
                      </a:r>
                      <a:endParaRPr>
                        <a:solidFill>
                          <a:srgbClr val="444444"/>
                        </a:solidFill>
                        <a:highlight>
                          <a:srgbClr val="FFFFFF"/>
                        </a:highlight>
                      </a:endParaRPr>
                    </a:p>
                  </a:txBody>
                  <a:tcPr marL="91425" marR="91425" marT="91425" marB="91425"/>
                </a:tc>
                <a:extLst>
                  <a:ext uri="{0D108BD9-81ED-4DB2-BD59-A6C34878D82A}">
                    <a16:rowId xmlns:a16="http://schemas.microsoft.com/office/drawing/2014/main" val="10001"/>
                  </a:ext>
                </a:extLst>
              </a:tr>
              <a:tr h="2210575">
                <a:tc>
                  <a:txBody>
                    <a:bodyPr/>
                    <a:lstStyle/>
                    <a:p>
                      <a:pPr marL="0" lvl="0" indent="0" algn="l" rtl="0">
                        <a:spcBef>
                          <a:spcPts val="0"/>
                        </a:spcBef>
                        <a:spcAft>
                          <a:spcPts val="0"/>
                        </a:spcAft>
                        <a:buNone/>
                      </a:pPr>
                      <a:endParaRPr>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l" rtl="0">
                        <a:spcBef>
                          <a:spcPts val="0"/>
                        </a:spcBef>
                        <a:spcAft>
                          <a:spcPts val="0"/>
                        </a:spcAft>
                        <a:buNone/>
                      </a:pPr>
                      <a:endParaRPr>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2"/>
                  </a:ext>
                </a:extLst>
              </a:tr>
            </a:tbl>
          </a:graphicData>
        </a:graphic>
      </p:graphicFrame>
      <p:pic>
        <p:nvPicPr>
          <p:cNvPr id="272" name="Google Shape;272;p48" descr="Extract Class - Before"/>
          <p:cNvPicPr preferRelativeResize="0"/>
          <p:nvPr/>
        </p:nvPicPr>
        <p:blipFill>
          <a:blip r:embed="rId3">
            <a:alphaModFix/>
          </a:blip>
          <a:stretch>
            <a:fillRect/>
          </a:stretch>
        </p:blipFill>
        <p:spPr>
          <a:xfrm>
            <a:off x="1085525" y="2571738"/>
            <a:ext cx="2453925" cy="1788950"/>
          </a:xfrm>
          <a:prstGeom prst="rect">
            <a:avLst/>
          </a:prstGeom>
          <a:noFill/>
          <a:ln>
            <a:noFill/>
          </a:ln>
        </p:spPr>
      </p:pic>
      <p:pic>
        <p:nvPicPr>
          <p:cNvPr id="273" name="Google Shape;273;p48" descr="Extract Class - After"/>
          <p:cNvPicPr preferRelativeResize="0"/>
          <p:nvPr/>
        </p:nvPicPr>
        <p:blipFill>
          <a:blip r:embed="rId4">
            <a:alphaModFix/>
          </a:blip>
          <a:stretch>
            <a:fillRect/>
          </a:stretch>
        </p:blipFill>
        <p:spPr>
          <a:xfrm>
            <a:off x="4481050" y="2637575"/>
            <a:ext cx="4040174" cy="15341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Remedies- Extract Subclass</a:t>
            </a:r>
            <a:endParaRPr/>
          </a:p>
        </p:txBody>
      </p:sp>
      <p:graphicFrame>
        <p:nvGraphicFramePr>
          <p:cNvPr id="279" name="Google Shape;279;p49"/>
          <p:cNvGraphicFramePr/>
          <p:nvPr/>
        </p:nvGraphicFramePr>
        <p:xfrm>
          <a:off x="500738" y="1165950"/>
          <a:ext cx="8142525" cy="3882650"/>
        </p:xfrm>
        <a:graphic>
          <a:graphicData uri="http://schemas.openxmlformats.org/drawingml/2006/table">
            <a:tbl>
              <a:tblPr>
                <a:noFill/>
                <a:tableStyleId>{F9F16661-3251-40BB-948A-6826E7A920B5}</a:tableStyleId>
              </a:tblPr>
              <a:tblGrid>
                <a:gridCol w="3662550">
                  <a:extLst>
                    <a:ext uri="{9D8B030D-6E8A-4147-A177-3AD203B41FA5}">
                      <a16:colId xmlns:a16="http://schemas.microsoft.com/office/drawing/2014/main" val="20000"/>
                    </a:ext>
                  </a:extLst>
                </a:gridCol>
                <a:gridCol w="4479975">
                  <a:extLst>
                    <a:ext uri="{9D8B030D-6E8A-4147-A177-3AD203B41FA5}">
                      <a16:colId xmlns:a16="http://schemas.microsoft.com/office/drawing/2014/main" val="20001"/>
                    </a:ext>
                  </a:extLst>
                </a:gridCol>
              </a:tblGrid>
              <a:tr h="455125">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Problem</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Solution</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651775">
                <a:tc>
                  <a:txBody>
                    <a:bodyPr/>
                    <a:lstStyle/>
                    <a:p>
                      <a:pPr marL="0" lvl="0" indent="0" algn="l" rtl="0">
                        <a:lnSpc>
                          <a:spcPct val="115000"/>
                        </a:lnSpc>
                        <a:spcBef>
                          <a:spcPts val="0"/>
                        </a:spcBef>
                        <a:spcAft>
                          <a:spcPts val="0"/>
                        </a:spcAft>
                        <a:buNone/>
                      </a:pPr>
                      <a:r>
                        <a:rPr lang="en" sz="1200">
                          <a:solidFill>
                            <a:srgbClr val="444444"/>
                          </a:solidFill>
                          <a:highlight>
                            <a:srgbClr val="FFFFFF"/>
                          </a:highlight>
                        </a:rPr>
                        <a:t>A class has features that are used only in certain cases.</a:t>
                      </a:r>
                      <a:endParaRPr sz="1200">
                        <a:solidFill>
                          <a:srgbClr val="444444"/>
                        </a:solidFill>
                        <a:highlight>
                          <a:srgbClr val="FFFFFF"/>
                        </a:highlight>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rgbClr val="444444"/>
                          </a:solidFill>
                          <a:highlight>
                            <a:srgbClr val="FFFFFF"/>
                          </a:highlight>
                        </a:rPr>
                        <a:t>Create a subclass and use it in these cases.</a:t>
                      </a:r>
                      <a:endParaRPr sz="1200">
                        <a:solidFill>
                          <a:srgbClr val="444444"/>
                        </a:solidFill>
                        <a:highlight>
                          <a:srgbClr val="FFFFFF"/>
                        </a:highlight>
                      </a:endParaRPr>
                    </a:p>
                  </a:txBody>
                  <a:tcPr marL="91425" marR="91425" marT="91425" marB="91425"/>
                </a:tc>
                <a:extLst>
                  <a:ext uri="{0D108BD9-81ED-4DB2-BD59-A6C34878D82A}">
                    <a16:rowId xmlns:a16="http://schemas.microsoft.com/office/drawing/2014/main" val="10001"/>
                  </a:ext>
                </a:extLst>
              </a:tr>
              <a:tr h="2775750">
                <a:tc>
                  <a:txBody>
                    <a:bodyPr/>
                    <a:lstStyle/>
                    <a:p>
                      <a:pPr marL="0" lvl="0" indent="0" algn="l" rtl="0">
                        <a:spcBef>
                          <a:spcPts val="0"/>
                        </a:spcBef>
                        <a:spcAft>
                          <a:spcPts val="0"/>
                        </a:spcAft>
                        <a:buNone/>
                      </a:pPr>
                      <a:endParaRPr>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l" rtl="0">
                        <a:spcBef>
                          <a:spcPts val="0"/>
                        </a:spcBef>
                        <a:spcAft>
                          <a:spcPts val="0"/>
                        </a:spcAft>
                        <a:buNone/>
                      </a:pPr>
                      <a:endParaRPr>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2"/>
                  </a:ext>
                </a:extLst>
              </a:tr>
            </a:tbl>
          </a:graphicData>
        </a:graphic>
      </p:graphicFrame>
      <p:pic>
        <p:nvPicPr>
          <p:cNvPr id="280" name="Google Shape;280;p49" descr="Extract Subclass - Before"/>
          <p:cNvPicPr preferRelativeResize="0"/>
          <p:nvPr/>
        </p:nvPicPr>
        <p:blipFill>
          <a:blip r:embed="rId3">
            <a:alphaModFix/>
          </a:blip>
          <a:stretch>
            <a:fillRect/>
          </a:stretch>
        </p:blipFill>
        <p:spPr>
          <a:xfrm>
            <a:off x="1028650" y="2593963"/>
            <a:ext cx="2554776" cy="1862475"/>
          </a:xfrm>
          <a:prstGeom prst="rect">
            <a:avLst/>
          </a:prstGeom>
          <a:noFill/>
          <a:ln>
            <a:noFill/>
          </a:ln>
        </p:spPr>
      </p:pic>
      <p:pic>
        <p:nvPicPr>
          <p:cNvPr id="281" name="Google Shape;281;p49" descr="Extract Subclass - After"/>
          <p:cNvPicPr preferRelativeResize="0"/>
          <p:nvPr/>
        </p:nvPicPr>
        <p:blipFill>
          <a:blip r:embed="rId4">
            <a:alphaModFix/>
          </a:blip>
          <a:stretch>
            <a:fillRect/>
          </a:stretch>
        </p:blipFill>
        <p:spPr>
          <a:xfrm>
            <a:off x="5380025" y="2374086"/>
            <a:ext cx="1338727" cy="23022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Remedies- Extract Interface</a:t>
            </a:r>
            <a:endParaRPr/>
          </a:p>
        </p:txBody>
      </p:sp>
      <p:graphicFrame>
        <p:nvGraphicFramePr>
          <p:cNvPr id="287" name="Google Shape;287;p50"/>
          <p:cNvGraphicFramePr/>
          <p:nvPr/>
        </p:nvGraphicFramePr>
        <p:xfrm>
          <a:off x="500738" y="1165950"/>
          <a:ext cx="8142525" cy="3723275"/>
        </p:xfrm>
        <a:graphic>
          <a:graphicData uri="http://schemas.openxmlformats.org/drawingml/2006/table">
            <a:tbl>
              <a:tblPr>
                <a:noFill/>
                <a:tableStyleId>{F9F16661-3251-40BB-948A-6826E7A920B5}</a:tableStyleId>
              </a:tblPr>
              <a:tblGrid>
                <a:gridCol w="3662550">
                  <a:extLst>
                    <a:ext uri="{9D8B030D-6E8A-4147-A177-3AD203B41FA5}">
                      <a16:colId xmlns:a16="http://schemas.microsoft.com/office/drawing/2014/main" val="20000"/>
                    </a:ext>
                  </a:extLst>
                </a:gridCol>
                <a:gridCol w="4479975">
                  <a:extLst>
                    <a:ext uri="{9D8B030D-6E8A-4147-A177-3AD203B41FA5}">
                      <a16:colId xmlns:a16="http://schemas.microsoft.com/office/drawing/2014/main" val="20001"/>
                    </a:ext>
                  </a:extLst>
                </a:gridCol>
              </a:tblGrid>
              <a:tr h="441975">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Problem</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Solution</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814550">
                <a:tc>
                  <a:txBody>
                    <a:bodyPr/>
                    <a:lstStyle/>
                    <a:p>
                      <a:pPr marL="0" lvl="0" indent="0" algn="l" rtl="0">
                        <a:lnSpc>
                          <a:spcPct val="115000"/>
                        </a:lnSpc>
                        <a:spcBef>
                          <a:spcPts val="0"/>
                        </a:spcBef>
                        <a:spcAft>
                          <a:spcPts val="0"/>
                        </a:spcAft>
                        <a:buNone/>
                      </a:pPr>
                      <a:r>
                        <a:rPr lang="en" sz="1200">
                          <a:solidFill>
                            <a:srgbClr val="444444"/>
                          </a:solidFill>
                          <a:highlight>
                            <a:srgbClr val="FFFFFF"/>
                          </a:highlight>
                        </a:rPr>
                        <a:t>Multiple clients are using the same part of a class interface. Another case: part of the interface in two classes is the same.</a:t>
                      </a:r>
                      <a:endParaRPr sz="1200">
                        <a:solidFill>
                          <a:srgbClr val="444444"/>
                        </a:solidFill>
                        <a:highlight>
                          <a:srgbClr val="FFFFFF"/>
                        </a:highlight>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rgbClr val="444444"/>
                          </a:solidFill>
                          <a:highlight>
                            <a:srgbClr val="FFFFFF"/>
                          </a:highlight>
                        </a:rPr>
                        <a:t>Move this identical portion to its own interface.</a:t>
                      </a:r>
                      <a:endParaRPr sz="1200">
                        <a:solidFill>
                          <a:srgbClr val="444444"/>
                        </a:solidFill>
                        <a:highlight>
                          <a:srgbClr val="FFFFFF"/>
                        </a:highlight>
                      </a:endParaRPr>
                    </a:p>
                  </a:txBody>
                  <a:tcPr marL="91425" marR="91425" marT="91425" marB="91425"/>
                </a:tc>
                <a:extLst>
                  <a:ext uri="{0D108BD9-81ED-4DB2-BD59-A6C34878D82A}">
                    <a16:rowId xmlns:a16="http://schemas.microsoft.com/office/drawing/2014/main" val="10001"/>
                  </a:ext>
                </a:extLst>
              </a:tr>
              <a:tr h="2466750">
                <a:tc>
                  <a:txBody>
                    <a:bodyPr/>
                    <a:lstStyle/>
                    <a:p>
                      <a:pPr marL="0" lvl="0" indent="0" algn="l" rtl="0">
                        <a:spcBef>
                          <a:spcPts val="0"/>
                        </a:spcBef>
                        <a:spcAft>
                          <a:spcPts val="0"/>
                        </a:spcAft>
                        <a:buNone/>
                      </a:pPr>
                      <a:endParaRPr>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l" rtl="0">
                        <a:spcBef>
                          <a:spcPts val="0"/>
                        </a:spcBef>
                        <a:spcAft>
                          <a:spcPts val="0"/>
                        </a:spcAft>
                        <a:buNone/>
                      </a:pPr>
                      <a:endParaRPr>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2"/>
                  </a:ext>
                </a:extLst>
              </a:tr>
            </a:tbl>
          </a:graphicData>
        </a:graphic>
      </p:graphicFrame>
      <p:pic>
        <p:nvPicPr>
          <p:cNvPr id="288" name="Google Shape;288;p50" descr="Extract Interface - Before"/>
          <p:cNvPicPr preferRelativeResize="0"/>
          <p:nvPr/>
        </p:nvPicPr>
        <p:blipFill>
          <a:blip r:embed="rId3">
            <a:alphaModFix/>
          </a:blip>
          <a:stretch>
            <a:fillRect/>
          </a:stretch>
        </p:blipFill>
        <p:spPr>
          <a:xfrm>
            <a:off x="1153800" y="2621750"/>
            <a:ext cx="1919175" cy="1574000"/>
          </a:xfrm>
          <a:prstGeom prst="rect">
            <a:avLst/>
          </a:prstGeom>
          <a:noFill/>
          <a:ln>
            <a:noFill/>
          </a:ln>
        </p:spPr>
      </p:pic>
      <p:pic>
        <p:nvPicPr>
          <p:cNvPr id="289" name="Google Shape;289;p50" descr="Extract Interface - After"/>
          <p:cNvPicPr preferRelativeResize="0"/>
          <p:nvPr/>
        </p:nvPicPr>
        <p:blipFill>
          <a:blip r:embed="rId4">
            <a:alphaModFix/>
          </a:blip>
          <a:stretch>
            <a:fillRect/>
          </a:stretch>
        </p:blipFill>
        <p:spPr>
          <a:xfrm>
            <a:off x="5266150" y="2518875"/>
            <a:ext cx="1594525" cy="208655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Remedies- Duplicate Observed Data</a:t>
            </a:r>
            <a:endParaRPr/>
          </a:p>
          <a:p>
            <a:pPr marL="0" lvl="0" indent="0" algn="l" rtl="0">
              <a:spcBef>
                <a:spcPts val="0"/>
              </a:spcBef>
              <a:spcAft>
                <a:spcPts val="0"/>
              </a:spcAft>
              <a:buNone/>
            </a:pPr>
            <a:endParaRPr/>
          </a:p>
        </p:txBody>
      </p:sp>
      <p:graphicFrame>
        <p:nvGraphicFramePr>
          <p:cNvPr id="295" name="Google Shape;295;p51"/>
          <p:cNvGraphicFramePr/>
          <p:nvPr/>
        </p:nvGraphicFramePr>
        <p:xfrm>
          <a:off x="500738" y="1165950"/>
          <a:ext cx="8142525" cy="3723275"/>
        </p:xfrm>
        <a:graphic>
          <a:graphicData uri="http://schemas.openxmlformats.org/drawingml/2006/table">
            <a:tbl>
              <a:tblPr>
                <a:noFill/>
                <a:tableStyleId>{F9F16661-3251-40BB-948A-6826E7A920B5}</a:tableStyleId>
              </a:tblPr>
              <a:tblGrid>
                <a:gridCol w="3662550">
                  <a:extLst>
                    <a:ext uri="{9D8B030D-6E8A-4147-A177-3AD203B41FA5}">
                      <a16:colId xmlns:a16="http://schemas.microsoft.com/office/drawing/2014/main" val="20000"/>
                    </a:ext>
                  </a:extLst>
                </a:gridCol>
                <a:gridCol w="4479975">
                  <a:extLst>
                    <a:ext uri="{9D8B030D-6E8A-4147-A177-3AD203B41FA5}">
                      <a16:colId xmlns:a16="http://schemas.microsoft.com/office/drawing/2014/main" val="20001"/>
                    </a:ext>
                  </a:extLst>
                </a:gridCol>
              </a:tblGrid>
              <a:tr h="441975">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Problem</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Solution</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814550">
                <a:tc>
                  <a:txBody>
                    <a:bodyPr/>
                    <a:lstStyle/>
                    <a:p>
                      <a:pPr marL="0" lvl="0" indent="0" algn="l" rtl="0">
                        <a:lnSpc>
                          <a:spcPct val="115000"/>
                        </a:lnSpc>
                        <a:spcBef>
                          <a:spcPts val="0"/>
                        </a:spcBef>
                        <a:spcAft>
                          <a:spcPts val="0"/>
                        </a:spcAft>
                        <a:buNone/>
                      </a:pPr>
                      <a:r>
                        <a:rPr lang="en" sz="1200">
                          <a:solidFill>
                            <a:srgbClr val="444444"/>
                          </a:solidFill>
                          <a:highlight>
                            <a:srgbClr val="FFFFFF"/>
                          </a:highlight>
                        </a:rPr>
                        <a:t>Is domain data stored in classes responsible for the GUI?</a:t>
                      </a:r>
                      <a:endParaRPr sz="1200">
                        <a:solidFill>
                          <a:srgbClr val="444444"/>
                        </a:solidFill>
                        <a:highlight>
                          <a:srgbClr val="FFFFFF"/>
                        </a:highlight>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rgbClr val="444444"/>
                          </a:solidFill>
                          <a:highlight>
                            <a:srgbClr val="FFFFFF"/>
                          </a:highlight>
                        </a:rPr>
                        <a:t>Then it’s a good idea to separate the data into separate classes, ensuring connection and synchronization between the domain class and the GUI.</a:t>
                      </a:r>
                      <a:endParaRPr sz="1200">
                        <a:solidFill>
                          <a:srgbClr val="444444"/>
                        </a:solidFill>
                        <a:highlight>
                          <a:srgbClr val="FFFFFF"/>
                        </a:highlight>
                      </a:endParaRPr>
                    </a:p>
                  </a:txBody>
                  <a:tcPr marL="91425" marR="91425" marT="91425" marB="91425"/>
                </a:tc>
                <a:extLst>
                  <a:ext uri="{0D108BD9-81ED-4DB2-BD59-A6C34878D82A}">
                    <a16:rowId xmlns:a16="http://schemas.microsoft.com/office/drawing/2014/main" val="10001"/>
                  </a:ext>
                </a:extLst>
              </a:tr>
              <a:tr h="2466750">
                <a:tc>
                  <a:txBody>
                    <a:bodyPr/>
                    <a:lstStyle/>
                    <a:p>
                      <a:pPr marL="0" lvl="0" indent="0" algn="l" rtl="0">
                        <a:spcBef>
                          <a:spcPts val="0"/>
                        </a:spcBef>
                        <a:spcAft>
                          <a:spcPts val="0"/>
                        </a:spcAft>
                        <a:buNone/>
                      </a:pPr>
                      <a:endParaRPr>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l" rtl="0">
                        <a:spcBef>
                          <a:spcPts val="0"/>
                        </a:spcBef>
                        <a:spcAft>
                          <a:spcPts val="0"/>
                        </a:spcAft>
                        <a:buNone/>
                      </a:pPr>
                      <a:endParaRPr>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2"/>
                  </a:ext>
                </a:extLst>
              </a:tr>
            </a:tbl>
          </a:graphicData>
        </a:graphic>
      </p:graphicFrame>
      <p:pic>
        <p:nvPicPr>
          <p:cNvPr id="296" name="Google Shape;296;p51" descr="Duplicate Observed Data - Before"/>
          <p:cNvPicPr preferRelativeResize="0"/>
          <p:nvPr/>
        </p:nvPicPr>
        <p:blipFill>
          <a:blip r:embed="rId3">
            <a:alphaModFix/>
          </a:blip>
          <a:stretch>
            <a:fillRect/>
          </a:stretch>
        </p:blipFill>
        <p:spPr>
          <a:xfrm>
            <a:off x="1051950" y="2505025"/>
            <a:ext cx="2129825" cy="2129825"/>
          </a:xfrm>
          <a:prstGeom prst="rect">
            <a:avLst/>
          </a:prstGeom>
          <a:noFill/>
          <a:ln>
            <a:noFill/>
          </a:ln>
        </p:spPr>
      </p:pic>
      <p:pic>
        <p:nvPicPr>
          <p:cNvPr id="297" name="Google Shape;297;p51" descr="Duplicate Observed Data - After"/>
          <p:cNvPicPr preferRelativeResize="0"/>
          <p:nvPr/>
        </p:nvPicPr>
        <p:blipFill>
          <a:blip r:embed="rId4">
            <a:alphaModFix/>
          </a:blip>
          <a:stretch>
            <a:fillRect/>
          </a:stretch>
        </p:blipFill>
        <p:spPr>
          <a:xfrm>
            <a:off x="5828850" y="2505025"/>
            <a:ext cx="1170175" cy="23317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2"/>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700"/>
              <a:t>Long Method</a:t>
            </a:r>
            <a:endParaRPr sz="4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Clean Code</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444444"/>
                </a:solidFill>
                <a:highlight>
                  <a:srgbClr val="FFFFFF"/>
                </a:highlight>
              </a:rPr>
              <a:t>The main purpose of refactoring is to fight technical debt. It transforms a mess into clean code and simple design.</a:t>
            </a:r>
            <a:endParaRPr sz="2000">
              <a:solidFill>
                <a:srgbClr val="444444"/>
              </a:solidFill>
              <a:highlight>
                <a:srgbClr val="FFFFFF"/>
              </a:highlight>
              <a:latin typeface="Source Sans Pro"/>
              <a:ea typeface="Source Sans Pro"/>
              <a:cs typeface="Source Sans Pro"/>
              <a:sym typeface="Source Sans Pro"/>
            </a:endParaRPr>
          </a:p>
          <a:p>
            <a:pPr marL="457200" lvl="0" indent="-355600" algn="l" rtl="0">
              <a:spcBef>
                <a:spcPts val="1600"/>
              </a:spcBef>
              <a:spcAft>
                <a:spcPts val="0"/>
              </a:spcAft>
              <a:buClr>
                <a:srgbClr val="444444"/>
              </a:buClr>
              <a:buSzPts val="2000"/>
              <a:buFont typeface="Source Sans Pro"/>
              <a:buAutoNum type="romanUcPeriod"/>
            </a:pPr>
            <a:r>
              <a:rPr lang="en" sz="2000">
                <a:solidFill>
                  <a:srgbClr val="444444"/>
                </a:solidFill>
                <a:highlight>
                  <a:srgbClr val="FFFFFF"/>
                </a:highlight>
                <a:latin typeface="Source Sans Pro"/>
                <a:ea typeface="Source Sans Pro"/>
                <a:cs typeface="Source Sans Pro"/>
                <a:sym typeface="Source Sans Pro"/>
              </a:rPr>
              <a:t> Clean code is obvious for other programmers.</a:t>
            </a:r>
            <a:endParaRPr sz="2000">
              <a:solidFill>
                <a:srgbClr val="444444"/>
              </a:solidFill>
              <a:highlight>
                <a:srgbClr val="FFFFFF"/>
              </a:highlight>
              <a:latin typeface="Source Sans Pro"/>
              <a:ea typeface="Source Sans Pro"/>
              <a:cs typeface="Source Sans Pro"/>
              <a:sym typeface="Source Sans Pro"/>
            </a:endParaRPr>
          </a:p>
          <a:p>
            <a:pPr marL="457200" lvl="0" indent="-355600" algn="l" rtl="0">
              <a:spcBef>
                <a:spcPts val="0"/>
              </a:spcBef>
              <a:spcAft>
                <a:spcPts val="0"/>
              </a:spcAft>
              <a:buClr>
                <a:srgbClr val="444444"/>
              </a:buClr>
              <a:buSzPts val="2000"/>
              <a:buFont typeface="Source Sans Pro"/>
              <a:buAutoNum type="romanUcPeriod"/>
            </a:pPr>
            <a:r>
              <a:rPr lang="en" sz="2000">
                <a:solidFill>
                  <a:srgbClr val="444444"/>
                </a:solidFill>
                <a:highlight>
                  <a:srgbClr val="FFFFFF"/>
                </a:highlight>
                <a:latin typeface="Source Sans Pro"/>
                <a:ea typeface="Source Sans Pro"/>
                <a:cs typeface="Source Sans Pro"/>
                <a:sym typeface="Source Sans Pro"/>
              </a:rPr>
              <a:t> Clean code doesn’t contain duplication.</a:t>
            </a:r>
            <a:endParaRPr sz="2000">
              <a:solidFill>
                <a:srgbClr val="444444"/>
              </a:solidFill>
              <a:highlight>
                <a:srgbClr val="FFFFFF"/>
              </a:highlight>
              <a:latin typeface="Source Sans Pro"/>
              <a:ea typeface="Source Sans Pro"/>
              <a:cs typeface="Source Sans Pro"/>
              <a:sym typeface="Source Sans Pro"/>
            </a:endParaRPr>
          </a:p>
          <a:p>
            <a:pPr marL="457200" lvl="0" indent="-355600" algn="l" rtl="0">
              <a:spcBef>
                <a:spcPts val="0"/>
              </a:spcBef>
              <a:spcAft>
                <a:spcPts val="0"/>
              </a:spcAft>
              <a:buClr>
                <a:srgbClr val="444444"/>
              </a:buClr>
              <a:buSzPts val="2000"/>
              <a:buFont typeface="Source Sans Pro"/>
              <a:buAutoNum type="romanUcPeriod"/>
            </a:pPr>
            <a:r>
              <a:rPr lang="en" sz="2000">
                <a:solidFill>
                  <a:srgbClr val="444444"/>
                </a:solidFill>
                <a:highlight>
                  <a:srgbClr val="FFFFFF"/>
                </a:highlight>
                <a:latin typeface="Source Sans Pro"/>
                <a:ea typeface="Source Sans Pro"/>
                <a:cs typeface="Source Sans Pro"/>
                <a:sym typeface="Source Sans Pro"/>
              </a:rPr>
              <a:t> Clean code contains a minimal number of classes and other moving parts.</a:t>
            </a:r>
            <a:endParaRPr sz="2000">
              <a:solidFill>
                <a:srgbClr val="444444"/>
              </a:solidFill>
              <a:highlight>
                <a:srgbClr val="FFFFFF"/>
              </a:highlight>
              <a:latin typeface="Source Sans Pro"/>
              <a:ea typeface="Source Sans Pro"/>
              <a:cs typeface="Source Sans Pro"/>
              <a:sym typeface="Source Sans Pro"/>
            </a:endParaRPr>
          </a:p>
          <a:p>
            <a:pPr marL="457200" lvl="0" indent="-355600" algn="l" rtl="0">
              <a:spcBef>
                <a:spcPts val="0"/>
              </a:spcBef>
              <a:spcAft>
                <a:spcPts val="0"/>
              </a:spcAft>
              <a:buClr>
                <a:srgbClr val="444444"/>
              </a:buClr>
              <a:buSzPts val="2000"/>
              <a:buFont typeface="Source Sans Pro"/>
              <a:buAutoNum type="romanUcPeriod"/>
            </a:pPr>
            <a:r>
              <a:rPr lang="en" sz="2000">
                <a:solidFill>
                  <a:srgbClr val="444444"/>
                </a:solidFill>
                <a:highlight>
                  <a:srgbClr val="FFFFFF"/>
                </a:highlight>
                <a:latin typeface="Source Sans Pro"/>
                <a:ea typeface="Source Sans Pro"/>
                <a:cs typeface="Source Sans Pro"/>
                <a:sym typeface="Source Sans Pro"/>
              </a:rPr>
              <a:t> Clean code passes all tests.</a:t>
            </a:r>
            <a:endParaRPr sz="2000">
              <a:solidFill>
                <a:srgbClr val="444444"/>
              </a:solidFill>
              <a:highlight>
                <a:srgbClr val="FFFFFF"/>
              </a:highlight>
              <a:latin typeface="Source Sans Pro"/>
              <a:ea typeface="Source Sans Pro"/>
              <a:cs typeface="Source Sans Pro"/>
              <a:sym typeface="Source Sans Pro"/>
            </a:endParaRPr>
          </a:p>
          <a:p>
            <a:pPr marL="457200" lvl="0" indent="-355600" algn="l" rtl="0">
              <a:spcBef>
                <a:spcPts val="0"/>
              </a:spcBef>
              <a:spcAft>
                <a:spcPts val="0"/>
              </a:spcAft>
              <a:buClr>
                <a:srgbClr val="444444"/>
              </a:buClr>
              <a:buSzPts val="2000"/>
              <a:buFont typeface="Source Sans Pro"/>
              <a:buAutoNum type="romanUcPeriod"/>
            </a:pPr>
            <a:r>
              <a:rPr lang="en" sz="2000">
                <a:solidFill>
                  <a:srgbClr val="444444"/>
                </a:solidFill>
                <a:highlight>
                  <a:srgbClr val="FFFFFF"/>
                </a:highlight>
                <a:latin typeface="Source Sans Pro"/>
                <a:ea typeface="Source Sans Pro"/>
                <a:cs typeface="Source Sans Pro"/>
                <a:sym typeface="Source Sans Pro"/>
              </a:rPr>
              <a:t> Clean code is easier and cheaper to maintain!</a:t>
            </a:r>
            <a:endParaRPr sz="2000">
              <a:solidFill>
                <a:srgbClr val="444444"/>
              </a:solidFill>
              <a:highlight>
                <a:srgbClr val="FFFFFF"/>
              </a:highlight>
              <a:latin typeface="Source Sans Pro"/>
              <a:ea typeface="Source Sans Pro"/>
              <a:cs typeface="Source Sans Pro"/>
              <a:sym typeface="Source Sans Pro"/>
            </a:endParaRPr>
          </a:p>
          <a:p>
            <a:pPr marL="0" lvl="0" indent="0" algn="l" rtl="0">
              <a:spcBef>
                <a:spcPts val="200"/>
              </a:spcBef>
              <a:spcAft>
                <a:spcPts val="1600"/>
              </a:spcAft>
              <a:buNone/>
            </a:pPr>
            <a:endParaRPr sz="2000">
              <a:solidFill>
                <a:srgbClr val="444444"/>
              </a:solidFill>
              <a:highlight>
                <a:srgbClr val="FFFFFF"/>
              </a:high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Long Method</a:t>
            </a:r>
            <a:endParaRPr/>
          </a:p>
        </p:txBody>
      </p:sp>
      <p:sp>
        <p:nvSpPr>
          <p:cNvPr id="308" name="Google Shape;308;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2200">
                <a:solidFill>
                  <a:srgbClr val="444444"/>
                </a:solidFill>
                <a:highlight>
                  <a:srgbClr val="FFFFFF"/>
                </a:highlight>
              </a:rPr>
              <a:t>A method contains too many lines of code. Generally, any method longer than ten lines should make you start asking questions.</a:t>
            </a:r>
            <a:endParaRPr sz="2200">
              <a:solidFill>
                <a:srgbClr val="444444"/>
              </a:solidFill>
              <a:highlight>
                <a:srgbClr val="FFFFFF"/>
              </a:highlight>
            </a:endParaRPr>
          </a:p>
          <a:p>
            <a:pPr marL="0" lvl="0" indent="0" algn="just" rtl="0">
              <a:lnSpc>
                <a:spcPct val="100000"/>
              </a:lnSpc>
              <a:spcBef>
                <a:spcPts val="1800"/>
              </a:spcBef>
              <a:spcAft>
                <a:spcPts val="0"/>
              </a:spcAft>
              <a:buClr>
                <a:schemeClr val="dk2"/>
              </a:buClr>
              <a:buSzPts val="1100"/>
              <a:buFont typeface="Arial"/>
              <a:buNone/>
            </a:pPr>
            <a:r>
              <a:rPr lang="en" sz="2200" b="1">
                <a:solidFill>
                  <a:srgbClr val="444444"/>
                </a:solidFill>
                <a:highlight>
                  <a:srgbClr val="FFFFFF"/>
                </a:highlight>
              </a:rPr>
              <a:t>Reasons for the Problem</a:t>
            </a:r>
            <a:endParaRPr sz="2200" b="1">
              <a:solidFill>
                <a:srgbClr val="444444"/>
              </a:solidFill>
              <a:highlight>
                <a:srgbClr val="FFFFFF"/>
              </a:highlight>
            </a:endParaRPr>
          </a:p>
          <a:p>
            <a:pPr marL="0" lvl="0" indent="0" algn="just" rtl="0">
              <a:lnSpc>
                <a:spcPct val="100000"/>
              </a:lnSpc>
              <a:spcBef>
                <a:spcPts val="400"/>
              </a:spcBef>
              <a:spcAft>
                <a:spcPts val="0"/>
              </a:spcAft>
              <a:buClr>
                <a:schemeClr val="dk2"/>
              </a:buClr>
              <a:buSzPts val="1100"/>
              <a:buFont typeface="Arial"/>
              <a:buNone/>
            </a:pPr>
            <a:r>
              <a:rPr lang="en">
                <a:solidFill>
                  <a:srgbClr val="444444"/>
                </a:solidFill>
                <a:highlight>
                  <a:srgbClr val="FFFFFF"/>
                </a:highlight>
              </a:rPr>
              <a:t>Like the Hotel California, something is always being added to a method but nothing is ever taken out. Since it’s easier to write code than to read it, this “smell” remains unnoticed until the method turns into an ugly, oversized beast.</a:t>
            </a:r>
            <a:endParaRPr>
              <a:solidFill>
                <a:srgbClr val="444444"/>
              </a:solidFill>
              <a:highlight>
                <a:srgbClr val="FFFFFF"/>
              </a:highlight>
            </a:endParaRPr>
          </a:p>
          <a:p>
            <a:pPr marL="0" lvl="0" indent="0" algn="just" rtl="0">
              <a:lnSpc>
                <a:spcPct val="100000"/>
              </a:lnSpc>
              <a:spcBef>
                <a:spcPts val="1800"/>
              </a:spcBef>
              <a:spcAft>
                <a:spcPts val="1800"/>
              </a:spcAft>
              <a:buNone/>
            </a:pPr>
            <a:r>
              <a:rPr lang="en">
                <a:solidFill>
                  <a:srgbClr val="444444"/>
                </a:solidFill>
                <a:highlight>
                  <a:srgbClr val="FFFFFF"/>
                </a:highlight>
              </a:rPr>
              <a:t>Mentally, it’s often harder to create a new method than to add to an existing one: “But it’s just two lines, there’s no use in creating a whole method just for that...” Which means that another line is added and then yet another, giving birth to a tangle of spaghetti code.</a:t>
            </a:r>
            <a:endParaRPr>
              <a:solidFill>
                <a:srgbClr val="444444"/>
              </a:solidFill>
              <a:highlight>
                <a:srgbClr val="FFFFFF"/>
              </a:high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Long Method (Cont.)</a:t>
            </a:r>
            <a:endParaRPr/>
          </a:p>
        </p:txBody>
      </p:sp>
      <p:sp>
        <p:nvSpPr>
          <p:cNvPr id="314" name="Google Shape;314;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Clr>
                <a:srgbClr val="444444"/>
              </a:buClr>
              <a:buSzPts val="2200"/>
              <a:buFont typeface="Arial"/>
              <a:buChar char="●"/>
            </a:pPr>
            <a:r>
              <a:rPr lang="en" sz="2200">
                <a:solidFill>
                  <a:srgbClr val="444444"/>
                </a:solidFill>
                <a:highlight>
                  <a:srgbClr val="FFFFFF"/>
                </a:highlight>
              </a:rPr>
              <a:t>To reduce the length of a method body, use </a:t>
            </a:r>
            <a:r>
              <a:rPr lang="en" sz="2200" b="1">
                <a:solidFill>
                  <a:srgbClr val="444444"/>
                </a:solidFill>
                <a:highlight>
                  <a:srgbClr val="FFFFFF"/>
                </a:highlight>
              </a:rPr>
              <a:t>Extract Method</a:t>
            </a:r>
            <a:r>
              <a:rPr lang="en" sz="2200">
                <a:solidFill>
                  <a:srgbClr val="444444"/>
                </a:solidFill>
                <a:highlight>
                  <a:srgbClr val="FFFFFF"/>
                </a:highlight>
              </a:rPr>
              <a:t>.</a:t>
            </a:r>
            <a:endParaRPr sz="2200">
              <a:solidFill>
                <a:srgbClr val="444444"/>
              </a:solidFill>
              <a:highlight>
                <a:srgbClr val="FFFFFF"/>
              </a:highlight>
            </a:endParaRPr>
          </a:p>
          <a:p>
            <a:pPr marL="457200" lvl="0" indent="-368300" algn="just" rtl="0">
              <a:spcBef>
                <a:spcPts val="0"/>
              </a:spcBef>
              <a:spcAft>
                <a:spcPts val="0"/>
              </a:spcAft>
              <a:buClr>
                <a:srgbClr val="444444"/>
              </a:buClr>
              <a:buSzPts val="2200"/>
              <a:buFont typeface="Arial"/>
              <a:buChar char="●"/>
            </a:pPr>
            <a:r>
              <a:rPr lang="en" sz="2200">
                <a:solidFill>
                  <a:srgbClr val="444444"/>
                </a:solidFill>
                <a:highlight>
                  <a:srgbClr val="FFFFFF"/>
                </a:highlight>
              </a:rPr>
              <a:t>If local variables and parameters interfere with extracting a method, use </a:t>
            </a:r>
            <a:r>
              <a:rPr lang="en" sz="2200" b="1">
                <a:solidFill>
                  <a:srgbClr val="444444"/>
                </a:solidFill>
                <a:highlight>
                  <a:srgbClr val="FFFFFF"/>
                </a:highlight>
              </a:rPr>
              <a:t>Replace Temp with Query</a:t>
            </a:r>
            <a:r>
              <a:rPr lang="en" sz="2200">
                <a:solidFill>
                  <a:srgbClr val="444444"/>
                </a:solidFill>
                <a:highlight>
                  <a:srgbClr val="FFFFFF"/>
                </a:highlight>
              </a:rPr>
              <a:t>.</a:t>
            </a:r>
            <a:endParaRPr sz="2200">
              <a:solidFill>
                <a:srgbClr val="444444"/>
              </a:solidFill>
              <a:highlight>
                <a:srgbClr val="FFFFFF"/>
              </a:highlight>
            </a:endParaRPr>
          </a:p>
          <a:p>
            <a:pPr marL="457200" lvl="0" indent="-368300" algn="just" rtl="0">
              <a:spcBef>
                <a:spcPts val="0"/>
              </a:spcBef>
              <a:spcAft>
                <a:spcPts val="0"/>
              </a:spcAft>
              <a:buClr>
                <a:srgbClr val="444444"/>
              </a:buClr>
              <a:buSzPts val="2200"/>
              <a:buFont typeface="Arial"/>
              <a:buChar char="●"/>
            </a:pPr>
            <a:r>
              <a:rPr lang="en" sz="2200">
                <a:solidFill>
                  <a:srgbClr val="444444"/>
                </a:solidFill>
                <a:highlight>
                  <a:srgbClr val="FFFFFF"/>
                </a:highlight>
              </a:rPr>
              <a:t>If none of the previous recipes help, try moving the entire method to a separate object via </a:t>
            </a:r>
            <a:r>
              <a:rPr lang="en" sz="2200" b="1">
                <a:solidFill>
                  <a:srgbClr val="444444"/>
                </a:solidFill>
                <a:highlight>
                  <a:srgbClr val="FFFFFF"/>
                </a:highlight>
              </a:rPr>
              <a:t>Replace Method with Method Object</a:t>
            </a:r>
            <a:r>
              <a:rPr lang="en" sz="2200">
                <a:solidFill>
                  <a:srgbClr val="444444"/>
                </a:solidFill>
                <a:highlight>
                  <a:srgbClr val="FFFFFF"/>
                </a:highlight>
              </a:rPr>
              <a:t>.</a:t>
            </a:r>
            <a:endParaRPr sz="2200">
              <a:solidFill>
                <a:srgbClr val="444444"/>
              </a:solidFill>
              <a:highlight>
                <a:srgbClr val="FFFFFF"/>
              </a:highlight>
            </a:endParaRPr>
          </a:p>
          <a:p>
            <a:pPr marL="457200" lvl="0" indent="-368300" algn="just" rtl="0">
              <a:spcBef>
                <a:spcPts val="0"/>
              </a:spcBef>
              <a:spcAft>
                <a:spcPts val="0"/>
              </a:spcAft>
              <a:buClr>
                <a:srgbClr val="444444"/>
              </a:buClr>
              <a:buSzPts val="2200"/>
              <a:buFont typeface="Arial"/>
              <a:buChar char="●"/>
            </a:pPr>
            <a:r>
              <a:rPr lang="en" sz="2200">
                <a:solidFill>
                  <a:srgbClr val="444444"/>
                </a:solidFill>
                <a:highlight>
                  <a:srgbClr val="FFFFFF"/>
                </a:highlight>
              </a:rPr>
              <a:t>Conditional operators and loops are a good clue that code can be moved to a separate method. For conditionals, use </a:t>
            </a:r>
            <a:r>
              <a:rPr lang="en" sz="2200" b="1">
                <a:solidFill>
                  <a:srgbClr val="444444"/>
                </a:solidFill>
                <a:highlight>
                  <a:srgbClr val="FFFFFF"/>
                </a:highlight>
              </a:rPr>
              <a:t>Decompose Conditional</a:t>
            </a:r>
            <a:r>
              <a:rPr lang="en" sz="2200">
                <a:solidFill>
                  <a:srgbClr val="444444"/>
                </a:solidFill>
                <a:highlight>
                  <a:srgbClr val="FFFFFF"/>
                </a:highlight>
              </a:rPr>
              <a:t>. </a:t>
            </a:r>
            <a:endParaRPr sz="2200">
              <a:solidFill>
                <a:srgbClr val="444444"/>
              </a:solidFill>
              <a:highlight>
                <a:srgbClr val="FFFFFF"/>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Remedies- Extract Method</a:t>
            </a:r>
            <a:endParaRPr/>
          </a:p>
        </p:txBody>
      </p:sp>
      <p:graphicFrame>
        <p:nvGraphicFramePr>
          <p:cNvPr id="320" name="Google Shape;320;p55"/>
          <p:cNvGraphicFramePr/>
          <p:nvPr/>
        </p:nvGraphicFramePr>
        <p:xfrm>
          <a:off x="500738" y="1165950"/>
          <a:ext cx="8142525" cy="3645826"/>
        </p:xfrm>
        <a:graphic>
          <a:graphicData uri="http://schemas.openxmlformats.org/drawingml/2006/table">
            <a:tbl>
              <a:tblPr>
                <a:noFill/>
                <a:tableStyleId>{F9F16661-3251-40BB-948A-6826E7A920B5}</a:tableStyleId>
              </a:tblPr>
              <a:tblGrid>
                <a:gridCol w="3662550">
                  <a:extLst>
                    <a:ext uri="{9D8B030D-6E8A-4147-A177-3AD203B41FA5}">
                      <a16:colId xmlns:a16="http://schemas.microsoft.com/office/drawing/2014/main" val="20000"/>
                    </a:ext>
                  </a:extLst>
                </a:gridCol>
                <a:gridCol w="4479975">
                  <a:extLst>
                    <a:ext uri="{9D8B030D-6E8A-4147-A177-3AD203B41FA5}">
                      <a16:colId xmlns:a16="http://schemas.microsoft.com/office/drawing/2014/main" val="20001"/>
                    </a:ext>
                  </a:extLst>
                </a:gridCol>
              </a:tblGrid>
              <a:tr h="396700">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Problem</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Solution</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535550">
                <a:tc>
                  <a:txBody>
                    <a:bodyPr/>
                    <a:lstStyle/>
                    <a:p>
                      <a:pPr marL="0" lvl="0" indent="0" algn="l" rtl="0">
                        <a:lnSpc>
                          <a:spcPct val="115000"/>
                        </a:lnSpc>
                        <a:spcBef>
                          <a:spcPts val="0"/>
                        </a:spcBef>
                        <a:spcAft>
                          <a:spcPts val="0"/>
                        </a:spcAft>
                        <a:buNone/>
                      </a:pPr>
                      <a:r>
                        <a:rPr lang="en">
                          <a:solidFill>
                            <a:srgbClr val="444444"/>
                          </a:solidFill>
                          <a:highlight>
                            <a:srgbClr val="FFFFFF"/>
                          </a:highlight>
                        </a:rPr>
                        <a:t>You have a code fragment that can be grouped together.</a:t>
                      </a:r>
                      <a:endParaRPr b="1">
                        <a:solidFill>
                          <a:srgbClr val="444444"/>
                        </a:solidFill>
                        <a:highlight>
                          <a:srgbClr val="FFFFFF"/>
                        </a:highlight>
                        <a:latin typeface="Source Sans Pro"/>
                        <a:ea typeface="Source Sans Pro"/>
                        <a:cs typeface="Source Sans Pro"/>
                        <a:sym typeface="Source Sans Pro"/>
                      </a:endParaRPr>
                    </a:p>
                  </a:txBody>
                  <a:tcPr marL="91425" marR="91425" marT="91425" marB="91425"/>
                </a:tc>
                <a:tc>
                  <a:txBody>
                    <a:bodyPr/>
                    <a:lstStyle/>
                    <a:p>
                      <a:pPr marL="0" lvl="0" indent="0" algn="l" rtl="0">
                        <a:lnSpc>
                          <a:spcPct val="115000"/>
                        </a:lnSpc>
                        <a:spcBef>
                          <a:spcPts val="0"/>
                        </a:spcBef>
                        <a:spcAft>
                          <a:spcPts val="0"/>
                        </a:spcAft>
                        <a:buNone/>
                      </a:pPr>
                      <a:r>
                        <a:rPr lang="en">
                          <a:solidFill>
                            <a:srgbClr val="444444"/>
                          </a:solidFill>
                          <a:highlight>
                            <a:srgbClr val="FFFFFF"/>
                          </a:highlight>
                        </a:rPr>
                        <a:t>Move this code to a separate new method (or function) and replace the old code with a call to the method.</a:t>
                      </a:r>
                      <a:endParaRPr b="1">
                        <a:solidFill>
                          <a:srgbClr val="444444"/>
                        </a:solidFill>
                        <a:highlight>
                          <a:srgbClr val="FFFFFF"/>
                        </a:highlight>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1"/>
                  </a:ext>
                </a:extLst>
              </a:tr>
              <a:tr h="1780350">
                <a:tc>
                  <a:txBody>
                    <a:bodyPr/>
                    <a:lstStyle/>
                    <a:p>
                      <a:pPr marL="0" lvl="0" indent="0" algn="l" rtl="0">
                        <a:spcBef>
                          <a:spcPts val="0"/>
                        </a:spcBef>
                        <a:spcAft>
                          <a:spcPts val="0"/>
                        </a:spcAft>
                        <a:buNone/>
                      </a:pPr>
                      <a:r>
                        <a:rPr lang="en" b="1">
                          <a:solidFill>
                            <a:schemeClr val="dk2"/>
                          </a:solidFill>
                          <a:highlight>
                            <a:srgbClr val="F6F8F8"/>
                          </a:highlight>
                          <a:latin typeface="Courier New"/>
                          <a:ea typeface="Courier New"/>
                          <a:cs typeface="Courier New"/>
                          <a:sym typeface="Courier New"/>
                        </a:rPr>
                        <a:t>void</a:t>
                      </a:r>
                      <a:r>
                        <a:rPr lang="en">
                          <a:solidFill>
                            <a:schemeClr val="dk2"/>
                          </a:solidFill>
                          <a:highlight>
                            <a:srgbClr val="F6F8F8"/>
                          </a:highlight>
                          <a:latin typeface="Courier New"/>
                          <a:ea typeface="Courier New"/>
                          <a:cs typeface="Courier New"/>
                          <a:sym typeface="Courier New"/>
                        </a:rPr>
                        <a:t> </a:t>
                      </a:r>
                      <a:r>
                        <a:rPr lang="en" b="1">
                          <a:solidFill>
                            <a:srgbClr val="990000"/>
                          </a:solidFill>
                          <a:highlight>
                            <a:srgbClr val="F6F8F8"/>
                          </a:highlight>
                          <a:latin typeface="Courier New"/>
                          <a:ea typeface="Courier New"/>
                          <a:cs typeface="Courier New"/>
                          <a:sym typeface="Courier New"/>
                        </a:rPr>
                        <a:t>printOwing</a:t>
                      </a: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printBanner();</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r>
                        <a:rPr lang="en">
                          <a:solidFill>
                            <a:srgbClr val="009900"/>
                          </a:solidFill>
                          <a:highlight>
                            <a:srgbClr val="F6F8F8"/>
                          </a:highlight>
                          <a:latin typeface="Courier New"/>
                          <a:ea typeface="Courier New"/>
                          <a:cs typeface="Courier New"/>
                          <a:sym typeface="Courier New"/>
                        </a:rPr>
                        <a:t>// Print details.</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System.out.println(</a:t>
                      </a:r>
                      <a:r>
                        <a:rPr lang="en">
                          <a:solidFill>
                            <a:srgbClr val="DD1144"/>
                          </a:solidFill>
                          <a:highlight>
                            <a:srgbClr val="F6F8F8"/>
                          </a:highlight>
                          <a:latin typeface="Courier New"/>
                          <a:ea typeface="Courier New"/>
                          <a:cs typeface="Courier New"/>
                          <a:sym typeface="Courier New"/>
                        </a:rPr>
                        <a:t>"name: "</a:t>
                      </a:r>
                      <a:r>
                        <a:rPr lang="en">
                          <a:solidFill>
                            <a:schemeClr val="dk2"/>
                          </a:solidFill>
                          <a:highlight>
                            <a:srgbClr val="F6F8F8"/>
                          </a:highlight>
                          <a:latin typeface="Courier New"/>
                          <a:ea typeface="Courier New"/>
                          <a:cs typeface="Courier New"/>
                          <a:sym typeface="Courier New"/>
                        </a:rPr>
                        <a:t> + name);</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System.out.println(</a:t>
                      </a:r>
                      <a:r>
                        <a:rPr lang="en">
                          <a:solidFill>
                            <a:srgbClr val="DD1144"/>
                          </a:solidFill>
                          <a:highlight>
                            <a:srgbClr val="F6F8F8"/>
                          </a:highlight>
                          <a:latin typeface="Courier New"/>
                          <a:ea typeface="Courier New"/>
                          <a:cs typeface="Courier New"/>
                          <a:sym typeface="Courier New"/>
                        </a:rPr>
                        <a:t>"amount: "</a:t>
                      </a:r>
                      <a:r>
                        <a:rPr lang="en">
                          <a:solidFill>
                            <a:schemeClr val="dk2"/>
                          </a:solidFill>
                          <a:highlight>
                            <a:srgbClr val="F6F8F8"/>
                          </a:highlight>
                          <a:latin typeface="Courier New"/>
                          <a:ea typeface="Courier New"/>
                          <a:cs typeface="Courier New"/>
                          <a:sym typeface="Courier New"/>
                        </a:rPr>
                        <a:t> + getOutstanding());</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a:solidFill>
                            <a:schemeClr val="dk2"/>
                          </a:solidFill>
                          <a:highlight>
                            <a:srgbClr val="F6F8F8"/>
                          </a:highlight>
                          <a:latin typeface="Courier New"/>
                          <a:ea typeface="Courier New"/>
                          <a:cs typeface="Courier New"/>
                          <a:sym typeface="Courier New"/>
                        </a:rPr>
                        <a:t>}</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endParaRPr>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l" rtl="0">
                        <a:spcBef>
                          <a:spcPts val="0"/>
                        </a:spcBef>
                        <a:spcAft>
                          <a:spcPts val="0"/>
                        </a:spcAft>
                        <a:buNone/>
                      </a:pPr>
                      <a:r>
                        <a:rPr lang="en" b="1">
                          <a:solidFill>
                            <a:schemeClr val="dk2"/>
                          </a:solidFill>
                          <a:highlight>
                            <a:srgbClr val="F6F8F8"/>
                          </a:highlight>
                          <a:latin typeface="Courier New"/>
                          <a:ea typeface="Courier New"/>
                          <a:cs typeface="Courier New"/>
                          <a:sym typeface="Courier New"/>
                        </a:rPr>
                        <a:t>void</a:t>
                      </a:r>
                      <a:r>
                        <a:rPr lang="en">
                          <a:solidFill>
                            <a:schemeClr val="dk2"/>
                          </a:solidFill>
                          <a:highlight>
                            <a:srgbClr val="F6F8F8"/>
                          </a:highlight>
                          <a:latin typeface="Courier New"/>
                          <a:ea typeface="Courier New"/>
                          <a:cs typeface="Courier New"/>
                          <a:sym typeface="Courier New"/>
                        </a:rPr>
                        <a:t> </a:t>
                      </a:r>
                      <a:r>
                        <a:rPr lang="en" b="1">
                          <a:solidFill>
                            <a:srgbClr val="990000"/>
                          </a:solidFill>
                          <a:highlight>
                            <a:srgbClr val="F6F8F8"/>
                          </a:highlight>
                          <a:latin typeface="Courier New"/>
                          <a:ea typeface="Courier New"/>
                          <a:cs typeface="Courier New"/>
                          <a:sym typeface="Courier New"/>
                        </a:rPr>
                        <a:t>printOwing</a:t>
                      </a: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printBanner();</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printDetails(getOutstanding());</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b="1">
                          <a:solidFill>
                            <a:schemeClr val="dk2"/>
                          </a:solidFill>
                          <a:highlight>
                            <a:srgbClr val="F6F8F8"/>
                          </a:highlight>
                          <a:latin typeface="Courier New"/>
                          <a:ea typeface="Courier New"/>
                          <a:cs typeface="Courier New"/>
                          <a:sym typeface="Courier New"/>
                        </a:rPr>
                        <a:t>void</a:t>
                      </a:r>
                      <a:r>
                        <a:rPr lang="en">
                          <a:solidFill>
                            <a:schemeClr val="dk2"/>
                          </a:solidFill>
                          <a:highlight>
                            <a:srgbClr val="F6F8F8"/>
                          </a:highlight>
                          <a:latin typeface="Courier New"/>
                          <a:ea typeface="Courier New"/>
                          <a:cs typeface="Courier New"/>
                          <a:sym typeface="Courier New"/>
                        </a:rPr>
                        <a:t> </a:t>
                      </a:r>
                      <a:r>
                        <a:rPr lang="en" b="1">
                          <a:solidFill>
                            <a:srgbClr val="990000"/>
                          </a:solidFill>
                          <a:highlight>
                            <a:srgbClr val="F6F8F8"/>
                          </a:highlight>
                          <a:latin typeface="Courier New"/>
                          <a:ea typeface="Courier New"/>
                          <a:cs typeface="Courier New"/>
                          <a:sym typeface="Courier New"/>
                        </a:rPr>
                        <a:t>printDetails</a:t>
                      </a:r>
                      <a:r>
                        <a:rPr lang="en">
                          <a:solidFill>
                            <a:schemeClr val="dk2"/>
                          </a:solidFill>
                          <a:highlight>
                            <a:srgbClr val="F6F8F8"/>
                          </a:highlight>
                          <a:latin typeface="Courier New"/>
                          <a:ea typeface="Courier New"/>
                          <a:cs typeface="Courier New"/>
                          <a:sym typeface="Courier New"/>
                        </a:rPr>
                        <a:t>(</a:t>
                      </a:r>
                      <a:r>
                        <a:rPr lang="en" b="1">
                          <a:solidFill>
                            <a:schemeClr val="dk2"/>
                          </a:solidFill>
                          <a:highlight>
                            <a:srgbClr val="F6F8F8"/>
                          </a:highlight>
                          <a:latin typeface="Courier New"/>
                          <a:ea typeface="Courier New"/>
                          <a:cs typeface="Courier New"/>
                          <a:sym typeface="Courier New"/>
                        </a:rPr>
                        <a:t>double</a:t>
                      </a:r>
                      <a:r>
                        <a:rPr lang="en">
                          <a:solidFill>
                            <a:schemeClr val="dk2"/>
                          </a:solidFill>
                          <a:highlight>
                            <a:srgbClr val="F6F8F8"/>
                          </a:highlight>
                          <a:latin typeface="Courier New"/>
                          <a:ea typeface="Courier New"/>
                          <a:cs typeface="Courier New"/>
                          <a:sym typeface="Courier New"/>
                        </a:rPr>
                        <a:t> outstanding)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System.out.println(</a:t>
                      </a:r>
                      <a:r>
                        <a:rPr lang="en">
                          <a:solidFill>
                            <a:srgbClr val="DD1144"/>
                          </a:solidFill>
                          <a:highlight>
                            <a:srgbClr val="F6F8F8"/>
                          </a:highlight>
                          <a:latin typeface="Courier New"/>
                          <a:ea typeface="Courier New"/>
                          <a:cs typeface="Courier New"/>
                          <a:sym typeface="Courier New"/>
                        </a:rPr>
                        <a:t>"name: "</a:t>
                      </a:r>
                      <a:r>
                        <a:rPr lang="en">
                          <a:solidFill>
                            <a:schemeClr val="dk2"/>
                          </a:solidFill>
                          <a:highlight>
                            <a:srgbClr val="F6F8F8"/>
                          </a:highlight>
                          <a:latin typeface="Courier New"/>
                          <a:ea typeface="Courier New"/>
                          <a:cs typeface="Courier New"/>
                          <a:sym typeface="Courier New"/>
                        </a:rPr>
                        <a:t> + name);</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System.out.println(</a:t>
                      </a:r>
                      <a:r>
                        <a:rPr lang="en">
                          <a:solidFill>
                            <a:srgbClr val="DD1144"/>
                          </a:solidFill>
                          <a:highlight>
                            <a:srgbClr val="F6F8F8"/>
                          </a:highlight>
                          <a:latin typeface="Courier New"/>
                          <a:ea typeface="Courier New"/>
                          <a:cs typeface="Courier New"/>
                          <a:sym typeface="Courier New"/>
                        </a:rPr>
                        <a:t>"amount: "</a:t>
                      </a:r>
                      <a:r>
                        <a:rPr lang="en">
                          <a:solidFill>
                            <a:schemeClr val="dk2"/>
                          </a:solidFill>
                          <a:highlight>
                            <a:srgbClr val="F6F8F8"/>
                          </a:highlight>
                          <a:latin typeface="Courier New"/>
                          <a:ea typeface="Courier New"/>
                          <a:cs typeface="Courier New"/>
                          <a:sym typeface="Courier New"/>
                        </a:rPr>
                        <a:t> + outstanding);</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a:solidFill>
                            <a:schemeClr val="dk2"/>
                          </a:solidFill>
                          <a:highlight>
                            <a:srgbClr val="F6F8F8"/>
                          </a:highlight>
                          <a:latin typeface="Courier New"/>
                          <a:ea typeface="Courier New"/>
                          <a:cs typeface="Courier New"/>
                          <a:sym typeface="Courier New"/>
                        </a:rPr>
                        <a:t>}</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endParaRPr>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Remedies- Replace Temp with Query</a:t>
            </a:r>
            <a:endParaRPr/>
          </a:p>
        </p:txBody>
      </p:sp>
      <p:graphicFrame>
        <p:nvGraphicFramePr>
          <p:cNvPr id="326" name="Google Shape;326;p56"/>
          <p:cNvGraphicFramePr/>
          <p:nvPr/>
        </p:nvGraphicFramePr>
        <p:xfrm>
          <a:off x="500738" y="1165950"/>
          <a:ext cx="8142525" cy="3776446"/>
        </p:xfrm>
        <a:graphic>
          <a:graphicData uri="http://schemas.openxmlformats.org/drawingml/2006/table">
            <a:tbl>
              <a:tblPr>
                <a:noFill/>
                <a:tableStyleId>{F9F16661-3251-40BB-948A-6826E7A920B5}</a:tableStyleId>
              </a:tblPr>
              <a:tblGrid>
                <a:gridCol w="3662550">
                  <a:extLst>
                    <a:ext uri="{9D8B030D-6E8A-4147-A177-3AD203B41FA5}">
                      <a16:colId xmlns:a16="http://schemas.microsoft.com/office/drawing/2014/main" val="20000"/>
                    </a:ext>
                  </a:extLst>
                </a:gridCol>
                <a:gridCol w="4479975">
                  <a:extLst>
                    <a:ext uri="{9D8B030D-6E8A-4147-A177-3AD203B41FA5}">
                      <a16:colId xmlns:a16="http://schemas.microsoft.com/office/drawing/2014/main" val="20001"/>
                    </a:ext>
                  </a:extLst>
                </a:gridCol>
              </a:tblGrid>
              <a:tr h="396700">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Problem</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Solution</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535550">
                <a:tc>
                  <a:txBody>
                    <a:bodyPr/>
                    <a:lstStyle/>
                    <a:p>
                      <a:pPr marL="0" lvl="0" indent="0" algn="just" rtl="0">
                        <a:lnSpc>
                          <a:spcPct val="115000"/>
                        </a:lnSpc>
                        <a:spcBef>
                          <a:spcPts val="0"/>
                        </a:spcBef>
                        <a:spcAft>
                          <a:spcPts val="0"/>
                        </a:spcAft>
                        <a:buNone/>
                      </a:pPr>
                      <a:r>
                        <a:rPr lang="en" sz="1200">
                          <a:solidFill>
                            <a:srgbClr val="444444"/>
                          </a:solidFill>
                          <a:highlight>
                            <a:srgbClr val="FFFFFF"/>
                          </a:highlight>
                        </a:rPr>
                        <a:t>You place the result of an expression in a local variable for later use in your code.</a:t>
                      </a:r>
                      <a:endParaRPr>
                        <a:solidFill>
                          <a:srgbClr val="444444"/>
                        </a:solidFill>
                        <a:highlight>
                          <a:srgbClr val="FFFFFF"/>
                        </a:highlight>
                      </a:endParaRPr>
                    </a:p>
                  </a:txBody>
                  <a:tcPr marL="91425" marR="91425" marT="91425" marB="91425"/>
                </a:tc>
                <a:tc>
                  <a:txBody>
                    <a:bodyPr/>
                    <a:lstStyle/>
                    <a:p>
                      <a:pPr marL="0" lvl="0" indent="0" algn="just" rtl="0">
                        <a:lnSpc>
                          <a:spcPct val="115000"/>
                        </a:lnSpc>
                        <a:spcBef>
                          <a:spcPts val="0"/>
                        </a:spcBef>
                        <a:spcAft>
                          <a:spcPts val="0"/>
                        </a:spcAft>
                        <a:buNone/>
                      </a:pPr>
                      <a:r>
                        <a:rPr lang="en" sz="1200">
                          <a:solidFill>
                            <a:srgbClr val="444444"/>
                          </a:solidFill>
                          <a:highlight>
                            <a:srgbClr val="FFFFFF"/>
                          </a:highlight>
                        </a:rPr>
                        <a:t>Move the entire expression to a separate method and return the result from it. Query the method instead of using a variable. Incorporate the new method in other methods, if necessary.</a:t>
                      </a:r>
                      <a:endParaRPr>
                        <a:solidFill>
                          <a:srgbClr val="444444"/>
                        </a:solidFill>
                        <a:highlight>
                          <a:srgbClr val="FFFFFF"/>
                        </a:highlight>
                      </a:endParaRPr>
                    </a:p>
                  </a:txBody>
                  <a:tcPr marL="91425" marR="91425" marT="91425" marB="91425"/>
                </a:tc>
                <a:extLst>
                  <a:ext uri="{0D108BD9-81ED-4DB2-BD59-A6C34878D82A}">
                    <a16:rowId xmlns:a16="http://schemas.microsoft.com/office/drawing/2014/main" val="10001"/>
                  </a:ext>
                </a:extLst>
              </a:tr>
              <a:tr h="1780350">
                <a:tc>
                  <a:txBody>
                    <a:bodyPr/>
                    <a:lstStyle/>
                    <a:p>
                      <a:pPr marL="0" lvl="0" indent="0" algn="l" rtl="0">
                        <a:spcBef>
                          <a:spcPts val="0"/>
                        </a:spcBef>
                        <a:spcAft>
                          <a:spcPts val="0"/>
                        </a:spcAft>
                        <a:buNone/>
                      </a:pPr>
                      <a:r>
                        <a:rPr lang="en" b="1">
                          <a:solidFill>
                            <a:schemeClr val="dk2"/>
                          </a:solidFill>
                          <a:highlight>
                            <a:srgbClr val="F6F8F8"/>
                          </a:highlight>
                          <a:latin typeface="Courier New"/>
                          <a:ea typeface="Courier New"/>
                          <a:cs typeface="Courier New"/>
                          <a:sym typeface="Courier New"/>
                        </a:rPr>
                        <a:t>double</a:t>
                      </a:r>
                      <a:r>
                        <a:rPr lang="en">
                          <a:solidFill>
                            <a:schemeClr val="dk2"/>
                          </a:solidFill>
                          <a:highlight>
                            <a:srgbClr val="F6F8F8"/>
                          </a:highlight>
                          <a:latin typeface="Courier New"/>
                          <a:ea typeface="Courier New"/>
                          <a:cs typeface="Courier New"/>
                          <a:sym typeface="Courier New"/>
                        </a:rPr>
                        <a:t> </a:t>
                      </a:r>
                      <a:r>
                        <a:rPr lang="en" b="1">
                          <a:solidFill>
                            <a:srgbClr val="990000"/>
                          </a:solidFill>
                          <a:highlight>
                            <a:srgbClr val="F6F8F8"/>
                          </a:highlight>
                          <a:latin typeface="Courier New"/>
                          <a:ea typeface="Courier New"/>
                          <a:cs typeface="Courier New"/>
                          <a:sym typeface="Courier New"/>
                        </a:rPr>
                        <a:t>calculateTotal</a:t>
                      </a: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r>
                        <a:rPr lang="en" b="1">
                          <a:solidFill>
                            <a:schemeClr val="dk2"/>
                          </a:solidFill>
                          <a:highlight>
                            <a:srgbClr val="F6F8F8"/>
                          </a:highlight>
                          <a:latin typeface="Courier New"/>
                          <a:ea typeface="Courier New"/>
                          <a:cs typeface="Courier New"/>
                          <a:sym typeface="Courier New"/>
                        </a:rPr>
                        <a:t>double</a:t>
                      </a:r>
                      <a:r>
                        <a:rPr lang="en">
                          <a:solidFill>
                            <a:schemeClr val="dk2"/>
                          </a:solidFill>
                          <a:highlight>
                            <a:srgbClr val="F6F8F8"/>
                          </a:highlight>
                          <a:latin typeface="Courier New"/>
                          <a:ea typeface="Courier New"/>
                          <a:cs typeface="Courier New"/>
                          <a:sym typeface="Courier New"/>
                        </a:rPr>
                        <a:t> basePrice = quantity * itemPrice;</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r>
                        <a:rPr lang="en" b="1">
                          <a:solidFill>
                            <a:schemeClr val="dk2"/>
                          </a:solidFill>
                          <a:highlight>
                            <a:srgbClr val="F6F8F8"/>
                          </a:highlight>
                          <a:latin typeface="Courier New"/>
                          <a:ea typeface="Courier New"/>
                          <a:cs typeface="Courier New"/>
                          <a:sym typeface="Courier New"/>
                        </a:rPr>
                        <a:t>if</a:t>
                      </a:r>
                      <a:r>
                        <a:rPr lang="en">
                          <a:solidFill>
                            <a:schemeClr val="dk2"/>
                          </a:solidFill>
                          <a:highlight>
                            <a:srgbClr val="F6F8F8"/>
                          </a:highlight>
                          <a:latin typeface="Courier New"/>
                          <a:ea typeface="Courier New"/>
                          <a:cs typeface="Courier New"/>
                          <a:sym typeface="Courier New"/>
                        </a:rPr>
                        <a:t> (basePrice &gt; </a:t>
                      </a:r>
                      <a:r>
                        <a:rPr lang="en">
                          <a:solidFill>
                            <a:srgbClr val="005CC5"/>
                          </a:solidFill>
                          <a:highlight>
                            <a:srgbClr val="F6F8F8"/>
                          </a:highlight>
                          <a:latin typeface="Courier New"/>
                          <a:ea typeface="Courier New"/>
                          <a:cs typeface="Courier New"/>
                          <a:sym typeface="Courier New"/>
                        </a:rPr>
                        <a:t>1000</a:t>
                      </a: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r>
                        <a:rPr lang="en" b="1">
                          <a:solidFill>
                            <a:schemeClr val="dk2"/>
                          </a:solidFill>
                          <a:highlight>
                            <a:srgbClr val="F6F8F8"/>
                          </a:highlight>
                          <a:latin typeface="Courier New"/>
                          <a:ea typeface="Courier New"/>
                          <a:cs typeface="Courier New"/>
                          <a:sym typeface="Courier New"/>
                        </a:rPr>
                        <a:t>return</a:t>
                      </a:r>
                      <a:r>
                        <a:rPr lang="en">
                          <a:solidFill>
                            <a:schemeClr val="dk2"/>
                          </a:solidFill>
                          <a:highlight>
                            <a:srgbClr val="F6F8F8"/>
                          </a:highlight>
                          <a:latin typeface="Courier New"/>
                          <a:ea typeface="Courier New"/>
                          <a:cs typeface="Courier New"/>
                          <a:sym typeface="Courier New"/>
                        </a:rPr>
                        <a:t> basePrice * </a:t>
                      </a:r>
                      <a:r>
                        <a:rPr lang="en">
                          <a:solidFill>
                            <a:srgbClr val="005CC5"/>
                          </a:solidFill>
                          <a:highlight>
                            <a:srgbClr val="F6F8F8"/>
                          </a:highlight>
                          <a:latin typeface="Courier New"/>
                          <a:ea typeface="Courier New"/>
                          <a:cs typeface="Courier New"/>
                          <a:sym typeface="Courier New"/>
                        </a:rPr>
                        <a:t>0.95</a:t>
                      </a:r>
                      <a:r>
                        <a:rPr lang="en">
                          <a:solidFill>
                            <a:schemeClr val="dk2"/>
                          </a:solidFill>
                          <a:highlight>
                            <a:srgbClr val="F6F8F8"/>
                          </a:highlight>
                          <a:latin typeface="Courier New"/>
                          <a:ea typeface="Courier New"/>
                          <a:cs typeface="Courier New"/>
                          <a:sym typeface="Courier New"/>
                        </a:rPr>
                        <a:t>;</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r>
                        <a:rPr lang="en" b="1">
                          <a:solidFill>
                            <a:schemeClr val="dk2"/>
                          </a:solidFill>
                          <a:highlight>
                            <a:srgbClr val="F6F8F8"/>
                          </a:highlight>
                          <a:latin typeface="Courier New"/>
                          <a:ea typeface="Courier New"/>
                          <a:cs typeface="Courier New"/>
                          <a:sym typeface="Courier New"/>
                        </a:rPr>
                        <a:t>else</a:t>
                      </a: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r>
                        <a:rPr lang="en" b="1">
                          <a:solidFill>
                            <a:schemeClr val="dk2"/>
                          </a:solidFill>
                          <a:highlight>
                            <a:srgbClr val="F6F8F8"/>
                          </a:highlight>
                          <a:latin typeface="Courier New"/>
                          <a:ea typeface="Courier New"/>
                          <a:cs typeface="Courier New"/>
                          <a:sym typeface="Courier New"/>
                        </a:rPr>
                        <a:t>return</a:t>
                      </a:r>
                      <a:r>
                        <a:rPr lang="en">
                          <a:solidFill>
                            <a:schemeClr val="dk2"/>
                          </a:solidFill>
                          <a:highlight>
                            <a:srgbClr val="F6F8F8"/>
                          </a:highlight>
                          <a:latin typeface="Courier New"/>
                          <a:ea typeface="Courier New"/>
                          <a:cs typeface="Courier New"/>
                          <a:sym typeface="Courier New"/>
                        </a:rPr>
                        <a:t> basePrice * </a:t>
                      </a:r>
                      <a:r>
                        <a:rPr lang="en">
                          <a:solidFill>
                            <a:srgbClr val="005CC5"/>
                          </a:solidFill>
                          <a:highlight>
                            <a:srgbClr val="F6F8F8"/>
                          </a:highlight>
                          <a:latin typeface="Courier New"/>
                          <a:ea typeface="Courier New"/>
                          <a:cs typeface="Courier New"/>
                          <a:sym typeface="Courier New"/>
                        </a:rPr>
                        <a:t>0.98</a:t>
                      </a:r>
                      <a:r>
                        <a:rPr lang="en">
                          <a:solidFill>
                            <a:schemeClr val="dk2"/>
                          </a:solidFill>
                          <a:highlight>
                            <a:srgbClr val="F6F8F8"/>
                          </a:highlight>
                          <a:latin typeface="Courier New"/>
                          <a:ea typeface="Courier New"/>
                          <a:cs typeface="Courier New"/>
                          <a:sym typeface="Courier New"/>
                        </a:rPr>
                        <a:t>;</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a:solidFill>
                            <a:schemeClr val="dk2"/>
                          </a:solidFill>
                          <a:highlight>
                            <a:srgbClr val="F6F8F8"/>
                          </a:highlight>
                          <a:latin typeface="Courier New"/>
                          <a:ea typeface="Courier New"/>
                          <a:cs typeface="Courier New"/>
                          <a:sym typeface="Courier New"/>
                        </a:rPr>
                        <a:t>}</a:t>
                      </a:r>
                      <a:endParaRPr sz="1700" b="1">
                        <a:solidFill>
                          <a:schemeClr val="dk2"/>
                        </a:solidFill>
                        <a:highlight>
                          <a:srgbClr val="F6F8F8"/>
                        </a:highlight>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b="1">
                          <a:solidFill>
                            <a:schemeClr val="dk2"/>
                          </a:solidFill>
                          <a:highlight>
                            <a:srgbClr val="F6F8F8"/>
                          </a:highlight>
                          <a:latin typeface="Courier New"/>
                          <a:ea typeface="Courier New"/>
                          <a:cs typeface="Courier New"/>
                          <a:sym typeface="Courier New"/>
                        </a:rPr>
                        <a:t>double</a:t>
                      </a:r>
                      <a:r>
                        <a:rPr lang="en">
                          <a:solidFill>
                            <a:schemeClr val="dk2"/>
                          </a:solidFill>
                          <a:highlight>
                            <a:srgbClr val="F6F8F8"/>
                          </a:highlight>
                          <a:latin typeface="Courier New"/>
                          <a:ea typeface="Courier New"/>
                          <a:cs typeface="Courier New"/>
                          <a:sym typeface="Courier New"/>
                        </a:rPr>
                        <a:t> </a:t>
                      </a:r>
                      <a:r>
                        <a:rPr lang="en" b="1">
                          <a:solidFill>
                            <a:srgbClr val="990000"/>
                          </a:solidFill>
                          <a:highlight>
                            <a:srgbClr val="F6F8F8"/>
                          </a:highlight>
                          <a:latin typeface="Courier New"/>
                          <a:ea typeface="Courier New"/>
                          <a:cs typeface="Courier New"/>
                          <a:sym typeface="Courier New"/>
                        </a:rPr>
                        <a:t>calculateTotal</a:t>
                      </a: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r>
                        <a:rPr lang="en" b="1">
                          <a:solidFill>
                            <a:schemeClr val="dk2"/>
                          </a:solidFill>
                          <a:highlight>
                            <a:srgbClr val="F6F8F8"/>
                          </a:highlight>
                          <a:latin typeface="Courier New"/>
                          <a:ea typeface="Courier New"/>
                          <a:cs typeface="Courier New"/>
                          <a:sym typeface="Courier New"/>
                        </a:rPr>
                        <a:t>if</a:t>
                      </a:r>
                      <a:r>
                        <a:rPr lang="en">
                          <a:solidFill>
                            <a:schemeClr val="dk2"/>
                          </a:solidFill>
                          <a:highlight>
                            <a:srgbClr val="F6F8F8"/>
                          </a:highlight>
                          <a:latin typeface="Courier New"/>
                          <a:ea typeface="Courier New"/>
                          <a:cs typeface="Courier New"/>
                          <a:sym typeface="Courier New"/>
                        </a:rPr>
                        <a:t> (basePrice() &gt; </a:t>
                      </a:r>
                      <a:r>
                        <a:rPr lang="en">
                          <a:solidFill>
                            <a:srgbClr val="005CC5"/>
                          </a:solidFill>
                          <a:highlight>
                            <a:srgbClr val="F6F8F8"/>
                          </a:highlight>
                          <a:latin typeface="Courier New"/>
                          <a:ea typeface="Courier New"/>
                          <a:cs typeface="Courier New"/>
                          <a:sym typeface="Courier New"/>
                        </a:rPr>
                        <a:t>1000</a:t>
                      </a: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r>
                        <a:rPr lang="en" b="1">
                          <a:solidFill>
                            <a:schemeClr val="dk2"/>
                          </a:solidFill>
                          <a:highlight>
                            <a:srgbClr val="F6F8F8"/>
                          </a:highlight>
                          <a:latin typeface="Courier New"/>
                          <a:ea typeface="Courier New"/>
                          <a:cs typeface="Courier New"/>
                          <a:sym typeface="Courier New"/>
                        </a:rPr>
                        <a:t>return</a:t>
                      </a:r>
                      <a:r>
                        <a:rPr lang="en">
                          <a:solidFill>
                            <a:schemeClr val="dk2"/>
                          </a:solidFill>
                          <a:highlight>
                            <a:srgbClr val="F6F8F8"/>
                          </a:highlight>
                          <a:latin typeface="Courier New"/>
                          <a:ea typeface="Courier New"/>
                          <a:cs typeface="Courier New"/>
                          <a:sym typeface="Courier New"/>
                        </a:rPr>
                        <a:t> basePrice() * </a:t>
                      </a:r>
                      <a:r>
                        <a:rPr lang="en">
                          <a:solidFill>
                            <a:srgbClr val="005CC5"/>
                          </a:solidFill>
                          <a:highlight>
                            <a:srgbClr val="F6F8F8"/>
                          </a:highlight>
                          <a:latin typeface="Courier New"/>
                          <a:ea typeface="Courier New"/>
                          <a:cs typeface="Courier New"/>
                          <a:sym typeface="Courier New"/>
                        </a:rPr>
                        <a:t>0.95</a:t>
                      </a:r>
                      <a:r>
                        <a:rPr lang="en">
                          <a:solidFill>
                            <a:schemeClr val="dk2"/>
                          </a:solidFill>
                          <a:highlight>
                            <a:srgbClr val="F6F8F8"/>
                          </a:highlight>
                          <a:latin typeface="Courier New"/>
                          <a:ea typeface="Courier New"/>
                          <a:cs typeface="Courier New"/>
                          <a:sym typeface="Courier New"/>
                        </a:rPr>
                        <a:t>;</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r>
                        <a:rPr lang="en" b="1">
                          <a:solidFill>
                            <a:schemeClr val="dk2"/>
                          </a:solidFill>
                          <a:highlight>
                            <a:srgbClr val="F6F8F8"/>
                          </a:highlight>
                          <a:latin typeface="Courier New"/>
                          <a:ea typeface="Courier New"/>
                          <a:cs typeface="Courier New"/>
                          <a:sym typeface="Courier New"/>
                        </a:rPr>
                        <a:t>else</a:t>
                      </a: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r>
                        <a:rPr lang="en" b="1">
                          <a:solidFill>
                            <a:schemeClr val="dk2"/>
                          </a:solidFill>
                          <a:highlight>
                            <a:srgbClr val="F6F8F8"/>
                          </a:highlight>
                          <a:latin typeface="Courier New"/>
                          <a:ea typeface="Courier New"/>
                          <a:cs typeface="Courier New"/>
                          <a:sym typeface="Courier New"/>
                        </a:rPr>
                        <a:t>return</a:t>
                      </a:r>
                      <a:r>
                        <a:rPr lang="en">
                          <a:solidFill>
                            <a:schemeClr val="dk2"/>
                          </a:solidFill>
                          <a:highlight>
                            <a:srgbClr val="F6F8F8"/>
                          </a:highlight>
                          <a:latin typeface="Courier New"/>
                          <a:ea typeface="Courier New"/>
                          <a:cs typeface="Courier New"/>
                          <a:sym typeface="Courier New"/>
                        </a:rPr>
                        <a:t> basePrice() * </a:t>
                      </a:r>
                      <a:r>
                        <a:rPr lang="en">
                          <a:solidFill>
                            <a:srgbClr val="005CC5"/>
                          </a:solidFill>
                          <a:highlight>
                            <a:srgbClr val="F6F8F8"/>
                          </a:highlight>
                          <a:latin typeface="Courier New"/>
                          <a:ea typeface="Courier New"/>
                          <a:cs typeface="Courier New"/>
                          <a:sym typeface="Courier New"/>
                        </a:rPr>
                        <a:t>0.98</a:t>
                      </a:r>
                      <a:r>
                        <a:rPr lang="en">
                          <a:solidFill>
                            <a:schemeClr val="dk2"/>
                          </a:solidFill>
                          <a:highlight>
                            <a:srgbClr val="F6F8F8"/>
                          </a:highlight>
                          <a:latin typeface="Courier New"/>
                          <a:ea typeface="Courier New"/>
                          <a:cs typeface="Courier New"/>
                          <a:sym typeface="Courier New"/>
                        </a:rPr>
                        <a:t>;</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b="1">
                          <a:solidFill>
                            <a:schemeClr val="dk2"/>
                          </a:solidFill>
                          <a:highlight>
                            <a:srgbClr val="F6F8F8"/>
                          </a:highlight>
                          <a:latin typeface="Courier New"/>
                          <a:ea typeface="Courier New"/>
                          <a:cs typeface="Courier New"/>
                          <a:sym typeface="Courier New"/>
                        </a:rPr>
                        <a:t>double</a:t>
                      </a:r>
                      <a:r>
                        <a:rPr lang="en">
                          <a:solidFill>
                            <a:schemeClr val="dk2"/>
                          </a:solidFill>
                          <a:highlight>
                            <a:srgbClr val="F6F8F8"/>
                          </a:highlight>
                          <a:latin typeface="Courier New"/>
                          <a:ea typeface="Courier New"/>
                          <a:cs typeface="Courier New"/>
                          <a:sym typeface="Courier New"/>
                        </a:rPr>
                        <a:t> </a:t>
                      </a:r>
                      <a:r>
                        <a:rPr lang="en" b="1">
                          <a:solidFill>
                            <a:srgbClr val="990000"/>
                          </a:solidFill>
                          <a:highlight>
                            <a:srgbClr val="F6F8F8"/>
                          </a:highlight>
                          <a:latin typeface="Courier New"/>
                          <a:ea typeface="Courier New"/>
                          <a:cs typeface="Courier New"/>
                          <a:sym typeface="Courier New"/>
                        </a:rPr>
                        <a:t>basePrice</a:t>
                      </a: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0" lvl="0" indent="0" algn="l" rtl="0">
                        <a:spcBef>
                          <a:spcPts val="0"/>
                        </a:spcBef>
                        <a:spcAft>
                          <a:spcPts val="0"/>
                        </a:spcAft>
                        <a:buNone/>
                      </a:pPr>
                      <a:r>
                        <a:rPr lang="en">
                          <a:solidFill>
                            <a:schemeClr val="dk2"/>
                          </a:solidFill>
                          <a:highlight>
                            <a:srgbClr val="F6F8F8"/>
                          </a:highlight>
                          <a:latin typeface="Courier New"/>
                          <a:ea typeface="Courier New"/>
                          <a:cs typeface="Courier New"/>
                          <a:sym typeface="Courier New"/>
                        </a:rPr>
                        <a:t>  </a:t>
                      </a:r>
                      <a:r>
                        <a:rPr lang="en" b="1">
                          <a:solidFill>
                            <a:schemeClr val="dk2"/>
                          </a:solidFill>
                          <a:highlight>
                            <a:srgbClr val="F6F8F8"/>
                          </a:highlight>
                          <a:latin typeface="Courier New"/>
                          <a:ea typeface="Courier New"/>
                          <a:cs typeface="Courier New"/>
                          <a:sym typeface="Courier New"/>
                        </a:rPr>
                        <a:t>return</a:t>
                      </a:r>
                      <a:r>
                        <a:rPr lang="en">
                          <a:solidFill>
                            <a:schemeClr val="dk2"/>
                          </a:solidFill>
                          <a:highlight>
                            <a:srgbClr val="F6F8F8"/>
                          </a:highlight>
                          <a:latin typeface="Courier New"/>
                          <a:ea typeface="Courier New"/>
                          <a:cs typeface="Courier New"/>
                          <a:sym typeface="Courier New"/>
                        </a:rPr>
                        <a:t> quantity * itemPrice;</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a:solidFill>
                            <a:schemeClr val="dk2"/>
                          </a:solidFill>
                          <a:highlight>
                            <a:srgbClr val="F6F8F8"/>
                          </a:highlight>
                          <a:latin typeface="Courier New"/>
                          <a:ea typeface="Courier New"/>
                          <a:cs typeface="Courier New"/>
                          <a:sym typeface="Courier New"/>
                        </a:rPr>
                        <a:t>}</a:t>
                      </a:r>
                      <a:endParaRPr sz="1700" b="1">
                        <a:solidFill>
                          <a:schemeClr val="dk2"/>
                        </a:solidFill>
                        <a:highlight>
                          <a:srgbClr val="F6F8F8"/>
                        </a:highlight>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7"/>
          <p:cNvSpPr txBox="1">
            <a:spLocks noGrp="1"/>
          </p:cNvSpPr>
          <p:nvPr>
            <p:ph type="title"/>
          </p:nvPr>
        </p:nvSpPr>
        <p:spPr>
          <a:xfrm>
            <a:off x="311688" y="145200"/>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Remedies- Replace Method with Method Object</a:t>
            </a:r>
            <a:endParaRPr sz="2800"/>
          </a:p>
        </p:txBody>
      </p:sp>
      <p:graphicFrame>
        <p:nvGraphicFramePr>
          <p:cNvPr id="332" name="Google Shape;332;p57"/>
          <p:cNvGraphicFramePr/>
          <p:nvPr/>
        </p:nvGraphicFramePr>
        <p:xfrm>
          <a:off x="500738" y="681600"/>
          <a:ext cx="8142525" cy="4423003"/>
        </p:xfrm>
        <a:graphic>
          <a:graphicData uri="http://schemas.openxmlformats.org/drawingml/2006/table">
            <a:tbl>
              <a:tblPr>
                <a:noFill/>
                <a:tableStyleId>{F9F16661-3251-40BB-948A-6826E7A920B5}</a:tableStyleId>
              </a:tblPr>
              <a:tblGrid>
                <a:gridCol w="3662550">
                  <a:extLst>
                    <a:ext uri="{9D8B030D-6E8A-4147-A177-3AD203B41FA5}">
                      <a16:colId xmlns:a16="http://schemas.microsoft.com/office/drawing/2014/main" val="20000"/>
                    </a:ext>
                  </a:extLst>
                </a:gridCol>
                <a:gridCol w="4479975">
                  <a:extLst>
                    <a:ext uri="{9D8B030D-6E8A-4147-A177-3AD203B41FA5}">
                      <a16:colId xmlns:a16="http://schemas.microsoft.com/office/drawing/2014/main" val="20001"/>
                    </a:ext>
                  </a:extLst>
                </a:gridCol>
              </a:tblGrid>
              <a:tr h="396700">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Problem</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Solution</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535550">
                <a:tc>
                  <a:txBody>
                    <a:bodyPr/>
                    <a:lstStyle/>
                    <a:p>
                      <a:pPr marL="0" lvl="0" indent="0" algn="l" rtl="0">
                        <a:lnSpc>
                          <a:spcPct val="115000"/>
                        </a:lnSpc>
                        <a:spcBef>
                          <a:spcPts val="0"/>
                        </a:spcBef>
                        <a:spcAft>
                          <a:spcPts val="0"/>
                        </a:spcAft>
                        <a:buNone/>
                      </a:pPr>
                      <a:r>
                        <a:rPr lang="en" sz="1200">
                          <a:solidFill>
                            <a:srgbClr val="444444"/>
                          </a:solidFill>
                          <a:highlight>
                            <a:srgbClr val="FFFFFF"/>
                          </a:highlight>
                        </a:rPr>
                        <a:t>You have a long method in which the local variables are so intertwined that you can’t apply </a:t>
                      </a:r>
                      <a:r>
                        <a:rPr lang="en" sz="1200" i="1">
                          <a:solidFill>
                            <a:srgbClr val="444444"/>
                          </a:solidFill>
                          <a:highlight>
                            <a:srgbClr val="FFFFFF"/>
                          </a:highlight>
                        </a:rPr>
                        <a:t>Extract Method</a:t>
                      </a:r>
                      <a:r>
                        <a:rPr lang="en" sz="1200">
                          <a:solidFill>
                            <a:srgbClr val="444444"/>
                          </a:solidFill>
                          <a:highlight>
                            <a:srgbClr val="FFFFFF"/>
                          </a:highlight>
                        </a:rPr>
                        <a:t>.</a:t>
                      </a:r>
                      <a:endParaRPr sz="1200">
                        <a:solidFill>
                          <a:srgbClr val="444444"/>
                        </a:solidFill>
                        <a:highlight>
                          <a:srgbClr val="FFFFFF"/>
                        </a:highlight>
                      </a:endParaRPr>
                    </a:p>
                  </a:txBody>
                  <a:tcPr marL="91425" marR="91425" marT="91425" marB="91425"/>
                </a:tc>
                <a:tc>
                  <a:txBody>
                    <a:bodyPr/>
                    <a:lstStyle/>
                    <a:p>
                      <a:pPr marL="0" lvl="0" indent="0" algn="just" rtl="0">
                        <a:lnSpc>
                          <a:spcPct val="115000"/>
                        </a:lnSpc>
                        <a:spcBef>
                          <a:spcPts val="0"/>
                        </a:spcBef>
                        <a:spcAft>
                          <a:spcPts val="0"/>
                        </a:spcAft>
                        <a:buNone/>
                      </a:pPr>
                      <a:r>
                        <a:rPr lang="en" sz="1200">
                          <a:solidFill>
                            <a:srgbClr val="444444"/>
                          </a:solidFill>
                          <a:highlight>
                            <a:srgbClr val="FFFFFF"/>
                          </a:highlight>
                        </a:rPr>
                        <a:t>Transform the method into a separate class so that the local variables become fields of the class. Then you can split the method into several methods within the same class.</a:t>
                      </a:r>
                      <a:endParaRPr sz="1200">
                        <a:solidFill>
                          <a:srgbClr val="444444"/>
                        </a:solidFill>
                        <a:highlight>
                          <a:srgbClr val="FFFFFF"/>
                        </a:highlight>
                      </a:endParaRPr>
                    </a:p>
                  </a:txBody>
                  <a:tcPr marL="91425" marR="91425" marT="91425" marB="91425"/>
                </a:tc>
                <a:extLst>
                  <a:ext uri="{0D108BD9-81ED-4DB2-BD59-A6C34878D82A}">
                    <a16:rowId xmlns:a16="http://schemas.microsoft.com/office/drawing/2014/main" val="10001"/>
                  </a:ext>
                </a:extLst>
              </a:tr>
              <a:tr h="1780350">
                <a:tc>
                  <a:txBody>
                    <a:bodyPr/>
                    <a:lstStyle/>
                    <a:p>
                      <a:pPr marL="139700" marR="139700" lvl="0" indent="0" algn="l" rtl="0">
                        <a:lnSpc>
                          <a:spcPct val="115000"/>
                        </a:lnSpc>
                        <a:spcBef>
                          <a:spcPts val="0"/>
                        </a:spcBef>
                        <a:spcAft>
                          <a:spcPts val="0"/>
                        </a:spcAft>
                        <a:buNone/>
                      </a:pPr>
                      <a:r>
                        <a:rPr lang="en" sz="1100" b="1">
                          <a:solidFill>
                            <a:schemeClr val="dk2"/>
                          </a:solidFill>
                          <a:highlight>
                            <a:srgbClr val="F6F8F8"/>
                          </a:highlight>
                          <a:latin typeface="Courier New"/>
                          <a:ea typeface="Courier New"/>
                          <a:cs typeface="Courier New"/>
                          <a:sym typeface="Courier New"/>
                        </a:rPr>
                        <a:t>class</a:t>
                      </a:r>
                      <a:r>
                        <a:rPr lang="en" sz="1100">
                          <a:solidFill>
                            <a:schemeClr val="dk2"/>
                          </a:solidFill>
                          <a:highlight>
                            <a:srgbClr val="F6F8F8"/>
                          </a:highlight>
                          <a:latin typeface="Courier New"/>
                          <a:ea typeface="Courier New"/>
                          <a:cs typeface="Courier New"/>
                          <a:sym typeface="Courier New"/>
                        </a:rPr>
                        <a:t> </a:t>
                      </a:r>
                      <a:r>
                        <a:rPr lang="en" sz="1100" b="1">
                          <a:solidFill>
                            <a:srgbClr val="990000"/>
                          </a:solidFill>
                          <a:highlight>
                            <a:srgbClr val="F6F8F8"/>
                          </a:highlight>
                          <a:latin typeface="Courier New"/>
                          <a:ea typeface="Courier New"/>
                          <a:cs typeface="Courier New"/>
                          <a:sym typeface="Courier New"/>
                        </a:rPr>
                        <a:t>Order</a:t>
                      </a:r>
                      <a:r>
                        <a:rPr lang="en" sz="1100">
                          <a:solidFill>
                            <a:schemeClr val="dk2"/>
                          </a:solidFill>
                          <a:highlight>
                            <a:srgbClr val="F6F8F8"/>
                          </a:highlight>
                          <a:latin typeface="Courier New"/>
                          <a:ea typeface="Courier New"/>
                          <a:cs typeface="Courier New"/>
                          <a:sym typeface="Courier New"/>
                        </a:rPr>
                        <a:t> {</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a:solidFill>
                            <a:srgbClr val="009900"/>
                          </a:solidFill>
                          <a:highlight>
                            <a:srgbClr val="F6F8F8"/>
                          </a:highlight>
                          <a:latin typeface="Courier New"/>
                          <a:ea typeface="Courier New"/>
                          <a:cs typeface="Courier New"/>
                          <a:sym typeface="Courier New"/>
                        </a:rPr>
                        <a:t>// ...</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public</a:t>
                      </a: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double</a:t>
                      </a:r>
                      <a:r>
                        <a:rPr lang="en" sz="1100">
                          <a:solidFill>
                            <a:schemeClr val="dk2"/>
                          </a:solidFill>
                          <a:highlight>
                            <a:srgbClr val="F6F8F8"/>
                          </a:highlight>
                          <a:latin typeface="Courier New"/>
                          <a:ea typeface="Courier New"/>
                          <a:cs typeface="Courier New"/>
                          <a:sym typeface="Courier New"/>
                        </a:rPr>
                        <a:t> price() {</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double</a:t>
                      </a:r>
                      <a:r>
                        <a:rPr lang="en" sz="1100">
                          <a:solidFill>
                            <a:schemeClr val="dk2"/>
                          </a:solidFill>
                          <a:highlight>
                            <a:srgbClr val="F6F8F8"/>
                          </a:highlight>
                          <a:latin typeface="Courier New"/>
                          <a:ea typeface="Courier New"/>
                          <a:cs typeface="Courier New"/>
                          <a:sym typeface="Courier New"/>
                        </a:rPr>
                        <a:t> primaryBasePrice;</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double</a:t>
                      </a:r>
                      <a:r>
                        <a:rPr lang="en" sz="1100">
                          <a:solidFill>
                            <a:schemeClr val="dk2"/>
                          </a:solidFill>
                          <a:highlight>
                            <a:srgbClr val="F6F8F8"/>
                          </a:highlight>
                          <a:latin typeface="Courier New"/>
                          <a:ea typeface="Courier New"/>
                          <a:cs typeface="Courier New"/>
                          <a:sym typeface="Courier New"/>
                        </a:rPr>
                        <a:t> secondaryBasePrice;</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double</a:t>
                      </a:r>
                      <a:r>
                        <a:rPr lang="en" sz="1100">
                          <a:solidFill>
                            <a:schemeClr val="dk2"/>
                          </a:solidFill>
                          <a:highlight>
                            <a:srgbClr val="F6F8F8"/>
                          </a:highlight>
                          <a:latin typeface="Courier New"/>
                          <a:ea typeface="Courier New"/>
                          <a:cs typeface="Courier New"/>
                          <a:sym typeface="Courier New"/>
                        </a:rPr>
                        <a:t> tertiaryBasePrice;</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a:solidFill>
                            <a:srgbClr val="009900"/>
                          </a:solidFill>
                          <a:highlight>
                            <a:srgbClr val="F6F8F8"/>
                          </a:highlight>
                          <a:latin typeface="Courier New"/>
                          <a:ea typeface="Courier New"/>
                          <a:cs typeface="Courier New"/>
                          <a:sym typeface="Courier New"/>
                        </a:rPr>
                        <a:t>// Perform long computation.</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endParaRPr b="1">
                        <a:solidFill>
                          <a:schemeClr val="dk2"/>
                        </a:solidFill>
                        <a:highlight>
                          <a:srgbClr val="F6F8F8"/>
                        </a:highlight>
                        <a:latin typeface="Courier New"/>
                        <a:ea typeface="Courier New"/>
                        <a:cs typeface="Courier New"/>
                        <a:sym typeface="Courier New"/>
                      </a:endParaRPr>
                    </a:p>
                  </a:txBody>
                  <a:tcPr marL="91425" marR="91425" marT="91425" marB="91425"/>
                </a:tc>
                <a:tc>
                  <a:txBody>
                    <a:bodyPr/>
                    <a:lstStyle/>
                    <a:p>
                      <a:pPr marL="139700" marR="139700" lvl="0" indent="0" algn="l" rtl="0">
                        <a:lnSpc>
                          <a:spcPct val="100000"/>
                        </a:lnSpc>
                        <a:spcBef>
                          <a:spcPts val="0"/>
                        </a:spcBef>
                        <a:spcAft>
                          <a:spcPts val="0"/>
                        </a:spcAft>
                        <a:buNone/>
                      </a:pPr>
                      <a:r>
                        <a:rPr lang="en" sz="1100" b="1">
                          <a:solidFill>
                            <a:schemeClr val="dk2"/>
                          </a:solidFill>
                          <a:highlight>
                            <a:srgbClr val="F6F8F8"/>
                          </a:highlight>
                          <a:latin typeface="Courier New"/>
                          <a:ea typeface="Courier New"/>
                          <a:cs typeface="Courier New"/>
                          <a:sym typeface="Courier New"/>
                        </a:rPr>
                        <a:t>class</a:t>
                      </a:r>
                      <a:r>
                        <a:rPr lang="en" sz="1100">
                          <a:solidFill>
                            <a:schemeClr val="dk2"/>
                          </a:solidFill>
                          <a:highlight>
                            <a:srgbClr val="F6F8F8"/>
                          </a:highlight>
                          <a:latin typeface="Courier New"/>
                          <a:ea typeface="Courier New"/>
                          <a:cs typeface="Courier New"/>
                          <a:sym typeface="Courier New"/>
                        </a:rPr>
                        <a:t> </a:t>
                      </a:r>
                      <a:r>
                        <a:rPr lang="en" sz="1100" b="1">
                          <a:solidFill>
                            <a:srgbClr val="990000"/>
                          </a:solidFill>
                          <a:highlight>
                            <a:srgbClr val="F6F8F8"/>
                          </a:highlight>
                          <a:latin typeface="Courier New"/>
                          <a:ea typeface="Courier New"/>
                          <a:cs typeface="Courier New"/>
                          <a:sym typeface="Courier New"/>
                        </a:rPr>
                        <a:t>Order</a:t>
                      </a:r>
                      <a:r>
                        <a:rPr lang="en" sz="1100">
                          <a:solidFill>
                            <a:schemeClr val="dk2"/>
                          </a:solidFill>
                          <a:highlight>
                            <a:srgbClr val="F6F8F8"/>
                          </a:highlight>
                          <a:latin typeface="Courier New"/>
                          <a:ea typeface="Courier New"/>
                          <a:cs typeface="Courier New"/>
                          <a:sym typeface="Courier New"/>
                        </a:rPr>
                        <a:t> {</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a:solidFill>
                            <a:srgbClr val="009900"/>
                          </a:solidFill>
                          <a:highlight>
                            <a:srgbClr val="F6F8F8"/>
                          </a:highlight>
                          <a:latin typeface="Courier New"/>
                          <a:ea typeface="Courier New"/>
                          <a:cs typeface="Courier New"/>
                          <a:sym typeface="Courier New"/>
                        </a:rPr>
                        <a:t>// ...</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public</a:t>
                      </a: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double</a:t>
                      </a:r>
                      <a:r>
                        <a:rPr lang="en" sz="1100">
                          <a:solidFill>
                            <a:schemeClr val="dk2"/>
                          </a:solidFill>
                          <a:highlight>
                            <a:srgbClr val="F6F8F8"/>
                          </a:highlight>
                          <a:latin typeface="Courier New"/>
                          <a:ea typeface="Courier New"/>
                          <a:cs typeface="Courier New"/>
                          <a:sym typeface="Courier New"/>
                        </a:rPr>
                        <a:t> price() {</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return</a:t>
                      </a: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new</a:t>
                      </a:r>
                      <a:r>
                        <a:rPr lang="en" sz="1100">
                          <a:solidFill>
                            <a:schemeClr val="dk2"/>
                          </a:solidFill>
                          <a:highlight>
                            <a:srgbClr val="F6F8F8"/>
                          </a:highlight>
                          <a:latin typeface="Courier New"/>
                          <a:ea typeface="Courier New"/>
                          <a:cs typeface="Courier New"/>
                          <a:sym typeface="Courier New"/>
                        </a:rPr>
                        <a:t> PriceCalculator(</a:t>
                      </a:r>
                      <a:r>
                        <a:rPr lang="en" sz="1100" b="1">
                          <a:solidFill>
                            <a:schemeClr val="dk2"/>
                          </a:solidFill>
                          <a:highlight>
                            <a:srgbClr val="F6F8F8"/>
                          </a:highlight>
                          <a:latin typeface="Courier New"/>
                          <a:ea typeface="Courier New"/>
                          <a:cs typeface="Courier New"/>
                          <a:sym typeface="Courier New"/>
                        </a:rPr>
                        <a:t>this</a:t>
                      </a:r>
                      <a:r>
                        <a:rPr lang="en" sz="1100">
                          <a:solidFill>
                            <a:schemeClr val="dk2"/>
                          </a:solidFill>
                          <a:highlight>
                            <a:srgbClr val="F6F8F8"/>
                          </a:highlight>
                          <a:latin typeface="Courier New"/>
                          <a:ea typeface="Courier New"/>
                          <a:cs typeface="Courier New"/>
                          <a:sym typeface="Courier New"/>
                        </a:rPr>
                        <a:t>).compute();</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b="1">
                          <a:solidFill>
                            <a:schemeClr val="dk2"/>
                          </a:solidFill>
                          <a:highlight>
                            <a:srgbClr val="F6F8F8"/>
                          </a:highlight>
                          <a:latin typeface="Courier New"/>
                          <a:ea typeface="Courier New"/>
                          <a:cs typeface="Courier New"/>
                          <a:sym typeface="Courier New"/>
                        </a:rPr>
                        <a:t>class</a:t>
                      </a:r>
                      <a:r>
                        <a:rPr lang="en" sz="1100">
                          <a:solidFill>
                            <a:schemeClr val="dk2"/>
                          </a:solidFill>
                          <a:highlight>
                            <a:srgbClr val="F6F8F8"/>
                          </a:highlight>
                          <a:latin typeface="Courier New"/>
                          <a:ea typeface="Courier New"/>
                          <a:cs typeface="Courier New"/>
                          <a:sym typeface="Courier New"/>
                        </a:rPr>
                        <a:t> </a:t>
                      </a:r>
                      <a:r>
                        <a:rPr lang="en" sz="1100" b="1">
                          <a:solidFill>
                            <a:srgbClr val="990000"/>
                          </a:solidFill>
                          <a:highlight>
                            <a:srgbClr val="F6F8F8"/>
                          </a:highlight>
                          <a:latin typeface="Courier New"/>
                          <a:ea typeface="Courier New"/>
                          <a:cs typeface="Courier New"/>
                          <a:sym typeface="Courier New"/>
                        </a:rPr>
                        <a:t>PriceCalculator</a:t>
                      </a:r>
                      <a:r>
                        <a:rPr lang="en" sz="1100">
                          <a:solidFill>
                            <a:schemeClr val="dk2"/>
                          </a:solidFill>
                          <a:highlight>
                            <a:srgbClr val="F6F8F8"/>
                          </a:highlight>
                          <a:latin typeface="Courier New"/>
                          <a:ea typeface="Courier New"/>
                          <a:cs typeface="Courier New"/>
                          <a:sym typeface="Courier New"/>
                        </a:rPr>
                        <a:t> {</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private</a:t>
                      </a: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double</a:t>
                      </a:r>
                      <a:r>
                        <a:rPr lang="en" sz="1100">
                          <a:solidFill>
                            <a:schemeClr val="dk2"/>
                          </a:solidFill>
                          <a:highlight>
                            <a:srgbClr val="F6F8F8"/>
                          </a:highlight>
                          <a:latin typeface="Courier New"/>
                          <a:ea typeface="Courier New"/>
                          <a:cs typeface="Courier New"/>
                          <a:sym typeface="Courier New"/>
                        </a:rPr>
                        <a:t> primaryBasePrice;</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private</a:t>
                      </a: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double</a:t>
                      </a:r>
                      <a:r>
                        <a:rPr lang="en" sz="1100">
                          <a:solidFill>
                            <a:schemeClr val="dk2"/>
                          </a:solidFill>
                          <a:highlight>
                            <a:srgbClr val="F6F8F8"/>
                          </a:highlight>
                          <a:latin typeface="Courier New"/>
                          <a:ea typeface="Courier New"/>
                          <a:cs typeface="Courier New"/>
                          <a:sym typeface="Courier New"/>
                        </a:rPr>
                        <a:t> secondaryBasePrice;</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private</a:t>
                      </a: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double</a:t>
                      </a:r>
                      <a:r>
                        <a:rPr lang="en" sz="1100">
                          <a:solidFill>
                            <a:schemeClr val="dk2"/>
                          </a:solidFill>
                          <a:highlight>
                            <a:srgbClr val="F6F8F8"/>
                          </a:highlight>
                          <a:latin typeface="Courier New"/>
                          <a:ea typeface="Courier New"/>
                          <a:cs typeface="Courier New"/>
                          <a:sym typeface="Courier New"/>
                        </a:rPr>
                        <a:t> tertiaryBasePrice;</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public</a:t>
                      </a:r>
                      <a:r>
                        <a:rPr lang="en" sz="1100">
                          <a:solidFill>
                            <a:schemeClr val="dk2"/>
                          </a:solidFill>
                          <a:highlight>
                            <a:srgbClr val="F6F8F8"/>
                          </a:highlight>
                          <a:latin typeface="Courier New"/>
                          <a:ea typeface="Courier New"/>
                          <a:cs typeface="Courier New"/>
                          <a:sym typeface="Courier New"/>
                        </a:rPr>
                        <a:t> PriceCalculator(Order order) {</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a:solidFill>
                            <a:srgbClr val="009900"/>
                          </a:solidFill>
                          <a:highlight>
                            <a:srgbClr val="F6F8F8"/>
                          </a:highlight>
                          <a:latin typeface="Courier New"/>
                          <a:ea typeface="Courier New"/>
                          <a:cs typeface="Courier New"/>
                          <a:sym typeface="Courier New"/>
                        </a:rPr>
                        <a:t>// Copy relevant information from the</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a:solidFill>
                            <a:srgbClr val="009900"/>
                          </a:solidFill>
                          <a:highlight>
                            <a:srgbClr val="F6F8F8"/>
                          </a:highlight>
                          <a:latin typeface="Courier New"/>
                          <a:ea typeface="Courier New"/>
                          <a:cs typeface="Courier New"/>
                          <a:sym typeface="Courier New"/>
                        </a:rPr>
                        <a:t>// order object.</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public</a:t>
                      </a:r>
                      <a:r>
                        <a:rPr lang="en" sz="1100">
                          <a:solidFill>
                            <a:schemeClr val="dk2"/>
                          </a:solidFill>
                          <a:highlight>
                            <a:srgbClr val="F6F8F8"/>
                          </a:highlight>
                          <a:latin typeface="Courier New"/>
                          <a:ea typeface="Courier New"/>
                          <a:cs typeface="Courier New"/>
                          <a:sym typeface="Courier New"/>
                        </a:rPr>
                        <a:t> </a:t>
                      </a:r>
                      <a:r>
                        <a:rPr lang="en" sz="1100" b="1">
                          <a:solidFill>
                            <a:schemeClr val="dk2"/>
                          </a:solidFill>
                          <a:highlight>
                            <a:srgbClr val="F6F8F8"/>
                          </a:highlight>
                          <a:latin typeface="Courier New"/>
                          <a:ea typeface="Courier New"/>
                          <a:cs typeface="Courier New"/>
                          <a:sym typeface="Courier New"/>
                        </a:rPr>
                        <a:t>double</a:t>
                      </a:r>
                      <a:r>
                        <a:rPr lang="en" sz="1100">
                          <a:solidFill>
                            <a:schemeClr val="dk2"/>
                          </a:solidFill>
                          <a:highlight>
                            <a:srgbClr val="F6F8F8"/>
                          </a:highlight>
                          <a:latin typeface="Courier New"/>
                          <a:ea typeface="Courier New"/>
                          <a:cs typeface="Courier New"/>
                          <a:sym typeface="Courier New"/>
                        </a:rPr>
                        <a:t> compute() {</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r>
                        <a:rPr lang="en" sz="1100">
                          <a:solidFill>
                            <a:srgbClr val="009900"/>
                          </a:solidFill>
                          <a:highlight>
                            <a:srgbClr val="F6F8F8"/>
                          </a:highlight>
                          <a:latin typeface="Courier New"/>
                          <a:ea typeface="Courier New"/>
                          <a:cs typeface="Courier New"/>
                          <a:sym typeface="Courier New"/>
                        </a:rPr>
                        <a:t>// Perform long computation.</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  }</a:t>
                      </a:r>
                      <a:endParaRPr sz="1100">
                        <a:solidFill>
                          <a:schemeClr val="dk2"/>
                        </a:solidFill>
                        <a:highlight>
                          <a:srgbClr val="F6F8F8"/>
                        </a:highlight>
                        <a:latin typeface="Courier New"/>
                        <a:ea typeface="Courier New"/>
                        <a:cs typeface="Courier New"/>
                        <a:sym typeface="Courier New"/>
                      </a:endParaRPr>
                    </a:p>
                    <a:p>
                      <a:pPr marL="139700" marR="139700" lvl="0" indent="0" algn="l" rtl="0">
                        <a:lnSpc>
                          <a:spcPct val="100000"/>
                        </a:lnSpc>
                        <a:spcBef>
                          <a:spcPts val="0"/>
                        </a:spcBef>
                        <a:spcAft>
                          <a:spcPts val="0"/>
                        </a:spcAft>
                        <a:buNone/>
                      </a:pPr>
                      <a:r>
                        <a:rPr lang="en" sz="1100">
                          <a:solidFill>
                            <a:schemeClr val="dk2"/>
                          </a:solidFill>
                          <a:highlight>
                            <a:srgbClr val="F6F8F8"/>
                          </a:highlight>
                          <a:latin typeface="Courier New"/>
                          <a:ea typeface="Courier New"/>
                          <a:cs typeface="Courier New"/>
                          <a:sym typeface="Courier New"/>
                        </a:rPr>
                        <a:t>}</a:t>
                      </a:r>
                      <a:endParaRPr b="1">
                        <a:solidFill>
                          <a:schemeClr val="dk2"/>
                        </a:solidFill>
                        <a:highlight>
                          <a:srgbClr val="F6F8F8"/>
                        </a:highlight>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Remedies- Decompose Conditional</a:t>
            </a:r>
            <a:endParaRPr/>
          </a:p>
        </p:txBody>
      </p:sp>
      <p:graphicFrame>
        <p:nvGraphicFramePr>
          <p:cNvPr id="338" name="Google Shape;338;p58"/>
          <p:cNvGraphicFramePr/>
          <p:nvPr/>
        </p:nvGraphicFramePr>
        <p:xfrm>
          <a:off x="500738" y="1165950"/>
          <a:ext cx="8142525" cy="3651160"/>
        </p:xfrm>
        <a:graphic>
          <a:graphicData uri="http://schemas.openxmlformats.org/drawingml/2006/table">
            <a:tbl>
              <a:tblPr>
                <a:noFill/>
                <a:tableStyleId>{F9F16661-3251-40BB-948A-6826E7A920B5}</a:tableStyleId>
              </a:tblPr>
              <a:tblGrid>
                <a:gridCol w="3662550">
                  <a:extLst>
                    <a:ext uri="{9D8B030D-6E8A-4147-A177-3AD203B41FA5}">
                      <a16:colId xmlns:a16="http://schemas.microsoft.com/office/drawing/2014/main" val="20000"/>
                    </a:ext>
                  </a:extLst>
                </a:gridCol>
                <a:gridCol w="4479975">
                  <a:extLst>
                    <a:ext uri="{9D8B030D-6E8A-4147-A177-3AD203B41FA5}">
                      <a16:colId xmlns:a16="http://schemas.microsoft.com/office/drawing/2014/main" val="20001"/>
                    </a:ext>
                  </a:extLst>
                </a:gridCol>
              </a:tblGrid>
              <a:tr h="396700">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Problem</a:t>
                      </a:r>
                      <a:endParaRPr sz="1600" b="1">
                        <a:solidFill>
                          <a:schemeClr val="dk2"/>
                        </a:solidFill>
                        <a:latin typeface="Source Sans Pro"/>
                        <a:ea typeface="Source Sans Pro"/>
                        <a:cs typeface="Source Sans Pro"/>
                        <a:sym typeface="Source Sans Pro"/>
                      </a:endParaRPr>
                    </a:p>
                  </a:txBody>
                  <a:tcPr marL="91425" marR="91425" marT="91425" marB="91425"/>
                </a:tc>
                <a:tc>
                  <a:txBody>
                    <a:bodyPr/>
                    <a:lstStyle/>
                    <a:p>
                      <a:pPr marL="0" lvl="0" indent="0" algn="ctr" rtl="0">
                        <a:spcBef>
                          <a:spcPts val="0"/>
                        </a:spcBef>
                        <a:spcAft>
                          <a:spcPts val="0"/>
                        </a:spcAft>
                        <a:buNone/>
                      </a:pPr>
                      <a:r>
                        <a:rPr lang="en" sz="1600" b="1">
                          <a:solidFill>
                            <a:schemeClr val="dk2"/>
                          </a:solidFill>
                          <a:latin typeface="Source Sans Pro"/>
                          <a:ea typeface="Source Sans Pro"/>
                          <a:cs typeface="Source Sans Pro"/>
                          <a:sym typeface="Source Sans Pro"/>
                        </a:rPr>
                        <a:t>Solution</a:t>
                      </a:r>
                      <a:endParaRPr sz="1600" b="1">
                        <a:solidFill>
                          <a:schemeClr val="dk2"/>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val="10000"/>
                  </a:ext>
                </a:extLst>
              </a:tr>
              <a:tr h="535550">
                <a:tc>
                  <a:txBody>
                    <a:bodyPr/>
                    <a:lstStyle/>
                    <a:p>
                      <a:pPr marL="0" lvl="0" indent="0" algn="just" rtl="0">
                        <a:lnSpc>
                          <a:spcPct val="115000"/>
                        </a:lnSpc>
                        <a:spcBef>
                          <a:spcPts val="0"/>
                        </a:spcBef>
                        <a:spcAft>
                          <a:spcPts val="0"/>
                        </a:spcAft>
                        <a:buNone/>
                      </a:pPr>
                      <a:r>
                        <a:rPr lang="en" sz="1200">
                          <a:solidFill>
                            <a:srgbClr val="444444"/>
                          </a:solidFill>
                          <a:highlight>
                            <a:srgbClr val="FFFFFF"/>
                          </a:highlight>
                        </a:rPr>
                        <a:t>You have a complex conditional (</a:t>
                      </a:r>
                      <a:r>
                        <a:rPr lang="en" sz="1100">
                          <a:solidFill>
                            <a:srgbClr val="444444"/>
                          </a:solidFill>
                          <a:highlight>
                            <a:srgbClr val="EEEEEE"/>
                          </a:highlight>
                          <a:latin typeface="Courier New"/>
                          <a:ea typeface="Courier New"/>
                          <a:cs typeface="Courier New"/>
                          <a:sym typeface="Courier New"/>
                        </a:rPr>
                        <a:t>if-then</a:t>
                      </a:r>
                      <a:r>
                        <a:rPr lang="en" sz="1200">
                          <a:solidFill>
                            <a:srgbClr val="444444"/>
                          </a:solidFill>
                          <a:highlight>
                            <a:srgbClr val="FFFFFF"/>
                          </a:highlight>
                        </a:rPr>
                        <a:t>/</a:t>
                      </a:r>
                      <a:r>
                        <a:rPr lang="en" sz="1100">
                          <a:solidFill>
                            <a:srgbClr val="444444"/>
                          </a:solidFill>
                          <a:highlight>
                            <a:srgbClr val="EEEEEE"/>
                          </a:highlight>
                          <a:latin typeface="Courier New"/>
                          <a:ea typeface="Courier New"/>
                          <a:cs typeface="Courier New"/>
                          <a:sym typeface="Courier New"/>
                        </a:rPr>
                        <a:t>else</a:t>
                      </a:r>
                      <a:r>
                        <a:rPr lang="en" sz="1200">
                          <a:solidFill>
                            <a:srgbClr val="444444"/>
                          </a:solidFill>
                          <a:highlight>
                            <a:srgbClr val="FFFFFF"/>
                          </a:highlight>
                        </a:rPr>
                        <a:t> or </a:t>
                      </a:r>
                      <a:r>
                        <a:rPr lang="en" sz="1100">
                          <a:solidFill>
                            <a:srgbClr val="444444"/>
                          </a:solidFill>
                          <a:highlight>
                            <a:srgbClr val="EEEEEE"/>
                          </a:highlight>
                          <a:latin typeface="Courier New"/>
                          <a:ea typeface="Courier New"/>
                          <a:cs typeface="Courier New"/>
                          <a:sym typeface="Courier New"/>
                        </a:rPr>
                        <a:t>switch</a:t>
                      </a:r>
                      <a:r>
                        <a:rPr lang="en" sz="1200">
                          <a:solidFill>
                            <a:srgbClr val="444444"/>
                          </a:solidFill>
                          <a:highlight>
                            <a:srgbClr val="FFFFFF"/>
                          </a:highlight>
                        </a:rPr>
                        <a:t>).</a:t>
                      </a:r>
                      <a:endParaRPr>
                        <a:solidFill>
                          <a:srgbClr val="444444"/>
                        </a:solidFill>
                        <a:highlight>
                          <a:srgbClr val="FFFFFF"/>
                        </a:highlight>
                      </a:endParaRPr>
                    </a:p>
                  </a:txBody>
                  <a:tcPr marL="91425" marR="91425" marT="91425" marB="91425"/>
                </a:tc>
                <a:tc>
                  <a:txBody>
                    <a:bodyPr/>
                    <a:lstStyle/>
                    <a:p>
                      <a:pPr marL="0" lvl="0" indent="0" algn="just" rtl="0">
                        <a:lnSpc>
                          <a:spcPct val="115000"/>
                        </a:lnSpc>
                        <a:spcBef>
                          <a:spcPts val="0"/>
                        </a:spcBef>
                        <a:spcAft>
                          <a:spcPts val="0"/>
                        </a:spcAft>
                        <a:buNone/>
                      </a:pPr>
                      <a:r>
                        <a:rPr lang="en" sz="1200">
                          <a:solidFill>
                            <a:srgbClr val="444444"/>
                          </a:solidFill>
                          <a:highlight>
                            <a:srgbClr val="FFFFFF"/>
                          </a:highlight>
                        </a:rPr>
                        <a:t>Decompose the complicated parts of the conditional into separate methods: the condition, </a:t>
                      </a:r>
                      <a:r>
                        <a:rPr lang="en" sz="1200">
                          <a:solidFill>
                            <a:srgbClr val="444444"/>
                          </a:solidFill>
                          <a:highlight>
                            <a:srgbClr val="EEEEEE"/>
                          </a:highlight>
                          <a:latin typeface="Courier New"/>
                          <a:ea typeface="Courier New"/>
                          <a:cs typeface="Courier New"/>
                          <a:sym typeface="Courier New"/>
                        </a:rPr>
                        <a:t>then</a:t>
                      </a:r>
                      <a:r>
                        <a:rPr lang="en" sz="1200">
                          <a:solidFill>
                            <a:srgbClr val="444444"/>
                          </a:solidFill>
                          <a:highlight>
                            <a:srgbClr val="FFFFFF"/>
                          </a:highlight>
                        </a:rPr>
                        <a:t> and </a:t>
                      </a:r>
                      <a:r>
                        <a:rPr lang="en" sz="1200">
                          <a:solidFill>
                            <a:srgbClr val="444444"/>
                          </a:solidFill>
                          <a:highlight>
                            <a:srgbClr val="EEEEEE"/>
                          </a:highlight>
                          <a:latin typeface="Courier New"/>
                          <a:ea typeface="Courier New"/>
                          <a:cs typeface="Courier New"/>
                          <a:sym typeface="Courier New"/>
                        </a:rPr>
                        <a:t>else</a:t>
                      </a:r>
                      <a:r>
                        <a:rPr lang="en" sz="1200">
                          <a:solidFill>
                            <a:srgbClr val="444444"/>
                          </a:solidFill>
                          <a:highlight>
                            <a:srgbClr val="FFFFFF"/>
                          </a:highlight>
                        </a:rPr>
                        <a:t>.</a:t>
                      </a:r>
                      <a:endParaRPr sz="1200">
                        <a:solidFill>
                          <a:srgbClr val="444444"/>
                        </a:solidFill>
                        <a:highlight>
                          <a:srgbClr val="FFFFFF"/>
                        </a:highlight>
                      </a:endParaRPr>
                    </a:p>
                  </a:txBody>
                  <a:tcPr marL="91425" marR="91425" marT="91425" marB="91425"/>
                </a:tc>
                <a:extLst>
                  <a:ext uri="{0D108BD9-81ED-4DB2-BD59-A6C34878D82A}">
                    <a16:rowId xmlns:a16="http://schemas.microsoft.com/office/drawing/2014/main" val="10001"/>
                  </a:ext>
                </a:extLst>
              </a:tr>
              <a:tr h="1780350">
                <a:tc>
                  <a:txBody>
                    <a:bodyPr/>
                    <a:lstStyle/>
                    <a:p>
                      <a:pPr marL="139700" marR="139700" lvl="0" indent="0" algn="l" rtl="0">
                        <a:lnSpc>
                          <a:spcPct val="115000"/>
                        </a:lnSpc>
                        <a:spcBef>
                          <a:spcPts val="0"/>
                        </a:spcBef>
                        <a:spcAft>
                          <a:spcPts val="0"/>
                        </a:spcAft>
                        <a:buNone/>
                      </a:pPr>
                      <a:r>
                        <a:rPr lang="en" b="1">
                          <a:solidFill>
                            <a:schemeClr val="dk2"/>
                          </a:solidFill>
                          <a:highlight>
                            <a:srgbClr val="F6F8F8"/>
                          </a:highlight>
                          <a:latin typeface="Courier New"/>
                          <a:ea typeface="Courier New"/>
                          <a:cs typeface="Courier New"/>
                          <a:sym typeface="Courier New"/>
                        </a:rPr>
                        <a:t>if</a:t>
                      </a:r>
                      <a:r>
                        <a:rPr lang="en">
                          <a:solidFill>
                            <a:schemeClr val="dk2"/>
                          </a:solidFill>
                          <a:highlight>
                            <a:srgbClr val="F6F8F8"/>
                          </a:highlight>
                          <a:latin typeface="Courier New"/>
                          <a:ea typeface="Courier New"/>
                          <a:cs typeface="Courier New"/>
                          <a:sym typeface="Courier New"/>
                        </a:rPr>
                        <a:t> (date.before(SUMMER_START) || date.after(SUMMER_END)) {</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a:solidFill>
                            <a:schemeClr val="dk2"/>
                          </a:solidFill>
                          <a:highlight>
                            <a:srgbClr val="F6F8F8"/>
                          </a:highlight>
                          <a:latin typeface="Courier New"/>
                          <a:ea typeface="Courier New"/>
                          <a:cs typeface="Courier New"/>
                          <a:sym typeface="Courier New"/>
                        </a:rPr>
                        <a:t>  charge = quantity * winterRate + winterServiceCharge;</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a:solidFill>
                            <a:schemeClr val="dk2"/>
                          </a:solidFill>
                          <a:highlight>
                            <a:srgbClr val="F6F8F8"/>
                          </a:highlight>
                          <a:latin typeface="Courier New"/>
                          <a:ea typeface="Courier New"/>
                          <a:cs typeface="Courier New"/>
                          <a:sym typeface="Courier New"/>
                        </a:rPr>
                        <a:t>}</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b="1">
                          <a:solidFill>
                            <a:schemeClr val="dk2"/>
                          </a:solidFill>
                          <a:highlight>
                            <a:srgbClr val="F6F8F8"/>
                          </a:highlight>
                          <a:latin typeface="Courier New"/>
                          <a:ea typeface="Courier New"/>
                          <a:cs typeface="Courier New"/>
                          <a:sym typeface="Courier New"/>
                        </a:rPr>
                        <a:t>else</a:t>
                      </a: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a:solidFill>
                            <a:schemeClr val="dk2"/>
                          </a:solidFill>
                          <a:highlight>
                            <a:srgbClr val="F6F8F8"/>
                          </a:highlight>
                          <a:latin typeface="Courier New"/>
                          <a:ea typeface="Courier New"/>
                          <a:cs typeface="Courier New"/>
                          <a:sym typeface="Courier New"/>
                        </a:rPr>
                        <a:t>  charge = quantity * summerRate;</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a:solidFill>
                            <a:schemeClr val="dk2"/>
                          </a:solidFill>
                          <a:highlight>
                            <a:srgbClr val="F6F8F8"/>
                          </a:highlight>
                          <a:latin typeface="Courier New"/>
                          <a:ea typeface="Courier New"/>
                          <a:cs typeface="Courier New"/>
                          <a:sym typeface="Courier New"/>
                        </a:rPr>
                        <a:t>}</a:t>
                      </a:r>
                      <a:endParaRPr sz="1700" b="1">
                        <a:solidFill>
                          <a:schemeClr val="dk2"/>
                        </a:solidFill>
                        <a:highlight>
                          <a:srgbClr val="F6F8F8"/>
                        </a:highlight>
                        <a:latin typeface="Courier New"/>
                        <a:ea typeface="Courier New"/>
                        <a:cs typeface="Courier New"/>
                        <a:sym typeface="Courier New"/>
                      </a:endParaRPr>
                    </a:p>
                  </a:txBody>
                  <a:tcPr marL="91425" marR="91425" marT="91425" marB="91425"/>
                </a:tc>
                <a:tc>
                  <a:txBody>
                    <a:bodyPr/>
                    <a:lstStyle/>
                    <a:p>
                      <a:pPr marL="139700" marR="139700" lvl="0" indent="0" algn="l" rtl="0">
                        <a:lnSpc>
                          <a:spcPct val="115000"/>
                        </a:lnSpc>
                        <a:spcBef>
                          <a:spcPts val="0"/>
                        </a:spcBef>
                        <a:spcAft>
                          <a:spcPts val="0"/>
                        </a:spcAft>
                        <a:buNone/>
                      </a:pPr>
                      <a:r>
                        <a:rPr lang="en" b="1">
                          <a:solidFill>
                            <a:schemeClr val="dk2"/>
                          </a:solidFill>
                          <a:highlight>
                            <a:srgbClr val="F6F8F8"/>
                          </a:highlight>
                          <a:latin typeface="Courier New"/>
                          <a:ea typeface="Courier New"/>
                          <a:cs typeface="Courier New"/>
                          <a:sym typeface="Courier New"/>
                        </a:rPr>
                        <a:t>if</a:t>
                      </a:r>
                      <a:r>
                        <a:rPr lang="en">
                          <a:solidFill>
                            <a:schemeClr val="dk2"/>
                          </a:solidFill>
                          <a:highlight>
                            <a:srgbClr val="F6F8F8"/>
                          </a:highlight>
                          <a:latin typeface="Courier New"/>
                          <a:ea typeface="Courier New"/>
                          <a:cs typeface="Courier New"/>
                          <a:sym typeface="Courier New"/>
                        </a:rPr>
                        <a:t> (isSummer(date)) {</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a:solidFill>
                            <a:schemeClr val="dk2"/>
                          </a:solidFill>
                          <a:highlight>
                            <a:srgbClr val="F6F8F8"/>
                          </a:highlight>
                          <a:latin typeface="Courier New"/>
                          <a:ea typeface="Courier New"/>
                          <a:cs typeface="Courier New"/>
                          <a:sym typeface="Courier New"/>
                        </a:rPr>
                        <a:t>  charge = summerCharge(quantity);</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a:solidFill>
                            <a:schemeClr val="dk2"/>
                          </a:solidFill>
                          <a:highlight>
                            <a:srgbClr val="F6F8F8"/>
                          </a:highlight>
                          <a:latin typeface="Courier New"/>
                          <a:ea typeface="Courier New"/>
                          <a:cs typeface="Courier New"/>
                          <a:sym typeface="Courier New"/>
                        </a:rPr>
                        <a:t>}</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b="1">
                          <a:solidFill>
                            <a:schemeClr val="dk2"/>
                          </a:solidFill>
                          <a:highlight>
                            <a:srgbClr val="F6F8F8"/>
                          </a:highlight>
                          <a:latin typeface="Courier New"/>
                          <a:ea typeface="Courier New"/>
                          <a:cs typeface="Courier New"/>
                          <a:sym typeface="Courier New"/>
                        </a:rPr>
                        <a:t>else</a:t>
                      </a:r>
                      <a:r>
                        <a:rPr lang="en">
                          <a:solidFill>
                            <a:schemeClr val="dk2"/>
                          </a:solidFill>
                          <a:highlight>
                            <a:srgbClr val="F6F8F8"/>
                          </a:highlight>
                          <a:latin typeface="Courier New"/>
                          <a:ea typeface="Courier New"/>
                          <a:cs typeface="Courier New"/>
                          <a:sym typeface="Courier New"/>
                        </a:rPr>
                        <a:t> {</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a:solidFill>
                            <a:schemeClr val="dk2"/>
                          </a:solidFill>
                          <a:highlight>
                            <a:srgbClr val="F6F8F8"/>
                          </a:highlight>
                          <a:latin typeface="Courier New"/>
                          <a:ea typeface="Courier New"/>
                          <a:cs typeface="Courier New"/>
                          <a:sym typeface="Courier New"/>
                        </a:rPr>
                        <a:t>  charge = winterCharge(quantity);</a:t>
                      </a:r>
                      <a:endParaRPr>
                        <a:solidFill>
                          <a:schemeClr val="dk2"/>
                        </a:solidFill>
                        <a:highlight>
                          <a:srgbClr val="F6F8F8"/>
                        </a:highlight>
                        <a:latin typeface="Courier New"/>
                        <a:ea typeface="Courier New"/>
                        <a:cs typeface="Courier New"/>
                        <a:sym typeface="Courier New"/>
                      </a:endParaRPr>
                    </a:p>
                    <a:p>
                      <a:pPr marL="139700" marR="139700" lvl="0" indent="0" algn="l" rtl="0">
                        <a:lnSpc>
                          <a:spcPct val="115000"/>
                        </a:lnSpc>
                        <a:spcBef>
                          <a:spcPts val="0"/>
                        </a:spcBef>
                        <a:spcAft>
                          <a:spcPts val="0"/>
                        </a:spcAft>
                        <a:buNone/>
                      </a:pPr>
                      <a:r>
                        <a:rPr lang="en">
                          <a:solidFill>
                            <a:schemeClr val="dk2"/>
                          </a:solidFill>
                          <a:highlight>
                            <a:srgbClr val="F6F8F8"/>
                          </a:highlight>
                          <a:latin typeface="Courier New"/>
                          <a:ea typeface="Courier New"/>
                          <a:cs typeface="Courier New"/>
                          <a:sym typeface="Courier New"/>
                        </a:rPr>
                        <a:t>}</a:t>
                      </a:r>
                      <a:endParaRPr sz="1700" b="1">
                        <a:solidFill>
                          <a:schemeClr val="dk2"/>
                        </a:solidFill>
                        <a:highlight>
                          <a:srgbClr val="F6F8F8"/>
                        </a:highlight>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410" name="Google Shape;410;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u="sng">
                <a:solidFill>
                  <a:schemeClr val="hlink"/>
                </a:solidFill>
                <a:hlinkClick r:id="rId3"/>
              </a:rPr>
              <a:t>https://refactoring.guru/refactoring/smells</a:t>
            </a:r>
            <a:endParaRPr/>
          </a:p>
          <a:p>
            <a:pPr marL="457200" lvl="0" indent="-342900" algn="l" rtl="0">
              <a:spcBef>
                <a:spcPts val="0"/>
              </a:spcBef>
              <a:spcAft>
                <a:spcPts val="0"/>
              </a:spcAft>
              <a:buSzPts val="1800"/>
              <a:buAutoNum type="arabicPeriod"/>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70"/>
          <p:cNvSpPr txBox="1">
            <a:spLocks noGrp="1"/>
          </p:cNvSpPr>
          <p:nvPr>
            <p:ph type="title"/>
          </p:nvPr>
        </p:nvSpPr>
        <p:spPr>
          <a:xfrm>
            <a:off x="229625" y="2260050"/>
            <a:ext cx="85206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Technical Debt</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2000">
              <a:solidFill>
                <a:srgbClr val="212121"/>
              </a:solidFill>
              <a:highlight>
                <a:srgbClr val="FFFFFF"/>
              </a:highlight>
            </a:endParaRPr>
          </a:p>
          <a:p>
            <a:pPr marL="0" lvl="0" indent="0" algn="just" rtl="0">
              <a:spcBef>
                <a:spcPts val="1600"/>
              </a:spcBef>
              <a:spcAft>
                <a:spcPts val="1600"/>
              </a:spcAft>
              <a:buNone/>
            </a:pPr>
            <a:r>
              <a:rPr lang="en" sz="2000">
                <a:solidFill>
                  <a:srgbClr val="212121"/>
                </a:solidFill>
                <a:highlight>
                  <a:srgbClr val="FFFFFF"/>
                </a:highlight>
              </a:rPr>
              <a:t>Technical debt, also known as “</a:t>
            </a:r>
            <a:r>
              <a:rPr lang="en" sz="2000" b="1">
                <a:solidFill>
                  <a:srgbClr val="212121"/>
                </a:solidFill>
                <a:highlight>
                  <a:srgbClr val="FFFFFF"/>
                </a:highlight>
              </a:rPr>
              <a:t>design debt</a:t>
            </a:r>
            <a:r>
              <a:rPr lang="en" sz="2000">
                <a:solidFill>
                  <a:srgbClr val="212121"/>
                </a:solidFill>
                <a:highlight>
                  <a:srgbClr val="FFFFFF"/>
                </a:highlight>
              </a:rPr>
              <a:t>,” “</a:t>
            </a:r>
            <a:r>
              <a:rPr lang="en" sz="2000" b="1">
                <a:solidFill>
                  <a:srgbClr val="212121"/>
                </a:solidFill>
                <a:highlight>
                  <a:srgbClr val="FFFFFF"/>
                </a:highlight>
              </a:rPr>
              <a:t>code debt</a:t>
            </a:r>
            <a:r>
              <a:rPr lang="en" sz="2000">
                <a:solidFill>
                  <a:srgbClr val="212121"/>
                </a:solidFill>
                <a:highlight>
                  <a:srgbClr val="FFFFFF"/>
                </a:highlight>
              </a:rPr>
              <a:t>,” or “</a:t>
            </a:r>
            <a:r>
              <a:rPr lang="en" sz="2000" b="1">
                <a:solidFill>
                  <a:srgbClr val="212121"/>
                </a:solidFill>
                <a:highlight>
                  <a:srgbClr val="FFFFFF"/>
                </a:highlight>
              </a:rPr>
              <a:t>tech debt</a:t>
            </a:r>
            <a:r>
              <a:rPr lang="en" sz="2000">
                <a:solidFill>
                  <a:srgbClr val="212121"/>
                </a:solidFill>
                <a:highlight>
                  <a:srgbClr val="FFFFFF"/>
                </a:highlight>
              </a:rPr>
              <a:t>,” is defined as the result of a </a:t>
            </a:r>
            <a:r>
              <a:rPr lang="en" sz="2000" b="1">
                <a:solidFill>
                  <a:srgbClr val="212121"/>
                </a:solidFill>
                <a:highlight>
                  <a:srgbClr val="FFFFFF"/>
                </a:highlight>
              </a:rPr>
              <a:t>development team choosing a faster</a:t>
            </a:r>
            <a:r>
              <a:rPr lang="en" sz="2000">
                <a:solidFill>
                  <a:srgbClr val="212121"/>
                </a:solidFill>
                <a:highlight>
                  <a:srgbClr val="FFFFFF"/>
                </a:highlight>
              </a:rPr>
              <a:t> but </a:t>
            </a:r>
            <a:r>
              <a:rPr lang="en" sz="2000" b="1">
                <a:solidFill>
                  <a:srgbClr val="212121"/>
                </a:solidFill>
                <a:highlight>
                  <a:srgbClr val="FFFFFF"/>
                </a:highlight>
              </a:rPr>
              <a:t>less comprehensive solution</a:t>
            </a:r>
            <a:r>
              <a:rPr lang="en" sz="2000">
                <a:solidFill>
                  <a:srgbClr val="212121"/>
                </a:solidFill>
                <a:highlight>
                  <a:srgbClr val="FFFFFF"/>
                </a:highlight>
              </a:rPr>
              <a:t> to a problem over a </a:t>
            </a:r>
            <a:r>
              <a:rPr lang="en" sz="2000" b="1">
                <a:solidFill>
                  <a:srgbClr val="212121"/>
                </a:solidFill>
                <a:highlight>
                  <a:srgbClr val="FFFFFF"/>
                </a:highlight>
              </a:rPr>
              <a:t>slower but more comprehensive</a:t>
            </a:r>
            <a:r>
              <a:rPr lang="en" sz="2000">
                <a:solidFill>
                  <a:srgbClr val="212121"/>
                </a:solidFill>
                <a:highlight>
                  <a:srgbClr val="FFFFFF"/>
                </a:highlight>
              </a:rPr>
              <a:t> solution.</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Cause of Technical Debt:</a:t>
            </a:r>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1200"/>
              </a:spcBef>
              <a:spcAft>
                <a:spcPts val="0"/>
              </a:spcAft>
              <a:buClr>
                <a:schemeClr val="dk2"/>
              </a:buClr>
              <a:buSzPts val="2000"/>
              <a:buChar char="●"/>
            </a:pPr>
            <a:r>
              <a:rPr lang="en" sz="2000">
                <a:solidFill>
                  <a:schemeClr val="dk2"/>
                </a:solidFill>
                <a:highlight>
                  <a:srgbClr val="FFFFFF"/>
                </a:highlight>
              </a:rPr>
              <a:t> Business pressure</a:t>
            </a:r>
            <a:endParaRPr sz="2000">
              <a:solidFill>
                <a:schemeClr val="dk2"/>
              </a:solidFill>
              <a:highlight>
                <a:srgbClr val="FFFFFF"/>
              </a:highlight>
            </a:endParaRPr>
          </a:p>
          <a:p>
            <a:pPr marL="457200" lvl="0" indent="-355600" algn="l" rtl="0">
              <a:spcBef>
                <a:spcPts val="0"/>
              </a:spcBef>
              <a:spcAft>
                <a:spcPts val="0"/>
              </a:spcAft>
              <a:buClr>
                <a:schemeClr val="dk2"/>
              </a:buClr>
              <a:buSzPts val="2000"/>
              <a:buChar char="●"/>
            </a:pPr>
            <a:r>
              <a:rPr lang="en" sz="2000">
                <a:solidFill>
                  <a:schemeClr val="dk2"/>
                </a:solidFill>
                <a:highlight>
                  <a:srgbClr val="FFFFFF"/>
                </a:highlight>
              </a:rPr>
              <a:t> Lack of understanding of the consequences of technical debt</a:t>
            </a:r>
            <a:endParaRPr sz="2000">
              <a:solidFill>
                <a:schemeClr val="dk2"/>
              </a:solidFill>
              <a:highlight>
                <a:srgbClr val="FFFFFF"/>
              </a:highlight>
            </a:endParaRPr>
          </a:p>
          <a:p>
            <a:pPr marL="457200" lvl="0" indent="-355600" algn="l" rtl="0">
              <a:spcBef>
                <a:spcPts val="0"/>
              </a:spcBef>
              <a:spcAft>
                <a:spcPts val="0"/>
              </a:spcAft>
              <a:buClr>
                <a:schemeClr val="dk2"/>
              </a:buClr>
              <a:buSzPts val="2000"/>
              <a:buChar char="●"/>
            </a:pPr>
            <a:r>
              <a:rPr lang="en" sz="2000">
                <a:solidFill>
                  <a:schemeClr val="dk2"/>
                </a:solidFill>
                <a:highlight>
                  <a:srgbClr val="FFFFFF"/>
                </a:highlight>
              </a:rPr>
              <a:t> Failing to combat the strict coherence of components</a:t>
            </a:r>
            <a:endParaRPr sz="2000">
              <a:solidFill>
                <a:schemeClr val="dk2"/>
              </a:solidFill>
              <a:highlight>
                <a:srgbClr val="FFFFFF"/>
              </a:highlight>
            </a:endParaRPr>
          </a:p>
          <a:p>
            <a:pPr marL="457200" lvl="0" indent="-355600" algn="l" rtl="0">
              <a:spcBef>
                <a:spcPts val="0"/>
              </a:spcBef>
              <a:spcAft>
                <a:spcPts val="0"/>
              </a:spcAft>
              <a:buClr>
                <a:schemeClr val="dk2"/>
              </a:buClr>
              <a:buSzPts val="2000"/>
              <a:buChar char="●"/>
            </a:pPr>
            <a:r>
              <a:rPr lang="en" sz="2000">
                <a:solidFill>
                  <a:schemeClr val="dk2"/>
                </a:solidFill>
                <a:highlight>
                  <a:srgbClr val="FFFFFF"/>
                </a:highlight>
              </a:rPr>
              <a:t> Lack of tests</a:t>
            </a:r>
            <a:endParaRPr sz="2000">
              <a:solidFill>
                <a:schemeClr val="dk2"/>
              </a:solidFill>
              <a:highlight>
                <a:srgbClr val="FFFFFF"/>
              </a:highlight>
            </a:endParaRPr>
          </a:p>
          <a:p>
            <a:pPr marL="457200" lvl="0" indent="-355600" algn="l" rtl="0">
              <a:spcBef>
                <a:spcPts val="0"/>
              </a:spcBef>
              <a:spcAft>
                <a:spcPts val="0"/>
              </a:spcAft>
              <a:buClr>
                <a:schemeClr val="dk2"/>
              </a:buClr>
              <a:buSzPts val="2000"/>
              <a:buChar char="●"/>
            </a:pPr>
            <a:r>
              <a:rPr lang="en" sz="2000">
                <a:solidFill>
                  <a:schemeClr val="dk2"/>
                </a:solidFill>
                <a:highlight>
                  <a:srgbClr val="FFFFFF"/>
                </a:highlight>
              </a:rPr>
              <a:t> Lack of documentation</a:t>
            </a:r>
            <a:endParaRPr sz="2000">
              <a:solidFill>
                <a:schemeClr val="dk2"/>
              </a:solidFill>
              <a:highlight>
                <a:srgbClr val="FFFFFF"/>
              </a:highlight>
            </a:endParaRPr>
          </a:p>
          <a:p>
            <a:pPr marL="457200" lvl="0" indent="-355600" algn="l" rtl="0">
              <a:spcBef>
                <a:spcPts val="0"/>
              </a:spcBef>
              <a:spcAft>
                <a:spcPts val="0"/>
              </a:spcAft>
              <a:buClr>
                <a:schemeClr val="dk2"/>
              </a:buClr>
              <a:buSzPts val="2000"/>
              <a:buChar char="●"/>
            </a:pPr>
            <a:r>
              <a:rPr lang="en" sz="2000">
                <a:solidFill>
                  <a:schemeClr val="dk2"/>
                </a:solidFill>
                <a:highlight>
                  <a:srgbClr val="FFFFFF"/>
                </a:highlight>
              </a:rPr>
              <a:t> Lack of interaction between team members</a:t>
            </a:r>
            <a:endParaRPr sz="2000">
              <a:solidFill>
                <a:schemeClr val="dk2"/>
              </a:solidFill>
              <a:highlight>
                <a:srgbClr val="FFFFFF"/>
              </a:highlight>
            </a:endParaRPr>
          </a:p>
          <a:p>
            <a:pPr marL="457200" lvl="0" indent="-355600" algn="l" rtl="0">
              <a:spcBef>
                <a:spcPts val="0"/>
              </a:spcBef>
              <a:spcAft>
                <a:spcPts val="0"/>
              </a:spcAft>
              <a:buClr>
                <a:schemeClr val="dk2"/>
              </a:buClr>
              <a:buSzPts val="2000"/>
              <a:buChar char="●"/>
            </a:pPr>
            <a:r>
              <a:rPr lang="en" sz="2000">
                <a:solidFill>
                  <a:schemeClr val="dk2"/>
                </a:solidFill>
                <a:highlight>
                  <a:srgbClr val="FFFFFF"/>
                </a:highlight>
              </a:rPr>
              <a:t> Long-term simultaneous development in several branches</a:t>
            </a:r>
            <a:endParaRPr sz="2000">
              <a:solidFill>
                <a:schemeClr val="dk2"/>
              </a:solidFill>
              <a:highlight>
                <a:srgbClr val="FFFFFF"/>
              </a:highlight>
            </a:endParaRPr>
          </a:p>
          <a:p>
            <a:pPr marL="457200" lvl="0" indent="-355600" algn="l" rtl="0">
              <a:spcBef>
                <a:spcPts val="0"/>
              </a:spcBef>
              <a:spcAft>
                <a:spcPts val="0"/>
              </a:spcAft>
              <a:buClr>
                <a:schemeClr val="dk2"/>
              </a:buClr>
              <a:buSzPts val="2000"/>
              <a:buChar char="●"/>
            </a:pPr>
            <a:r>
              <a:rPr lang="en" sz="2000">
                <a:solidFill>
                  <a:schemeClr val="dk2"/>
                </a:solidFill>
                <a:highlight>
                  <a:srgbClr val="FFFFFF"/>
                </a:highlight>
              </a:rPr>
              <a:t> Delayed refactoring</a:t>
            </a:r>
            <a:endParaRPr sz="2000">
              <a:solidFill>
                <a:schemeClr val="dk2"/>
              </a:solidFill>
              <a:highlight>
                <a:srgbClr val="FFFFFF"/>
              </a:highlight>
            </a:endParaRPr>
          </a:p>
          <a:p>
            <a:pPr marL="457200" lvl="0" indent="-355600" algn="l" rtl="0">
              <a:spcBef>
                <a:spcPts val="0"/>
              </a:spcBef>
              <a:spcAft>
                <a:spcPts val="0"/>
              </a:spcAft>
              <a:buClr>
                <a:schemeClr val="dk2"/>
              </a:buClr>
              <a:buSzPts val="2000"/>
              <a:buChar char="●"/>
            </a:pPr>
            <a:r>
              <a:rPr lang="en" sz="2000">
                <a:solidFill>
                  <a:schemeClr val="dk2"/>
                </a:solidFill>
                <a:highlight>
                  <a:srgbClr val="FFFFFF"/>
                </a:highlight>
              </a:rPr>
              <a:t> Lack of compliance monitoring</a:t>
            </a:r>
            <a:endParaRPr sz="2000">
              <a:solidFill>
                <a:schemeClr val="dk2"/>
              </a:solidFill>
              <a:highlight>
                <a:srgbClr val="FFFFFF"/>
              </a:highlight>
            </a:endParaRPr>
          </a:p>
          <a:p>
            <a:pPr marL="457200" lvl="0" indent="-355600" algn="l" rtl="0">
              <a:spcBef>
                <a:spcPts val="0"/>
              </a:spcBef>
              <a:spcAft>
                <a:spcPts val="0"/>
              </a:spcAft>
              <a:buClr>
                <a:schemeClr val="dk2"/>
              </a:buClr>
              <a:buSzPts val="2000"/>
              <a:buChar char="●"/>
            </a:pPr>
            <a:r>
              <a:rPr lang="en" sz="2000">
                <a:solidFill>
                  <a:schemeClr val="dk2"/>
                </a:solidFill>
                <a:highlight>
                  <a:srgbClr val="FFFFFF"/>
                </a:highlight>
              </a:rPr>
              <a:t> Incompetence</a:t>
            </a:r>
            <a:endParaRPr sz="20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to Refactor</a:t>
            </a:r>
            <a:endParaRPr/>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00" b="1">
                <a:solidFill>
                  <a:srgbClr val="444444"/>
                </a:solidFill>
                <a:highlight>
                  <a:srgbClr val="FFFFFF"/>
                </a:highlight>
                <a:latin typeface="Arial"/>
                <a:ea typeface="Arial"/>
                <a:cs typeface="Arial"/>
                <a:sym typeface="Arial"/>
              </a:rPr>
              <a:t>Rule of Three</a:t>
            </a:r>
            <a:endParaRPr sz="1100" b="1">
              <a:solidFill>
                <a:srgbClr val="444444"/>
              </a:solidFill>
              <a:highlight>
                <a:srgbClr val="FFFFFF"/>
              </a:highlight>
              <a:latin typeface="Arial"/>
              <a:ea typeface="Arial"/>
              <a:cs typeface="Arial"/>
              <a:sym typeface="Arial"/>
            </a:endParaRPr>
          </a:p>
          <a:p>
            <a:pPr marL="457200" lvl="0" indent="-304800" algn="l" rtl="0">
              <a:spcBef>
                <a:spcPts val="200"/>
              </a:spcBef>
              <a:spcAft>
                <a:spcPts val="0"/>
              </a:spcAft>
              <a:buClr>
                <a:srgbClr val="444444"/>
              </a:buClr>
              <a:buSzPts val="1200"/>
              <a:buFont typeface="Arial"/>
              <a:buAutoNum type="arabicPeriod"/>
            </a:pPr>
            <a:r>
              <a:rPr lang="en" sz="1200">
                <a:solidFill>
                  <a:srgbClr val="444444"/>
                </a:solidFill>
                <a:highlight>
                  <a:srgbClr val="FFFFFF"/>
                </a:highlight>
                <a:latin typeface="Arial"/>
                <a:ea typeface="Arial"/>
                <a:cs typeface="Arial"/>
                <a:sym typeface="Arial"/>
              </a:rPr>
              <a:t>When you’re doing something for the first time, just get it done.</a:t>
            </a:r>
            <a:endParaRPr sz="1200">
              <a:solidFill>
                <a:srgbClr val="444444"/>
              </a:solidFill>
              <a:highlight>
                <a:srgbClr val="FFFFFF"/>
              </a:highlight>
              <a:latin typeface="Arial"/>
              <a:ea typeface="Arial"/>
              <a:cs typeface="Arial"/>
              <a:sym typeface="Arial"/>
            </a:endParaRPr>
          </a:p>
          <a:p>
            <a:pPr marL="457200" lvl="0" indent="-304800" algn="l" rtl="0">
              <a:spcBef>
                <a:spcPts val="0"/>
              </a:spcBef>
              <a:spcAft>
                <a:spcPts val="0"/>
              </a:spcAft>
              <a:buClr>
                <a:srgbClr val="444444"/>
              </a:buClr>
              <a:buSzPts val="1200"/>
              <a:buFont typeface="Arial"/>
              <a:buAutoNum type="arabicPeriod"/>
            </a:pPr>
            <a:r>
              <a:rPr lang="en" sz="1200">
                <a:solidFill>
                  <a:srgbClr val="444444"/>
                </a:solidFill>
                <a:highlight>
                  <a:srgbClr val="FFFFFF"/>
                </a:highlight>
                <a:latin typeface="Arial"/>
                <a:ea typeface="Arial"/>
                <a:cs typeface="Arial"/>
                <a:sym typeface="Arial"/>
              </a:rPr>
              <a:t>When you’re doing something similar for the second time, cringe at having to repeat but do the same thing anyway.</a:t>
            </a:r>
            <a:endParaRPr sz="1200">
              <a:solidFill>
                <a:srgbClr val="444444"/>
              </a:solidFill>
              <a:highlight>
                <a:srgbClr val="FFFFFF"/>
              </a:highlight>
              <a:latin typeface="Arial"/>
              <a:ea typeface="Arial"/>
              <a:cs typeface="Arial"/>
              <a:sym typeface="Arial"/>
            </a:endParaRPr>
          </a:p>
          <a:p>
            <a:pPr marL="457200" lvl="0" indent="-304800" algn="l" rtl="0">
              <a:spcBef>
                <a:spcPts val="0"/>
              </a:spcBef>
              <a:spcAft>
                <a:spcPts val="0"/>
              </a:spcAft>
              <a:buClr>
                <a:srgbClr val="444444"/>
              </a:buClr>
              <a:buSzPts val="1200"/>
              <a:buFont typeface="Arial"/>
              <a:buAutoNum type="arabicPeriod"/>
            </a:pPr>
            <a:r>
              <a:rPr lang="en" sz="1200">
                <a:solidFill>
                  <a:srgbClr val="444444"/>
                </a:solidFill>
                <a:highlight>
                  <a:srgbClr val="FFFFFF"/>
                </a:highlight>
                <a:latin typeface="Arial"/>
                <a:ea typeface="Arial"/>
                <a:cs typeface="Arial"/>
                <a:sym typeface="Arial"/>
              </a:rPr>
              <a:t>When you’re doing something for the third time, start refactoring.</a:t>
            </a:r>
            <a:endParaRPr sz="1200">
              <a:solidFill>
                <a:srgbClr val="444444"/>
              </a:solidFill>
              <a:highlight>
                <a:srgbClr val="FFFFFF"/>
              </a:highlight>
              <a:latin typeface="Arial"/>
              <a:ea typeface="Arial"/>
              <a:cs typeface="Arial"/>
              <a:sym typeface="Arial"/>
            </a:endParaRPr>
          </a:p>
          <a:p>
            <a:pPr marL="0" lvl="0" indent="0" algn="l" rtl="0">
              <a:spcBef>
                <a:spcPts val="18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to Refactor (Cont.)</a:t>
            </a:r>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Clr>
                <a:schemeClr val="dk2"/>
              </a:buClr>
              <a:buSzPts val="1100"/>
              <a:buFont typeface="Arial"/>
              <a:buNone/>
            </a:pPr>
            <a:r>
              <a:rPr lang="en" sz="2000" b="1">
                <a:solidFill>
                  <a:srgbClr val="444444"/>
                </a:solidFill>
                <a:highlight>
                  <a:srgbClr val="FFFFFF"/>
                </a:highlight>
              </a:rPr>
              <a:t>When adding a feature</a:t>
            </a:r>
            <a:endParaRPr sz="2000" b="1">
              <a:solidFill>
                <a:srgbClr val="444444"/>
              </a:solidFill>
              <a:highlight>
                <a:srgbClr val="FFFFFF"/>
              </a:highlight>
            </a:endParaRPr>
          </a:p>
          <a:p>
            <a:pPr marL="457200" lvl="0" indent="-355600" algn="just" rtl="0">
              <a:spcBef>
                <a:spcPts val="200"/>
              </a:spcBef>
              <a:spcAft>
                <a:spcPts val="0"/>
              </a:spcAft>
              <a:buClr>
                <a:srgbClr val="444444"/>
              </a:buClr>
              <a:buSzPts val="2000"/>
              <a:buFont typeface="Source Sans Pro"/>
              <a:buChar char="●"/>
            </a:pPr>
            <a:r>
              <a:rPr lang="en" sz="2000">
                <a:solidFill>
                  <a:srgbClr val="444444"/>
                </a:solidFill>
                <a:highlight>
                  <a:srgbClr val="FFFFFF"/>
                </a:highlight>
              </a:rPr>
              <a:t>Refactoring helps you understand other people’s code. If you have to deal with someone else’s dirty code, try to refactor it first. Clean code is much easier to grasp. You will improve it not only for yourself but also for those who use it after you.</a:t>
            </a:r>
            <a:endParaRPr sz="2000">
              <a:solidFill>
                <a:srgbClr val="444444"/>
              </a:solidFill>
              <a:highlight>
                <a:srgbClr val="FFFFFF"/>
              </a:highlight>
            </a:endParaRPr>
          </a:p>
          <a:p>
            <a:pPr marL="457200" lvl="0" indent="-355600" algn="just" rtl="0">
              <a:spcBef>
                <a:spcPts val="0"/>
              </a:spcBef>
              <a:spcAft>
                <a:spcPts val="0"/>
              </a:spcAft>
              <a:buClr>
                <a:srgbClr val="444444"/>
              </a:buClr>
              <a:buSzPts val="2000"/>
              <a:buFont typeface="Source Sans Pro"/>
              <a:buChar char="●"/>
            </a:pPr>
            <a:r>
              <a:rPr lang="en" sz="2000">
                <a:solidFill>
                  <a:srgbClr val="444444"/>
                </a:solidFill>
                <a:highlight>
                  <a:srgbClr val="FFFFFF"/>
                </a:highlight>
              </a:rPr>
              <a:t>Refactoring makes it easier to add new features. It’s much easier to make changes in clean code.</a:t>
            </a:r>
            <a:endParaRPr sz="2000">
              <a:solidFill>
                <a:srgbClr val="444444"/>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to Refactor (Cont.)</a:t>
            </a:r>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Clr>
                <a:schemeClr val="dk2"/>
              </a:buClr>
              <a:buSzPts val="1100"/>
              <a:buFont typeface="Arial"/>
              <a:buNone/>
            </a:pPr>
            <a:r>
              <a:rPr lang="en" sz="2000" b="1">
                <a:solidFill>
                  <a:srgbClr val="444444"/>
                </a:solidFill>
                <a:highlight>
                  <a:srgbClr val="FFFFFF"/>
                </a:highlight>
              </a:rPr>
              <a:t>When fixing a bug</a:t>
            </a:r>
            <a:endParaRPr sz="2000" b="1">
              <a:solidFill>
                <a:srgbClr val="444444"/>
              </a:solidFill>
              <a:highlight>
                <a:srgbClr val="FFFFFF"/>
              </a:highlight>
            </a:endParaRPr>
          </a:p>
          <a:p>
            <a:pPr marL="0" lvl="0" indent="0" algn="just" rtl="0">
              <a:spcBef>
                <a:spcPts val="200"/>
              </a:spcBef>
              <a:spcAft>
                <a:spcPts val="0"/>
              </a:spcAft>
              <a:buClr>
                <a:schemeClr val="dk2"/>
              </a:buClr>
              <a:buSzPts val="1100"/>
              <a:buFont typeface="Arial"/>
              <a:buNone/>
            </a:pPr>
            <a:r>
              <a:rPr lang="en" sz="2000">
                <a:solidFill>
                  <a:srgbClr val="444444"/>
                </a:solidFill>
                <a:highlight>
                  <a:srgbClr val="FFFFFF"/>
                </a:highlight>
              </a:rPr>
              <a:t>Bugs in code behave just like those in real life: they live in the darkest, dirtiest places in the code. Clean your code and the errors will practically discover themselves.</a:t>
            </a:r>
            <a:endParaRPr sz="2000">
              <a:solidFill>
                <a:srgbClr val="444444"/>
              </a:solidFill>
              <a:highlight>
                <a:srgbClr val="FFFFFF"/>
              </a:highlight>
            </a:endParaRPr>
          </a:p>
          <a:p>
            <a:pPr marL="0" lvl="0" indent="0" algn="just" rtl="0">
              <a:spcBef>
                <a:spcPts val="1800"/>
              </a:spcBef>
              <a:spcAft>
                <a:spcPts val="0"/>
              </a:spcAft>
              <a:buClr>
                <a:schemeClr val="dk2"/>
              </a:buClr>
              <a:buSzPts val="1100"/>
              <a:buFont typeface="Arial"/>
              <a:buNone/>
            </a:pPr>
            <a:r>
              <a:rPr lang="en" sz="2000">
                <a:solidFill>
                  <a:srgbClr val="444444"/>
                </a:solidFill>
                <a:highlight>
                  <a:srgbClr val="FFFFFF"/>
                </a:highlight>
              </a:rPr>
              <a:t>Managers appreciate proactive refactoring as it eliminates the need for special refactoring tasks later. Happy bosses make happy programmers!</a:t>
            </a:r>
            <a:endParaRPr sz="2000">
              <a:solidFill>
                <a:srgbClr val="444444"/>
              </a:solidFill>
              <a:highlight>
                <a:srgbClr val="FFFFFF"/>
              </a:highlight>
            </a:endParaRPr>
          </a:p>
          <a:p>
            <a:pPr marL="0" lvl="0" indent="0" algn="just" rtl="0">
              <a:spcBef>
                <a:spcPts val="1800"/>
              </a:spcBef>
              <a:spcAft>
                <a:spcPts val="0"/>
              </a:spcAft>
              <a:buClr>
                <a:schemeClr val="dk2"/>
              </a:buClr>
              <a:buSzPts val="1100"/>
              <a:buFont typeface="Arial"/>
              <a:buNone/>
            </a:pPr>
            <a:endParaRPr sz="2000">
              <a:solidFill>
                <a:srgbClr val="444444"/>
              </a:solidFill>
              <a:highlight>
                <a:srgbClr val="FFFFFF"/>
              </a:highlight>
            </a:endParaRPr>
          </a:p>
        </p:txBody>
      </p:sp>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2735</Words>
  <Application>Microsoft Office PowerPoint</Application>
  <PresentationFormat>On-screen Show (16:9)</PresentationFormat>
  <Paragraphs>325</Paragraphs>
  <Slides>47</Slides>
  <Notes>47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Source Sans Pro</vt:lpstr>
      <vt:lpstr>Arial</vt:lpstr>
      <vt:lpstr>Roboto</vt:lpstr>
      <vt:lpstr>Raleway</vt:lpstr>
      <vt:lpstr>Courier New</vt:lpstr>
      <vt:lpstr>Plum</vt:lpstr>
      <vt:lpstr>Lecture 4-Part 1</vt:lpstr>
      <vt:lpstr>Refactoring and Code Smells</vt:lpstr>
      <vt:lpstr>Refactoring</vt:lpstr>
      <vt:lpstr>Clean Code</vt:lpstr>
      <vt:lpstr>Technical Debt</vt:lpstr>
      <vt:lpstr>Cause of Technical Debt:</vt:lpstr>
      <vt:lpstr>When to Refactor</vt:lpstr>
      <vt:lpstr>When to Refactor (Cont.)</vt:lpstr>
      <vt:lpstr>When to Refactor (Cont.)</vt:lpstr>
      <vt:lpstr>When to Refactor (Cont.)</vt:lpstr>
      <vt:lpstr>How to Refactor</vt:lpstr>
      <vt:lpstr>How to Refactor (Cont.)</vt:lpstr>
      <vt:lpstr>Code Smells</vt:lpstr>
      <vt:lpstr>Code Smells</vt:lpstr>
      <vt:lpstr>Types of Code Smells</vt:lpstr>
      <vt:lpstr>Inappropriate Naming</vt:lpstr>
      <vt:lpstr>Inappropriate Naming</vt:lpstr>
      <vt:lpstr>Comments</vt:lpstr>
      <vt:lpstr>Comments</vt:lpstr>
      <vt:lpstr>Comments (Cont.)</vt:lpstr>
      <vt:lpstr>Remedies- Extract Variable</vt:lpstr>
      <vt:lpstr>Remedies- Extract Method</vt:lpstr>
      <vt:lpstr>Remedies- Rename Method</vt:lpstr>
      <vt:lpstr>Remedies- Rename Method</vt:lpstr>
      <vt:lpstr>Dead Code</vt:lpstr>
      <vt:lpstr>Dead Code</vt:lpstr>
      <vt:lpstr>Dead Code (Cont.)</vt:lpstr>
      <vt:lpstr>Remedies- IDE</vt:lpstr>
      <vt:lpstr>Remedies- Inline Class</vt:lpstr>
      <vt:lpstr>Remedies- Collapse Hierarchy </vt:lpstr>
      <vt:lpstr>Remedies- Remove Parameter</vt:lpstr>
      <vt:lpstr>Large Class</vt:lpstr>
      <vt:lpstr>Large Class</vt:lpstr>
      <vt:lpstr>Large Class (Cont.)</vt:lpstr>
      <vt:lpstr>Remedies- Extract Class</vt:lpstr>
      <vt:lpstr>Remedies- Extract Subclass</vt:lpstr>
      <vt:lpstr>Remedies- Extract Interface</vt:lpstr>
      <vt:lpstr>Remedies- Duplicate Observed Data </vt:lpstr>
      <vt:lpstr>Long Method</vt:lpstr>
      <vt:lpstr>Long Method</vt:lpstr>
      <vt:lpstr>Long Method (Cont.)</vt:lpstr>
      <vt:lpstr>Remedies- Extract Method</vt:lpstr>
      <vt:lpstr>Remedies- Replace Temp with Query</vt:lpstr>
      <vt:lpstr>Remedies- Replace Method with Method Object</vt:lpstr>
      <vt:lpstr>Remedies- Decompose Conditional</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4-Part 1</dc:title>
  <cp:lastModifiedBy>Abrar Hasan</cp:lastModifiedBy>
  <cp:revision>3</cp:revision>
  <dcterms:modified xsi:type="dcterms:W3CDTF">2024-08-31T16:02:48Z</dcterms:modified>
</cp:coreProperties>
</file>