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3"/>
  </p:notesMasterIdLst>
  <p:sldIdLst>
    <p:sldId id="256" r:id="rId2"/>
    <p:sldId id="264" r:id="rId3"/>
    <p:sldId id="26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6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ilita One" panose="020B0604020202020204" charset="0"/>
      <p:regular r:id="rId15"/>
    </p:embeddedFont>
    <p:embeddedFont>
      <p:font typeface="Mulish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792" autoAdjust="0"/>
  </p:normalViewPr>
  <p:slideViewPr>
    <p:cSldViewPr snapToGrid="0">
      <p:cViewPr>
        <p:scale>
          <a:sx n="100" d="100"/>
          <a:sy n="100" d="100"/>
        </p:scale>
        <p:origin x="1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33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14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78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1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9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8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88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72" r:id="rId5"/>
    <p:sldLayoutId id="2147483699" r:id="rId6"/>
    <p:sldLayoutId id="214748370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11</a:t>
            </a:r>
            <a:br>
              <a:rPr lang="en" sz="3000" dirty="0"/>
            </a:br>
            <a:br>
              <a:rPr lang="en" sz="3000" dirty="0"/>
            </a:br>
            <a:r>
              <a:rPr lang="en" sz="3000" dirty="0"/>
              <a:t>Perceptron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7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W1 = w2= b=0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FF09E-30C5-47E8-8EC6-57DEEF784B35}"/>
              </a:ext>
            </a:extLst>
          </p:cNvPr>
          <p:cNvSpPr/>
          <p:nvPr/>
        </p:nvSpPr>
        <p:spPr>
          <a:xfrm>
            <a:off x="3528060" y="22231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F69D5-AB05-48B8-8EC4-4BEB4E56899B}"/>
              </a:ext>
            </a:extLst>
          </p:cNvPr>
          <p:cNvSpPr/>
          <p:nvPr/>
        </p:nvSpPr>
        <p:spPr>
          <a:xfrm>
            <a:off x="3448368" y="364379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/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6028" t="-59477" r="-47518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F5412-E89C-4229-945F-8D5ADBB21D96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076700" y="2497456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8F40-7B8E-49E3-8DC4-4264CBC7455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3997008" y="3414466"/>
            <a:ext cx="1107824" cy="503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0D6A-C04B-4CA0-93FB-0FB88B9242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13776" y="3071922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C08D3B-D611-416A-93C5-7509E7AD5E8A}"/>
              </a:ext>
            </a:extLst>
          </p:cNvPr>
          <p:cNvSpPr/>
          <p:nvPr/>
        </p:nvSpPr>
        <p:spPr>
          <a:xfrm>
            <a:off x="6857432" y="2571750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21AC0-4C64-49E0-8A07-19D25A855E1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688012" y="2746169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55ED9-93E5-405F-BED9-26ABC7FB78B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88012" y="3027046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2;p69">
            <a:extLst>
              <a:ext uri="{FF2B5EF4-FFF2-40B4-BE49-F238E27FC236}">
                <a16:creationId xmlns:a16="http://schemas.microsoft.com/office/drawing/2014/main" id="{60CC27AE-E60A-4A4B-BCA2-0DD4210A383F}"/>
              </a:ext>
            </a:extLst>
          </p:cNvPr>
          <p:cNvSpPr txBox="1">
            <a:spLocks/>
          </p:cNvSpPr>
          <p:nvPr/>
        </p:nvSpPr>
        <p:spPr>
          <a:xfrm>
            <a:off x="4249294" y="2196517"/>
            <a:ext cx="879824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W1 =0</a:t>
            </a:r>
          </a:p>
        </p:txBody>
      </p:sp>
      <p:sp>
        <p:nvSpPr>
          <p:cNvPr id="22" name="Google Shape;922;p69">
            <a:extLst>
              <a:ext uri="{FF2B5EF4-FFF2-40B4-BE49-F238E27FC236}">
                <a16:creationId xmlns:a16="http://schemas.microsoft.com/office/drawing/2014/main" id="{79CA2747-D67E-48AA-B005-05227E32C601}"/>
              </a:ext>
            </a:extLst>
          </p:cNvPr>
          <p:cNvSpPr txBox="1">
            <a:spLocks/>
          </p:cNvSpPr>
          <p:nvPr/>
        </p:nvSpPr>
        <p:spPr>
          <a:xfrm>
            <a:off x="4152616" y="3027045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W2=0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048A28AE-5ACB-4CA8-891C-78BE1EA8C979}"/>
              </a:ext>
            </a:extLst>
          </p:cNvPr>
          <p:cNvSpPr txBox="1">
            <a:spLocks/>
          </p:cNvSpPr>
          <p:nvPr/>
        </p:nvSpPr>
        <p:spPr>
          <a:xfrm>
            <a:off x="4935746" y="1693047"/>
            <a:ext cx="925479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6F3ACF-B922-4C26-8E31-786535AAD53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5398486" y="2151346"/>
            <a:ext cx="0" cy="4858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577EAE-6BFC-4AAA-9A0E-5C52D46DC0B8}"/>
              </a:ext>
            </a:extLst>
          </p:cNvPr>
          <p:cNvCxnSpPr>
            <a:cxnSpLocks/>
          </p:cNvCxnSpPr>
          <p:nvPr/>
        </p:nvCxnSpPr>
        <p:spPr>
          <a:xfrm flipV="1">
            <a:off x="7063597" y="2922575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43CEBDE7-D5A2-4D2D-9B88-141B2EDA8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54076"/>
              </p:ext>
            </p:extLst>
          </p:nvPr>
        </p:nvGraphicFramePr>
        <p:xfrm>
          <a:off x="946531" y="199547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  <p:sp>
        <p:nvSpPr>
          <p:cNvPr id="29" name="Google Shape;922;p69">
            <a:extLst>
              <a:ext uri="{FF2B5EF4-FFF2-40B4-BE49-F238E27FC236}">
                <a16:creationId xmlns:a16="http://schemas.microsoft.com/office/drawing/2014/main" id="{6ED658DC-E7D7-40C2-9205-313B5B818E9B}"/>
              </a:ext>
            </a:extLst>
          </p:cNvPr>
          <p:cNvSpPr txBox="1">
            <a:spLocks/>
          </p:cNvSpPr>
          <p:nvPr/>
        </p:nvSpPr>
        <p:spPr>
          <a:xfrm>
            <a:off x="5398485" y="3581264"/>
            <a:ext cx="1786320" cy="86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w</a:t>
            </a:r>
            <a:r>
              <a:rPr lang="en-US" sz="1400" baseline="-25000" dirty="0"/>
              <a:t>1</a:t>
            </a:r>
            <a:r>
              <a:rPr lang="en-US" sz="1400" dirty="0"/>
              <a:t>+x</a:t>
            </a:r>
            <a:r>
              <a:rPr lang="en-US" sz="1400" baseline="-25000" dirty="0"/>
              <a:t>2</a:t>
            </a:r>
            <a:r>
              <a:rPr lang="en-US" sz="1400" dirty="0"/>
              <a:t>w</a:t>
            </a:r>
            <a:r>
              <a:rPr lang="en-US" sz="1400" baseline="-25000" dirty="0"/>
              <a:t>2</a:t>
            </a:r>
            <a:r>
              <a:rPr lang="en-US" sz="1400" dirty="0"/>
              <a:t>+b </a:t>
            </a:r>
          </a:p>
          <a:p>
            <a:pPr marL="0" indent="0" algn="ctr"/>
            <a:r>
              <a:rPr lang="en-US" sz="1400" dirty="0"/>
              <a:t>= 1 * 0+ 1*0+0</a:t>
            </a:r>
          </a:p>
          <a:p>
            <a:pPr marL="0" indent="0" algn="ctr"/>
            <a:r>
              <a:rPr lang="en-US" sz="1400" dirty="0"/>
              <a:t>=0</a:t>
            </a:r>
          </a:p>
        </p:txBody>
      </p:sp>
      <p:sp>
        <p:nvSpPr>
          <p:cNvPr id="30" name="Google Shape;922;p69">
            <a:extLst>
              <a:ext uri="{FF2B5EF4-FFF2-40B4-BE49-F238E27FC236}">
                <a16:creationId xmlns:a16="http://schemas.microsoft.com/office/drawing/2014/main" id="{49A4A290-437D-4687-AC0D-86FE5376E488}"/>
              </a:ext>
            </a:extLst>
          </p:cNvPr>
          <p:cNvSpPr txBox="1">
            <a:spLocks/>
          </p:cNvSpPr>
          <p:nvPr/>
        </p:nvSpPr>
        <p:spPr>
          <a:xfrm>
            <a:off x="7357680" y="1964497"/>
            <a:ext cx="178632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1400" dirty="0"/>
              <a:t>Predicted Value </a:t>
            </a:r>
          </a:p>
          <a:p>
            <a:pPr marL="0" indent="0" algn="ctr"/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507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4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45356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Perceptron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1030543" y="1180000"/>
            <a:ext cx="7498685" cy="151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The Perceptron is the simplest form of a neural network model, serving as a binary linear classifier. It's designed to separate data into two classes by finding a hyperplane (a line in 2D, plane in 3D, etc.) that divides the data.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2AB1A-3986-4D77-B5B5-3BA44200CC2F}"/>
              </a:ext>
            </a:extLst>
          </p:cNvPr>
          <p:cNvSpPr/>
          <p:nvPr/>
        </p:nvSpPr>
        <p:spPr>
          <a:xfrm>
            <a:off x="2560320" y="3013023"/>
            <a:ext cx="4066032" cy="1946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FBFF61-1094-40BF-B678-1C535463B184}"/>
              </a:ext>
            </a:extLst>
          </p:cNvPr>
          <p:cNvSpPr/>
          <p:nvPr/>
        </p:nvSpPr>
        <p:spPr>
          <a:xfrm>
            <a:off x="2878611" y="4224228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F300C-2799-4F39-B53F-06AB73AB3863}"/>
              </a:ext>
            </a:extLst>
          </p:cNvPr>
          <p:cNvSpPr/>
          <p:nvPr/>
        </p:nvSpPr>
        <p:spPr>
          <a:xfrm>
            <a:off x="2841135" y="4536200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73583B-27DA-4900-9C41-469CA86DCC1C}"/>
              </a:ext>
            </a:extLst>
          </p:cNvPr>
          <p:cNvSpPr/>
          <p:nvPr/>
        </p:nvSpPr>
        <p:spPr>
          <a:xfrm>
            <a:off x="3168421" y="4609352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E13E52-CEA9-45A3-9A80-A340F2C9ABED}"/>
              </a:ext>
            </a:extLst>
          </p:cNvPr>
          <p:cNvSpPr/>
          <p:nvPr/>
        </p:nvSpPr>
        <p:spPr>
          <a:xfrm>
            <a:off x="3093470" y="3888824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94977-87DF-43B1-A01A-69D1597873C7}"/>
              </a:ext>
            </a:extLst>
          </p:cNvPr>
          <p:cNvSpPr/>
          <p:nvPr/>
        </p:nvSpPr>
        <p:spPr>
          <a:xfrm>
            <a:off x="3609831" y="4297380"/>
            <a:ext cx="74951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B36B18-F2D9-41F6-AC9E-8DC34FB9917D}"/>
              </a:ext>
            </a:extLst>
          </p:cNvPr>
          <p:cNvSpPr/>
          <p:nvPr/>
        </p:nvSpPr>
        <p:spPr>
          <a:xfrm>
            <a:off x="5938105" y="3765952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7DA89B-2CA4-4D30-A4BA-9F713DCE4472}"/>
              </a:ext>
            </a:extLst>
          </p:cNvPr>
          <p:cNvSpPr/>
          <p:nvPr/>
        </p:nvSpPr>
        <p:spPr>
          <a:xfrm>
            <a:off x="5863154" y="4151076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CF1557-46FF-4A62-94F3-D40565D951E3}"/>
              </a:ext>
            </a:extLst>
          </p:cNvPr>
          <p:cNvSpPr/>
          <p:nvPr/>
        </p:nvSpPr>
        <p:spPr>
          <a:xfrm>
            <a:off x="6119388" y="4077924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4BDD9B-7E3F-4AD0-B69E-E1CCBC922AEB}"/>
              </a:ext>
            </a:extLst>
          </p:cNvPr>
          <p:cNvSpPr/>
          <p:nvPr/>
        </p:nvSpPr>
        <p:spPr>
          <a:xfrm>
            <a:off x="6115489" y="3503700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B44153-9515-4490-8509-7E3E9F7A7C12}"/>
              </a:ext>
            </a:extLst>
          </p:cNvPr>
          <p:cNvSpPr/>
          <p:nvPr/>
        </p:nvSpPr>
        <p:spPr>
          <a:xfrm>
            <a:off x="6333146" y="3839104"/>
            <a:ext cx="74951" cy="7315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E91D68-B14F-4C88-9FB4-E3CBD1AF8119}"/>
              </a:ext>
            </a:extLst>
          </p:cNvPr>
          <p:cNvCxnSpPr/>
          <p:nvPr/>
        </p:nvCxnSpPr>
        <p:spPr>
          <a:xfrm>
            <a:off x="2560320" y="3013023"/>
            <a:ext cx="4066032" cy="194640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4CE243-EC0E-4D97-B086-C7286D161F36}"/>
              </a:ext>
            </a:extLst>
          </p:cNvPr>
          <p:cNvSpPr/>
          <p:nvPr/>
        </p:nvSpPr>
        <p:spPr>
          <a:xfrm>
            <a:off x="1348740" y="1767840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CAEB42-C07C-4614-A37C-0B1A524CFB93}"/>
              </a:ext>
            </a:extLst>
          </p:cNvPr>
          <p:cNvSpPr/>
          <p:nvPr/>
        </p:nvSpPr>
        <p:spPr>
          <a:xfrm>
            <a:off x="1348740" y="2446021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3BDC6A-87A0-4226-97B6-9CD8360A3C3E}"/>
              </a:ext>
            </a:extLst>
          </p:cNvPr>
          <p:cNvSpPr/>
          <p:nvPr/>
        </p:nvSpPr>
        <p:spPr>
          <a:xfrm>
            <a:off x="1348740" y="3124202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3A5F63-2632-496E-A200-58192A5D622A}"/>
                  </a:ext>
                </a:extLst>
              </p:cNvPr>
              <p:cNvSpPr/>
              <p:nvPr/>
            </p:nvSpPr>
            <p:spPr>
              <a:xfrm>
                <a:off x="2803876" y="2181932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3A5F63-2632-496E-A200-58192A5D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76" y="2181932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7143" t="-58824" r="-47857" b="-9346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FD72-2A5B-432D-A049-8B33229B6472}"/>
              </a:ext>
            </a:extLst>
          </p:cNvPr>
          <p:cNvCxnSpPr>
            <a:cxnSpLocks/>
            <a:stCxn id="4" idx="6"/>
            <a:endCxn id="23" idx="1"/>
          </p:cNvCxnSpPr>
          <p:nvPr/>
        </p:nvCxnSpPr>
        <p:spPr>
          <a:xfrm>
            <a:off x="1897380" y="2042160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28046B-212B-4A01-925F-CC8AECEE2C4A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1897380" y="2637228"/>
            <a:ext cx="906496" cy="831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FD021F-A93B-495E-9A02-E404E4E3DAA0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1897380" y="2959170"/>
            <a:ext cx="1028132" cy="439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DE964-09ED-415D-80F0-582CE7A86085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3634456" y="2616626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E9CDE0D-F507-42B0-8DBB-B0E4F6D64FBE}"/>
              </a:ext>
            </a:extLst>
          </p:cNvPr>
          <p:cNvSpPr/>
          <p:nvPr/>
        </p:nvSpPr>
        <p:spPr>
          <a:xfrm>
            <a:off x="4678112" y="2116454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D7412E-6ED5-483F-89A5-D560911BB38A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5508692" y="2290873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45186E-466C-4757-BEA8-6BAC4DEAE472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508692" y="2571750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922;p69">
            <a:extLst>
              <a:ext uri="{FF2B5EF4-FFF2-40B4-BE49-F238E27FC236}">
                <a16:creationId xmlns:a16="http://schemas.microsoft.com/office/drawing/2014/main" id="{46EA96D9-49E5-4CF3-912C-0CEBDBFBCB74}"/>
              </a:ext>
            </a:extLst>
          </p:cNvPr>
          <p:cNvSpPr txBox="1">
            <a:spLocks/>
          </p:cNvSpPr>
          <p:nvPr/>
        </p:nvSpPr>
        <p:spPr>
          <a:xfrm>
            <a:off x="2084991" y="1630840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w1</a:t>
            </a:r>
          </a:p>
        </p:txBody>
      </p:sp>
      <p:sp>
        <p:nvSpPr>
          <p:cNvPr id="57" name="Google Shape;922;p69">
            <a:extLst>
              <a:ext uri="{FF2B5EF4-FFF2-40B4-BE49-F238E27FC236}">
                <a16:creationId xmlns:a16="http://schemas.microsoft.com/office/drawing/2014/main" id="{9A9AF8CF-63CE-4448-87DB-BAF4EF5702CD}"/>
              </a:ext>
            </a:extLst>
          </p:cNvPr>
          <p:cNvSpPr txBox="1">
            <a:spLocks/>
          </p:cNvSpPr>
          <p:nvPr/>
        </p:nvSpPr>
        <p:spPr>
          <a:xfrm>
            <a:off x="1973296" y="2571749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w2</a:t>
            </a:r>
          </a:p>
        </p:txBody>
      </p:sp>
      <p:sp>
        <p:nvSpPr>
          <p:cNvPr id="58" name="Google Shape;922;p69">
            <a:extLst>
              <a:ext uri="{FF2B5EF4-FFF2-40B4-BE49-F238E27FC236}">
                <a16:creationId xmlns:a16="http://schemas.microsoft.com/office/drawing/2014/main" id="{CD4B9039-F735-400E-AE2C-7409AD927C97}"/>
              </a:ext>
            </a:extLst>
          </p:cNvPr>
          <p:cNvSpPr txBox="1">
            <a:spLocks/>
          </p:cNvSpPr>
          <p:nvPr/>
        </p:nvSpPr>
        <p:spPr>
          <a:xfrm>
            <a:off x="2189279" y="3214543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w3</a:t>
            </a:r>
          </a:p>
        </p:txBody>
      </p:sp>
      <p:sp>
        <p:nvSpPr>
          <p:cNvPr id="59" name="Google Shape;922;p69">
            <a:extLst>
              <a:ext uri="{FF2B5EF4-FFF2-40B4-BE49-F238E27FC236}">
                <a16:creationId xmlns:a16="http://schemas.microsoft.com/office/drawing/2014/main" id="{CA926E4E-92A7-46FA-A4DD-B88379490D29}"/>
              </a:ext>
            </a:extLst>
          </p:cNvPr>
          <p:cNvSpPr txBox="1">
            <a:spLocks/>
          </p:cNvSpPr>
          <p:nvPr/>
        </p:nvSpPr>
        <p:spPr>
          <a:xfrm>
            <a:off x="2858137" y="1244398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3734D4-822F-438C-A976-A932B6FD3E77}"/>
              </a:ext>
            </a:extLst>
          </p:cNvPr>
          <p:cNvCxnSpPr>
            <a:cxnSpLocks/>
            <a:stCxn id="59" idx="2"/>
            <a:endCxn id="23" idx="0"/>
          </p:cNvCxnSpPr>
          <p:nvPr/>
        </p:nvCxnSpPr>
        <p:spPr>
          <a:xfrm>
            <a:off x="3219166" y="1702697"/>
            <a:ext cx="0" cy="479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7032F51-DCF0-4050-B948-98A710832BDC}"/>
              </a:ext>
            </a:extLst>
          </p:cNvPr>
          <p:cNvCxnSpPr>
            <a:cxnSpLocks/>
          </p:cNvCxnSpPr>
          <p:nvPr/>
        </p:nvCxnSpPr>
        <p:spPr>
          <a:xfrm flipV="1">
            <a:off x="4884277" y="2467279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5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DE63E-1F9C-4C8F-AC62-912925E52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86" y="1180000"/>
            <a:ext cx="739920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7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6CA46-C2BD-4632-B877-162499E1B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63" y="1253364"/>
            <a:ext cx="813124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4113F-28E4-4E62-A7D5-19B15738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19" y="1446475"/>
            <a:ext cx="7585933" cy="17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7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49BDAA-4717-487E-9A7C-49762D6C3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0883"/>
              </p:ext>
            </p:extLst>
          </p:nvPr>
        </p:nvGraphicFramePr>
        <p:xfrm>
          <a:off x="1897380" y="1751330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1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3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Perceptron</a:t>
            </a:r>
            <a:endParaRPr dirty="0"/>
          </a:p>
        </p:txBody>
      </p:sp>
      <p:sp>
        <p:nvSpPr>
          <p:cNvPr id="8" name="Google Shape;922;p69">
            <a:extLst>
              <a:ext uri="{FF2B5EF4-FFF2-40B4-BE49-F238E27FC236}">
                <a16:creationId xmlns:a16="http://schemas.microsoft.com/office/drawing/2014/main" id="{9512ED38-C384-4428-AB20-340D6551CC83}"/>
              </a:ext>
            </a:extLst>
          </p:cNvPr>
          <p:cNvSpPr txBox="1">
            <a:spLocks/>
          </p:cNvSpPr>
          <p:nvPr/>
        </p:nvSpPr>
        <p:spPr>
          <a:xfrm>
            <a:off x="868093" y="1159225"/>
            <a:ext cx="7498685" cy="7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400" dirty="0"/>
              <a:t>W1 = w2= b=0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FF09E-30C5-47E8-8EC6-57DEEF784B35}"/>
              </a:ext>
            </a:extLst>
          </p:cNvPr>
          <p:cNvSpPr/>
          <p:nvPr/>
        </p:nvSpPr>
        <p:spPr>
          <a:xfrm>
            <a:off x="3528060" y="2223136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F69D5-AB05-48B8-8EC4-4BEB4E56899B}"/>
              </a:ext>
            </a:extLst>
          </p:cNvPr>
          <p:cNvSpPr/>
          <p:nvPr/>
        </p:nvSpPr>
        <p:spPr>
          <a:xfrm>
            <a:off x="3474720" y="3636174"/>
            <a:ext cx="54864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/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618E1D1-DEB2-4EBF-BA4B-5CFA051D9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96" y="2637228"/>
                <a:ext cx="830580" cy="910591"/>
              </a:xfrm>
              <a:prstGeom prst="ellipse">
                <a:avLst/>
              </a:prstGeom>
              <a:blipFill>
                <a:blip r:embed="rId4"/>
                <a:stretch>
                  <a:fillRect l="-56028" t="-59477" r="-47518" b="-92810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F5412-E89C-4229-945F-8D5ADBB21D96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076700" y="2497456"/>
            <a:ext cx="1028132" cy="2731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8F40-7B8E-49E3-8DC4-4264CBC7455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4023360" y="3414466"/>
            <a:ext cx="1081472" cy="496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B0D6A-C04B-4CA0-93FB-0FB88B924285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813776" y="3071922"/>
            <a:ext cx="1043656" cy="20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C08D3B-D611-416A-93C5-7509E7AD5E8A}"/>
              </a:ext>
            </a:extLst>
          </p:cNvPr>
          <p:cNvSpPr/>
          <p:nvPr/>
        </p:nvSpPr>
        <p:spPr>
          <a:xfrm>
            <a:off x="6857432" y="2571750"/>
            <a:ext cx="830580" cy="910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21AC0-4C64-49E0-8A07-19D25A855E17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688012" y="2746169"/>
            <a:ext cx="1173196" cy="2808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55ED9-93E5-405F-BED9-26ABC7FB78B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88012" y="3027046"/>
            <a:ext cx="1173196" cy="3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22;p69">
            <a:extLst>
              <a:ext uri="{FF2B5EF4-FFF2-40B4-BE49-F238E27FC236}">
                <a16:creationId xmlns:a16="http://schemas.microsoft.com/office/drawing/2014/main" id="{60CC27AE-E60A-4A4B-BCA2-0DD4210A383F}"/>
              </a:ext>
            </a:extLst>
          </p:cNvPr>
          <p:cNvSpPr txBox="1">
            <a:spLocks/>
          </p:cNvSpPr>
          <p:nvPr/>
        </p:nvSpPr>
        <p:spPr>
          <a:xfrm>
            <a:off x="4264311" y="2086136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w1</a:t>
            </a:r>
          </a:p>
        </p:txBody>
      </p:sp>
      <p:sp>
        <p:nvSpPr>
          <p:cNvPr id="22" name="Google Shape;922;p69">
            <a:extLst>
              <a:ext uri="{FF2B5EF4-FFF2-40B4-BE49-F238E27FC236}">
                <a16:creationId xmlns:a16="http://schemas.microsoft.com/office/drawing/2014/main" id="{79CA2747-D67E-48AA-B005-05227E32C601}"/>
              </a:ext>
            </a:extLst>
          </p:cNvPr>
          <p:cNvSpPr txBox="1">
            <a:spLocks/>
          </p:cNvSpPr>
          <p:nvPr/>
        </p:nvSpPr>
        <p:spPr>
          <a:xfrm>
            <a:off x="4152616" y="3027045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w2</a:t>
            </a:r>
          </a:p>
        </p:txBody>
      </p:sp>
      <p:sp>
        <p:nvSpPr>
          <p:cNvPr id="24" name="Google Shape;922;p69">
            <a:extLst>
              <a:ext uri="{FF2B5EF4-FFF2-40B4-BE49-F238E27FC236}">
                <a16:creationId xmlns:a16="http://schemas.microsoft.com/office/drawing/2014/main" id="{048A28AE-5ACB-4CA8-891C-78BE1EA8C979}"/>
              </a:ext>
            </a:extLst>
          </p:cNvPr>
          <p:cNvSpPr txBox="1">
            <a:spLocks/>
          </p:cNvSpPr>
          <p:nvPr/>
        </p:nvSpPr>
        <p:spPr>
          <a:xfrm>
            <a:off x="5037457" y="1699694"/>
            <a:ext cx="722057" cy="45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sz="2000" dirty="0"/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6F3ACF-B922-4C26-8E31-786535AAD531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5398486" y="2157993"/>
            <a:ext cx="0" cy="479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577EAE-6BFC-4AAA-9A0E-5C52D46DC0B8}"/>
              </a:ext>
            </a:extLst>
          </p:cNvPr>
          <p:cNvCxnSpPr>
            <a:cxnSpLocks/>
          </p:cNvCxnSpPr>
          <p:nvPr/>
        </p:nvCxnSpPr>
        <p:spPr>
          <a:xfrm flipV="1">
            <a:off x="7063597" y="2922575"/>
            <a:ext cx="418248" cy="253062"/>
          </a:xfrm>
          <a:prstGeom prst="bentConnector3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3A61C096-F4BB-4DF3-AA11-DD692739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90743"/>
              </p:ext>
            </p:extLst>
          </p:nvPr>
        </p:nvGraphicFramePr>
        <p:xfrm>
          <a:off x="940716" y="2099945"/>
          <a:ext cx="2415540" cy="1854200"/>
        </p:xfrm>
        <a:graphic>
          <a:graphicData uri="http://schemas.openxmlformats.org/drawingml/2006/table">
            <a:tbl>
              <a:tblPr firstRow="1" bandRow="1">
                <a:tableStyleId>{F4426CF8-0313-4C99-A3F8-F1ABAD366F97}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352617471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38222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37327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9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0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1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229</Words>
  <Application>Microsoft Office PowerPoint</Application>
  <PresentationFormat>On-screen Show (16:9)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Mulish</vt:lpstr>
      <vt:lpstr>Lilita One</vt:lpstr>
      <vt:lpstr>Cambria Math</vt:lpstr>
      <vt:lpstr>Arial</vt:lpstr>
      <vt:lpstr>Muli</vt:lpstr>
      <vt:lpstr>Modern Wave XL by Slidesgo</vt:lpstr>
      <vt:lpstr>Lecture 11  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Perceptron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27</cp:revision>
  <dcterms:modified xsi:type="dcterms:W3CDTF">2024-11-11T18:02:26Z</dcterms:modified>
</cp:coreProperties>
</file>