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60"/>
  </p:notesMasterIdLst>
  <p:sldIdLst>
    <p:sldId id="256" r:id="rId2"/>
    <p:sldId id="264" r:id="rId3"/>
    <p:sldId id="26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4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50" r:id="rId22"/>
    <p:sldId id="313" r:id="rId23"/>
    <p:sldId id="314" r:id="rId24"/>
    <p:sldId id="317" r:id="rId25"/>
    <p:sldId id="316" r:id="rId26"/>
    <p:sldId id="31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30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276" r:id="rId5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1"/>
    </p:embeddedFont>
    <p:embeddedFont>
      <p:font typeface="Century" panose="02040604050505020304" pitchFamily="18" charset="0"/>
      <p:regular r:id="rId62"/>
    </p:embeddedFont>
    <p:embeddedFont>
      <p:font typeface="Georgia" panose="02040502050405020303" pitchFamily="18" charset="0"/>
      <p:regular r:id="rId63"/>
      <p:bold r:id="rId64"/>
      <p:italic r:id="rId65"/>
      <p:boldItalic r:id="rId66"/>
    </p:embeddedFont>
    <p:embeddedFont>
      <p:font typeface="Lilita One" panose="020B0604020202020204" charset="0"/>
      <p:regular r:id="rId67"/>
    </p:embeddedFont>
    <p:embeddedFont>
      <p:font typeface="Mulish" panose="020B0604020202020204" charset="0"/>
      <p:regular r:id="rId68"/>
      <p:bold r:id="rId69"/>
      <p:italic r:id="rId70"/>
      <p:boldItalic r:id="rId71"/>
    </p:embeddedFont>
    <p:embeddedFont>
      <p:font typeface="Trebuchet MS" panose="020B060302020202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7551" autoAdjust="0"/>
  </p:normalViewPr>
  <p:slideViewPr>
    <p:cSldViewPr snapToGrid="0">
      <p:cViewPr varScale="1">
        <p:scale>
          <a:sx n="87" d="100"/>
          <a:sy n="87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9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15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19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1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8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5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557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4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9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0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113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1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302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17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79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50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720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70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845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78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144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350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888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944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026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362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50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47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78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493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9745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42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728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08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7298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426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467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315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5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341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667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3334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158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6238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172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3898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0082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283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1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8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7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9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0.png"/><Relationship Id="rId9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slide" Target="slide2.xml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4" Type="http://schemas.openxmlformats.org/officeDocument/2006/relationships/image" Target="../media/image28.png"/><Relationship Id="rId9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slide" Target="slide2.xml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9" Type="http://schemas.openxmlformats.org/officeDocument/2006/relationships/image" Target="../media/image2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4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Parameteric Regression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/>
              <p:nvPr/>
            </p:nvSpPr>
            <p:spPr>
              <a:xfrm>
                <a:off x="2334999" y="1171771"/>
                <a:ext cx="4572000" cy="120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 (</a:t>
                </a:r>
                <a:r>
                  <a:rPr lang="pt-BR" sz="1800" i="1" spc="70" dirty="0">
                    <a:solidFill>
                      <a:schemeClr val="tx1"/>
                    </a:solidFill>
                    <a:latin typeface="Liberation Serif"/>
                    <a:cs typeface="Liberation Serif"/>
                  </a:rPr>
                  <a:t>θ | D </a:t>
                </a:r>
                <a:r>
                  <a:rPr lang="en-US" sz="1800" dirty="0"/>
                  <a:t>) 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dirty="0"/>
                          <m:t>r</m:t>
                        </m:r>
                        <m:r>
                          <m:rPr>
                            <m:nor/>
                          </m:rPr>
                          <a:rPr lang="en-US" sz="1800" dirty="0"/>
                          <m:t>))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99" y="1171771"/>
                <a:ext cx="4572000" cy="1205073"/>
              </a:xfrm>
              <a:prstGeom prst="rect">
                <a:avLst/>
              </a:prstGeom>
              <a:blipFill>
                <a:blip r:embed="rId4"/>
                <a:stretch>
                  <a:fillRect l="-1067" t="-35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/>
              <p:nvPr/>
            </p:nvSpPr>
            <p:spPr>
              <a:xfrm>
                <a:off x="3277013" y="1694831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 ∗ </m:t>
                        </m:r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13" y="1694831"/>
                <a:ext cx="4572000" cy="342851"/>
              </a:xfrm>
              <a:prstGeom prst="rect">
                <a:avLst/>
              </a:prstGeom>
              <a:blipFill>
                <a:blip r:embed="rId5"/>
                <a:stretch>
                  <a:fillRect l="-800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/>
              <p:nvPr/>
            </p:nvSpPr>
            <p:spPr>
              <a:xfrm>
                <a:off x="3171505" y="2376844"/>
                <a:ext cx="4572000" cy="589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log</m:t>
                    </m:r>
                    <m:r>
                      <m:rPr>
                        <m:nor/>
                      </m:rPr>
                      <a:rPr lang="en-US" sz="1600" dirty="0"/>
                      <m:t> (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5" y="2376844"/>
                <a:ext cx="4572000" cy="589072"/>
              </a:xfrm>
              <a:prstGeom prst="rect">
                <a:avLst/>
              </a:prstGeom>
              <a:blipFill>
                <a:blip r:embed="rId6"/>
                <a:stretch>
                  <a:fillRect l="-667" t="-60825" b="-56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A5D0B1-1DB3-48BE-AA04-C9A15C3DD642}"/>
              </a:ext>
            </a:extLst>
          </p:cNvPr>
          <p:cNvSpPr txBox="1"/>
          <p:nvPr/>
        </p:nvSpPr>
        <p:spPr>
          <a:xfrm>
            <a:off x="5457505" y="3305078"/>
            <a:ext cx="25625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But this term is constant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5507F9-9A6D-413F-A267-263EFAAAAB1D}"/>
              </a:ext>
            </a:extLst>
          </p:cNvPr>
          <p:cNvSpPr/>
          <p:nvPr/>
        </p:nvSpPr>
        <p:spPr>
          <a:xfrm>
            <a:off x="5196254" y="2295097"/>
            <a:ext cx="1853545" cy="51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596782-4A74-413C-AFE5-87C661CFC16B}"/>
              </a:ext>
            </a:extLst>
          </p:cNvPr>
          <p:cNvCxnSpPr>
            <a:stCxn id="2" idx="4"/>
            <a:endCxn id="18" idx="0"/>
          </p:cNvCxnSpPr>
          <p:nvPr/>
        </p:nvCxnSpPr>
        <p:spPr>
          <a:xfrm>
            <a:off x="6123027" y="2809928"/>
            <a:ext cx="615758" cy="4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/>
              <p:nvPr/>
            </p:nvSpPr>
            <p:spPr>
              <a:xfrm>
                <a:off x="2351086" y="1474239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86" y="1474239"/>
                <a:ext cx="4572000" cy="342851"/>
              </a:xfrm>
              <a:prstGeom prst="rect">
                <a:avLst/>
              </a:prstGeom>
              <a:blipFill>
                <a:blip r:embed="rId4"/>
                <a:stretch>
                  <a:fillRect l="-800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ADBCC5A-E53A-47C0-8B46-A154F91AC59C}"/>
              </a:ext>
            </a:extLst>
          </p:cNvPr>
          <p:cNvGrpSpPr/>
          <p:nvPr/>
        </p:nvGrpSpPr>
        <p:grpSpPr>
          <a:xfrm>
            <a:off x="2164743" y="2040530"/>
            <a:ext cx="4415895" cy="1062439"/>
            <a:chOff x="1591660" y="1803552"/>
            <a:chExt cx="4415895" cy="10624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CD6EC3-69C9-4D13-95FC-856A07AA8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852" t="3483" b="59439"/>
            <a:stretch/>
          </p:blipFill>
          <p:spPr>
            <a:xfrm>
              <a:off x="3837817" y="2111329"/>
              <a:ext cx="2169738" cy="7546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6EA46D-3729-4A26-B087-A476B7CDE430}"/>
                    </a:ext>
                  </a:extLst>
                </p:cNvPr>
                <p:cNvSpPr txBox="1"/>
                <p:nvPr/>
              </p:nvSpPr>
              <p:spPr>
                <a:xfrm>
                  <a:off x="2986706" y="2334771"/>
                  <a:ext cx="10199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/>
                        <m:t>p</m:t>
                      </m:r>
                      <m:r>
                        <m:rPr>
                          <m:nor/>
                        </m:rPr>
                        <a:rPr lang="en-US" sz="1400" dirty="0" smtClean="0"/>
                        <m:t> (</m:t>
                      </m:r>
                      <m:r>
                        <m:rPr>
                          <m:nor/>
                        </m:rPr>
                        <a:rPr lang="en-US" sz="1400" dirty="0" smtClean="0"/>
                        <m:t>r</m:t>
                      </m:r>
                      <m:r>
                        <m:rPr>
                          <m:nor/>
                        </m:rPr>
                        <a:rPr lang="en-US" sz="1400" dirty="0" smtClean="0"/>
                        <m:t>|</m:t>
                      </m:r>
                      <m:r>
                        <m:rPr>
                          <m:nor/>
                        </m:rPr>
                        <a:rPr lang="en-US" sz="1400" dirty="0" smtClean="0"/>
                        <m:t>X</m:t>
                      </m:r>
                      <m:r>
                        <m:rPr>
                          <m:nor/>
                        </m:rPr>
                        <a:rPr lang="en-US" sz="1400" dirty="0" smtClean="0"/>
                        <m:t>)</m:t>
                      </m:r>
                    </m:oMath>
                  </a14:m>
                  <a:r>
                    <a:rPr lang="en-US" dirty="0"/>
                    <a:t> = 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6EA46D-3729-4A26-B087-A476B7CD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06" y="2334771"/>
                  <a:ext cx="1019907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E25CAC-187B-4D2D-BD00-729D5D876EB8}"/>
                    </a:ext>
                  </a:extLst>
                </p:cNvPr>
                <p:cNvSpPr txBox="1"/>
                <p:nvPr/>
              </p:nvSpPr>
              <p:spPr>
                <a:xfrm>
                  <a:off x="1591660" y="1803552"/>
                  <a:ext cx="10199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Know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Probability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E25CAC-187B-4D2D-BD00-729D5D876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660" y="1803552"/>
                  <a:ext cx="1019907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1748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989A08A-ECD9-4109-846A-79C18E00D475}"/>
              </a:ext>
            </a:extLst>
          </p:cNvPr>
          <p:cNvSpPr/>
          <p:nvPr/>
        </p:nvSpPr>
        <p:spPr>
          <a:xfrm>
            <a:off x="3402623" y="1351225"/>
            <a:ext cx="677008" cy="572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CC934-422E-46AC-A897-6D8C0807E84D}"/>
              </a:ext>
            </a:extLst>
          </p:cNvPr>
          <p:cNvCxnSpPr>
            <a:stCxn id="6" idx="4"/>
          </p:cNvCxnSpPr>
          <p:nvPr/>
        </p:nvCxnSpPr>
        <p:spPr>
          <a:xfrm>
            <a:off x="3741127" y="1923925"/>
            <a:ext cx="122686" cy="75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5E6ED-035E-4E7C-BF66-14B2B05D7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148"/>
          <a:stretch/>
        </p:blipFill>
        <p:spPr>
          <a:xfrm>
            <a:off x="1331862" y="1049945"/>
            <a:ext cx="5796057" cy="1237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DAC0CB-B9EA-45A9-93B7-327EBFFDB4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63" r="50165" b="45155"/>
          <a:stretch/>
        </p:blipFill>
        <p:spPr>
          <a:xfrm>
            <a:off x="1542878" y="2725616"/>
            <a:ext cx="2888446" cy="5978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2C1C3C-62DF-43F3-87A0-EB703B24E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75" t="55114" r="2275" b="26604"/>
          <a:stretch/>
        </p:blipFill>
        <p:spPr>
          <a:xfrm>
            <a:off x="1251384" y="4291713"/>
            <a:ext cx="5796057" cy="5978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5090AB-48C6-4844-9768-9AD8B6753B7F}"/>
                  </a:ext>
                </a:extLst>
              </p:cNvPr>
              <p:cNvSpPr txBox="1"/>
              <p:nvPr/>
            </p:nvSpPr>
            <p:spPr>
              <a:xfrm>
                <a:off x="7127919" y="2725616"/>
                <a:ext cx="2160228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Breaking Multiplication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5090AB-48C6-4844-9768-9AD8B675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19" y="2725616"/>
                <a:ext cx="2160228" cy="1427250"/>
              </a:xfrm>
              <a:prstGeom prst="rect">
                <a:avLst/>
              </a:prstGeom>
              <a:blipFill>
                <a:blip r:embed="rId5"/>
                <a:stretch>
                  <a:fillRect l="-140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A289B56-6C85-4CCA-BE92-067F686A2BC2}"/>
              </a:ext>
            </a:extLst>
          </p:cNvPr>
          <p:cNvSpPr/>
          <p:nvPr/>
        </p:nvSpPr>
        <p:spPr>
          <a:xfrm>
            <a:off x="2751992" y="2664069"/>
            <a:ext cx="1600200" cy="8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BAD-D4A2-4B19-8D5A-32105C1C8B4D}"/>
              </a:ext>
            </a:extLst>
          </p:cNvPr>
          <p:cNvSpPr txBox="1"/>
          <p:nvPr/>
        </p:nvSpPr>
        <p:spPr>
          <a:xfrm>
            <a:off x="2629240" y="3731381"/>
            <a:ext cx="2160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is constant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A57A2-4C68-4359-979C-37B1147535AD}"/>
              </a:ext>
            </a:extLst>
          </p:cNvPr>
          <p:cNvSpPr txBox="1"/>
          <p:nvPr/>
        </p:nvSpPr>
        <p:spPr>
          <a:xfrm>
            <a:off x="6144672" y="4305637"/>
            <a:ext cx="2160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So we have to minimize this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308DA1-0EB2-444A-86F8-4A3F882AC9A8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802923" y="3183883"/>
            <a:ext cx="1421863" cy="1121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C0FAC-665D-4E8C-B8DF-5BCC3AED27A3}"/>
                  </a:ext>
                </a:extLst>
              </p:cNvPr>
              <p:cNvSpPr txBox="1"/>
              <p:nvPr/>
            </p:nvSpPr>
            <p:spPr>
              <a:xfrm>
                <a:off x="5202708" y="2815265"/>
                <a:ext cx="482761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C0FAC-665D-4E8C-B8DF-5BCC3AED2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08" y="2815265"/>
                <a:ext cx="482761" cy="521746"/>
              </a:xfrm>
              <a:prstGeom prst="rect">
                <a:avLst/>
              </a:prstGeom>
              <a:blipFill>
                <a:blip r:embed="rId6"/>
                <a:stretch>
                  <a:fillRect l="-132500" t="-147059" r="-142500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AFE084E1-32EE-4154-9568-1E7593522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97" t="36563" r="37625" b="41884"/>
          <a:stretch/>
        </p:blipFill>
        <p:spPr>
          <a:xfrm>
            <a:off x="4431324" y="2735476"/>
            <a:ext cx="752148" cy="7048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BA0213-BD3A-43B0-A108-0B9FE7B7E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57" t="36563" r="9200" b="41884"/>
          <a:stretch/>
        </p:blipFill>
        <p:spPr>
          <a:xfrm>
            <a:off x="5463350" y="2735476"/>
            <a:ext cx="1683140" cy="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22" grpId="0"/>
      <p:bldP spid="2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Linear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0728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7B0F7F-4397-4D7F-B501-D40092E9A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" t="8016" r="5304" b="77989"/>
          <a:stretch/>
        </p:blipFill>
        <p:spPr>
          <a:xfrm>
            <a:off x="1733129" y="1180000"/>
            <a:ext cx="5564723" cy="572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945B04-16B9-4908-8147-54248526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7" t="20015" r="6027" b="56673"/>
          <a:stretch/>
        </p:blipFill>
        <p:spPr>
          <a:xfrm>
            <a:off x="1367051" y="2775804"/>
            <a:ext cx="5564723" cy="95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D562-49A8-49A7-986C-0B2429932B75}"/>
              </a:ext>
            </a:extLst>
          </p:cNvPr>
          <p:cNvSpPr txBox="1"/>
          <p:nvPr/>
        </p:nvSpPr>
        <p:spPr>
          <a:xfrm>
            <a:off x="258289" y="1926105"/>
            <a:ext cx="6857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BY differentiating with respect to w</a:t>
            </a:r>
            <a:r>
              <a:rPr lang="en-US" sz="3000" baseline="-25000" dirty="0"/>
              <a:t>1</a:t>
            </a:r>
            <a:r>
              <a:rPr lang="en-US" sz="3000" dirty="0"/>
              <a:t>, w</a:t>
            </a:r>
            <a:r>
              <a:rPr lang="en-US" sz="3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955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945B04-16B9-4908-8147-54248526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4" t="19099" r="7000" b="67362"/>
          <a:stretch/>
        </p:blipFill>
        <p:spPr>
          <a:xfrm>
            <a:off x="1447529" y="1983678"/>
            <a:ext cx="5564723" cy="553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D562-49A8-49A7-986C-0B2429932B75}"/>
              </a:ext>
            </a:extLst>
          </p:cNvPr>
          <p:cNvSpPr txBox="1"/>
          <p:nvPr/>
        </p:nvSpPr>
        <p:spPr>
          <a:xfrm>
            <a:off x="449813" y="1404651"/>
            <a:ext cx="6857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BY differentiating with respect to w</a:t>
            </a:r>
            <a:r>
              <a:rPr lang="en-US" sz="3000" baseline="-25000" dirty="0"/>
              <a:t>1</a:t>
            </a:r>
            <a:r>
              <a:rPr lang="en-US" sz="3000" dirty="0"/>
              <a:t>, w</a:t>
            </a:r>
            <a:r>
              <a:rPr lang="en-US" sz="3000" baseline="-25000" dirty="0"/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1F05DA-4987-46A5-898F-97DBDF6D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8" y="2617039"/>
            <a:ext cx="3748073" cy="8177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20F2A9-5E8B-4EB7-807C-A6B216CA44F5}"/>
              </a:ext>
            </a:extLst>
          </p:cNvPr>
          <p:cNvGrpSpPr/>
          <p:nvPr/>
        </p:nvGrpSpPr>
        <p:grpSpPr>
          <a:xfrm>
            <a:off x="1658210" y="3404788"/>
            <a:ext cx="1983932" cy="696224"/>
            <a:chOff x="1740877" y="3625051"/>
            <a:chExt cx="1983932" cy="6962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FF88424-27B4-482A-ABA5-6D7B2ED13006}"/>
                    </a:ext>
                  </a:extLst>
                </p:cNvPr>
                <p:cNvSpPr txBox="1"/>
                <p:nvPr/>
              </p:nvSpPr>
              <p:spPr>
                <a:xfrm>
                  <a:off x="1740877" y="3635703"/>
                  <a:ext cx="1134207" cy="685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0 </a:t>
                  </a:r>
                  <a:r>
                    <a:rPr lang="en-US" sz="200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lang="en-US" sz="2000" baseline="-25000" dirty="0"/>
                    <a:t>  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FF88424-27B4-482A-ABA5-6D7B2ED13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77" y="3635703"/>
                  <a:ext cx="1134207" cy="685572"/>
                </a:xfrm>
                <a:prstGeom prst="rect">
                  <a:avLst/>
                </a:prstGeom>
                <a:blipFill>
                  <a:blip r:embed="rId6"/>
                  <a:stretch>
                    <a:fillRect l="-13441" b="-2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AB4FEA-3FD5-419F-A82A-F9D345A2028F}"/>
                    </a:ext>
                  </a:extLst>
                </p:cNvPr>
                <p:cNvSpPr txBox="1"/>
                <p:nvPr/>
              </p:nvSpPr>
              <p:spPr>
                <a:xfrm>
                  <a:off x="2688323" y="3625051"/>
                  <a:ext cx="1036486" cy="6874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AB4FEA-3FD5-419F-A82A-F9D345A20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23" y="3625051"/>
                  <a:ext cx="1036486" cy="6874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/>
              <p:nvPr/>
            </p:nvSpPr>
            <p:spPr>
              <a:xfrm>
                <a:off x="1328905" y="4259201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 * B</a:t>
                </a:r>
                <a:r>
                  <a:rPr lang="en-US" sz="3000" baseline="-25000" dirty="0"/>
                  <a:t>0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05" y="4259201"/>
                <a:ext cx="4246685" cy="553998"/>
              </a:xfrm>
              <a:prstGeom prst="rect">
                <a:avLst/>
              </a:prstGeom>
              <a:blipFill>
                <a:blip r:embed="rId8"/>
                <a:stretch>
                  <a:fillRect l="-3443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4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/>
              <p:nvPr/>
            </p:nvSpPr>
            <p:spPr>
              <a:xfrm>
                <a:off x="1883270" y="2184806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= n * B</a:t>
                </a:r>
                <a:r>
                  <a:rPr lang="en-US" sz="30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70" y="2184806"/>
                <a:ext cx="4246685" cy="553998"/>
              </a:xfrm>
              <a:prstGeom prst="rect">
                <a:avLst/>
              </a:prstGeom>
              <a:blipFill>
                <a:blip r:embed="rId4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FD51CB-BA18-44B3-A532-6EE8CF320F44}"/>
                  </a:ext>
                </a:extLst>
              </p:cNvPr>
              <p:cNvSpPr txBox="1"/>
              <p:nvPr/>
            </p:nvSpPr>
            <p:spPr>
              <a:xfrm>
                <a:off x="1843298" y="1273827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 * B</a:t>
                </a:r>
                <a:r>
                  <a:rPr lang="en-US" sz="3000" baseline="-25000" dirty="0"/>
                  <a:t>0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FD51CB-BA18-44B3-A532-6EE8CF32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98" y="1273827"/>
                <a:ext cx="4246685" cy="553998"/>
              </a:xfrm>
              <a:prstGeom prst="rect">
                <a:avLst/>
              </a:prstGeom>
              <a:blipFill>
                <a:blip r:embed="rId5"/>
                <a:stretch>
                  <a:fillRect l="-3300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6FEFD-A211-4D32-95A7-0BA63283E926}"/>
                  </a:ext>
                </a:extLst>
              </p:cNvPr>
              <p:cNvSpPr txBox="1"/>
              <p:nvPr/>
            </p:nvSpPr>
            <p:spPr>
              <a:xfrm>
                <a:off x="1883270" y="3396273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= n * W</a:t>
                </a:r>
                <a:r>
                  <a:rPr lang="en-US" sz="30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6FEFD-A211-4D32-95A7-0BA63283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70" y="3396273"/>
                <a:ext cx="4246685" cy="553998"/>
              </a:xfrm>
              <a:prstGeom prst="rect">
                <a:avLst/>
              </a:prstGeom>
              <a:blipFill>
                <a:blip r:embed="rId6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D4CE8-7423-4221-9203-6E04EEEBF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7" t="20015" r="6027" b="56673"/>
          <a:stretch/>
        </p:blipFill>
        <p:spPr>
          <a:xfrm>
            <a:off x="1447529" y="1180000"/>
            <a:ext cx="5564723" cy="95396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741750C-9DF6-4193-9AC2-3BAAA561B24D}"/>
              </a:ext>
            </a:extLst>
          </p:cNvPr>
          <p:cNvGrpSpPr/>
          <p:nvPr/>
        </p:nvGrpSpPr>
        <p:grpSpPr>
          <a:xfrm>
            <a:off x="2038065" y="1984099"/>
            <a:ext cx="4954852" cy="1641358"/>
            <a:chOff x="1840752" y="2258419"/>
            <a:chExt cx="4954852" cy="16413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584F7E-DE49-48C0-95C7-7C72613663D0}"/>
                </a:ext>
              </a:extLst>
            </p:cNvPr>
            <p:cNvGrpSpPr/>
            <p:nvPr/>
          </p:nvGrpSpPr>
          <p:grpSpPr>
            <a:xfrm>
              <a:off x="1840752" y="2624894"/>
              <a:ext cx="4954852" cy="1274883"/>
              <a:chOff x="1840784" y="2706665"/>
              <a:chExt cx="4954852" cy="127488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7742BA3-89DE-4207-A7CE-E661B7BEC9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510" t="50520" r="51714" b="24246"/>
              <a:stretch/>
            </p:blipFill>
            <p:spPr>
              <a:xfrm>
                <a:off x="3863813" y="2706665"/>
                <a:ext cx="2482376" cy="127488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5B5655-4B12-4BAE-8CB2-159B2F15C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7529" t="49426" r="6823" b="27330"/>
              <a:stretch/>
            </p:blipFill>
            <p:spPr>
              <a:xfrm>
                <a:off x="1840784" y="2706665"/>
                <a:ext cx="1222456" cy="11743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6532C9D-C181-4630-AEBE-A65A778376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442" t="50047" r="33568" b="26709"/>
              <a:stretch/>
            </p:blipFill>
            <p:spPr>
              <a:xfrm>
                <a:off x="6093385" y="2706665"/>
                <a:ext cx="702251" cy="117434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4B1215-0566-445A-9594-2F93271E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897" t="54856" r="43646" b="36095"/>
            <a:stretch/>
          </p:blipFill>
          <p:spPr>
            <a:xfrm>
              <a:off x="3148059" y="2258419"/>
              <a:ext cx="630935" cy="1502234"/>
            </a:xfrm>
            <a:prstGeom prst="rect">
              <a:avLst/>
            </a:prstGeom>
          </p:spPr>
        </p:pic>
      </p:grp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922E8D17-F2B5-4CEF-8D11-2F84AE8B6C68}"/>
              </a:ext>
            </a:extLst>
          </p:cNvPr>
          <p:cNvSpPr txBox="1">
            <a:spLocks/>
          </p:cNvSpPr>
          <p:nvPr/>
        </p:nvSpPr>
        <p:spPr>
          <a:xfrm>
            <a:off x="2209206" y="3963500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Y            =             	A 	*    W</a:t>
            </a:r>
          </a:p>
        </p:txBody>
      </p:sp>
    </p:spTree>
    <p:extLst>
      <p:ext uri="{BB962C8B-B14F-4D97-AF65-F5344CB8AC3E}">
        <p14:creationId xmlns:p14="http://schemas.microsoft.com/office/powerpoint/2010/main" val="376704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922E8D17-F2B5-4CEF-8D11-2F84AE8B6C68}"/>
              </a:ext>
            </a:extLst>
          </p:cNvPr>
          <p:cNvSpPr txBox="1">
            <a:spLocks/>
          </p:cNvSpPr>
          <p:nvPr/>
        </p:nvSpPr>
        <p:spPr>
          <a:xfrm>
            <a:off x="3326104" y="2047832"/>
            <a:ext cx="23787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 = A</a:t>
            </a:r>
            <a:r>
              <a:rPr lang="en-US" baseline="30000" dirty="0"/>
              <a:t>-1</a:t>
            </a:r>
            <a:r>
              <a:rPr lang="en-US" dirty="0"/>
              <a:t> * Y	</a:t>
            </a:r>
          </a:p>
        </p:txBody>
      </p:sp>
    </p:spTree>
    <p:extLst>
      <p:ext uri="{BB962C8B-B14F-4D97-AF65-F5344CB8AC3E}">
        <p14:creationId xmlns:p14="http://schemas.microsoft.com/office/powerpoint/2010/main" val="7259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Polynomial 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7C4E-FFE1-4423-9772-B0F1729A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65" y="1261724"/>
            <a:ext cx="640897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Parametric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Measures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A6009-5D9D-497F-8C0B-FD5DDCA2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4" y="1417220"/>
            <a:ext cx="7292972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b="1" dirty="0"/>
              <a:t>Linear regression</a:t>
            </a:r>
            <a:r>
              <a:rPr lang="en-US" sz="2000" dirty="0"/>
              <a:t> is a statistical technique used to model the relationship between a dependent variable (also called the target or response variable) and one or more independent variables (also called predictors or features)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1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865321"/>
            <a:ext cx="7498685" cy="117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altLang="en-US" sz="2400" dirty="0"/>
              <a:t>For example, you might want to predict a person's height (in inches) from his weight (in pounds). </a:t>
            </a:r>
          </a:p>
        </p:txBody>
      </p:sp>
    </p:spTree>
    <p:extLst>
      <p:ext uri="{BB962C8B-B14F-4D97-AF65-F5344CB8AC3E}">
        <p14:creationId xmlns:p14="http://schemas.microsoft.com/office/powerpoint/2010/main" val="23314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8703" y="2248499"/>
            <a:ext cx="2282177" cy="147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s-ES" sz="2400" dirty="0"/>
              <a:t>y=β</a:t>
            </a:r>
            <a:r>
              <a:rPr lang="es-ES" sz="2400" baseline="-25000" dirty="0"/>
              <a:t>0</a:t>
            </a:r>
            <a:r>
              <a:rPr lang="es-ES" sz="2400" dirty="0"/>
              <a:t>​+β</a:t>
            </a:r>
            <a:r>
              <a:rPr lang="es-ES" sz="2400" baseline="-25000" dirty="0"/>
              <a:t>1</a:t>
            </a:r>
            <a:r>
              <a:rPr lang="es-ES" sz="2400" dirty="0"/>
              <a:t>​x+ϵ</a:t>
            </a:r>
          </a:p>
          <a:p>
            <a:pPr marL="0" indent="0" algn="ctr"/>
            <a:endParaRPr lang="es-ES" altLang="en-US" sz="2400" dirty="0"/>
          </a:p>
          <a:p>
            <a:pPr marL="0" indent="0" algn="ctr"/>
            <a:r>
              <a:rPr lang="es-ES" altLang="en-US" sz="2400" dirty="0"/>
              <a:t>Y = </a:t>
            </a:r>
            <a:r>
              <a:rPr lang="es-ES" altLang="en-US" sz="2400" dirty="0" err="1"/>
              <a:t>mX</a:t>
            </a:r>
            <a:r>
              <a:rPr lang="es-ES" altLang="en-US" sz="2400" dirty="0"/>
              <a:t> + C</a:t>
            </a: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7C07D-AF3A-4CC6-9B77-FA534D13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705887"/>
            <a:ext cx="5016137" cy="40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201252" y="2248499"/>
            <a:ext cx="2282177" cy="147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s-ES" sz="2400" dirty="0"/>
              <a:t>y=β</a:t>
            </a:r>
            <a:r>
              <a:rPr lang="es-ES" sz="2400" baseline="-25000" dirty="0"/>
              <a:t>0</a:t>
            </a:r>
            <a:r>
              <a:rPr lang="es-ES" sz="2400" dirty="0"/>
              <a:t>​+β</a:t>
            </a:r>
            <a:r>
              <a:rPr lang="es-ES" sz="2400" baseline="-25000" dirty="0"/>
              <a:t>1</a:t>
            </a:r>
            <a:r>
              <a:rPr lang="es-ES" sz="2400" dirty="0"/>
              <a:t>​x+ϵ</a:t>
            </a:r>
          </a:p>
          <a:p>
            <a:pPr marL="0" indent="0" algn="ctr"/>
            <a:endParaRPr lang="es-ES" altLang="en-US" sz="2400" dirty="0"/>
          </a:p>
          <a:p>
            <a:pPr marL="0" indent="0" algn="ctr"/>
            <a:r>
              <a:rPr lang="es-ES" altLang="en-US" sz="2400" dirty="0"/>
              <a:t>Y = </a:t>
            </a:r>
            <a:r>
              <a:rPr lang="es-ES" altLang="en-US" sz="2400" dirty="0" err="1"/>
              <a:t>mX</a:t>
            </a:r>
            <a:r>
              <a:rPr lang="es-ES" altLang="en-US" sz="2400" dirty="0"/>
              <a:t> + C</a:t>
            </a: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94582-A457-4595-9B84-2923193C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91" y="1477166"/>
            <a:ext cx="3687035" cy="102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C74EA-A5E5-45B4-A1CD-F4D2FEC48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653" y="2987884"/>
            <a:ext cx="3748073" cy="8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C6DD1-5500-4994-A3A5-66BBD5E03C3C}"/>
              </a:ext>
            </a:extLst>
          </p:cNvPr>
          <p:cNvSpPr txBox="1"/>
          <p:nvPr/>
        </p:nvSpPr>
        <p:spPr>
          <a:xfrm>
            <a:off x="525059" y="1428205"/>
            <a:ext cx="809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have to Build a linear regression model to predict the pizza prices from Following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A566C8-3FF2-486F-AA31-3E600D58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71937"/>
              </p:ext>
            </p:extLst>
          </p:nvPr>
        </p:nvGraphicFramePr>
        <p:xfrm>
          <a:off x="1053737" y="2041929"/>
          <a:ext cx="2593476" cy="1833385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769314740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4245887249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Size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Price(y)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5287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3042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312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7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D2543-E666-43A1-8D42-AA25BF3262BB}"/>
                  </a:ext>
                </a:extLst>
              </p:cNvPr>
              <p:cNvSpPr txBox="1"/>
              <p:nvPr/>
            </p:nvSpPr>
            <p:spPr>
              <a:xfrm>
                <a:off x="1452526" y="4233777"/>
                <a:ext cx="2257325" cy="529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8+10+12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D2543-E666-43A1-8D42-AA25BF32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26" y="4233777"/>
                <a:ext cx="2257325" cy="529184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1BA50D-336A-44AB-A03D-509A440EF4E0}"/>
                  </a:ext>
                </a:extLst>
              </p:cNvPr>
              <p:cNvSpPr txBox="1"/>
              <p:nvPr/>
            </p:nvSpPr>
            <p:spPr>
              <a:xfrm>
                <a:off x="4008716" y="4271928"/>
                <a:ext cx="2257325" cy="52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10+13+16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13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1BA50D-336A-44AB-A03D-509A440E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16" y="4271928"/>
                <a:ext cx="2257325" cy="528543"/>
              </a:xfrm>
              <a:prstGeom prst="rect">
                <a:avLst/>
              </a:prstGeom>
              <a:blipFill>
                <a:blip r:embed="rId6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B1CBD4F-FE4D-4953-BDD2-7C3125C8C0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49045"/>
                  </p:ext>
                </p:extLst>
              </p:nvPr>
            </p:nvGraphicFramePr>
            <p:xfrm>
              <a:off x="3647212" y="2041929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y-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)*(y-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r>
                            <a:rPr lang="en-US" sz="20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B1CBD4F-FE4D-4953-BDD2-7C3125C8C0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49045"/>
                  </p:ext>
                </p:extLst>
              </p:nvPr>
            </p:nvGraphicFramePr>
            <p:xfrm>
              <a:off x="3647212" y="2041929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6" t="-5263" r="-343030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220" t="-5263" r="-245122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2530" t="-5263" r="-61446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0921" t="-5263" r="-658" b="-3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1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A99063AE-34F8-47A9-9D76-394025A9E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08525"/>
              </p:ext>
            </p:extLst>
          </p:nvPr>
        </p:nvGraphicFramePr>
        <p:xfrm>
          <a:off x="1036319" y="1180000"/>
          <a:ext cx="2593476" cy="1833385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769314740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4245887249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Size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Price(y)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5287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3042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312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7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0671A7D-CF37-4855-8673-DC77E2181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42284"/>
                  </p:ext>
                </p:extLst>
              </p:nvPr>
            </p:nvGraphicFramePr>
            <p:xfrm>
              <a:off x="3629794" y="1180000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y-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)*(y-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r>
                            <a:rPr lang="en-US" sz="20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0671A7D-CF37-4855-8673-DC77E2181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42284"/>
                  </p:ext>
                </p:extLst>
              </p:nvPr>
            </p:nvGraphicFramePr>
            <p:xfrm>
              <a:off x="3629794" y="1180000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6" t="-5263" r="-343030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20" t="-5263" r="-245122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2530" t="-5263" r="-61446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0921" t="-5263" r="-658" b="-3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4476BED-4443-4F15-A663-3D1245AF4C10}"/>
              </a:ext>
            </a:extLst>
          </p:cNvPr>
          <p:cNvGrpSpPr/>
          <p:nvPr/>
        </p:nvGrpSpPr>
        <p:grpSpPr>
          <a:xfrm>
            <a:off x="962868" y="3399801"/>
            <a:ext cx="6819646" cy="640010"/>
            <a:chOff x="911092" y="3896190"/>
            <a:chExt cx="6819646" cy="64001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CED79B-9C40-43A3-93B2-3C1654C9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092" y="3896190"/>
              <a:ext cx="2302372" cy="640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6D5593-DCD1-41AB-AA88-FC62E3B60074}"/>
                    </a:ext>
                  </a:extLst>
                </p:cNvPr>
                <p:cNvSpPr txBox="1"/>
                <p:nvPr/>
              </p:nvSpPr>
              <p:spPr>
                <a:xfrm>
                  <a:off x="3158738" y="3896190"/>
                  <a:ext cx="4572000" cy="5296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6+6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6D5593-DCD1-41AB-AA88-FC62E3B6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738" y="3896190"/>
                  <a:ext cx="4572000" cy="5296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F212228-FDE5-432B-8161-003F86622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68" y="4344611"/>
            <a:ext cx="1756227" cy="383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7C2D1-D997-4422-81CD-A598A26DED1B}"/>
                  </a:ext>
                </a:extLst>
              </p:cNvPr>
              <p:cNvSpPr txBox="1"/>
              <p:nvPr/>
            </p:nvSpPr>
            <p:spPr>
              <a:xfrm>
                <a:off x="2672304" y="4309366"/>
                <a:ext cx="29542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=13 −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1.5 ∗10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7C2D1-D997-4422-81CD-A598A26D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04" y="4309366"/>
                <a:ext cx="295421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7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0D47A-C99E-4351-8060-879ACA50F3E4}"/>
              </a:ext>
            </a:extLst>
          </p:cNvPr>
          <p:cNvSpPr txBox="1"/>
          <p:nvPr/>
        </p:nvSpPr>
        <p:spPr>
          <a:xfrm>
            <a:off x="1943891" y="201775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s-ES" altLang="en-US" sz="3000" dirty="0"/>
              <a:t>Y = 1.5X -2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5381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0" name="Line 65">
            <a:extLst>
              <a:ext uri="{FF2B5EF4-FFF2-40B4-BE49-F238E27FC236}">
                <a16:creationId xmlns:a16="http://schemas.microsoft.com/office/drawing/2014/main" id="{73F7FAF4-D006-4386-8488-8A01496C01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9538" y="1372779"/>
            <a:ext cx="1333178" cy="33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49">
            <a:extLst>
              <a:ext uri="{FF2B5EF4-FFF2-40B4-BE49-F238E27FC236}">
                <a16:creationId xmlns:a16="http://schemas.microsoft.com/office/drawing/2014/main" id="{258CF681-E235-4630-B58B-CB8B5E816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060" y="2142964"/>
            <a:ext cx="2652713" cy="1809749"/>
          </a:xfrm>
          <a:prstGeom prst="line">
            <a:avLst/>
          </a:prstGeom>
          <a:noFill/>
          <a:ln w="38100">
            <a:solidFill>
              <a:srgbClr val="E115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24D259-3C43-44E0-99C6-2B5EA292F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4004" y="4071528"/>
            <a:ext cx="2932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124AB75-7707-4FBC-9F39-F8C4BF9F1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129" y="3795303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8FCBB76-5101-419A-A10F-BF8B9C44D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79" y="1952216"/>
            <a:ext cx="12700" cy="2130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CBD67B20-DF98-455F-A3F4-14158DD4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9" y="1601379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A9652BA3-11E1-47C2-B003-B7993C3C2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181188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3877FE89-0D29-4E30-BA29-1B5673C82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2804951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B19EB33F-5D71-463A-847D-D3ECAFFD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716" y="2809714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</a:p>
        </p:txBody>
      </p:sp>
      <p:sp>
        <p:nvSpPr>
          <p:cNvPr id="27" name="Line 53">
            <a:extLst>
              <a:ext uri="{FF2B5EF4-FFF2-40B4-BE49-F238E27FC236}">
                <a16:creationId xmlns:a16="http://schemas.microsoft.com/office/drawing/2014/main" id="{71185945-0B19-4EF5-86B3-17F241A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666" y="2949414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583DF920-7F3B-43AD-BA09-00A68BC5419B}"/>
              </a:ext>
            </a:extLst>
          </p:cNvPr>
          <p:cNvSpPr>
            <a:spLocks/>
          </p:cNvSpPr>
          <p:nvPr/>
        </p:nvSpPr>
        <p:spPr bwMode="auto">
          <a:xfrm>
            <a:off x="6285391" y="2873214"/>
            <a:ext cx="76200" cy="34925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1" name="Oval 45">
            <a:extLst>
              <a:ext uri="{FF2B5EF4-FFF2-40B4-BE49-F238E27FC236}">
                <a16:creationId xmlns:a16="http://schemas.microsoft.com/office/drawing/2014/main" id="{8B26E3A5-C611-4685-B56D-0E0000557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1715380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3" name="Oval 48">
            <a:extLst>
              <a:ext uri="{FF2B5EF4-FFF2-40B4-BE49-F238E27FC236}">
                <a16:creationId xmlns:a16="http://schemas.microsoft.com/office/drawing/2014/main" id="{F8774A4F-6DC1-495B-812B-11D6573F0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223380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3BC2823F-24BE-4F76-9144-07EFF34E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6" y="182333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3</a:t>
            </a:r>
          </a:p>
        </p:txBody>
      </p:sp>
      <p:sp>
        <p:nvSpPr>
          <p:cNvPr id="28" name="Line 55">
            <a:extLst>
              <a:ext uri="{FF2B5EF4-FFF2-40B4-BE49-F238E27FC236}">
                <a16:creationId xmlns:a16="http://schemas.microsoft.com/office/drawing/2014/main" id="{D1C431E0-3D98-4BA4-A8CE-B3724204B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491" y="1791580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7937481E-C7E2-49EC-8D6E-66AFB04B2B9E}"/>
              </a:ext>
            </a:extLst>
          </p:cNvPr>
          <p:cNvSpPr>
            <a:spLocks/>
          </p:cNvSpPr>
          <p:nvPr/>
        </p:nvSpPr>
        <p:spPr bwMode="auto">
          <a:xfrm>
            <a:off x="7739216" y="1761417"/>
            <a:ext cx="107950" cy="501650"/>
          </a:xfrm>
          <a:prstGeom prst="leftBrace">
            <a:avLst>
              <a:gd name="adj1" fmla="val 38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9" name="Line 54">
            <a:extLst>
              <a:ext uri="{FF2B5EF4-FFF2-40B4-BE49-F238E27FC236}">
                <a16:creationId xmlns:a16="http://schemas.microsoft.com/office/drawing/2014/main" id="{99A3BFF1-6D96-4721-948E-DFC0FCC71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05" y="2885913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Oval 43">
            <a:extLst>
              <a:ext uri="{FF2B5EF4-FFF2-40B4-BE49-F238E27FC236}">
                <a16:creationId xmlns:a16="http://schemas.microsoft.com/office/drawing/2014/main" id="{1846B541-7ED8-4984-AF29-23D4C562E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8180" y="2760501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2" name="Oval 46">
            <a:extLst>
              <a:ext uri="{FF2B5EF4-FFF2-40B4-BE49-F238E27FC236}">
                <a16:creationId xmlns:a16="http://schemas.microsoft.com/office/drawing/2014/main" id="{38EC50A1-3C14-4BC7-8AA0-04C9CE07D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592" y="3265326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F6244703-34A0-4019-8A16-65C2E1DF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30" y="28541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/>
              <a:t>d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31" name="AutoShape 58">
            <a:extLst>
              <a:ext uri="{FF2B5EF4-FFF2-40B4-BE49-F238E27FC236}">
                <a16:creationId xmlns:a16="http://schemas.microsoft.com/office/drawing/2014/main" id="{01D2C555-9FC3-42DB-8B8E-10E2C6563037}"/>
              </a:ext>
            </a:extLst>
          </p:cNvPr>
          <p:cNvSpPr>
            <a:spLocks/>
          </p:cNvSpPr>
          <p:nvPr/>
        </p:nvSpPr>
        <p:spPr bwMode="auto">
          <a:xfrm flipH="1">
            <a:off x="7226455" y="2809713"/>
            <a:ext cx="76200" cy="565150"/>
          </a:xfrm>
          <a:prstGeom prst="leftBrace">
            <a:avLst>
              <a:gd name="adj1" fmla="val 61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3" name="Rectangle 60">
            <a:extLst>
              <a:ext uri="{FF2B5EF4-FFF2-40B4-BE49-F238E27FC236}">
                <a16:creationId xmlns:a16="http://schemas.microsoft.com/office/drawing/2014/main" id="{A23D3102-C17E-4E07-A66F-97AA293C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30" y="800212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Observed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E26F54EE-DFA1-4ED9-8D23-A76E1EA0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70" y="2771613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Predicted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36" name="Line 64">
            <a:extLst>
              <a:ext uri="{FF2B5EF4-FFF2-40B4-BE49-F238E27FC236}">
                <a16:creationId xmlns:a16="http://schemas.microsoft.com/office/drawing/2014/main" id="{710C2463-B319-4894-8A18-2647A4ED9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466" y="2332917"/>
            <a:ext cx="474661" cy="558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611FA525-A4DE-4155-B050-9D382D210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985" y="1672281"/>
            <a:ext cx="366716" cy="366712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6E4E456C-9CDC-4AF1-9037-2185CA92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546" y="2333073"/>
            <a:ext cx="366715" cy="366711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AB4EB4AA-D872-444D-863A-898A8CB0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47" y="2323014"/>
                <a:ext cx="2497516" cy="37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Predicted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AB4EB4AA-D872-444D-863A-898A8CB0D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247" y="2323014"/>
                <a:ext cx="2497516" cy="376770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0">
            <a:extLst>
              <a:ext uri="{FF2B5EF4-FFF2-40B4-BE49-F238E27FC236}">
                <a16:creationId xmlns:a16="http://schemas.microsoft.com/office/drawing/2014/main" id="{77C0999B-D316-415E-BF92-B1FD3769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471" y="1667252"/>
            <a:ext cx="2497516" cy="37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Real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1C42512C-450E-43C0-851D-1A4806775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701" y="3345173"/>
                <a:ext cx="2497516" cy="37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Error d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en-US" sz="18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1C42512C-450E-43C0-851D-1A4806775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701" y="3345173"/>
                <a:ext cx="2497516" cy="376770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296" y="4020810"/>
                <a:ext cx="2923763" cy="3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296" y="4020810"/>
                <a:ext cx="2923763" cy="379463"/>
              </a:xfrm>
              <a:prstGeom prst="rect">
                <a:avLst/>
              </a:prstGeom>
              <a:blipFill>
                <a:blip r:embed="rId7"/>
                <a:stretch>
                  <a:fillRect t="-112903" b="-1838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4" grpId="0"/>
      <p:bldP spid="27" grpId="0" animBg="1"/>
      <p:bldP spid="29" grpId="0" animBg="1"/>
      <p:bldP spid="23" grpId="0" animBg="1"/>
      <p:bldP spid="26" grpId="0"/>
      <p:bldP spid="28" grpId="0" animBg="1"/>
      <p:bldP spid="30" grpId="0" animBg="1"/>
      <p:bldP spid="9" grpId="0" animBg="1"/>
      <p:bldP spid="20" grpId="0" animBg="1"/>
      <p:bldP spid="25" grpId="0"/>
      <p:bldP spid="31" grpId="0" animBg="1"/>
      <p:bldP spid="33" grpId="0"/>
      <p:bldP spid="35" grpId="0"/>
      <p:bldP spid="36" grpId="0" animBg="1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850" y="1605270"/>
                <a:ext cx="44264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s-ES" sz="1800" dirty="0"/>
                          <m:t>​</m:t>
                        </m:r>
                        <m:r>
                          <m:rPr>
                            <m:nor/>
                          </m:rPr>
                          <a:rPr lang="es-ES" sz="1800" dirty="0"/>
                          <m:t>x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850" y="1605270"/>
                <a:ext cx="4426410" cy="369332"/>
              </a:xfrm>
              <a:prstGeom prst="rect">
                <a:avLst/>
              </a:prstGeom>
              <a:blipFill>
                <a:blip r:embed="rId5"/>
                <a:stretch>
                  <a:fillRect t="-116393" b="-186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45908FC-1B5E-42FD-953E-579924A26A1D}"/>
              </a:ext>
            </a:extLst>
          </p:cNvPr>
          <p:cNvSpPr txBox="1"/>
          <p:nvPr/>
        </p:nvSpPr>
        <p:spPr>
          <a:xfrm>
            <a:off x="6896100" y="1482159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Y = β</a:t>
            </a:r>
            <a:r>
              <a:rPr lang="es-ES" sz="1400" b="1" baseline="-25000" dirty="0"/>
              <a:t>0</a:t>
            </a:r>
            <a:r>
              <a:rPr lang="es-ES" sz="1400" b="1" dirty="0"/>
              <a:t>​+β</a:t>
            </a:r>
            <a:r>
              <a:rPr lang="es-ES" sz="1400" b="1" baseline="-25000" dirty="0"/>
              <a:t>1</a:t>
            </a:r>
            <a:r>
              <a:rPr lang="es-ES" sz="1400" b="1" dirty="0"/>
              <a:t>​x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6539FC41-1FB9-478A-870D-4540B04A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326" y="2421711"/>
                <a:ext cx="5462730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Sum of Square Error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S(B</a:t>
                </a:r>
                <a:r>
                  <a:rPr lang="en-US" altLang="en-US" sz="1800" baseline="-25000" dirty="0"/>
                  <a:t>0, </a:t>
                </a:r>
                <a:r>
                  <a:rPr lang="en-US" altLang="en-US" sz="1800" dirty="0"/>
                  <a:t>B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s-ES" sz="1800" dirty="0"/>
                          <m:t>​</m:t>
                        </m:r>
                        <m:r>
                          <m:rPr>
                            <m:nor/>
                          </m:rPr>
                          <a:rPr lang="es-ES" sz="1800" dirty="0"/>
                          <m:t>x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6539FC41-1FB9-478A-870D-4540B04AC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326" y="2421711"/>
                <a:ext cx="5462730" cy="784830"/>
              </a:xfrm>
              <a:prstGeom prst="rect">
                <a:avLst/>
              </a:prstGeom>
              <a:blipFill>
                <a:blip r:embed="rId6"/>
                <a:stretch>
                  <a:fillRect l="-893" t="-3876" b="-875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53D94C-D357-48E7-9304-1D224187F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325" y="3463240"/>
            <a:ext cx="563928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Parametric regression is a type of regression analysis where we assume that the relationship between the independent variables (predictors) and the dependent variable (target) can be modeled by a specific functional form, typically characterized by a finite set of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394FD-9391-4477-B3C5-2E5548263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795"/>
          <a:stretch/>
        </p:blipFill>
        <p:spPr>
          <a:xfrm>
            <a:off x="1131806" y="1234227"/>
            <a:ext cx="5464013" cy="124275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5052-AA24-4617-9C32-D2D364D73034}"/>
              </a:ext>
            </a:extLst>
          </p:cNvPr>
          <p:cNvSpPr/>
          <p:nvPr/>
        </p:nvSpPr>
        <p:spPr>
          <a:xfrm>
            <a:off x="6301740" y="2531210"/>
            <a:ext cx="1943100" cy="1303658"/>
          </a:xfrm>
          <a:custGeom>
            <a:avLst/>
            <a:gdLst>
              <a:gd name="connsiteX0" fmla="*/ 0 w 2583180"/>
              <a:gd name="connsiteY0" fmla="*/ 137160 h 1303658"/>
              <a:gd name="connsiteX1" fmla="*/ 1402080 w 2583180"/>
              <a:gd name="connsiteY1" fmla="*/ 1303020 h 1303658"/>
              <a:gd name="connsiteX2" fmla="*/ 2583180 w 2583180"/>
              <a:gd name="connsiteY2" fmla="*/ 0 h 13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180" h="1303658">
                <a:moveTo>
                  <a:pt x="0" y="137160"/>
                </a:moveTo>
                <a:cubicBezTo>
                  <a:pt x="485775" y="731520"/>
                  <a:pt x="971550" y="1325880"/>
                  <a:pt x="1402080" y="1303020"/>
                </a:cubicBezTo>
                <a:cubicBezTo>
                  <a:pt x="1832610" y="1280160"/>
                  <a:pt x="2381250" y="158750"/>
                  <a:pt x="25831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10C3-F2CC-4AF3-8D1C-362FEDB8E107}"/>
              </a:ext>
            </a:extLst>
          </p:cNvPr>
          <p:cNvCxnSpPr/>
          <p:nvPr/>
        </p:nvCxnSpPr>
        <p:spPr>
          <a:xfrm>
            <a:off x="5819019" y="2294103"/>
            <a:ext cx="0" cy="2194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E7D73-914F-4D04-A6DC-1C98A0D1C354}"/>
              </a:ext>
            </a:extLst>
          </p:cNvPr>
          <p:cNvCxnSpPr>
            <a:cxnSpLocks/>
          </p:cNvCxnSpPr>
          <p:nvPr/>
        </p:nvCxnSpPr>
        <p:spPr>
          <a:xfrm>
            <a:off x="5727821" y="4290301"/>
            <a:ext cx="3258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357997-F503-4F9C-ABA7-AB3077C1B545}"/>
              </a:ext>
            </a:extLst>
          </p:cNvPr>
          <p:cNvSpPr/>
          <p:nvPr/>
        </p:nvSpPr>
        <p:spPr>
          <a:xfrm>
            <a:off x="6370320" y="284097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559BE-1BA6-40AF-BD9F-FA5ED7C94734}"/>
              </a:ext>
            </a:extLst>
          </p:cNvPr>
          <p:cNvCxnSpPr>
            <a:cxnSpLocks/>
          </p:cNvCxnSpPr>
          <p:nvPr/>
        </p:nvCxnSpPr>
        <p:spPr>
          <a:xfrm>
            <a:off x="6082828" y="2302524"/>
            <a:ext cx="1190462" cy="207135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5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5052-AA24-4617-9C32-D2D364D73034}"/>
              </a:ext>
            </a:extLst>
          </p:cNvPr>
          <p:cNvSpPr/>
          <p:nvPr/>
        </p:nvSpPr>
        <p:spPr>
          <a:xfrm>
            <a:off x="6301740" y="2531210"/>
            <a:ext cx="1943100" cy="1303658"/>
          </a:xfrm>
          <a:custGeom>
            <a:avLst/>
            <a:gdLst>
              <a:gd name="connsiteX0" fmla="*/ 0 w 2583180"/>
              <a:gd name="connsiteY0" fmla="*/ 137160 h 1303658"/>
              <a:gd name="connsiteX1" fmla="*/ 1402080 w 2583180"/>
              <a:gd name="connsiteY1" fmla="*/ 1303020 h 1303658"/>
              <a:gd name="connsiteX2" fmla="*/ 2583180 w 2583180"/>
              <a:gd name="connsiteY2" fmla="*/ 0 h 13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180" h="1303658">
                <a:moveTo>
                  <a:pt x="0" y="137160"/>
                </a:moveTo>
                <a:cubicBezTo>
                  <a:pt x="485775" y="731520"/>
                  <a:pt x="971550" y="1325880"/>
                  <a:pt x="1402080" y="1303020"/>
                </a:cubicBezTo>
                <a:cubicBezTo>
                  <a:pt x="1832610" y="1280160"/>
                  <a:pt x="2381250" y="158750"/>
                  <a:pt x="25831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10C3-F2CC-4AF3-8D1C-362FEDB8E107}"/>
              </a:ext>
            </a:extLst>
          </p:cNvPr>
          <p:cNvCxnSpPr/>
          <p:nvPr/>
        </p:nvCxnSpPr>
        <p:spPr>
          <a:xfrm>
            <a:off x="5819019" y="2294103"/>
            <a:ext cx="0" cy="2194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E7D73-914F-4D04-A6DC-1C98A0D1C354}"/>
              </a:ext>
            </a:extLst>
          </p:cNvPr>
          <p:cNvCxnSpPr>
            <a:cxnSpLocks/>
          </p:cNvCxnSpPr>
          <p:nvPr/>
        </p:nvCxnSpPr>
        <p:spPr>
          <a:xfrm>
            <a:off x="5727821" y="4290301"/>
            <a:ext cx="3258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559BE-1BA6-40AF-BD9F-FA5ED7C94734}"/>
              </a:ext>
            </a:extLst>
          </p:cNvPr>
          <p:cNvCxnSpPr>
            <a:cxnSpLocks/>
          </p:cNvCxnSpPr>
          <p:nvPr/>
        </p:nvCxnSpPr>
        <p:spPr>
          <a:xfrm>
            <a:off x="5970519" y="3836270"/>
            <a:ext cx="260554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D2BFF-9F7B-4944-8942-CD56A159F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31" b="39521"/>
          <a:stretch/>
        </p:blipFill>
        <p:spPr>
          <a:xfrm>
            <a:off x="235131" y="1113530"/>
            <a:ext cx="5252667" cy="22776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1357997-F503-4F9C-ABA7-AB3077C1B545}"/>
              </a:ext>
            </a:extLst>
          </p:cNvPr>
          <p:cNvSpPr/>
          <p:nvPr/>
        </p:nvSpPr>
        <p:spPr>
          <a:xfrm>
            <a:off x="7315200" y="380252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C65FE-8DEB-46F9-879B-F5545115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70" y="1524465"/>
            <a:ext cx="7571459" cy="26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D24CE-9ACA-473C-8334-B2C70EF83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345"/>
          <a:stretch/>
        </p:blipFill>
        <p:spPr>
          <a:xfrm>
            <a:off x="1148865" y="1187621"/>
            <a:ext cx="5715495" cy="765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093E4-87EA-4DA1-B247-BD1F09D82870}"/>
                  </a:ext>
                </a:extLst>
              </p:cNvPr>
              <p:cNvSpPr txBox="1"/>
              <p:nvPr/>
            </p:nvSpPr>
            <p:spPr>
              <a:xfrm>
                <a:off x="3027707" y="2921451"/>
                <a:ext cx="3646896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093E4-87EA-4DA1-B247-BD1F09D8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07" y="2921451"/>
                <a:ext cx="3646896" cy="521746"/>
              </a:xfrm>
              <a:prstGeom prst="rect">
                <a:avLst/>
              </a:prstGeom>
              <a:blipFill>
                <a:blip r:embed="rId6"/>
                <a:stretch>
                  <a:fillRect l="-3177" t="-144186" r="-669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1AA5B-BAB2-4F74-86E1-DCA3AC59FB89}"/>
                  </a:ext>
                </a:extLst>
              </p:cNvPr>
              <p:cNvSpPr txBox="1"/>
              <p:nvPr/>
            </p:nvSpPr>
            <p:spPr>
              <a:xfrm>
                <a:off x="3149764" y="2015492"/>
                <a:ext cx="2197588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/>
                            <m:t>∂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/>
                            <m:t>​∂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/>
                            <m:t>(</m:t>
                          </m:r>
                          <m:r>
                            <m:rPr>
                              <m:nor/>
                            </m:rPr>
                            <a:rPr lang="en-US"/>
                            <m:t>yi</m:t>
                          </m:r>
                          <m:r>
                            <m:rPr>
                              <m:nor/>
                            </m:rPr>
                            <a:rPr lang="en-US"/>
                            <m:t>​−(</m:t>
                          </m:r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  <m:r>
                            <m:rPr>
                              <m:nor/>
                            </m:rPr>
                            <a:rPr lang="el-GR" baseline="-25000"/>
                            <m:t>0</m:t>
                          </m:r>
                          <m:r>
                            <m:rPr>
                              <m:nor/>
                            </m:rPr>
                            <a:rPr lang="el-GR"/>
                            <m:t>​+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m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l-GR"/>
                            <m:t>​</m:t>
                          </m:r>
                          <m:r>
                            <m:rPr>
                              <m:nor/>
                            </m:rPr>
                            <a:rPr lang="en-US"/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/>
                            <m:t>i</m:t>
                          </m:r>
                          <m:r>
                            <m:rPr>
                              <m:nor/>
                            </m:rPr>
                            <a:rPr lang="en-US"/>
                            <m:t>​))</m:t>
                          </m:r>
                          <m:r>
                            <m:rPr>
                              <m:nor/>
                            </m:rPr>
                            <a:rPr lang="en-US" baseline="30000"/>
                            <m:t>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1AA5B-BAB2-4F74-86E1-DCA3AC59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64" y="2015492"/>
                <a:ext cx="2197588" cy="521746"/>
              </a:xfrm>
              <a:prstGeom prst="rect">
                <a:avLst/>
              </a:prstGeom>
              <a:blipFill>
                <a:blip r:embed="rId7"/>
                <a:stretch>
                  <a:fillRect l="-1389" t="-147059" r="-6667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81333-1887-444B-9D6B-6BB5B9E237D2}"/>
                  </a:ext>
                </a:extLst>
              </p:cNvPr>
              <p:cNvSpPr txBox="1"/>
              <p:nvPr/>
            </p:nvSpPr>
            <p:spPr>
              <a:xfrm>
                <a:off x="3580158" y="3695006"/>
                <a:ext cx="2850460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81333-1887-444B-9D6B-6BB5B9E2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8" y="3695006"/>
                <a:ext cx="2850460" cy="521746"/>
              </a:xfrm>
              <a:prstGeom prst="rect">
                <a:avLst/>
              </a:prstGeom>
              <a:blipFill>
                <a:blip r:embed="rId8"/>
                <a:stretch>
                  <a:fillRect l="-22436" t="-144186" r="-855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/>
              <p:nvPr/>
            </p:nvSpPr>
            <p:spPr>
              <a:xfrm>
                <a:off x="3580158" y="4375883"/>
                <a:ext cx="2973827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8" y="4375883"/>
                <a:ext cx="2973827" cy="521746"/>
              </a:xfrm>
              <a:prstGeom prst="rect">
                <a:avLst/>
              </a:prstGeom>
              <a:blipFill>
                <a:blip r:embed="rId9"/>
                <a:stretch>
                  <a:fillRect l="-21721" t="-147059" r="-1230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17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/>
              <p:nvPr/>
            </p:nvSpPr>
            <p:spPr>
              <a:xfrm>
                <a:off x="2597178" y="1236443"/>
                <a:ext cx="2973827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1236443"/>
                <a:ext cx="2973827" cy="521746"/>
              </a:xfrm>
              <a:prstGeom prst="rect">
                <a:avLst/>
              </a:prstGeom>
              <a:blipFill>
                <a:blip r:embed="rId5"/>
                <a:stretch>
                  <a:fillRect l="-22131" t="-147059" r="-1434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01637-2422-4E87-A46F-D3CB8260B658}"/>
                  </a:ext>
                </a:extLst>
              </p:cNvPr>
              <p:cNvSpPr txBox="1"/>
              <p:nvPr/>
            </p:nvSpPr>
            <p:spPr>
              <a:xfrm>
                <a:off x="2597178" y="1945103"/>
                <a:ext cx="3132461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01637-2422-4E87-A46F-D3CB8260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1945103"/>
                <a:ext cx="3132461" cy="521746"/>
              </a:xfrm>
              <a:prstGeom prst="rect">
                <a:avLst/>
              </a:prstGeom>
              <a:blipFill>
                <a:blip r:embed="rId6"/>
                <a:stretch>
                  <a:fillRect l="-19844" t="-144186" r="-389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C4B06-735E-4DD3-8ABC-12F170BF91CE}"/>
                  </a:ext>
                </a:extLst>
              </p:cNvPr>
              <p:cNvSpPr txBox="1"/>
              <p:nvPr/>
            </p:nvSpPr>
            <p:spPr>
              <a:xfrm>
                <a:off x="2663660" y="2584959"/>
                <a:ext cx="3366755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C4B06-735E-4DD3-8ABC-12F170BF9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60" y="2584959"/>
                <a:ext cx="3366755" cy="521746"/>
              </a:xfrm>
              <a:prstGeom prst="rect">
                <a:avLst/>
              </a:prstGeom>
              <a:blipFill>
                <a:blip r:embed="rId7"/>
                <a:stretch>
                  <a:fillRect l="-19203" t="-144186" r="-906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E45C8-EAF9-42A1-BE6E-8120A953B13F}"/>
                  </a:ext>
                </a:extLst>
              </p:cNvPr>
              <p:cNvSpPr txBox="1"/>
              <p:nvPr/>
            </p:nvSpPr>
            <p:spPr>
              <a:xfrm>
                <a:off x="2597178" y="3155637"/>
                <a:ext cx="3932561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9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sz="19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900" baseline="30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E45C8-EAF9-42A1-BE6E-8120A953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3155637"/>
                <a:ext cx="3932561" cy="292388"/>
              </a:xfrm>
              <a:prstGeom prst="rect">
                <a:avLst/>
              </a:prstGeom>
              <a:blipFill>
                <a:blip r:embed="rId8"/>
                <a:stretch>
                  <a:fillRect l="-11163" t="-170833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054222-1445-469A-96EC-53186D0F199E}"/>
                  </a:ext>
                </a:extLst>
              </p:cNvPr>
              <p:cNvSpPr txBox="1"/>
              <p:nvPr/>
            </p:nvSpPr>
            <p:spPr>
              <a:xfrm>
                <a:off x="2711628" y="3626156"/>
                <a:ext cx="3932561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9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sz="19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900" baseline="30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054222-1445-469A-96EC-53186D0F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8" y="3626156"/>
                <a:ext cx="3932561" cy="292388"/>
              </a:xfrm>
              <a:prstGeom prst="rect">
                <a:avLst/>
              </a:prstGeom>
              <a:blipFill>
                <a:blip r:embed="rId9"/>
                <a:stretch>
                  <a:fillRect l="-11318" t="-170833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EB507C-D998-4CE6-9EA4-D8FC956EA185}"/>
                  </a:ext>
                </a:extLst>
              </p:cNvPr>
              <p:cNvSpPr txBox="1"/>
              <p:nvPr/>
            </p:nvSpPr>
            <p:spPr>
              <a:xfrm>
                <a:off x="2369499" y="4136813"/>
                <a:ext cx="3932561" cy="622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900" dirty="0"/>
                        <m:t> </m:t>
                      </m:r>
                      <m:f>
                        <m:fPr>
                          <m:ctrlP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19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9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900" baseline="30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EB507C-D998-4CE6-9EA4-D8FC956E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99" y="4136813"/>
                <a:ext cx="3932561" cy="622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7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F1593-B7D6-412B-8B10-77317238B423}"/>
                  </a:ext>
                </a:extLst>
              </p:cNvPr>
              <p:cNvSpPr txBox="1"/>
              <p:nvPr/>
            </p:nvSpPr>
            <p:spPr>
              <a:xfrm>
                <a:off x="941546" y="3034639"/>
                <a:ext cx="3858897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Loss Function 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wxi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F1593-B7D6-412B-8B10-77317238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6" y="3034639"/>
                <a:ext cx="3858897" cy="484941"/>
              </a:xfrm>
              <a:prstGeom prst="rect">
                <a:avLst/>
              </a:prstGeom>
              <a:blipFill>
                <a:blip r:embed="rId5"/>
                <a:stretch>
                  <a:fillRect l="-1264"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5E02485-EFCE-4F3F-A21B-A3182AD37B3C}"/>
              </a:ext>
            </a:extLst>
          </p:cNvPr>
          <p:cNvSpPr txBox="1"/>
          <p:nvPr/>
        </p:nvSpPr>
        <p:spPr>
          <a:xfrm>
            <a:off x="2809329" y="1241487"/>
            <a:ext cx="24708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y = </a:t>
            </a:r>
            <a:r>
              <a:rPr lang="en-US" altLang="en-US" sz="3000" dirty="0" err="1"/>
              <a:t>wx</a:t>
            </a:r>
            <a:r>
              <a:rPr lang="en-US" altLang="en-US" sz="3000" baseline="-25000" dirty="0" err="1"/>
              <a:t>i</a:t>
            </a:r>
            <a:r>
              <a:rPr lang="en-US" altLang="en-US" sz="3000" dirty="0"/>
              <a:t> + b</a:t>
            </a:r>
          </a:p>
        </p:txBody>
      </p:sp>
      <p:sp>
        <p:nvSpPr>
          <p:cNvPr id="24" name="Line 65">
            <a:extLst>
              <a:ext uri="{FF2B5EF4-FFF2-40B4-BE49-F238E27FC236}">
                <a16:creationId xmlns:a16="http://schemas.microsoft.com/office/drawing/2014/main" id="{8F7D5AD0-B729-4355-811B-F8F2E6ED95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9538" y="1923792"/>
            <a:ext cx="1333178" cy="33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25E2CED9-76F3-4F7B-B29C-CC8C61EEA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060" y="2693977"/>
            <a:ext cx="2652713" cy="1809749"/>
          </a:xfrm>
          <a:prstGeom prst="line">
            <a:avLst/>
          </a:prstGeom>
          <a:noFill/>
          <a:ln w="38100">
            <a:solidFill>
              <a:srgbClr val="E115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B62EBA25-B46C-4197-855A-47D2027E3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4004" y="4622541"/>
            <a:ext cx="2932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45B43896-C0C0-4E7F-B556-5019A3B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129" y="4346316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C8890AE8-BD44-49A9-B84B-10A0FB288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79" y="2503229"/>
            <a:ext cx="12700" cy="2130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011E6251-301B-4727-9312-288F25E5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9" y="2152392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0A1D9712-49A3-4903-89BF-D7640ADDFA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732201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1" name="Oval 41">
            <a:extLst>
              <a:ext uri="{FF2B5EF4-FFF2-40B4-BE49-F238E27FC236}">
                <a16:creationId xmlns:a16="http://schemas.microsoft.com/office/drawing/2014/main" id="{BA638055-4D55-44B9-8BD5-10B9BE3A3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355964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56476C53-690A-4715-8814-372D3097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716" y="3360727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</a:p>
        </p:txBody>
      </p:sp>
      <p:sp>
        <p:nvSpPr>
          <p:cNvPr id="33" name="Line 53">
            <a:extLst>
              <a:ext uri="{FF2B5EF4-FFF2-40B4-BE49-F238E27FC236}">
                <a16:creationId xmlns:a16="http://schemas.microsoft.com/office/drawing/2014/main" id="{2BCA6F25-185B-4672-908D-B8679E6DF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666" y="350042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AutoShape 56">
            <a:extLst>
              <a:ext uri="{FF2B5EF4-FFF2-40B4-BE49-F238E27FC236}">
                <a16:creationId xmlns:a16="http://schemas.microsoft.com/office/drawing/2014/main" id="{D950BD5F-6C5E-4156-95F3-ACB12DC10D35}"/>
              </a:ext>
            </a:extLst>
          </p:cNvPr>
          <p:cNvSpPr>
            <a:spLocks/>
          </p:cNvSpPr>
          <p:nvPr/>
        </p:nvSpPr>
        <p:spPr bwMode="auto">
          <a:xfrm>
            <a:off x="6285391" y="3424227"/>
            <a:ext cx="76200" cy="34925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5" name="Oval 45">
            <a:extLst>
              <a:ext uri="{FF2B5EF4-FFF2-40B4-BE49-F238E27FC236}">
                <a16:creationId xmlns:a16="http://schemas.microsoft.com/office/drawing/2014/main" id="{688F0798-B04B-48B9-ACE2-1B3C9203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266393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FF3C04A0-0874-4F34-AF21-5566BBE9D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774393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DAB9656F-7A04-4BEA-804F-8145EB07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6" y="237434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3</a:t>
            </a:r>
          </a:p>
        </p:txBody>
      </p:sp>
      <p:sp>
        <p:nvSpPr>
          <p:cNvPr id="38" name="Line 55">
            <a:extLst>
              <a:ext uri="{FF2B5EF4-FFF2-40B4-BE49-F238E27FC236}">
                <a16:creationId xmlns:a16="http://schemas.microsoft.com/office/drawing/2014/main" id="{FF146792-2B39-4ECC-A129-809FCC662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491" y="2342593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AutoShape 57">
            <a:extLst>
              <a:ext uri="{FF2B5EF4-FFF2-40B4-BE49-F238E27FC236}">
                <a16:creationId xmlns:a16="http://schemas.microsoft.com/office/drawing/2014/main" id="{2094D977-F38B-4ADB-98C4-0E00FB638092}"/>
              </a:ext>
            </a:extLst>
          </p:cNvPr>
          <p:cNvSpPr>
            <a:spLocks/>
          </p:cNvSpPr>
          <p:nvPr/>
        </p:nvSpPr>
        <p:spPr bwMode="auto">
          <a:xfrm>
            <a:off x="7739216" y="2312430"/>
            <a:ext cx="107950" cy="501650"/>
          </a:xfrm>
          <a:prstGeom prst="leftBrace">
            <a:avLst>
              <a:gd name="adj1" fmla="val 38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0" name="Line 54">
            <a:extLst>
              <a:ext uri="{FF2B5EF4-FFF2-40B4-BE49-F238E27FC236}">
                <a16:creationId xmlns:a16="http://schemas.microsoft.com/office/drawing/2014/main" id="{D4A66993-48E6-4650-A757-32BA4E6D7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05" y="3436926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195F1B92-6199-4A6E-B519-09C82EA02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8180" y="3311514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36DFC8DD-3479-41BF-97B1-09E5AF240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592" y="3816339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EBB5C624-4657-413E-83D7-36520773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30" y="3405176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/>
              <a:t>d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44" name="AutoShape 58">
            <a:extLst>
              <a:ext uri="{FF2B5EF4-FFF2-40B4-BE49-F238E27FC236}">
                <a16:creationId xmlns:a16="http://schemas.microsoft.com/office/drawing/2014/main" id="{5397BFE3-A7BC-48B1-882B-C22A8FC38122}"/>
              </a:ext>
            </a:extLst>
          </p:cNvPr>
          <p:cNvSpPr>
            <a:spLocks/>
          </p:cNvSpPr>
          <p:nvPr/>
        </p:nvSpPr>
        <p:spPr bwMode="auto">
          <a:xfrm flipH="1">
            <a:off x="7226455" y="3360726"/>
            <a:ext cx="76200" cy="565150"/>
          </a:xfrm>
          <a:prstGeom prst="leftBrace">
            <a:avLst>
              <a:gd name="adj1" fmla="val 61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3D70E87-34A2-4230-92A7-D43D8F1B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30" y="1351225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Observed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8D7EDCA3-D556-4E5E-8F6B-C8B4C7ED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70" y="3322626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Predicted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47" name="Line 64">
            <a:extLst>
              <a:ext uri="{FF2B5EF4-FFF2-40B4-BE49-F238E27FC236}">
                <a16:creationId xmlns:a16="http://schemas.microsoft.com/office/drawing/2014/main" id="{285FFE93-779D-405F-9FD7-7B57E2ED8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466" y="2883930"/>
            <a:ext cx="474661" cy="558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0">
                <a:extLst>
                  <a:ext uri="{FF2B5EF4-FFF2-40B4-BE49-F238E27FC236}">
                    <a16:creationId xmlns:a16="http://schemas.microsoft.com/office/drawing/2014/main" id="{FD874318-CAD7-4432-BBFE-AE56143E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955" y="2239776"/>
                <a:ext cx="2923763" cy="3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8" name="Rectangle 60">
                <a:extLst>
                  <a:ext uri="{FF2B5EF4-FFF2-40B4-BE49-F238E27FC236}">
                    <a16:creationId xmlns:a16="http://schemas.microsoft.com/office/drawing/2014/main" id="{FD874318-CAD7-4432-BBFE-AE56143E2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955" y="2239776"/>
                <a:ext cx="2923763" cy="379463"/>
              </a:xfrm>
              <a:prstGeom prst="rect">
                <a:avLst/>
              </a:prstGeom>
              <a:blipFill>
                <a:blip r:embed="rId6"/>
                <a:stretch>
                  <a:fillRect t="-111111" b="-1793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9537-ABF0-4BE3-9A5A-D897BAC10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730" y="2129274"/>
            <a:ext cx="3285366" cy="2406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48A45D-0899-49C4-8F52-E80338F4BB25}"/>
              </a:ext>
            </a:extLst>
          </p:cNvPr>
          <p:cNvSpPr txBox="1"/>
          <p:nvPr/>
        </p:nvSpPr>
        <p:spPr>
          <a:xfrm>
            <a:off x="3229691" y="1261005"/>
            <a:ext cx="228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 ← 0 and b ← 0</a:t>
            </a:r>
          </a:p>
        </p:txBody>
      </p:sp>
    </p:spTree>
    <p:extLst>
      <p:ext uri="{BB962C8B-B14F-4D97-AF65-F5344CB8AC3E}">
        <p14:creationId xmlns:p14="http://schemas.microsoft.com/office/powerpoint/2010/main" val="1370960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CD1A7-EFE6-44F7-9D24-E3082BBA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15" y="1351225"/>
            <a:ext cx="3749151" cy="32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B32FB-CA02-4627-81E8-A3C832DDAC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6" t="8968"/>
          <a:stretch/>
        </p:blipFill>
        <p:spPr>
          <a:xfrm>
            <a:off x="2666046" y="1351224"/>
            <a:ext cx="4251410" cy="31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6C96A-C66C-4C71-A1BB-E91217572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829" y="1351225"/>
            <a:ext cx="5799323" cy="1112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4D6F4-F805-4127-8DE3-AC73AA704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907" y="2679660"/>
            <a:ext cx="2968093" cy="16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7484D-475E-41AD-A491-E08848413FF5}"/>
              </a:ext>
            </a:extLst>
          </p:cNvPr>
          <p:cNvSpPr txBox="1"/>
          <p:nvPr/>
        </p:nvSpPr>
        <p:spPr>
          <a:xfrm>
            <a:off x="2994179" y="1644140"/>
            <a:ext cx="18327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49D3-4A27-41D1-8859-A6F7CC42828F}"/>
              </a:ext>
            </a:extLst>
          </p:cNvPr>
          <p:cNvSpPr txBox="1"/>
          <p:nvPr/>
        </p:nvSpPr>
        <p:spPr>
          <a:xfrm>
            <a:off x="2804296" y="2496894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 err="1">
                <a:solidFill>
                  <a:schemeClr val="tx1"/>
                </a:solidFill>
                <a:latin typeface="Liberation Serif"/>
                <a:cs typeface="Liberation Serif"/>
              </a:rPr>
              <a:t>e.g</a:t>
            </a:r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, 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n-US" sz="3000" b="1" dirty="0" err="1">
                <a:solidFill>
                  <a:schemeClr val="tx1"/>
                </a:solidFill>
                <a:latin typeface="Asana Math"/>
                <a:cs typeface="Asana Math"/>
              </a:rPr>
              <a:t>mX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2994179" y="3783011"/>
            <a:ext cx="4951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l-GR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X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D5F04-EEE5-450A-A340-6692C2C6B849}"/>
              </a:ext>
            </a:extLst>
          </p:cNvPr>
          <p:cNvSpPr txBox="1"/>
          <p:nvPr/>
        </p:nvSpPr>
        <p:spPr>
          <a:xfrm>
            <a:off x="768479" y="3104562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This can be written as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76C0C6-DD6B-45C5-B949-A56B3393C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43862"/>
              </p:ext>
            </p:extLst>
          </p:nvPr>
        </p:nvGraphicFramePr>
        <p:xfrm>
          <a:off x="2063748" y="1644650"/>
          <a:ext cx="4332286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479984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317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32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Y(Predicted)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6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640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0E7A8E-FB77-480E-9B7F-7B84F9EB5D2D}"/>
              </a:ext>
            </a:extLst>
          </p:cNvPr>
          <p:cNvSpPr txBox="1"/>
          <p:nvPr/>
        </p:nvSpPr>
        <p:spPr>
          <a:xfrm>
            <a:off x="1986620" y="3635986"/>
            <a:ext cx="2457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 = mx + c</a:t>
            </a:r>
          </a:p>
          <a:p>
            <a:r>
              <a:rPr lang="en-US" sz="1600" dirty="0"/>
              <a:t>Let,</a:t>
            </a:r>
          </a:p>
          <a:p>
            <a:endParaRPr lang="en-US" sz="1600" dirty="0"/>
          </a:p>
          <a:p>
            <a:r>
              <a:rPr lang="en-US" sz="1600" dirty="0"/>
              <a:t>m =0</a:t>
            </a:r>
          </a:p>
          <a:p>
            <a:r>
              <a:rPr lang="en-US" sz="1600" dirty="0"/>
              <a:t>C= 0</a:t>
            </a:r>
          </a:p>
        </p:txBody>
      </p:sp>
    </p:spTree>
    <p:extLst>
      <p:ext uri="{BB962C8B-B14F-4D97-AF65-F5344CB8AC3E}">
        <p14:creationId xmlns:p14="http://schemas.microsoft.com/office/powerpoint/2010/main" val="3275525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84529-8BAD-4D09-A895-C537AB08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9" y="1553126"/>
            <a:ext cx="7120203" cy="2235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43D9D-2AF4-4625-B88C-1BD227121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485" y="3968522"/>
            <a:ext cx="4527788" cy="93751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C59804-5CD5-4F09-80E5-E07A591137FF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970095" y="3356444"/>
            <a:ext cx="1984228" cy="177447"/>
          </a:xfrm>
          <a:prstGeom prst="bentConnector4">
            <a:avLst>
              <a:gd name="adj1" fmla="val 524"/>
              <a:gd name="adj2" fmla="val 2288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43D9D-2AF4-4625-B88C-1BD227121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792" y="1058268"/>
            <a:ext cx="4527788" cy="937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6C0C25-64C8-43C7-A20A-BBA89500A5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993"/>
          <a:stretch/>
        </p:blipFill>
        <p:spPr>
          <a:xfrm>
            <a:off x="1232468" y="2382715"/>
            <a:ext cx="7094835" cy="4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5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C0B56-DD85-4F7C-8172-930F3435F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72" y="1848388"/>
            <a:ext cx="665283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2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F012-55A0-4FA3-8620-5AE892B7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7" y="1600115"/>
            <a:ext cx="6785416" cy="2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7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B846F-D078-4251-9E8D-C2448DD7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53" y="1518278"/>
            <a:ext cx="5941262" cy="30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4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6A741-1B03-4B92-8BE8-9DA6BA6FD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97" y="1106163"/>
            <a:ext cx="6776578" cy="39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3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8D676-B4A6-47AB-AD44-5BF6C086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65" y="1658937"/>
            <a:ext cx="748752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2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407B1-12D2-4E7E-A62E-35A925521916}"/>
                  </a:ext>
                </a:extLst>
              </p:cNvPr>
              <p:cNvSpPr txBox="1"/>
              <p:nvPr/>
            </p:nvSpPr>
            <p:spPr>
              <a:xfrm>
                <a:off x="1356833" y="1484800"/>
                <a:ext cx="2506980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407B1-12D2-4E7E-A62E-35A92552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33" y="1484800"/>
                <a:ext cx="2506980" cy="746743"/>
              </a:xfrm>
              <a:prstGeom prst="rect">
                <a:avLst/>
              </a:prstGeom>
              <a:blipFill>
                <a:blip r:embed="rId5"/>
                <a:stretch>
                  <a:fillRect l="-58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/>
              <p:nvPr/>
            </p:nvSpPr>
            <p:spPr>
              <a:xfrm>
                <a:off x="1410173" y="2673520"/>
                <a:ext cx="3870006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73" y="2673520"/>
                <a:ext cx="3870006" cy="746743"/>
              </a:xfrm>
              <a:prstGeom prst="rect">
                <a:avLst/>
              </a:prstGeom>
              <a:blipFill>
                <a:blip r:embed="rId6"/>
                <a:stretch>
                  <a:fillRect l="-36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5665CC-1B13-4B87-89C4-08B5506C5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891" y="1225031"/>
            <a:ext cx="4743045" cy="28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4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/>
              <p:nvPr/>
            </p:nvSpPr>
            <p:spPr>
              <a:xfrm>
                <a:off x="1823412" y="1416220"/>
                <a:ext cx="3870006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12" y="1416220"/>
                <a:ext cx="3870006" cy="746743"/>
              </a:xfrm>
              <a:prstGeom prst="rect">
                <a:avLst/>
              </a:prstGeom>
              <a:blipFill>
                <a:blip r:embed="rId5"/>
                <a:stretch>
                  <a:fillRect l="-3622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45053B-1209-4C88-B510-1BDC19438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953" y="2620711"/>
            <a:ext cx="4250465" cy="10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1504280" y="1630764"/>
            <a:ext cx="604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X + c 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Can be written as  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g(x|</a:t>
            </a:r>
            <a:r>
              <a:rPr lang="el-GR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 θ</a:t>
            </a:r>
            <a:r>
              <a:rPr lang="en-US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)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94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053B-1209-4C88-B510-1BDC1943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351225"/>
            <a:ext cx="4250465" cy="1070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F8977-41BF-4369-9A6E-15C20E891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089" y="2722228"/>
            <a:ext cx="7874911" cy="18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62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053B-1209-4C88-B510-1BDC1943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351225"/>
            <a:ext cx="4250465" cy="1070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F8977-41BF-4369-9A6E-15C20E891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089" y="2722228"/>
            <a:ext cx="7874911" cy="18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53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AC0A-E850-460C-9EBD-16A427B73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1707"/>
            <a:ext cx="7356965" cy="50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0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48416B-48BD-4952-A196-504B868D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43"/>
              </p:ext>
            </p:extLst>
          </p:nvPr>
        </p:nvGraphicFramePr>
        <p:xfrm>
          <a:off x="2063748" y="1644650"/>
          <a:ext cx="4332286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479984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317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32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Hour Stud</a:t>
                      </a:r>
                      <a:r>
                        <a:rPr lang="en-US" i="0" dirty="0"/>
                        <a:t>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Y(Predicted)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6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84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7EBF5-F509-41DA-B0F0-40B0A2A7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5" y="1986653"/>
            <a:ext cx="5342083" cy="2682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C6237-0151-4D56-A126-44CF46002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938" y="1137968"/>
            <a:ext cx="3538123" cy="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0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B7111-D9C8-48E9-876A-1B410A385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9" y="2145325"/>
            <a:ext cx="8001021" cy="2417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B178A-BF87-423E-9488-81870D342E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052" b="12036"/>
          <a:stretch/>
        </p:blipFill>
        <p:spPr>
          <a:xfrm>
            <a:off x="449813" y="1184396"/>
            <a:ext cx="7874911" cy="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B525E-C584-440B-8F35-BF71DB517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9" y="2237238"/>
            <a:ext cx="7951256" cy="2906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574C3-F4A8-4789-B067-5E5B1D8304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07" t="70061" r="25096"/>
          <a:stretch/>
        </p:blipFill>
        <p:spPr>
          <a:xfrm>
            <a:off x="4922686" y="536962"/>
            <a:ext cx="3648809" cy="1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7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C1C2-74C2-47C7-BB35-1D8A529F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0" y="1469011"/>
            <a:ext cx="7939719" cy="22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8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2FF68-BEB8-4873-BFEF-315B3EDCAAE0}"/>
              </a:ext>
            </a:extLst>
          </p:cNvPr>
          <p:cNvSpPr txBox="1"/>
          <p:nvPr/>
        </p:nvSpPr>
        <p:spPr>
          <a:xfrm>
            <a:off x="3006237" y="1613425"/>
            <a:ext cx="3547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 + </a:t>
            </a:r>
            <a:r>
              <a:rPr lang="el-GR" sz="3200" i="1" spc="-50" dirty="0">
                <a:solidFill>
                  <a:srgbClr val="0168B4"/>
                </a:solidFill>
                <a:latin typeface="Liberation Serif"/>
                <a:cs typeface="Liberation Serif"/>
              </a:rPr>
              <a:t>ϵ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773C-D5BA-423E-B367-DB70744CD578}"/>
              </a:ext>
            </a:extLst>
          </p:cNvPr>
          <p:cNvSpPr txBox="1"/>
          <p:nvPr/>
        </p:nvSpPr>
        <p:spPr>
          <a:xfrm>
            <a:off x="2493886" y="3112454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l-GR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ϵ</a:t>
            </a:r>
            <a:r>
              <a:rPr lang="el-GR" sz="30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el-GR" sz="3000" spc="7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US" sz="3000" i="1" spc="-8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dirty="0">
                <a:solidFill>
                  <a:schemeClr val="tx1"/>
                </a:solidFill>
                <a:latin typeface="LM Roman 10"/>
                <a:cs typeface="LM Roman 10"/>
              </a:rPr>
              <a:t>0</a:t>
            </a:r>
            <a:r>
              <a:rPr lang="en-US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en-US" sz="3000" i="1" spc="-6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el-GR" sz="30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el-GR" sz="30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el-GR" sz="3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87922" y="2368529"/>
            <a:ext cx="8757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 algn="ctr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1800" dirty="0">
                <a:solidFill>
                  <a:schemeClr val="tx1"/>
                </a:solidFill>
                <a:latin typeface="Symbola"/>
                <a:cs typeface="Symbola"/>
              </a:rPr>
              <a:t>If we assume the noise to be gaussian, then we can model this Like a normal distribution with mean 0 with variance sigma</a:t>
            </a:r>
            <a:r>
              <a:rPr lang="en-US" sz="1800" baseline="30000" dirty="0">
                <a:solidFill>
                  <a:schemeClr val="tx1"/>
                </a:solidFill>
                <a:latin typeface="Symbola"/>
                <a:cs typeface="Symbola"/>
              </a:rPr>
              <a:t>2</a:t>
            </a:r>
            <a:endParaRPr lang="el-GR" sz="1800" baseline="30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</p:spTree>
    <p:extLst>
      <p:ext uri="{BB962C8B-B14F-4D97-AF65-F5344CB8AC3E}">
        <p14:creationId xmlns:p14="http://schemas.microsoft.com/office/powerpoint/2010/main" val="33987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0" y="1661714"/>
            <a:ext cx="8757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So the probability of Getting r from input X is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81FF1-8429-48E1-9BF9-547E0936FADC}"/>
              </a:ext>
            </a:extLst>
          </p:cNvPr>
          <p:cNvSpPr txBox="1"/>
          <p:nvPr/>
        </p:nvSpPr>
        <p:spPr>
          <a:xfrm>
            <a:off x="2315048" y="2556293"/>
            <a:ext cx="37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4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p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spc="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pt-BR" sz="1800" spc="4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pt-BR" sz="18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pt-BR" sz="1800" i="1" spc="-9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g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θ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pt-BR" sz="1800" i="1" spc="-8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pt-BR" sz="18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pt-BR" sz="18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pt-BR" sz="18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pt-BR" sz="18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</p:spTree>
    <p:extLst>
      <p:ext uri="{BB962C8B-B14F-4D97-AF65-F5344CB8AC3E}">
        <p14:creationId xmlns:p14="http://schemas.microsoft.com/office/powerpoint/2010/main" val="170591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136921" y="1412258"/>
            <a:ext cx="87571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Suppose we have a data set </a:t>
            </a:r>
            <a:r>
              <a:rPr lang="en-US" sz="36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D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. In dataset there is independent </a:t>
            </a:r>
            <a:r>
              <a:rPr lang="en-US" sz="30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x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, and dependent </a:t>
            </a:r>
            <a:r>
              <a:rPr lang="en-US" sz="30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r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4FDD8-E857-45F5-BC3B-39DE83916A10}"/>
                  </a:ext>
                </a:extLst>
              </p:cNvPr>
              <p:cNvSpPr txBox="1"/>
              <p:nvPr/>
            </p:nvSpPr>
            <p:spPr>
              <a:xfrm>
                <a:off x="2471000" y="2027237"/>
                <a:ext cx="4088979" cy="713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3600" i="1" spc="13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D = (</a:t>
                </a:r>
                <a:r>
                  <a:rPr lang="en-US" sz="3600" i="1" spc="130" dirty="0" err="1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x</a:t>
                </a:r>
                <a:r>
                  <a:rPr lang="en-US" sz="3600" i="1" spc="130" baseline="30000" dirty="0" err="1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t</a:t>
                </a:r>
                <a:r>
                  <a:rPr lang="en-US" sz="3600" i="1" spc="90" baseline="3000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i="1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,</a:t>
                </a:r>
                <a:r>
                  <a:rPr lang="en-US" sz="3600" i="1" spc="-9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i="1" spc="6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r </a:t>
                </a:r>
                <a:r>
                  <a:rPr lang="en-US" sz="3600" i="1" spc="60" baseline="3000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t</a:t>
                </a:r>
                <a:r>
                  <a:rPr lang="en-US" sz="3600" i="1" spc="125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spc="65" dirty="0">
                    <a:solidFill>
                      <a:srgbClr val="0168B4"/>
                    </a:solidFill>
                    <a:latin typeface="Symbola"/>
                    <a:cs typeface="Symbola"/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</m:oMath>
                </a14:m>
                <a:endParaRPr lang="en-US" sz="3600" baseline="30000" dirty="0">
                  <a:latin typeface="Symbola"/>
                  <a:cs typeface="Symbola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4FDD8-E857-45F5-BC3B-39DE83916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00" y="2027237"/>
                <a:ext cx="4088979" cy="713465"/>
              </a:xfrm>
              <a:prstGeom prst="rect">
                <a:avLst/>
              </a:prstGeom>
              <a:blipFill>
                <a:blip r:embed="rId4"/>
                <a:stretch>
                  <a:fillRect l="-4173" t="-13675" b="-2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240467-8CCD-42A9-8ACC-5EA1FFCB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65563"/>
              </p:ext>
            </p:extLst>
          </p:nvPr>
        </p:nvGraphicFramePr>
        <p:xfrm>
          <a:off x="2704425" y="3105225"/>
          <a:ext cx="3050932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525466">
                  <a:extLst>
                    <a:ext uri="{9D8B030D-6E8A-4147-A177-3AD203B41FA5}">
                      <a16:colId xmlns:a16="http://schemas.microsoft.com/office/drawing/2014/main" val="1434440128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178000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9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4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B8DA9-9E41-4093-BDAE-832F356E8739}"/>
              </a:ext>
            </a:extLst>
          </p:cNvPr>
          <p:cNvSpPr txBox="1"/>
          <p:nvPr/>
        </p:nvSpPr>
        <p:spPr>
          <a:xfrm>
            <a:off x="491513" y="1503462"/>
            <a:ext cx="829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Know Joint Probability is P(</a:t>
            </a:r>
            <a:r>
              <a:rPr lang="en-US" sz="1800" dirty="0" err="1"/>
              <a:t>x,r</a:t>
            </a:r>
            <a:r>
              <a:rPr lang="en-US" sz="1800" dirty="0"/>
              <a:t>). Probability occurring the x and r together.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0BFFB-C729-428B-BAF7-491A5605F0DE}"/>
              </a:ext>
            </a:extLst>
          </p:cNvPr>
          <p:cNvSpPr txBox="1"/>
          <p:nvPr/>
        </p:nvSpPr>
        <p:spPr>
          <a:xfrm>
            <a:off x="2286000" y="219625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p(</a:t>
            </a:r>
            <a:r>
              <a:rPr lang="en-US" sz="1600" dirty="0" err="1"/>
              <a:t>x,r</a:t>
            </a:r>
            <a:r>
              <a:rPr lang="en-US" sz="1600" dirty="0"/>
              <a:t>) = p (</a:t>
            </a:r>
            <a:r>
              <a:rPr lang="en-US" sz="1600" dirty="0" err="1"/>
              <a:t>r|X</a:t>
            </a:r>
            <a:r>
              <a:rPr lang="en-US" sz="1600" dirty="0"/>
              <a:t>) * p(x)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AE4EA-EEFF-46A1-B467-464F15806BA7}"/>
              </a:ext>
            </a:extLst>
          </p:cNvPr>
          <p:cNvSpPr txBox="1"/>
          <p:nvPr/>
        </p:nvSpPr>
        <p:spPr>
          <a:xfrm>
            <a:off x="449813" y="2962930"/>
            <a:ext cx="6063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So, Log Likelihood is (Predicting the </a:t>
            </a:r>
            <a:r>
              <a:rPr lang="pt-BR" sz="1600" spc="70" dirty="0">
                <a:solidFill>
                  <a:schemeClr val="tx1"/>
                </a:solidFill>
                <a:latin typeface="Mulish" panose="020B0604020202020204" charset="0"/>
                <a:cs typeface="Liberation Serif"/>
              </a:rPr>
              <a:t>θ for our dataset D )</a:t>
            </a:r>
            <a:endParaRPr lang="en-US" sz="1600" dirty="0">
              <a:latin typeface="Mulish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/>
              <p:nvPr/>
            </p:nvSpPr>
            <p:spPr>
              <a:xfrm>
                <a:off x="2229491" y="3729604"/>
                <a:ext cx="4572000" cy="120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 (</a:t>
                </a:r>
                <a:r>
                  <a:rPr lang="pt-BR" sz="1800" i="1" spc="70" dirty="0">
                    <a:solidFill>
                      <a:schemeClr val="tx1"/>
                    </a:solidFill>
                    <a:latin typeface="Liberation Serif"/>
                    <a:cs typeface="Liberation Serif"/>
                  </a:rPr>
                  <a:t>θ | D </a:t>
                </a:r>
                <a:r>
                  <a:rPr lang="en-US" sz="1800" dirty="0"/>
                  <a:t>) 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dirty="0"/>
                          <m:t>r</m:t>
                        </m:r>
                        <m:r>
                          <m:rPr>
                            <m:nor/>
                          </m:rPr>
                          <a:rPr lang="en-US" sz="1800" dirty="0"/>
                          <m:t>))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1" y="3729604"/>
                <a:ext cx="4572000" cy="1205073"/>
              </a:xfrm>
              <a:prstGeom prst="rect">
                <a:avLst/>
              </a:prstGeom>
              <a:blipFill>
                <a:blip r:embed="rId4"/>
                <a:stretch>
                  <a:fillRect l="-1200" t="-36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E11D377-137C-4FAD-A5AB-C6FD8C9BC85D}"/>
              </a:ext>
            </a:extLst>
          </p:cNvPr>
          <p:cNvSpPr/>
          <p:nvPr/>
        </p:nvSpPr>
        <p:spPr>
          <a:xfrm>
            <a:off x="2136531" y="2083777"/>
            <a:ext cx="791307" cy="65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C8CA-60DE-4F84-A193-604254EE95E5}"/>
              </a:ext>
            </a:extLst>
          </p:cNvPr>
          <p:cNvCxnSpPr>
            <a:stCxn id="5" idx="5"/>
          </p:cNvCxnSpPr>
          <p:nvPr/>
        </p:nvCxnSpPr>
        <p:spPr>
          <a:xfrm>
            <a:off x="2811954" y="2639125"/>
            <a:ext cx="1825132" cy="118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/>
              <p:nvPr/>
            </p:nvSpPr>
            <p:spPr>
              <a:xfrm>
                <a:off x="3171505" y="4252664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 * </m:t>
                        </m:r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5" y="4252664"/>
                <a:ext cx="4572000" cy="342851"/>
              </a:xfrm>
              <a:prstGeom prst="rect">
                <a:avLst/>
              </a:prstGeom>
              <a:blipFill>
                <a:blip r:embed="rId5"/>
                <a:stretch>
                  <a:fillRect l="-667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504EFA9-29E0-46B1-83D7-1BABBB95961C}"/>
              </a:ext>
            </a:extLst>
          </p:cNvPr>
          <p:cNvSpPr/>
          <p:nvPr/>
        </p:nvSpPr>
        <p:spPr>
          <a:xfrm>
            <a:off x="2971799" y="2049478"/>
            <a:ext cx="1468316" cy="65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FB9190-8B49-495D-B2D2-B185963E6191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225085" y="2604826"/>
            <a:ext cx="571846" cy="178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1198</Words>
  <Application>Microsoft Office PowerPoint</Application>
  <PresentationFormat>On-screen Show (16:9)</PresentationFormat>
  <Paragraphs>475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Georgia</vt:lpstr>
      <vt:lpstr>Century</vt:lpstr>
      <vt:lpstr>Liberation Serif</vt:lpstr>
      <vt:lpstr>Cambria Math</vt:lpstr>
      <vt:lpstr>Mulish</vt:lpstr>
      <vt:lpstr>Muli</vt:lpstr>
      <vt:lpstr>LM Roman 10</vt:lpstr>
      <vt:lpstr>Trebuchet MS</vt:lpstr>
      <vt:lpstr>Symbola</vt:lpstr>
      <vt:lpstr>Arial</vt:lpstr>
      <vt:lpstr>Lilita One</vt:lpstr>
      <vt:lpstr>Asana Math</vt:lpstr>
      <vt:lpstr>Times New Roman</vt:lpstr>
      <vt:lpstr>Modern Wave XL by Slidesgo</vt:lpstr>
      <vt:lpstr>Lecture 4  Parameteric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Linear Regression</vt:lpstr>
      <vt:lpstr>Linear  Regression</vt:lpstr>
      <vt:lpstr>Linear  Regression</vt:lpstr>
      <vt:lpstr>Linear  Regression</vt:lpstr>
      <vt:lpstr>Linear  Regression</vt:lpstr>
      <vt:lpstr>Linear  Regression</vt:lpstr>
      <vt:lpstr>Polynomial  Regression</vt:lpstr>
      <vt:lpstr>Error Measures 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22</cp:revision>
  <dcterms:modified xsi:type="dcterms:W3CDTF">2024-10-08T17:11:38Z</dcterms:modified>
</cp:coreProperties>
</file>