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30"/>
  </p:notesMasterIdLst>
  <p:sldIdLst>
    <p:sldId id="256" r:id="rId2"/>
    <p:sldId id="264" r:id="rId3"/>
    <p:sldId id="268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4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8" r:id="rId22"/>
    <p:sldId id="367" r:id="rId23"/>
    <p:sldId id="369" r:id="rId24"/>
    <p:sldId id="370" r:id="rId25"/>
    <p:sldId id="372" r:id="rId26"/>
    <p:sldId id="373" r:id="rId27"/>
    <p:sldId id="374" r:id="rId28"/>
    <p:sldId id="276" r:id="rId2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1"/>
    </p:embeddedFont>
    <p:embeddedFont>
      <p:font typeface="Georgia" panose="02040502050405020303" pitchFamily="18" charset="0"/>
      <p:regular r:id="rId32"/>
      <p:bold r:id="rId33"/>
      <p:italic r:id="rId34"/>
      <p:boldItalic r:id="rId35"/>
    </p:embeddedFont>
    <p:embeddedFont>
      <p:font typeface="Lilita One" panose="020B0604020202020204" charset="0"/>
      <p:regular r:id="rId36"/>
    </p:embeddedFont>
    <p:embeddedFont>
      <p:font typeface="Mulish" panose="020B0604020202020204" charset="0"/>
      <p:regular r:id="rId37"/>
      <p:bold r:id="rId38"/>
      <p:italic r:id="rId39"/>
      <p:boldItalic r:id="rId40"/>
    </p:embeddedFont>
    <p:embeddedFont>
      <p:font typeface="Trebuchet MS" panose="020B060302020202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75D5"/>
    <a:srgbClr val="C62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26CF8-0313-4C99-A3F8-F1ABAD366F97}">
  <a:tblStyle styleId="{F4426CF8-0313-4C99-A3F8-F1ABAD366F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792" autoAdjust="0"/>
  </p:normalViewPr>
  <p:slideViewPr>
    <p:cSldViewPr snapToGrid="0">
      <p:cViewPr>
        <p:scale>
          <a:sx n="66" d="100"/>
          <a:sy n="66" d="100"/>
        </p:scale>
        <p:origin x="-5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792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9626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153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196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615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257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986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251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557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648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3965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955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354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97561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8169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783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47916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474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0bd9e236d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e0bd9e236d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29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778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934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314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888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972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99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4800" y="1638422"/>
            <a:ext cx="6002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avLst/>
              <a:gdLst/>
              <a:ahLst/>
              <a:cxnLst/>
              <a:rect l="l" t="t" r="r" b="b"/>
              <a:pathLst>
                <a:path w="59389" h="160735" extrusionOk="0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avLst/>
              <a:gdLst/>
              <a:ahLst/>
              <a:cxnLst/>
              <a:rect l="l" t="t" r="r" b="b"/>
              <a:pathLst>
                <a:path w="77606" h="160735" extrusionOk="0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019437" y="200139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019450" y="2743600"/>
            <a:ext cx="32553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532213" y="-2195"/>
            <a:ext cx="3611622" cy="4300445"/>
            <a:chOff x="5532213" y="-2195"/>
            <a:chExt cx="3611622" cy="4300445"/>
          </a:xfrm>
        </p:grpSpPr>
        <p:sp>
          <p:nvSpPr>
            <p:cNvPr id="29" name="Google Shape;29;p3"/>
            <p:cNvSpPr/>
            <p:nvPr/>
          </p:nvSpPr>
          <p:spPr>
            <a:xfrm rot="10800000" flipH="1">
              <a:off x="5532213" y="-1843"/>
              <a:ext cx="3611622" cy="4300093"/>
            </a:xfrm>
            <a:custGeom>
              <a:avLst/>
              <a:gdLst/>
              <a:ahLst/>
              <a:cxnLst/>
              <a:rect l="l" t="t" r="r" b="b"/>
              <a:pathLst>
                <a:path w="112872" h="134273" extrusionOk="0">
                  <a:moveTo>
                    <a:pt x="83885" y="0"/>
                  </a:moveTo>
                  <a:cubicBezTo>
                    <a:pt x="77646" y="0"/>
                    <a:pt x="71710" y="1067"/>
                    <a:pt x="66652" y="5185"/>
                  </a:cubicBezTo>
                  <a:cubicBezTo>
                    <a:pt x="54412" y="15138"/>
                    <a:pt x="60484" y="34284"/>
                    <a:pt x="50959" y="45023"/>
                  </a:cubicBezTo>
                  <a:cubicBezTo>
                    <a:pt x="38529" y="59060"/>
                    <a:pt x="6513" y="62478"/>
                    <a:pt x="3072" y="80432"/>
                  </a:cubicBezTo>
                  <a:cubicBezTo>
                    <a:pt x="1" y="96541"/>
                    <a:pt x="29814" y="106316"/>
                    <a:pt x="30195" y="124533"/>
                  </a:cubicBezTo>
                  <a:cubicBezTo>
                    <a:pt x="30266" y="127831"/>
                    <a:pt x="29588" y="131057"/>
                    <a:pt x="28528" y="134272"/>
                  </a:cubicBezTo>
                  <a:lnTo>
                    <a:pt x="33124" y="134272"/>
                  </a:lnTo>
                  <a:cubicBezTo>
                    <a:pt x="34434" y="130903"/>
                    <a:pt x="35398" y="127485"/>
                    <a:pt x="35600" y="123949"/>
                  </a:cubicBezTo>
                  <a:cubicBezTo>
                    <a:pt x="36612" y="105483"/>
                    <a:pt x="10681" y="97839"/>
                    <a:pt x="10752" y="79920"/>
                  </a:cubicBezTo>
                  <a:cubicBezTo>
                    <a:pt x="10788" y="70729"/>
                    <a:pt x="24968" y="63990"/>
                    <a:pt x="31886" y="60382"/>
                  </a:cubicBezTo>
                  <a:cubicBezTo>
                    <a:pt x="39672" y="56310"/>
                    <a:pt x="50162" y="53250"/>
                    <a:pt x="55829" y="46499"/>
                  </a:cubicBezTo>
                  <a:cubicBezTo>
                    <a:pt x="64449" y="36200"/>
                    <a:pt x="57294" y="18008"/>
                    <a:pt x="69617" y="8661"/>
                  </a:cubicBezTo>
                  <a:cubicBezTo>
                    <a:pt x="74537" y="4929"/>
                    <a:pt x="80167" y="3906"/>
                    <a:pt x="86058" y="3906"/>
                  </a:cubicBezTo>
                  <a:cubicBezTo>
                    <a:pt x="93207" y="3906"/>
                    <a:pt x="100740" y="5414"/>
                    <a:pt x="107850" y="5414"/>
                  </a:cubicBezTo>
                  <a:cubicBezTo>
                    <a:pt x="109552" y="5414"/>
                    <a:pt x="111229" y="5327"/>
                    <a:pt x="112872" y="5113"/>
                  </a:cubicBezTo>
                  <a:lnTo>
                    <a:pt x="112872" y="303"/>
                  </a:lnTo>
                  <a:cubicBezTo>
                    <a:pt x="110131" y="991"/>
                    <a:pt x="107258" y="1230"/>
                    <a:pt x="104314" y="1230"/>
                  </a:cubicBezTo>
                  <a:cubicBezTo>
                    <a:pt x="97633" y="1230"/>
                    <a:pt x="90585" y="0"/>
                    <a:pt x="8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 flipH="1">
              <a:off x="6097961" y="-1843"/>
              <a:ext cx="3045490" cy="4054301"/>
            </a:xfrm>
            <a:custGeom>
              <a:avLst/>
              <a:gdLst/>
              <a:ahLst/>
              <a:cxnLst/>
              <a:rect l="l" t="t" r="r" b="b"/>
              <a:pathLst>
                <a:path w="95179" h="126598" extrusionOk="0">
                  <a:moveTo>
                    <a:pt x="70508" y="1"/>
                  </a:moveTo>
                  <a:cubicBezTo>
                    <a:pt x="64970" y="1"/>
                    <a:pt x="59685" y="1001"/>
                    <a:pt x="55031" y="4439"/>
                  </a:cubicBezTo>
                  <a:cubicBezTo>
                    <a:pt x="49138" y="8797"/>
                    <a:pt x="47268" y="15833"/>
                    <a:pt x="46387" y="22799"/>
                  </a:cubicBezTo>
                  <a:cubicBezTo>
                    <a:pt x="45685" y="28383"/>
                    <a:pt x="46721" y="35657"/>
                    <a:pt x="43208" y="40205"/>
                  </a:cubicBezTo>
                  <a:cubicBezTo>
                    <a:pt x="33350" y="52969"/>
                    <a:pt x="2572" y="52624"/>
                    <a:pt x="1203" y="72031"/>
                  </a:cubicBezTo>
                  <a:cubicBezTo>
                    <a:pt x="0" y="89223"/>
                    <a:pt x="25349" y="97748"/>
                    <a:pt x="23218" y="115905"/>
                  </a:cubicBezTo>
                  <a:cubicBezTo>
                    <a:pt x="22789" y="119560"/>
                    <a:pt x="21551" y="123097"/>
                    <a:pt x="20003" y="126597"/>
                  </a:cubicBezTo>
                  <a:lnTo>
                    <a:pt x="24468" y="126597"/>
                  </a:lnTo>
                  <a:cubicBezTo>
                    <a:pt x="26230" y="123025"/>
                    <a:pt x="27718" y="119418"/>
                    <a:pt x="28385" y="115691"/>
                  </a:cubicBezTo>
                  <a:cubicBezTo>
                    <a:pt x="31540" y="97939"/>
                    <a:pt x="7870" y="88438"/>
                    <a:pt x="9609" y="72067"/>
                  </a:cubicBezTo>
                  <a:cubicBezTo>
                    <a:pt x="11716" y="52266"/>
                    <a:pt x="39386" y="54386"/>
                    <a:pt x="48459" y="41479"/>
                  </a:cubicBezTo>
                  <a:cubicBezTo>
                    <a:pt x="51304" y="37431"/>
                    <a:pt x="49661" y="30252"/>
                    <a:pt x="49947" y="25347"/>
                  </a:cubicBezTo>
                  <a:cubicBezTo>
                    <a:pt x="50352" y="18596"/>
                    <a:pt x="52590" y="11881"/>
                    <a:pt x="58317" y="7868"/>
                  </a:cubicBezTo>
                  <a:cubicBezTo>
                    <a:pt x="62738" y="4771"/>
                    <a:pt x="67688" y="3825"/>
                    <a:pt x="72867" y="3825"/>
                  </a:cubicBezTo>
                  <a:cubicBezTo>
                    <a:pt x="80132" y="3825"/>
                    <a:pt x="87846" y="5686"/>
                    <a:pt x="95179" y="6082"/>
                  </a:cubicBezTo>
                  <a:lnTo>
                    <a:pt x="95179" y="1915"/>
                  </a:lnTo>
                  <a:cubicBezTo>
                    <a:pt x="94800" y="1925"/>
                    <a:pt x="94420" y="1930"/>
                    <a:pt x="94038" y="1930"/>
                  </a:cubicBezTo>
                  <a:cubicBezTo>
                    <a:pt x="86381" y="1930"/>
                    <a:pt x="78200" y="1"/>
                    <a:pt x="7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10800000" flipH="1">
              <a:off x="6601601" y="-1843"/>
              <a:ext cx="2541849" cy="3806588"/>
            </a:xfrm>
            <a:custGeom>
              <a:avLst/>
              <a:gdLst/>
              <a:ahLst/>
              <a:cxnLst/>
              <a:rect l="l" t="t" r="r" b="b"/>
              <a:pathLst>
                <a:path w="79439" h="118863" extrusionOk="0">
                  <a:moveTo>
                    <a:pt x="59713" y="0"/>
                  </a:moveTo>
                  <a:cubicBezTo>
                    <a:pt x="54889" y="0"/>
                    <a:pt x="50258" y="857"/>
                    <a:pt x="46054" y="3538"/>
                  </a:cubicBezTo>
                  <a:cubicBezTo>
                    <a:pt x="40732" y="6932"/>
                    <a:pt x="38279" y="13944"/>
                    <a:pt x="37958" y="20005"/>
                  </a:cubicBezTo>
                  <a:cubicBezTo>
                    <a:pt x="37708" y="24696"/>
                    <a:pt x="40470" y="30911"/>
                    <a:pt x="38148" y="34923"/>
                  </a:cubicBezTo>
                  <a:cubicBezTo>
                    <a:pt x="34838" y="40650"/>
                    <a:pt x="25123" y="42496"/>
                    <a:pt x="19420" y="45889"/>
                  </a:cubicBezTo>
                  <a:cubicBezTo>
                    <a:pt x="12490" y="50020"/>
                    <a:pt x="3656" y="56342"/>
                    <a:pt x="2382" y="64641"/>
                  </a:cubicBezTo>
                  <a:cubicBezTo>
                    <a:pt x="1" y="80238"/>
                    <a:pt x="21753" y="90740"/>
                    <a:pt x="17681" y="107908"/>
                  </a:cubicBezTo>
                  <a:cubicBezTo>
                    <a:pt x="16788" y="111647"/>
                    <a:pt x="15062" y="115266"/>
                    <a:pt x="13097" y="118862"/>
                  </a:cubicBezTo>
                  <a:lnTo>
                    <a:pt x="17396" y="118862"/>
                  </a:lnTo>
                  <a:cubicBezTo>
                    <a:pt x="19527" y="115278"/>
                    <a:pt x="21467" y="111683"/>
                    <a:pt x="22551" y="108004"/>
                  </a:cubicBezTo>
                  <a:cubicBezTo>
                    <a:pt x="27373" y="91573"/>
                    <a:pt x="7978" y="80238"/>
                    <a:pt x="10871" y="65224"/>
                  </a:cubicBezTo>
                  <a:cubicBezTo>
                    <a:pt x="12490" y="56866"/>
                    <a:pt x="21563" y="51866"/>
                    <a:pt x="28242" y="47639"/>
                  </a:cubicBezTo>
                  <a:cubicBezTo>
                    <a:pt x="32886" y="44698"/>
                    <a:pt x="41696" y="40721"/>
                    <a:pt x="43744" y="36019"/>
                  </a:cubicBezTo>
                  <a:cubicBezTo>
                    <a:pt x="45280" y="32506"/>
                    <a:pt x="42553" y="26470"/>
                    <a:pt x="42625" y="22183"/>
                  </a:cubicBezTo>
                  <a:cubicBezTo>
                    <a:pt x="42696" y="16528"/>
                    <a:pt x="44578" y="10051"/>
                    <a:pt x="49757" y="6967"/>
                  </a:cubicBezTo>
                  <a:cubicBezTo>
                    <a:pt x="53682" y="4623"/>
                    <a:pt x="57960" y="3843"/>
                    <a:pt x="62406" y="3843"/>
                  </a:cubicBezTo>
                  <a:cubicBezTo>
                    <a:pt x="67940" y="3843"/>
                    <a:pt x="73735" y="5051"/>
                    <a:pt x="79439" y="5955"/>
                  </a:cubicBezTo>
                  <a:lnTo>
                    <a:pt x="79439" y="2264"/>
                  </a:lnTo>
                  <a:cubicBezTo>
                    <a:pt x="72893" y="1517"/>
                    <a:pt x="66133" y="0"/>
                    <a:pt x="5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10800000" flipH="1">
              <a:off x="7158582" y="-1843"/>
              <a:ext cx="1984869" cy="3565631"/>
            </a:xfrm>
            <a:custGeom>
              <a:avLst/>
              <a:gdLst/>
              <a:ahLst/>
              <a:cxnLst/>
              <a:rect l="l" t="t" r="r" b="b"/>
              <a:pathLst>
                <a:path w="62032" h="111339" extrusionOk="0">
                  <a:moveTo>
                    <a:pt x="47798" y="1"/>
                  </a:moveTo>
                  <a:cubicBezTo>
                    <a:pt x="43708" y="1"/>
                    <a:pt x="39809" y="740"/>
                    <a:pt x="36267" y="2884"/>
                  </a:cubicBezTo>
                  <a:cubicBezTo>
                    <a:pt x="25658" y="9290"/>
                    <a:pt x="33267" y="20791"/>
                    <a:pt x="32088" y="29495"/>
                  </a:cubicBezTo>
                  <a:cubicBezTo>
                    <a:pt x="30266" y="42937"/>
                    <a:pt x="5537" y="43699"/>
                    <a:pt x="1810" y="58510"/>
                  </a:cubicBezTo>
                  <a:cubicBezTo>
                    <a:pt x="0" y="65678"/>
                    <a:pt x="5025" y="72738"/>
                    <a:pt x="7680" y="79215"/>
                  </a:cubicBezTo>
                  <a:cubicBezTo>
                    <a:pt x="10514" y="86061"/>
                    <a:pt x="12359" y="93514"/>
                    <a:pt x="9859" y="100694"/>
                  </a:cubicBezTo>
                  <a:cubicBezTo>
                    <a:pt x="8609" y="104290"/>
                    <a:pt x="6489" y="107802"/>
                    <a:pt x="4203" y="111338"/>
                  </a:cubicBezTo>
                  <a:lnTo>
                    <a:pt x="8371" y="111338"/>
                  </a:lnTo>
                  <a:cubicBezTo>
                    <a:pt x="10788" y="107885"/>
                    <a:pt x="13026" y="104480"/>
                    <a:pt x="14407" y="101027"/>
                  </a:cubicBezTo>
                  <a:cubicBezTo>
                    <a:pt x="17157" y="94169"/>
                    <a:pt x="16062" y="86811"/>
                    <a:pt x="13895" y="79870"/>
                  </a:cubicBezTo>
                  <a:cubicBezTo>
                    <a:pt x="11919" y="73512"/>
                    <a:pt x="7799" y="66261"/>
                    <a:pt x="9895" y="59546"/>
                  </a:cubicBezTo>
                  <a:cubicBezTo>
                    <a:pt x="12276" y="51950"/>
                    <a:pt x="20860" y="47711"/>
                    <a:pt x="27397" y="43985"/>
                  </a:cubicBezTo>
                  <a:cubicBezTo>
                    <a:pt x="31195" y="41818"/>
                    <a:pt x="42387" y="36579"/>
                    <a:pt x="39255" y="31292"/>
                  </a:cubicBezTo>
                  <a:cubicBezTo>
                    <a:pt x="35350" y="24720"/>
                    <a:pt x="32147" y="10945"/>
                    <a:pt x="40398" y="6325"/>
                  </a:cubicBezTo>
                  <a:cubicBezTo>
                    <a:pt x="43665" y="4486"/>
                    <a:pt x="47215" y="3830"/>
                    <a:pt x="50925" y="3830"/>
                  </a:cubicBezTo>
                  <a:cubicBezTo>
                    <a:pt x="54515" y="3830"/>
                    <a:pt x="58255" y="4444"/>
                    <a:pt x="62032" y="5194"/>
                  </a:cubicBezTo>
                  <a:lnTo>
                    <a:pt x="62032" y="1848"/>
                  </a:lnTo>
                  <a:cubicBezTo>
                    <a:pt x="57205" y="930"/>
                    <a:pt x="52382" y="1"/>
                    <a:pt x="47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10800000" flipH="1">
              <a:off x="7558967" y="-1843"/>
              <a:ext cx="1584868" cy="3320640"/>
            </a:xfrm>
            <a:custGeom>
              <a:avLst/>
              <a:gdLst/>
              <a:ahLst/>
              <a:cxnLst/>
              <a:rect l="l" t="t" r="r" b="b"/>
              <a:pathLst>
                <a:path w="49531" h="103689" extrusionOk="0">
                  <a:moveTo>
                    <a:pt x="41719" y="1"/>
                  </a:moveTo>
                  <a:cubicBezTo>
                    <a:pt x="38391" y="1"/>
                    <a:pt x="35190" y="571"/>
                    <a:pt x="32207" y="2116"/>
                  </a:cubicBezTo>
                  <a:cubicBezTo>
                    <a:pt x="21075" y="7902"/>
                    <a:pt x="31886" y="19404"/>
                    <a:pt x="34124" y="26417"/>
                  </a:cubicBezTo>
                  <a:cubicBezTo>
                    <a:pt x="36005" y="32370"/>
                    <a:pt x="26635" y="36108"/>
                    <a:pt x="22516" y="38430"/>
                  </a:cubicBezTo>
                  <a:cubicBezTo>
                    <a:pt x="16039" y="42085"/>
                    <a:pt x="7883" y="45871"/>
                    <a:pt x="5144" y="53158"/>
                  </a:cubicBezTo>
                  <a:cubicBezTo>
                    <a:pt x="2739" y="59504"/>
                    <a:pt x="5966" y="66719"/>
                    <a:pt x="7323" y="73053"/>
                  </a:cubicBezTo>
                  <a:cubicBezTo>
                    <a:pt x="8812" y="79995"/>
                    <a:pt x="9240" y="87222"/>
                    <a:pt x="6311" y="93782"/>
                  </a:cubicBezTo>
                  <a:cubicBezTo>
                    <a:pt x="4835" y="97080"/>
                    <a:pt x="2489" y="100354"/>
                    <a:pt x="1" y="103688"/>
                  </a:cubicBezTo>
                  <a:lnTo>
                    <a:pt x="4132" y="103688"/>
                  </a:lnTo>
                  <a:cubicBezTo>
                    <a:pt x="6668" y="100485"/>
                    <a:pt x="9050" y="97366"/>
                    <a:pt x="10562" y="94270"/>
                  </a:cubicBezTo>
                  <a:cubicBezTo>
                    <a:pt x="13645" y="87984"/>
                    <a:pt x="13776" y="80923"/>
                    <a:pt x="12931" y="74030"/>
                  </a:cubicBezTo>
                  <a:cubicBezTo>
                    <a:pt x="12157" y="67743"/>
                    <a:pt x="9812" y="60635"/>
                    <a:pt x="12479" y="54599"/>
                  </a:cubicBezTo>
                  <a:cubicBezTo>
                    <a:pt x="15527" y="47705"/>
                    <a:pt x="23254" y="44157"/>
                    <a:pt x="29588" y="40656"/>
                  </a:cubicBezTo>
                  <a:cubicBezTo>
                    <a:pt x="34112" y="38156"/>
                    <a:pt x="40899" y="35406"/>
                    <a:pt x="40387" y="29429"/>
                  </a:cubicBezTo>
                  <a:cubicBezTo>
                    <a:pt x="39815" y="22940"/>
                    <a:pt x="24885" y="11153"/>
                    <a:pt x="36672" y="5569"/>
                  </a:cubicBezTo>
                  <a:cubicBezTo>
                    <a:pt x="39356" y="4299"/>
                    <a:pt x="42196" y="3816"/>
                    <a:pt x="45137" y="3816"/>
                  </a:cubicBezTo>
                  <a:cubicBezTo>
                    <a:pt x="46580" y="3816"/>
                    <a:pt x="48046" y="3932"/>
                    <a:pt x="49531" y="4128"/>
                  </a:cubicBezTo>
                  <a:lnTo>
                    <a:pt x="49531" y="818"/>
                  </a:lnTo>
                  <a:cubicBezTo>
                    <a:pt x="46880" y="333"/>
                    <a:pt x="44263" y="1"/>
                    <a:pt x="4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 flipH="1">
              <a:off x="7821474" y="-1843"/>
              <a:ext cx="1321977" cy="3077667"/>
            </a:xfrm>
            <a:custGeom>
              <a:avLst/>
              <a:gdLst/>
              <a:ahLst/>
              <a:cxnLst/>
              <a:rect l="l" t="t" r="r" b="b"/>
              <a:pathLst>
                <a:path w="41315" h="96102" extrusionOk="0">
                  <a:moveTo>
                    <a:pt x="40381" y="0"/>
                  </a:moveTo>
                  <a:cubicBezTo>
                    <a:pt x="37833" y="0"/>
                    <a:pt x="35374" y="406"/>
                    <a:pt x="33028" y="1447"/>
                  </a:cubicBezTo>
                  <a:cubicBezTo>
                    <a:pt x="22134" y="6257"/>
                    <a:pt x="37934" y="18365"/>
                    <a:pt x="37445" y="25092"/>
                  </a:cubicBezTo>
                  <a:cubicBezTo>
                    <a:pt x="36600" y="36475"/>
                    <a:pt x="16181" y="38654"/>
                    <a:pt x="11145" y="48643"/>
                  </a:cubicBezTo>
                  <a:cubicBezTo>
                    <a:pt x="5287" y="60275"/>
                    <a:pt x="13181" y="74825"/>
                    <a:pt x="6489" y="87219"/>
                  </a:cubicBezTo>
                  <a:cubicBezTo>
                    <a:pt x="4930" y="90112"/>
                    <a:pt x="2536" y="93065"/>
                    <a:pt x="0" y="96101"/>
                  </a:cubicBezTo>
                  <a:lnTo>
                    <a:pt x="4132" y="96101"/>
                  </a:lnTo>
                  <a:cubicBezTo>
                    <a:pt x="6644" y="93244"/>
                    <a:pt x="8978" y="90469"/>
                    <a:pt x="10502" y="87779"/>
                  </a:cubicBezTo>
                  <a:cubicBezTo>
                    <a:pt x="17205" y="76075"/>
                    <a:pt x="11276" y="61478"/>
                    <a:pt x="17514" y="50429"/>
                  </a:cubicBezTo>
                  <a:cubicBezTo>
                    <a:pt x="22598" y="41428"/>
                    <a:pt x="37553" y="39344"/>
                    <a:pt x="41315" y="30010"/>
                  </a:cubicBezTo>
                  <a:lnTo>
                    <a:pt x="41315" y="24295"/>
                  </a:lnTo>
                  <a:cubicBezTo>
                    <a:pt x="38791" y="17270"/>
                    <a:pt x="29861" y="7947"/>
                    <a:pt x="37624" y="4899"/>
                  </a:cubicBezTo>
                  <a:cubicBezTo>
                    <a:pt x="38815" y="4435"/>
                    <a:pt x="40053" y="4114"/>
                    <a:pt x="41315" y="3947"/>
                  </a:cubicBezTo>
                  <a:lnTo>
                    <a:pt x="41315" y="18"/>
                  </a:lnTo>
                  <a:cubicBezTo>
                    <a:pt x="41002" y="6"/>
                    <a:pt x="40691" y="0"/>
                    <a:pt x="40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9072192" y="2532263"/>
              <a:ext cx="71258" cy="263886"/>
            </a:xfrm>
            <a:custGeom>
              <a:avLst/>
              <a:gdLst/>
              <a:ahLst/>
              <a:cxnLst/>
              <a:rect l="l" t="t" r="r" b="b"/>
              <a:pathLst>
                <a:path w="2227" h="8240" extrusionOk="0">
                  <a:moveTo>
                    <a:pt x="2227" y="0"/>
                  </a:moveTo>
                  <a:cubicBezTo>
                    <a:pt x="1" y="1381"/>
                    <a:pt x="763" y="4548"/>
                    <a:pt x="2227" y="8239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8087757" y="-1843"/>
              <a:ext cx="1055694" cy="1868403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32993" y="1"/>
                  </a:moveTo>
                  <a:cubicBezTo>
                    <a:pt x="27528" y="5120"/>
                    <a:pt x="18944" y="8323"/>
                    <a:pt x="15050" y="14586"/>
                  </a:cubicBezTo>
                  <a:cubicBezTo>
                    <a:pt x="8514" y="25099"/>
                    <a:pt x="12669" y="39517"/>
                    <a:pt x="6121" y="50614"/>
                  </a:cubicBezTo>
                  <a:cubicBezTo>
                    <a:pt x="4668" y="53078"/>
                    <a:pt x="2430" y="55662"/>
                    <a:pt x="1" y="58341"/>
                  </a:cubicBezTo>
                  <a:lnTo>
                    <a:pt x="4156" y="58341"/>
                  </a:lnTo>
                  <a:cubicBezTo>
                    <a:pt x="6490" y="55853"/>
                    <a:pt x="8609" y="53459"/>
                    <a:pt x="9990" y="51197"/>
                  </a:cubicBezTo>
                  <a:cubicBezTo>
                    <a:pt x="16420" y="40648"/>
                    <a:pt x="13693" y="26813"/>
                    <a:pt x="20372" y="16622"/>
                  </a:cubicBezTo>
                  <a:cubicBezTo>
                    <a:pt x="23349" y="12085"/>
                    <a:pt x="28540" y="9002"/>
                    <a:pt x="32993" y="5573"/>
                  </a:cubicBezTo>
                  <a:lnTo>
                    <a:pt x="3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8354456" y="-1843"/>
              <a:ext cx="788994" cy="1526376"/>
            </a:xfrm>
            <a:custGeom>
              <a:avLst/>
              <a:gdLst/>
              <a:ahLst/>
              <a:cxnLst/>
              <a:rect l="l" t="t" r="r" b="b"/>
              <a:pathLst>
                <a:path w="24658" h="47662" extrusionOk="0">
                  <a:moveTo>
                    <a:pt x="24658" y="0"/>
                  </a:moveTo>
                  <a:cubicBezTo>
                    <a:pt x="21646" y="2322"/>
                    <a:pt x="18705" y="4727"/>
                    <a:pt x="16824" y="8097"/>
                  </a:cubicBezTo>
                  <a:cubicBezTo>
                    <a:pt x="11621" y="17336"/>
                    <a:pt x="10609" y="30838"/>
                    <a:pt x="5120" y="41029"/>
                  </a:cubicBezTo>
                  <a:cubicBezTo>
                    <a:pt x="3977" y="43160"/>
                    <a:pt x="2108" y="45375"/>
                    <a:pt x="0" y="47661"/>
                  </a:cubicBezTo>
                  <a:lnTo>
                    <a:pt x="3524" y="47661"/>
                  </a:lnTo>
                  <a:cubicBezTo>
                    <a:pt x="5358" y="45530"/>
                    <a:pt x="6953" y="43482"/>
                    <a:pt x="7918" y="41577"/>
                  </a:cubicBezTo>
                  <a:cubicBezTo>
                    <a:pt x="12871" y="31707"/>
                    <a:pt x="13740" y="20205"/>
                    <a:pt x="18883" y="10395"/>
                  </a:cubicBezTo>
                  <a:cubicBezTo>
                    <a:pt x="20348" y="7632"/>
                    <a:pt x="22408" y="5692"/>
                    <a:pt x="24658" y="4037"/>
                  </a:cubicBezTo>
                  <a:lnTo>
                    <a:pt x="24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8579591" y="-1843"/>
              <a:ext cx="563860" cy="1257558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17622" y="0"/>
                  </a:moveTo>
                  <a:cubicBezTo>
                    <a:pt x="16098" y="1239"/>
                    <a:pt x="14729" y="2667"/>
                    <a:pt x="13669" y="4537"/>
                  </a:cubicBezTo>
                  <a:cubicBezTo>
                    <a:pt x="8561" y="13562"/>
                    <a:pt x="7787" y="24706"/>
                    <a:pt x="3513" y="33909"/>
                  </a:cubicBezTo>
                  <a:cubicBezTo>
                    <a:pt x="2739" y="35576"/>
                    <a:pt x="1465" y="37386"/>
                    <a:pt x="1" y="39267"/>
                  </a:cubicBezTo>
                  <a:lnTo>
                    <a:pt x="3358" y="39267"/>
                  </a:lnTo>
                  <a:cubicBezTo>
                    <a:pt x="4454" y="37719"/>
                    <a:pt x="5394" y="36219"/>
                    <a:pt x="6002" y="34790"/>
                  </a:cubicBezTo>
                  <a:cubicBezTo>
                    <a:pt x="9716" y="26099"/>
                    <a:pt x="10335" y="15645"/>
                    <a:pt x="15265" y="7299"/>
                  </a:cubicBezTo>
                  <a:cubicBezTo>
                    <a:pt x="15919" y="6203"/>
                    <a:pt x="16705" y="5215"/>
                    <a:pt x="17622" y="4334"/>
                  </a:cubicBezTo>
                  <a:lnTo>
                    <a:pt x="17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8788759" y="-2195"/>
              <a:ext cx="354692" cy="973848"/>
            </a:xfrm>
            <a:custGeom>
              <a:avLst/>
              <a:gdLst/>
              <a:ahLst/>
              <a:cxnLst/>
              <a:rect l="l" t="t" r="r" b="b"/>
              <a:pathLst>
                <a:path w="11085" h="30409" extrusionOk="0">
                  <a:moveTo>
                    <a:pt x="11085" y="0"/>
                  </a:moveTo>
                  <a:cubicBezTo>
                    <a:pt x="10740" y="429"/>
                    <a:pt x="10430" y="882"/>
                    <a:pt x="10144" y="1346"/>
                  </a:cubicBezTo>
                  <a:cubicBezTo>
                    <a:pt x="5453" y="9049"/>
                    <a:pt x="5001" y="18777"/>
                    <a:pt x="1834" y="26932"/>
                  </a:cubicBezTo>
                  <a:cubicBezTo>
                    <a:pt x="1334" y="28147"/>
                    <a:pt x="715" y="29302"/>
                    <a:pt x="0" y="30409"/>
                  </a:cubicBezTo>
                  <a:lnTo>
                    <a:pt x="3013" y="30397"/>
                  </a:lnTo>
                  <a:cubicBezTo>
                    <a:pt x="3429" y="29635"/>
                    <a:pt x="3786" y="28849"/>
                    <a:pt x="4096" y="28040"/>
                  </a:cubicBezTo>
                  <a:cubicBezTo>
                    <a:pt x="6739" y="20610"/>
                    <a:pt x="7061" y="12014"/>
                    <a:pt x="11085" y="4930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8975816" y="-1843"/>
              <a:ext cx="168019" cy="639475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5251" y="0"/>
                  </a:moveTo>
                  <a:cubicBezTo>
                    <a:pt x="2691" y="5942"/>
                    <a:pt x="2322" y="12752"/>
                    <a:pt x="429" y="18800"/>
                  </a:cubicBezTo>
                  <a:cubicBezTo>
                    <a:pt x="298" y="19181"/>
                    <a:pt x="155" y="19574"/>
                    <a:pt x="0" y="19967"/>
                  </a:cubicBezTo>
                  <a:lnTo>
                    <a:pt x="2572" y="19967"/>
                  </a:lnTo>
                  <a:cubicBezTo>
                    <a:pt x="3727" y="15812"/>
                    <a:pt x="4156" y="11287"/>
                    <a:pt x="5251" y="7001"/>
                  </a:cubicBez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1199999" y="135562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grpSp>
        <p:nvGrpSpPr>
          <p:cNvPr id="42" name="Google Shape;42;p3"/>
          <p:cNvGrpSpPr/>
          <p:nvPr/>
        </p:nvGrpSpPr>
        <p:grpSpPr>
          <a:xfrm flipH="1">
            <a:off x="-6" y="-2208"/>
            <a:ext cx="840553" cy="1363736"/>
            <a:chOff x="6741600" y="846675"/>
            <a:chExt cx="640275" cy="1047175"/>
          </a:xfrm>
        </p:grpSpPr>
        <p:sp>
          <p:nvSpPr>
            <p:cNvPr id="43" name="Google Shape;43;p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169664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13300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554865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55486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>
            <a:off x="165" y="-2220"/>
            <a:ext cx="9143670" cy="5147940"/>
            <a:chOff x="238125" y="846675"/>
            <a:chExt cx="7144050" cy="4018375"/>
          </a:xfrm>
        </p:grpSpPr>
        <p:sp>
          <p:nvSpPr>
            <p:cNvPr id="59" name="Google Shape;59;p5"/>
            <p:cNvSpPr/>
            <p:nvPr/>
          </p:nvSpPr>
          <p:spPr>
            <a:xfrm>
              <a:off x="238125" y="3406500"/>
              <a:ext cx="824825" cy="1458550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0" y="1"/>
                  </a:moveTo>
                  <a:lnTo>
                    <a:pt x="0" y="5573"/>
                  </a:lnTo>
                  <a:cubicBezTo>
                    <a:pt x="4453" y="9002"/>
                    <a:pt x="9644" y="12085"/>
                    <a:pt x="12621" y="16622"/>
                  </a:cubicBezTo>
                  <a:cubicBezTo>
                    <a:pt x="19300" y="26813"/>
                    <a:pt x="16574" y="40648"/>
                    <a:pt x="23003" y="51197"/>
                  </a:cubicBezTo>
                  <a:cubicBezTo>
                    <a:pt x="24384" y="53459"/>
                    <a:pt x="26503" y="55853"/>
                    <a:pt x="28837" y="58341"/>
                  </a:cubicBezTo>
                  <a:lnTo>
                    <a:pt x="32992" y="58341"/>
                  </a:lnTo>
                  <a:cubicBezTo>
                    <a:pt x="30563" y="55662"/>
                    <a:pt x="28337" y="53078"/>
                    <a:pt x="26872" y="50614"/>
                  </a:cubicBezTo>
                  <a:cubicBezTo>
                    <a:pt x="20324" y="39517"/>
                    <a:pt x="24491" y="25099"/>
                    <a:pt x="17943" y="14586"/>
                  </a:cubicBezTo>
                  <a:cubicBezTo>
                    <a:pt x="14049" y="8335"/>
                    <a:pt x="5465" y="51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238125" y="3673500"/>
              <a:ext cx="616750" cy="1191550"/>
            </a:xfrm>
            <a:custGeom>
              <a:avLst/>
              <a:gdLst/>
              <a:ahLst/>
              <a:cxnLst/>
              <a:rect l="l" t="t" r="r" b="b"/>
              <a:pathLst>
                <a:path w="24670" h="47662" extrusionOk="0">
                  <a:moveTo>
                    <a:pt x="0" y="0"/>
                  </a:moveTo>
                  <a:lnTo>
                    <a:pt x="0" y="4037"/>
                  </a:lnTo>
                  <a:cubicBezTo>
                    <a:pt x="2250" y="5692"/>
                    <a:pt x="4322" y="7632"/>
                    <a:pt x="5775" y="10395"/>
                  </a:cubicBezTo>
                  <a:cubicBezTo>
                    <a:pt x="10918" y="20205"/>
                    <a:pt x="11787" y="31707"/>
                    <a:pt x="16740" y="41577"/>
                  </a:cubicBezTo>
                  <a:cubicBezTo>
                    <a:pt x="17717" y="43482"/>
                    <a:pt x="19300" y="45530"/>
                    <a:pt x="21134" y="47661"/>
                  </a:cubicBezTo>
                  <a:lnTo>
                    <a:pt x="24670" y="47661"/>
                  </a:lnTo>
                  <a:cubicBezTo>
                    <a:pt x="22562" y="45375"/>
                    <a:pt x="20681" y="43160"/>
                    <a:pt x="19538" y="41029"/>
                  </a:cubicBezTo>
                  <a:cubicBezTo>
                    <a:pt x="14049" y="30838"/>
                    <a:pt x="13037" y="17336"/>
                    <a:pt x="7846" y="8097"/>
                  </a:cubicBezTo>
                  <a:cubicBezTo>
                    <a:pt x="5953" y="4727"/>
                    <a:pt x="3012" y="232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38125" y="3883350"/>
              <a:ext cx="440550" cy="981700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0" y="0"/>
                  </a:moveTo>
                  <a:lnTo>
                    <a:pt x="0" y="4334"/>
                  </a:lnTo>
                  <a:cubicBezTo>
                    <a:pt x="917" y="5215"/>
                    <a:pt x="1703" y="6203"/>
                    <a:pt x="2357" y="7299"/>
                  </a:cubicBezTo>
                  <a:cubicBezTo>
                    <a:pt x="7299" y="15645"/>
                    <a:pt x="7906" y="26099"/>
                    <a:pt x="11621" y="34790"/>
                  </a:cubicBezTo>
                  <a:cubicBezTo>
                    <a:pt x="12228" y="36219"/>
                    <a:pt x="13168" y="37719"/>
                    <a:pt x="14264" y="39267"/>
                  </a:cubicBezTo>
                  <a:lnTo>
                    <a:pt x="17621" y="39267"/>
                  </a:lnTo>
                  <a:cubicBezTo>
                    <a:pt x="16157" y="37386"/>
                    <a:pt x="14883" y="35576"/>
                    <a:pt x="14109" y="33909"/>
                  </a:cubicBezTo>
                  <a:cubicBezTo>
                    <a:pt x="9835" y="24706"/>
                    <a:pt x="9061" y="13562"/>
                    <a:pt x="3953" y="4537"/>
                  </a:cubicBezTo>
                  <a:cubicBezTo>
                    <a:pt x="2893" y="2667"/>
                    <a:pt x="1524" y="123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38125" y="4105100"/>
              <a:ext cx="277125" cy="759950"/>
            </a:xfrm>
            <a:custGeom>
              <a:avLst/>
              <a:gdLst/>
              <a:ahLst/>
              <a:cxnLst/>
              <a:rect l="l" t="t" r="r" b="b"/>
              <a:pathLst>
                <a:path w="11085" h="30398" extrusionOk="0">
                  <a:moveTo>
                    <a:pt x="0" y="0"/>
                  </a:moveTo>
                  <a:lnTo>
                    <a:pt x="0" y="4930"/>
                  </a:lnTo>
                  <a:cubicBezTo>
                    <a:pt x="4024" y="12014"/>
                    <a:pt x="4358" y="20610"/>
                    <a:pt x="7001" y="28040"/>
                  </a:cubicBezTo>
                  <a:cubicBezTo>
                    <a:pt x="7299" y="28849"/>
                    <a:pt x="7656" y="29635"/>
                    <a:pt x="8072" y="30397"/>
                  </a:cubicBezTo>
                  <a:lnTo>
                    <a:pt x="11085" y="30397"/>
                  </a:lnTo>
                  <a:cubicBezTo>
                    <a:pt x="10370" y="29302"/>
                    <a:pt x="9751" y="28147"/>
                    <a:pt x="9251" y="26932"/>
                  </a:cubicBezTo>
                  <a:cubicBezTo>
                    <a:pt x="6084" y="18777"/>
                    <a:pt x="5632" y="9049"/>
                    <a:pt x="941" y="1346"/>
                  </a:cubicBezTo>
                  <a:cubicBezTo>
                    <a:pt x="655" y="882"/>
                    <a:pt x="345" y="42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38125" y="4365850"/>
              <a:ext cx="131275" cy="499200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0" y="0"/>
                  </a:moveTo>
                  <a:lnTo>
                    <a:pt x="0" y="7001"/>
                  </a:lnTo>
                  <a:cubicBezTo>
                    <a:pt x="1083" y="11287"/>
                    <a:pt x="1512" y="15812"/>
                    <a:pt x="2679" y="19967"/>
                  </a:cubicBezTo>
                  <a:lnTo>
                    <a:pt x="5251" y="19967"/>
                  </a:lnTo>
                  <a:cubicBezTo>
                    <a:pt x="5084" y="19574"/>
                    <a:pt x="4941" y="19181"/>
                    <a:pt x="4822" y="18800"/>
                  </a:cubicBezTo>
                  <a:cubicBezTo>
                    <a:pt x="2929" y="12752"/>
                    <a:pt x="2548" y="594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765425" y="846675"/>
              <a:ext cx="616450" cy="1191525"/>
            </a:xfrm>
            <a:custGeom>
              <a:avLst/>
              <a:gdLst/>
              <a:ahLst/>
              <a:cxnLst/>
              <a:rect l="l" t="t" r="r" b="b"/>
              <a:pathLst>
                <a:path w="24658" h="47661" extrusionOk="0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69413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04750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250900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5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>
            <a:spLocks noGrp="1"/>
          </p:cNvSpPr>
          <p:nvPr>
            <p:ph type="subTitle" idx="1"/>
          </p:nvPr>
        </p:nvSpPr>
        <p:spPr>
          <a:xfrm>
            <a:off x="13131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321" name="Google Shape;321;p26"/>
          <p:cNvSpPr txBox="1">
            <a:spLocks noGrp="1"/>
          </p:cNvSpPr>
          <p:nvPr>
            <p:ph type="subTitle" idx="2"/>
          </p:nvPr>
        </p:nvSpPr>
        <p:spPr>
          <a:xfrm>
            <a:off x="49769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322" name="Google Shape;322;p26"/>
          <p:cNvGrpSpPr/>
          <p:nvPr/>
        </p:nvGrpSpPr>
        <p:grpSpPr>
          <a:xfrm rot="-9122183">
            <a:off x="-4202291" y="-1060927"/>
            <a:ext cx="5437509" cy="4025466"/>
            <a:chOff x="12463924" y="-129923"/>
            <a:chExt cx="4010233" cy="2968834"/>
          </a:xfrm>
        </p:grpSpPr>
        <p:sp>
          <p:nvSpPr>
            <p:cNvPr id="323" name="Google Shape;323;p26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26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32" name="Google Shape;332;p26"/>
          <p:cNvGrpSpPr/>
          <p:nvPr/>
        </p:nvGrpSpPr>
        <p:grpSpPr>
          <a:xfrm>
            <a:off x="7884679" y="-39389"/>
            <a:ext cx="1542727" cy="5222278"/>
            <a:chOff x="-5603214" y="12"/>
            <a:chExt cx="858167" cy="2904978"/>
          </a:xfrm>
        </p:grpSpPr>
        <p:sp>
          <p:nvSpPr>
            <p:cNvPr id="333" name="Google Shape;333;p26"/>
            <p:cNvSpPr/>
            <p:nvPr/>
          </p:nvSpPr>
          <p:spPr>
            <a:xfrm>
              <a:off x="-4977826" y="12"/>
              <a:ext cx="232780" cy="2904978"/>
            </a:xfrm>
            <a:custGeom>
              <a:avLst/>
              <a:gdLst/>
              <a:ahLst/>
              <a:cxnLst/>
              <a:rect l="l" t="t" r="r" b="b"/>
              <a:pathLst>
                <a:path w="12205" h="160496" extrusionOk="0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5279611" y="12"/>
              <a:ext cx="388087" cy="2904978"/>
            </a:xfrm>
            <a:custGeom>
              <a:avLst/>
              <a:gdLst/>
              <a:ahLst/>
              <a:cxnLst/>
              <a:rect l="l" t="t" r="r" b="b"/>
              <a:pathLst>
                <a:path w="20348" h="160496" extrusionOk="0">
                  <a:moveTo>
                    <a:pt x="7870" y="0"/>
                  </a:moveTo>
                  <a:cubicBezTo>
                    <a:pt x="6489" y="10966"/>
                    <a:pt x="2096" y="21526"/>
                    <a:pt x="1024" y="32540"/>
                  </a:cubicBezTo>
                  <a:cubicBezTo>
                    <a:pt x="0" y="43196"/>
                    <a:pt x="5989" y="51078"/>
                    <a:pt x="11263" y="60519"/>
                  </a:cubicBezTo>
                  <a:cubicBezTo>
                    <a:pt x="17038" y="70830"/>
                    <a:pt x="16335" y="79915"/>
                    <a:pt x="12561" y="90583"/>
                  </a:cubicBezTo>
                  <a:cubicBezTo>
                    <a:pt x="9263" y="99893"/>
                    <a:pt x="4739" y="109132"/>
                    <a:pt x="5084" y="118931"/>
                  </a:cubicBezTo>
                  <a:cubicBezTo>
                    <a:pt x="5441" y="129290"/>
                    <a:pt x="11609" y="138362"/>
                    <a:pt x="14466" y="148304"/>
                  </a:cubicBezTo>
                  <a:cubicBezTo>
                    <a:pt x="15621" y="152257"/>
                    <a:pt x="16002" y="156388"/>
                    <a:pt x="15597" y="160496"/>
                  </a:cubicBezTo>
                  <a:lnTo>
                    <a:pt x="17062" y="160496"/>
                  </a:lnTo>
                  <a:cubicBezTo>
                    <a:pt x="17276" y="156448"/>
                    <a:pt x="17109" y="152388"/>
                    <a:pt x="16550" y="148387"/>
                  </a:cubicBezTo>
                  <a:cubicBezTo>
                    <a:pt x="15121" y="138124"/>
                    <a:pt x="11799" y="128218"/>
                    <a:pt x="11823" y="117836"/>
                  </a:cubicBezTo>
                  <a:cubicBezTo>
                    <a:pt x="11871" y="98679"/>
                    <a:pt x="20348" y="80569"/>
                    <a:pt x="14883" y="61388"/>
                  </a:cubicBezTo>
                  <a:cubicBezTo>
                    <a:pt x="12073" y="51530"/>
                    <a:pt x="9239" y="42577"/>
                    <a:pt x="9596" y="32385"/>
                  </a:cubicBezTo>
                  <a:cubicBezTo>
                    <a:pt x="9966" y="21538"/>
                    <a:pt x="12525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5603214" y="12"/>
              <a:ext cx="649476" cy="2904978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8" y="0"/>
                  </a:moveTo>
                  <a:cubicBezTo>
                    <a:pt x="12336" y="11275"/>
                    <a:pt x="4644" y="21395"/>
                    <a:pt x="2346" y="32802"/>
                  </a:cubicBezTo>
                  <a:cubicBezTo>
                    <a:pt x="1" y="44386"/>
                    <a:pt x="12431" y="51232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707" y="79748"/>
                    <a:pt x="26242" y="85368"/>
                    <a:pt x="23325" y="90440"/>
                  </a:cubicBezTo>
                  <a:cubicBezTo>
                    <a:pt x="17753" y="100143"/>
                    <a:pt x="7406" y="111954"/>
                    <a:pt x="8526" y="123015"/>
                  </a:cubicBezTo>
                  <a:cubicBezTo>
                    <a:pt x="9573" y="133278"/>
                    <a:pt x="21396" y="140041"/>
                    <a:pt x="27040" y="148709"/>
                  </a:cubicBezTo>
                  <a:cubicBezTo>
                    <a:pt x="29778" y="152924"/>
                    <a:pt x="30409" y="156793"/>
                    <a:pt x="29623" y="160496"/>
                  </a:cubicBezTo>
                  <a:lnTo>
                    <a:pt x="31540" y="160496"/>
                  </a:lnTo>
                  <a:cubicBezTo>
                    <a:pt x="32112" y="156650"/>
                    <a:pt x="31659" y="152685"/>
                    <a:pt x="29790" y="148411"/>
                  </a:cubicBezTo>
                  <a:cubicBezTo>
                    <a:pt x="25671" y="138946"/>
                    <a:pt x="16979" y="130778"/>
                    <a:pt x="16348" y="120479"/>
                  </a:cubicBezTo>
                  <a:cubicBezTo>
                    <a:pt x="15729" y="110085"/>
                    <a:pt x="22670" y="99917"/>
                    <a:pt x="27087" y="90380"/>
                  </a:cubicBezTo>
                  <a:cubicBezTo>
                    <a:pt x="32290" y="79105"/>
                    <a:pt x="34053" y="70259"/>
                    <a:pt x="25385" y="59793"/>
                  </a:cubicBezTo>
                  <a:cubicBezTo>
                    <a:pt x="18181" y="51102"/>
                    <a:pt x="9395" y="43672"/>
                    <a:pt x="11026" y="32659"/>
                  </a:cubicBezTo>
                  <a:cubicBezTo>
                    <a:pt x="12693" y="21491"/>
                    <a:pt x="18574" y="11097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bg>
      <p:bgPr>
        <a:solidFill>
          <a:schemeClr val="dk1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53"/>
          <p:cNvGrpSpPr/>
          <p:nvPr/>
        </p:nvGrpSpPr>
        <p:grpSpPr>
          <a:xfrm rot="-9122183">
            <a:off x="-3530041" y="-1709727"/>
            <a:ext cx="5437509" cy="4025466"/>
            <a:chOff x="12463924" y="-129923"/>
            <a:chExt cx="4010233" cy="2968834"/>
          </a:xfrm>
        </p:grpSpPr>
        <p:sp>
          <p:nvSpPr>
            <p:cNvPr id="695" name="Google Shape;695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53"/>
          <p:cNvGrpSpPr/>
          <p:nvPr/>
        </p:nvGrpSpPr>
        <p:grpSpPr>
          <a:xfrm rot="-1119486">
            <a:off x="7422054" y="2451054"/>
            <a:ext cx="5437729" cy="4025630"/>
            <a:chOff x="12463924" y="-129923"/>
            <a:chExt cx="4010233" cy="2968834"/>
          </a:xfrm>
        </p:grpSpPr>
        <p:sp>
          <p:nvSpPr>
            <p:cNvPr id="704" name="Google Shape;704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6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54"/>
          <p:cNvGrpSpPr/>
          <p:nvPr/>
        </p:nvGrpSpPr>
        <p:grpSpPr>
          <a:xfrm rot="-6307791">
            <a:off x="-3691484" y="922733"/>
            <a:ext cx="5437475" cy="4025441"/>
            <a:chOff x="12463924" y="-129923"/>
            <a:chExt cx="4010233" cy="2968834"/>
          </a:xfrm>
        </p:grpSpPr>
        <p:sp>
          <p:nvSpPr>
            <p:cNvPr id="714" name="Google Shape;714;p54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54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723" name="Google Shape;723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72" r:id="rId5"/>
    <p:sldLayoutId id="2147483699" r:id="rId6"/>
    <p:sldLayoutId id="214748370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" Target="slide2.xm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7"/>
          <p:cNvSpPr txBox="1">
            <a:spLocks noGrp="1"/>
          </p:cNvSpPr>
          <p:nvPr>
            <p:ph type="ctrTitle"/>
          </p:nvPr>
        </p:nvSpPr>
        <p:spPr>
          <a:xfrm>
            <a:off x="1024800" y="892969"/>
            <a:ext cx="6002400" cy="2117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Lecture 4</a:t>
            </a:r>
            <a:br>
              <a:rPr lang="en" sz="3000" dirty="0"/>
            </a:br>
            <a:br>
              <a:rPr lang="en" sz="3000" dirty="0"/>
            </a:br>
            <a:r>
              <a:rPr lang="en" sz="3000" dirty="0"/>
              <a:t>Parameteric Regression</a:t>
            </a:r>
            <a:endParaRPr sz="3000" dirty="0"/>
          </a:p>
        </p:txBody>
      </p:sp>
      <p:sp>
        <p:nvSpPr>
          <p:cNvPr id="738" name="Google Shape;738;p57"/>
          <p:cNvSpPr txBox="1">
            <a:spLocks noGrp="1"/>
          </p:cNvSpPr>
          <p:nvPr>
            <p:ph type="subTitle" idx="1"/>
          </p:nvPr>
        </p:nvSpPr>
        <p:spPr>
          <a:xfrm>
            <a:off x="1160531" y="3069431"/>
            <a:ext cx="5174700" cy="137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Abrar Hasan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Dept. of Software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Parametric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A894A1-8276-4E8E-992E-CB0774F6DD9C}"/>
                  </a:ext>
                </a:extLst>
              </p:cNvPr>
              <p:cNvSpPr txBox="1"/>
              <p:nvPr/>
            </p:nvSpPr>
            <p:spPr>
              <a:xfrm>
                <a:off x="2334999" y="1171771"/>
                <a:ext cx="4572000" cy="12050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L (</a:t>
                </a:r>
                <a:r>
                  <a:rPr lang="pt-BR" sz="1800" i="1" spc="70" dirty="0">
                    <a:solidFill>
                      <a:schemeClr val="tx1"/>
                    </a:solidFill>
                    <a:latin typeface="Liberation Serif"/>
                    <a:cs typeface="Liberation Serif"/>
                  </a:rPr>
                  <a:t>θ | D </a:t>
                </a:r>
                <a:r>
                  <a:rPr lang="en-US" sz="1800" dirty="0"/>
                  <a:t>) = log (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1800" dirty="0"/>
                          <m:t>p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x</m:t>
                        </m:r>
                        <m:r>
                          <m:rPr>
                            <m:nor/>
                          </m:rPr>
                          <a:rPr lang="en-US" sz="1800" dirty="0"/>
                          <m:t>,</m:t>
                        </m:r>
                        <m:r>
                          <m:rPr>
                            <m:nor/>
                          </m:rPr>
                          <a:rPr lang="en-US" sz="1800" dirty="0"/>
                          <m:t>r</m:t>
                        </m:r>
                        <m:r>
                          <m:rPr>
                            <m:nor/>
                          </m:rPr>
                          <a:rPr lang="en-US" sz="1800" dirty="0"/>
                          <m:t>)) </m:t>
                        </m:r>
                      </m:e>
                    </m:nary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A894A1-8276-4E8E-992E-CB0774F6D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999" y="1171771"/>
                <a:ext cx="4572000" cy="1205073"/>
              </a:xfrm>
              <a:prstGeom prst="rect">
                <a:avLst/>
              </a:prstGeom>
              <a:blipFill>
                <a:blip r:embed="rId4"/>
                <a:stretch>
                  <a:fillRect l="-1067" t="-35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D89149-6948-4A95-A002-1768DCA05E28}"/>
                  </a:ext>
                </a:extLst>
              </p:cNvPr>
              <p:cNvSpPr txBox="1"/>
              <p:nvPr/>
            </p:nvSpPr>
            <p:spPr>
              <a:xfrm>
                <a:off x="3277013" y="1694831"/>
                <a:ext cx="4572000" cy="3428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= log (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1600" dirty="0"/>
                          <m:t>p</m:t>
                        </m:r>
                        <m:r>
                          <m:rPr>
                            <m:nor/>
                          </m:rPr>
                          <a:rPr lang="en-US" sz="1600" dirty="0"/>
                          <m:t> (</m:t>
                        </m:r>
                        <m:r>
                          <m:rPr>
                            <m:nor/>
                          </m:rPr>
                          <a:rPr lang="en-US" sz="1600" dirty="0"/>
                          <m:t>r</m:t>
                        </m:r>
                        <m:r>
                          <m:rPr>
                            <m:nor/>
                          </m:rPr>
                          <a:rPr lang="en-US" sz="1600" dirty="0"/>
                          <m:t>|</m:t>
                        </m:r>
                        <m:r>
                          <m:rPr>
                            <m:nor/>
                          </m:rPr>
                          <a:rPr lang="en-US" sz="1600" dirty="0"/>
                          <m:t>X</m:t>
                        </m:r>
                        <m:r>
                          <m:rPr>
                            <m:nor/>
                          </m:rPr>
                          <a:rPr lang="en-US" sz="1600" dirty="0"/>
                          <m:t>) ∗ </m:t>
                        </m:r>
                        <m:r>
                          <m:rPr>
                            <m:nor/>
                          </m:rPr>
                          <a:rPr lang="en-US" sz="1600" dirty="0"/>
                          <m:t>p</m:t>
                        </m:r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en-US" sz="1600" dirty="0"/>
                          <m:t>x</m:t>
                        </m:r>
                        <m:r>
                          <m:rPr>
                            <m:nor/>
                          </m:rPr>
                          <a:rPr lang="en-US" sz="1600" dirty="0"/>
                          <m:t>)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D89149-6948-4A95-A002-1768DCA05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013" y="1694831"/>
                <a:ext cx="4572000" cy="342851"/>
              </a:xfrm>
              <a:prstGeom prst="rect">
                <a:avLst/>
              </a:prstGeom>
              <a:blipFill>
                <a:blip r:embed="rId5"/>
                <a:stretch>
                  <a:fillRect l="-800" t="-105357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0BC9AC-E1DE-46E0-92A3-9601FF9DDDE9}"/>
                  </a:ext>
                </a:extLst>
              </p:cNvPr>
              <p:cNvSpPr txBox="1"/>
              <p:nvPr/>
            </p:nvSpPr>
            <p:spPr>
              <a:xfrm>
                <a:off x="3171505" y="2376844"/>
                <a:ext cx="4572000" cy="589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= log (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1600" dirty="0"/>
                          <m:t>p</m:t>
                        </m:r>
                        <m:r>
                          <m:rPr>
                            <m:nor/>
                          </m:rPr>
                          <a:rPr lang="en-US" sz="1600" dirty="0"/>
                          <m:t> (</m:t>
                        </m:r>
                        <m:r>
                          <m:rPr>
                            <m:nor/>
                          </m:rPr>
                          <a:rPr lang="en-US" sz="1600" dirty="0"/>
                          <m:t>r</m:t>
                        </m:r>
                        <m:r>
                          <m:rPr>
                            <m:nor/>
                          </m:rPr>
                          <a:rPr lang="en-US" sz="1600" dirty="0"/>
                          <m:t>|</m:t>
                        </m:r>
                        <m:r>
                          <m:rPr>
                            <m:nor/>
                          </m:rPr>
                          <a:rPr lang="en-US" sz="1600" dirty="0"/>
                          <m:t>X</m:t>
                        </m:r>
                        <m:r>
                          <m:rPr>
                            <m:nor/>
                          </m:rPr>
                          <a:rPr lang="en-US" sz="1600" dirty="0"/>
                          <m:t>)) </m:t>
                        </m:r>
                      </m:e>
                    </m:nary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dirty="0"/>
                      <m:t>log</m:t>
                    </m:r>
                    <m:r>
                      <m:rPr>
                        <m:nor/>
                      </m:rPr>
                      <a:rPr lang="en-US" sz="1600" dirty="0"/>
                      <m:t> (</m:t>
                    </m:r>
                    <m:nary>
                      <m:naryPr>
                        <m:chr m:val="∏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1600" dirty="0"/>
                          <m:t>p</m:t>
                        </m:r>
                        <m:r>
                          <m:rPr>
                            <m:nor/>
                          </m:rPr>
                          <a:rPr lang="en-US" sz="1600" dirty="0"/>
                          <m:t> (</m:t>
                        </m:r>
                        <m:r>
                          <m:rPr>
                            <m:nor/>
                          </m:rPr>
                          <a:rPr lang="en-US" sz="1600" dirty="0"/>
                          <m:t>X</m:t>
                        </m:r>
                        <m:r>
                          <m:rPr>
                            <m:nor/>
                          </m:rPr>
                          <a:rPr lang="en-US" sz="1600" dirty="0"/>
                          <m:t>)) </m:t>
                        </m:r>
                      </m:e>
                    </m:nary>
                  </m:oMath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0BC9AC-E1DE-46E0-92A3-9601FF9DD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505" y="2376844"/>
                <a:ext cx="4572000" cy="589072"/>
              </a:xfrm>
              <a:prstGeom prst="rect">
                <a:avLst/>
              </a:prstGeom>
              <a:blipFill>
                <a:blip r:embed="rId6"/>
                <a:stretch>
                  <a:fillRect l="-667" t="-60825" b="-56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CA5D0B1-1DB3-48BE-AA04-C9A15C3DD642}"/>
              </a:ext>
            </a:extLst>
          </p:cNvPr>
          <p:cNvSpPr txBox="1"/>
          <p:nvPr/>
        </p:nvSpPr>
        <p:spPr>
          <a:xfrm>
            <a:off x="5457505" y="3305078"/>
            <a:ext cx="25625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But this term is constant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45507F9-9A6D-413F-A267-263EFAAAAB1D}"/>
              </a:ext>
            </a:extLst>
          </p:cNvPr>
          <p:cNvSpPr/>
          <p:nvPr/>
        </p:nvSpPr>
        <p:spPr>
          <a:xfrm>
            <a:off x="5196254" y="2295097"/>
            <a:ext cx="1853545" cy="5148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C596782-4A74-413C-AFE5-87C661CFC16B}"/>
              </a:ext>
            </a:extLst>
          </p:cNvPr>
          <p:cNvCxnSpPr>
            <a:stCxn id="2" idx="4"/>
            <a:endCxn id="18" idx="0"/>
          </p:cNvCxnSpPr>
          <p:nvPr/>
        </p:nvCxnSpPr>
        <p:spPr>
          <a:xfrm>
            <a:off x="6123027" y="2809928"/>
            <a:ext cx="615758" cy="495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58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Parametric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0BC9AC-E1DE-46E0-92A3-9601FF9DDDE9}"/>
                  </a:ext>
                </a:extLst>
              </p:cNvPr>
              <p:cNvSpPr txBox="1"/>
              <p:nvPr/>
            </p:nvSpPr>
            <p:spPr>
              <a:xfrm>
                <a:off x="2351086" y="1474239"/>
                <a:ext cx="4572000" cy="3428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= log (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1600" dirty="0"/>
                          <m:t>p</m:t>
                        </m:r>
                        <m:r>
                          <m:rPr>
                            <m:nor/>
                          </m:rPr>
                          <a:rPr lang="en-US" sz="1600" dirty="0"/>
                          <m:t> (</m:t>
                        </m:r>
                        <m:r>
                          <m:rPr>
                            <m:nor/>
                          </m:rPr>
                          <a:rPr lang="en-US" sz="1600" dirty="0"/>
                          <m:t>r</m:t>
                        </m:r>
                        <m:r>
                          <m:rPr>
                            <m:nor/>
                          </m:rPr>
                          <a:rPr lang="en-US" sz="1600" dirty="0"/>
                          <m:t>|</m:t>
                        </m:r>
                        <m:r>
                          <m:rPr>
                            <m:nor/>
                          </m:rPr>
                          <a:rPr lang="en-US" sz="1600" dirty="0"/>
                          <m:t>X</m:t>
                        </m:r>
                        <m:r>
                          <m:rPr>
                            <m:nor/>
                          </m:rPr>
                          <a:rPr lang="en-US" sz="1600" dirty="0"/>
                          <m:t>)) </m:t>
                        </m:r>
                      </m:e>
                    </m:nary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0BC9AC-E1DE-46E0-92A3-9601FF9DD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086" y="1474239"/>
                <a:ext cx="4572000" cy="342851"/>
              </a:xfrm>
              <a:prstGeom prst="rect">
                <a:avLst/>
              </a:prstGeom>
              <a:blipFill>
                <a:blip r:embed="rId4"/>
                <a:stretch>
                  <a:fillRect l="-800" t="-105357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5ADBCC5A-E53A-47C0-8B46-A154F91AC59C}"/>
              </a:ext>
            </a:extLst>
          </p:cNvPr>
          <p:cNvGrpSpPr/>
          <p:nvPr/>
        </p:nvGrpSpPr>
        <p:grpSpPr>
          <a:xfrm>
            <a:off x="2164743" y="2040530"/>
            <a:ext cx="4415895" cy="1062439"/>
            <a:chOff x="1591660" y="1803552"/>
            <a:chExt cx="4415895" cy="106243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DCD6EC3-69C9-4D13-95FC-856A07AA80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9852" t="3483" b="59439"/>
            <a:stretch/>
          </p:blipFill>
          <p:spPr>
            <a:xfrm>
              <a:off x="3837817" y="2111329"/>
              <a:ext cx="2169738" cy="75466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86EA46D-3729-4A26-B087-A476B7CDE430}"/>
                    </a:ext>
                  </a:extLst>
                </p:cNvPr>
                <p:cNvSpPr txBox="1"/>
                <p:nvPr/>
              </p:nvSpPr>
              <p:spPr>
                <a:xfrm>
                  <a:off x="2986706" y="2334771"/>
                  <a:ext cx="101990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dirty="0" smtClean="0"/>
                        <m:t>p</m:t>
                      </m:r>
                      <m:r>
                        <m:rPr>
                          <m:nor/>
                        </m:rPr>
                        <a:rPr lang="en-US" sz="1400" dirty="0" smtClean="0"/>
                        <m:t> (</m:t>
                      </m:r>
                      <m:r>
                        <m:rPr>
                          <m:nor/>
                        </m:rPr>
                        <a:rPr lang="en-US" sz="1400" dirty="0" smtClean="0"/>
                        <m:t>r</m:t>
                      </m:r>
                      <m:r>
                        <m:rPr>
                          <m:nor/>
                        </m:rPr>
                        <a:rPr lang="en-US" sz="1400" dirty="0" smtClean="0"/>
                        <m:t>|</m:t>
                      </m:r>
                      <m:r>
                        <m:rPr>
                          <m:nor/>
                        </m:rPr>
                        <a:rPr lang="en-US" sz="1400" dirty="0" smtClean="0"/>
                        <m:t>X</m:t>
                      </m:r>
                      <m:r>
                        <m:rPr>
                          <m:nor/>
                        </m:rPr>
                        <a:rPr lang="en-US" sz="1400" dirty="0" smtClean="0"/>
                        <m:t>)</m:t>
                      </m:r>
                    </m:oMath>
                  </a14:m>
                  <a:r>
                    <a:rPr lang="en-US" dirty="0"/>
                    <a:t> = 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86EA46D-3729-4A26-B087-A476B7CDE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6706" y="2334771"/>
                  <a:ext cx="1019907" cy="307777"/>
                </a:xfrm>
                <a:prstGeom prst="rect">
                  <a:avLst/>
                </a:prstGeom>
                <a:blipFill>
                  <a:blip r:embed="rId6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5E25CAC-187B-4D2D-BD00-729D5D876EB8}"/>
                    </a:ext>
                  </a:extLst>
                </p:cNvPr>
                <p:cNvSpPr txBox="1"/>
                <p:nvPr/>
              </p:nvSpPr>
              <p:spPr>
                <a:xfrm>
                  <a:off x="1591660" y="1803552"/>
                  <a:ext cx="101990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We</m:t>
                        </m:r>
                        <m: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Know</m:t>
                        </m:r>
                        <m: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the</m:t>
                        </m:r>
                        <m: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Probability</m:t>
                        </m:r>
                        <m: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Function</m:t>
                        </m:r>
                        <m: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5E25CAC-187B-4D2D-BD00-729D5D876E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1660" y="1803552"/>
                  <a:ext cx="1019907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17485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A989A08A-ECD9-4109-846A-79C18E00D475}"/>
              </a:ext>
            </a:extLst>
          </p:cNvPr>
          <p:cNvSpPr/>
          <p:nvPr/>
        </p:nvSpPr>
        <p:spPr>
          <a:xfrm>
            <a:off x="3402623" y="1351225"/>
            <a:ext cx="677008" cy="572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CC934-422E-46AC-A897-6D8C0807E84D}"/>
              </a:ext>
            </a:extLst>
          </p:cNvPr>
          <p:cNvCxnSpPr>
            <a:stCxn id="6" idx="4"/>
          </p:cNvCxnSpPr>
          <p:nvPr/>
        </p:nvCxnSpPr>
        <p:spPr>
          <a:xfrm>
            <a:off x="3741127" y="1923925"/>
            <a:ext cx="122686" cy="7546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14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Parametric Regression</a:t>
            </a:r>
            <a:endParaRPr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35E6ED-035E-4E7C-BF66-14B2B05D73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2148"/>
          <a:stretch/>
        </p:blipFill>
        <p:spPr>
          <a:xfrm>
            <a:off x="1331862" y="1049945"/>
            <a:ext cx="5796057" cy="12378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DAC0CB-B9EA-45A9-93B7-327EBFFDB4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563" r="50165" b="45155"/>
          <a:stretch/>
        </p:blipFill>
        <p:spPr>
          <a:xfrm>
            <a:off x="1542878" y="2725616"/>
            <a:ext cx="2888446" cy="5978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22C1C3C-62DF-43F3-87A0-EB703B24E2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275" t="55114" r="2275" b="26604"/>
          <a:stretch/>
        </p:blipFill>
        <p:spPr>
          <a:xfrm>
            <a:off x="1251384" y="4291713"/>
            <a:ext cx="5796057" cy="5978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E5090AB-48C6-4844-9768-9AD8B6753B7F}"/>
                  </a:ext>
                </a:extLst>
              </p:cNvPr>
              <p:cNvSpPr txBox="1"/>
              <p:nvPr/>
            </p:nvSpPr>
            <p:spPr>
              <a:xfrm>
                <a:off x="7127919" y="2725616"/>
                <a:ext cx="2160228" cy="1427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Breaking Multiplication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E5090AB-48C6-4844-9768-9AD8B6753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919" y="2725616"/>
                <a:ext cx="2160228" cy="1427250"/>
              </a:xfrm>
              <a:prstGeom prst="rect">
                <a:avLst/>
              </a:prstGeom>
              <a:blipFill>
                <a:blip r:embed="rId5"/>
                <a:stretch>
                  <a:fillRect l="-1408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CA289B56-6C85-4CCA-BE92-067F686A2BC2}"/>
              </a:ext>
            </a:extLst>
          </p:cNvPr>
          <p:cNvSpPr/>
          <p:nvPr/>
        </p:nvSpPr>
        <p:spPr>
          <a:xfrm>
            <a:off x="2751992" y="2664069"/>
            <a:ext cx="1600200" cy="800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1DBAD-D4A2-4B19-8D5A-32105C1C8B4D}"/>
              </a:ext>
            </a:extLst>
          </p:cNvPr>
          <p:cNvSpPr txBox="1"/>
          <p:nvPr/>
        </p:nvSpPr>
        <p:spPr>
          <a:xfrm>
            <a:off x="2629240" y="3731381"/>
            <a:ext cx="21602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This is constant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DA57A2-4C68-4359-979C-37B1147535AD}"/>
              </a:ext>
            </a:extLst>
          </p:cNvPr>
          <p:cNvSpPr txBox="1"/>
          <p:nvPr/>
        </p:nvSpPr>
        <p:spPr>
          <a:xfrm>
            <a:off x="6144672" y="4305637"/>
            <a:ext cx="21602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So we have to minimize this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308DA1-0EB2-444A-86F8-4A3F882AC9A8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5802923" y="3183883"/>
            <a:ext cx="1421863" cy="1121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AC0FAC-665D-4E8C-B8DF-5BCC3AED27A3}"/>
                  </a:ext>
                </a:extLst>
              </p:cNvPr>
              <p:cNvSpPr txBox="1"/>
              <p:nvPr/>
            </p:nvSpPr>
            <p:spPr>
              <a:xfrm>
                <a:off x="5202708" y="2815265"/>
                <a:ext cx="482761" cy="521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AC0FAC-665D-4E8C-B8DF-5BCC3AED2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708" y="2815265"/>
                <a:ext cx="482761" cy="521746"/>
              </a:xfrm>
              <a:prstGeom prst="rect">
                <a:avLst/>
              </a:prstGeom>
              <a:blipFill>
                <a:blip r:embed="rId6"/>
                <a:stretch>
                  <a:fillRect l="-132500" t="-147059" r="-142500" b="-20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AFE084E1-32EE-4154-9568-1E75935224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397" t="36563" r="37625" b="41884"/>
          <a:stretch/>
        </p:blipFill>
        <p:spPr>
          <a:xfrm>
            <a:off x="4431324" y="2735476"/>
            <a:ext cx="752148" cy="7048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8BA0213-BD3A-43B0-A108-0B9FE7B7EC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757" t="36563" r="9200" b="41884"/>
          <a:stretch/>
        </p:blipFill>
        <p:spPr>
          <a:xfrm>
            <a:off x="5463350" y="2735476"/>
            <a:ext cx="1683140" cy="7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7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 animBg="1"/>
      <p:bldP spid="22" grpId="0"/>
      <p:bldP spid="23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12293" y="2340376"/>
            <a:ext cx="443838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Linear Regression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1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  <p:extLst>
      <p:ext uri="{BB962C8B-B14F-4D97-AF65-F5344CB8AC3E}">
        <p14:creationId xmlns:p14="http://schemas.microsoft.com/office/powerpoint/2010/main" val="3072842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 Regression</a:t>
            </a:r>
            <a:endParaRPr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7B0F7F-4397-4D7F-B501-D40092E9AF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50" t="8016" r="5304" b="77989"/>
          <a:stretch/>
        </p:blipFill>
        <p:spPr>
          <a:xfrm>
            <a:off x="1733129" y="1180000"/>
            <a:ext cx="5564723" cy="5727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9945B04-16B9-4908-8147-5424852624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27" t="20015" r="6027" b="56673"/>
          <a:stretch/>
        </p:blipFill>
        <p:spPr>
          <a:xfrm>
            <a:off x="1367051" y="2775804"/>
            <a:ext cx="5564723" cy="9539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27D562-49A8-49A7-986C-0B2429932B75}"/>
              </a:ext>
            </a:extLst>
          </p:cNvPr>
          <p:cNvSpPr txBox="1"/>
          <p:nvPr/>
        </p:nvSpPr>
        <p:spPr>
          <a:xfrm>
            <a:off x="258289" y="1926105"/>
            <a:ext cx="68579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BY differentiating with respect to w</a:t>
            </a:r>
            <a:r>
              <a:rPr lang="en-US" sz="3000" baseline="-25000" dirty="0"/>
              <a:t>1</a:t>
            </a:r>
            <a:r>
              <a:rPr lang="en-US" sz="3000" dirty="0"/>
              <a:t>, w</a:t>
            </a:r>
            <a:r>
              <a:rPr lang="en-US" sz="3000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19559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 Regression</a:t>
            </a: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9945B04-16B9-4908-8147-5424852624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54" t="19099" r="7000" b="67362"/>
          <a:stretch/>
        </p:blipFill>
        <p:spPr>
          <a:xfrm>
            <a:off x="1447529" y="1983678"/>
            <a:ext cx="5564723" cy="5539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27D562-49A8-49A7-986C-0B2429932B75}"/>
              </a:ext>
            </a:extLst>
          </p:cNvPr>
          <p:cNvSpPr txBox="1"/>
          <p:nvPr/>
        </p:nvSpPr>
        <p:spPr>
          <a:xfrm>
            <a:off x="449813" y="1404651"/>
            <a:ext cx="68579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BY differentiating with respect to w</a:t>
            </a:r>
            <a:r>
              <a:rPr lang="en-US" sz="3000" baseline="-25000" dirty="0"/>
              <a:t>1</a:t>
            </a:r>
            <a:r>
              <a:rPr lang="en-US" sz="3000" dirty="0"/>
              <a:t>, w</a:t>
            </a:r>
            <a:r>
              <a:rPr lang="en-US" sz="3000" baseline="-25000" dirty="0"/>
              <a:t>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1F05DA-4987-46A5-898F-97DBDF6D1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18" y="2617039"/>
            <a:ext cx="3748073" cy="81776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120F2A9-5E8B-4EB7-807C-A6B216CA44F5}"/>
              </a:ext>
            </a:extLst>
          </p:cNvPr>
          <p:cNvGrpSpPr/>
          <p:nvPr/>
        </p:nvGrpSpPr>
        <p:grpSpPr>
          <a:xfrm>
            <a:off x="1658210" y="3404788"/>
            <a:ext cx="1983932" cy="696224"/>
            <a:chOff x="1740877" y="3625051"/>
            <a:chExt cx="1983932" cy="6962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4FF88424-27B4-482A-ABA5-6D7B2ED13006}"/>
                    </a:ext>
                  </a:extLst>
                </p:cNvPr>
                <p:cNvSpPr txBox="1"/>
                <p:nvPr/>
              </p:nvSpPr>
              <p:spPr>
                <a:xfrm>
                  <a:off x="1740877" y="3635703"/>
                  <a:ext cx="1134207" cy="6855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2000" dirty="0"/>
                    <a:t>B</a:t>
                  </a:r>
                  <a:r>
                    <a:rPr lang="en-US" sz="2000" baseline="-25000" dirty="0"/>
                    <a:t>0 </a:t>
                  </a:r>
                  <a:r>
                    <a:rPr lang="en-US" sz="2000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a14:m>
                  <a:r>
                    <a:rPr lang="en-US" sz="2000" baseline="-25000" dirty="0"/>
                    <a:t>  </a:t>
                  </a: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4FF88424-27B4-482A-ABA5-6D7B2ED130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0877" y="3635703"/>
                  <a:ext cx="1134207" cy="685572"/>
                </a:xfrm>
                <a:prstGeom prst="rect">
                  <a:avLst/>
                </a:prstGeom>
                <a:blipFill>
                  <a:blip r:embed="rId6"/>
                  <a:stretch>
                    <a:fillRect l="-13441" b="-26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CAB4FEA-3FD5-419F-A82A-F9D345A2028F}"/>
                    </a:ext>
                  </a:extLst>
                </p:cNvPr>
                <p:cNvSpPr txBox="1"/>
                <p:nvPr/>
              </p:nvSpPr>
              <p:spPr>
                <a:xfrm>
                  <a:off x="2688323" y="3625051"/>
                  <a:ext cx="1036486" cy="6874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CAB4FEA-3FD5-419F-A82A-F9D345A202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8323" y="3625051"/>
                  <a:ext cx="1036486" cy="6874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56771D-48FC-41DD-825A-160783482E19}"/>
                  </a:ext>
                </a:extLst>
              </p:cNvPr>
              <p:cNvSpPr txBox="1"/>
              <p:nvPr/>
            </p:nvSpPr>
            <p:spPr>
              <a:xfrm>
                <a:off x="1328905" y="4259201"/>
                <a:ext cx="424668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n * B</a:t>
                </a:r>
                <a:r>
                  <a:rPr lang="en-US" sz="3000" baseline="-25000" dirty="0"/>
                  <a:t>0 </a:t>
                </a:r>
                <a:r>
                  <a:rPr lang="en-US" sz="3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0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56771D-48FC-41DD-825A-160783482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905" y="4259201"/>
                <a:ext cx="4246685" cy="553998"/>
              </a:xfrm>
              <a:prstGeom prst="rect">
                <a:avLst/>
              </a:prstGeom>
              <a:blipFill>
                <a:blip r:embed="rId8"/>
                <a:stretch>
                  <a:fillRect l="-3443" t="-14286" b="-32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642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56771D-48FC-41DD-825A-160783482E19}"/>
                  </a:ext>
                </a:extLst>
              </p:cNvPr>
              <p:cNvSpPr txBox="1"/>
              <p:nvPr/>
            </p:nvSpPr>
            <p:spPr>
              <a:xfrm>
                <a:off x="1883270" y="2184806"/>
                <a:ext cx="424668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= n * B</a:t>
                </a:r>
                <a:r>
                  <a:rPr lang="en-US" sz="3000" baseline="-25000" dirty="0"/>
                  <a:t>0 </a:t>
                </a:r>
                <a14:m>
                  <m:oMath xmlns:m="http://schemas.openxmlformats.org/officeDocument/2006/math"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0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56771D-48FC-41DD-825A-160783482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270" y="2184806"/>
                <a:ext cx="4246685" cy="553998"/>
              </a:xfrm>
              <a:prstGeom prst="rect">
                <a:avLst/>
              </a:prstGeom>
              <a:blipFill>
                <a:blip r:embed="rId4"/>
                <a:stretch>
                  <a:fillRect t="-14286" b="-32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FD51CB-BA18-44B3-A532-6EE8CF320F44}"/>
                  </a:ext>
                </a:extLst>
              </p:cNvPr>
              <p:cNvSpPr txBox="1"/>
              <p:nvPr/>
            </p:nvSpPr>
            <p:spPr>
              <a:xfrm>
                <a:off x="1843298" y="1273827"/>
                <a:ext cx="424668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n * B</a:t>
                </a:r>
                <a:r>
                  <a:rPr lang="en-US" sz="3000" baseline="-25000" dirty="0"/>
                  <a:t>0 </a:t>
                </a:r>
                <a:r>
                  <a:rPr lang="en-US" sz="3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0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FD51CB-BA18-44B3-A532-6EE8CF320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298" y="1273827"/>
                <a:ext cx="4246685" cy="553998"/>
              </a:xfrm>
              <a:prstGeom prst="rect">
                <a:avLst/>
              </a:prstGeom>
              <a:blipFill>
                <a:blip r:embed="rId5"/>
                <a:stretch>
                  <a:fillRect l="-3300" t="-14286" b="-32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B6FEFD-A211-4D32-95A7-0BA63283E926}"/>
                  </a:ext>
                </a:extLst>
              </p:cNvPr>
              <p:cNvSpPr txBox="1"/>
              <p:nvPr/>
            </p:nvSpPr>
            <p:spPr>
              <a:xfrm>
                <a:off x="1883270" y="3396273"/>
                <a:ext cx="424668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3000" b="0" i="1" baseline="3000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= n * W</a:t>
                </a:r>
                <a:r>
                  <a:rPr lang="en-US" sz="3000" baseline="-25000" dirty="0"/>
                  <a:t>0 </a:t>
                </a:r>
                <a14:m>
                  <m:oMath xmlns:m="http://schemas.openxmlformats.org/officeDocument/2006/math"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0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b="0" i="1" baseline="3000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B6FEFD-A211-4D32-95A7-0BA63283E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270" y="3396273"/>
                <a:ext cx="4246685" cy="553998"/>
              </a:xfrm>
              <a:prstGeom prst="rect">
                <a:avLst/>
              </a:prstGeom>
              <a:blipFill>
                <a:blip r:embed="rId6"/>
                <a:stretch>
                  <a:fillRect t="-14286" b="-32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967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 Regression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9D4CE8-7423-4221-9203-6E04EEEBF1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27" t="20015" r="6027" b="56673"/>
          <a:stretch/>
        </p:blipFill>
        <p:spPr>
          <a:xfrm>
            <a:off x="1447529" y="1180000"/>
            <a:ext cx="5564723" cy="95396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741750C-9DF6-4193-9AC2-3BAAA561B24D}"/>
              </a:ext>
            </a:extLst>
          </p:cNvPr>
          <p:cNvGrpSpPr/>
          <p:nvPr/>
        </p:nvGrpSpPr>
        <p:grpSpPr>
          <a:xfrm>
            <a:off x="2038065" y="1984099"/>
            <a:ext cx="4954852" cy="1641358"/>
            <a:chOff x="1840752" y="2258419"/>
            <a:chExt cx="4954852" cy="164135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0584F7E-DE49-48C0-95C7-7C72613663D0}"/>
                </a:ext>
              </a:extLst>
            </p:cNvPr>
            <p:cNvGrpSpPr/>
            <p:nvPr/>
          </p:nvGrpSpPr>
          <p:grpSpPr>
            <a:xfrm>
              <a:off x="1840752" y="2624894"/>
              <a:ext cx="4954852" cy="1274883"/>
              <a:chOff x="1840784" y="2706665"/>
              <a:chExt cx="4954852" cy="127488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F7742BA3-89DE-4207-A7CE-E661B7BEC9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6510" t="50520" r="51714" b="24246"/>
              <a:stretch/>
            </p:blipFill>
            <p:spPr>
              <a:xfrm>
                <a:off x="3863813" y="2706665"/>
                <a:ext cx="2482376" cy="1274883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95B5655-4B12-4BAE-8CB2-159B2F15C5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7529" t="49426" r="6823" b="27330"/>
              <a:stretch/>
            </p:blipFill>
            <p:spPr>
              <a:xfrm>
                <a:off x="1840784" y="2706665"/>
                <a:ext cx="1222456" cy="117434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6532C9D-C181-4630-AEBE-A65A778376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7442" t="50047" r="33568" b="26709"/>
              <a:stretch/>
            </p:blipFill>
            <p:spPr>
              <a:xfrm>
                <a:off x="6093385" y="2706665"/>
                <a:ext cx="702251" cy="1174340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64B1215-0566-445A-9594-2F93271E83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3897" t="54856" r="43646" b="36095"/>
            <a:stretch/>
          </p:blipFill>
          <p:spPr>
            <a:xfrm>
              <a:off x="3148059" y="2258419"/>
              <a:ext cx="630935" cy="1502234"/>
            </a:xfrm>
            <a:prstGeom prst="rect">
              <a:avLst/>
            </a:prstGeom>
          </p:spPr>
        </p:pic>
      </p:grp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922E8D17-F2B5-4CEF-8D11-2F84AE8B6C68}"/>
              </a:ext>
            </a:extLst>
          </p:cNvPr>
          <p:cNvSpPr txBox="1">
            <a:spLocks/>
          </p:cNvSpPr>
          <p:nvPr/>
        </p:nvSpPr>
        <p:spPr>
          <a:xfrm>
            <a:off x="2209206" y="3963500"/>
            <a:ext cx="73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Y            =             	A 	*    W</a:t>
            </a:r>
          </a:p>
        </p:txBody>
      </p:sp>
    </p:spTree>
    <p:extLst>
      <p:ext uri="{BB962C8B-B14F-4D97-AF65-F5344CB8AC3E}">
        <p14:creationId xmlns:p14="http://schemas.microsoft.com/office/powerpoint/2010/main" val="3767042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 Regression</a:t>
            </a:r>
            <a:endParaRPr dirty="0"/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922E8D17-F2B5-4CEF-8D11-2F84AE8B6C68}"/>
              </a:ext>
            </a:extLst>
          </p:cNvPr>
          <p:cNvSpPr txBox="1">
            <a:spLocks/>
          </p:cNvSpPr>
          <p:nvPr/>
        </p:nvSpPr>
        <p:spPr>
          <a:xfrm>
            <a:off x="3326104" y="2047832"/>
            <a:ext cx="237877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 = A</a:t>
            </a:r>
            <a:r>
              <a:rPr lang="en-US" baseline="30000" dirty="0"/>
              <a:t>-1</a:t>
            </a:r>
            <a:r>
              <a:rPr lang="en-US" dirty="0"/>
              <a:t> * Y	</a:t>
            </a:r>
          </a:p>
        </p:txBody>
      </p:sp>
    </p:spTree>
    <p:extLst>
      <p:ext uri="{BB962C8B-B14F-4D97-AF65-F5344CB8AC3E}">
        <p14:creationId xmlns:p14="http://schemas.microsoft.com/office/powerpoint/2010/main" val="72599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Polynomial  Regression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D87C4E-FFE1-4423-9772-B0F1729A5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065" y="1261724"/>
            <a:ext cx="6408975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0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/>
          <p:cNvSpPr/>
          <p:nvPr/>
        </p:nvSpPr>
        <p:spPr>
          <a:xfrm>
            <a:off x="1121400" y="1483813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12292" y="2340376"/>
            <a:ext cx="453565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Parametric Regression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1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Error Measures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A6009-5D9D-497F-8C0B-FD5DDCA20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14" y="1417220"/>
            <a:ext cx="7292972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41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12293" y="2340376"/>
            <a:ext cx="443838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200" dirty="0"/>
              <a:t>Bias And Variance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1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  <p:extLst>
      <p:ext uri="{BB962C8B-B14F-4D97-AF65-F5344CB8AC3E}">
        <p14:creationId xmlns:p14="http://schemas.microsoft.com/office/powerpoint/2010/main" val="1996674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Bias And Variance </a:t>
            </a:r>
            <a:endParaRPr dirty="0"/>
          </a:p>
        </p:txBody>
      </p:sp>
      <p:sp>
        <p:nvSpPr>
          <p:cNvPr id="2" name="Google Shape;920;p69">
            <a:extLst>
              <a:ext uri="{FF2B5EF4-FFF2-40B4-BE49-F238E27FC236}">
                <a16:creationId xmlns:a16="http://schemas.microsoft.com/office/drawing/2014/main" id="{57DF7EF7-4232-158E-E40E-BD31C4AD4201}"/>
              </a:ext>
            </a:extLst>
          </p:cNvPr>
          <p:cNvSpPr txBox="1">
            <a:spLocks/>
          </p:cNvSpPr>
          <p:nvPr/>
        </p:nvSpPr>
        <p:spPr>
          <a:xfrm>
            <a:off x="535445" y="1468281"/>
            <a:ext cx="7960091" cy="1996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Mulish" panose="020B0604020202020204" charset="0"/>
              </a:rPr>
              <a:t>Suppose we have some unknown parameter </a:t>
            </a:r>
            <a:r>
              <a:rPr lang="el-GR" sz="2000" b="0" i="0" dirty="0">
                <a:solidFill>
                  <a:srgbClr val="1F1F1F"/>
                </a:solidFill>
                <a:effectLst/>
                <a:latin typeface="Google Sans"/>
              </a:rPr>
              <a:t> θ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</a:p>
          <a:p>
            <a:endParaRPr lang="en-US" sz="2000" dirty="0">
              <a:solidFill>
                <a:srgbClr val="1F1F1F"/>
              </a:solidFill>
              <a:latin typeface="Google Sans"/>
            </a:endParaRPr>
          </a:p>
          <a:p>
            <a:r>
              <a:rPr lang="en-US" sz="2000" dirty="0">
                <a:solidFill>
                  <a:srgbClr val="1F1F1F"/>
                </a:solidFill>
                <a:latin typeface="Google Sans"/>
              </a:rPr>
              <a:t>We have a dataset D. </a:t>
            </a:r>
          </a:p>
          <a:p>
            <a:endParaRPr lang="en-US" sz="2000" dirty="0">
              <a:solidFill>
                <a:srgbClr val="1F1F1F"/>
              </a:solidFill>
              <a:latin typeface="Google Sans"/>
            </a:endParaRPr>
          </a:p>
          <a:p>
            <a:r>
              <a:rPr lang="en-US" sz="2000" dirty="0">
                <a:solidFill>
                  <a:srgbClr val="1F1F1F"/>
                </a:solidFill>
                <a:latin typeface="Google Sans"/>
              </a:rPr>
              <a:t>So based on data we estimate some values of </a:t>
            </a:r>
            <a:r>
              <a:rPr lang="el-GR" sz="1400" b="0" i="0" dirty="0">
                <a:solidFill>
                  <a:srgbClr val="1F1F1F"/>
                </a:solidFill>
                <a:effectLst/>
                <a:latin typeface="Google Sans"/>
              </a:rPr>
              <a:t> θ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endParaRPr lang="en-US" sz="1400" dirty="0">
              <a:solidFill>
                <a:srgbClr val="1F1F1F"/>
              </a:solidFill>
              <a:latin typeface="Google Sans"/>
            </a:endParaRPr>
          </a:p>
          <a:p>
            <a:endParaRPr lang="en-US" sz="2000" dirty="0">
              <a:solidFill>
                <a:srgbClr val="1F1F1F"/>
              </a:solidFill>
              <a:latin typeface="Google Sans"/>
            </a:endParaRPr>
          </a:p>
          <a:p>
            <a:r>
              <a:rPr lang="en-US" sz="2000" dirty="0">
                <a:solidFill>
                  <a:srgbClr val="1F1F1F"/>
                </a:solidFill>
                <a:latin typeface="Google Sans"/>
              </a:rPr>
              <a:t>d</a:t>
            </a:r>
            <a:r>
              <a:rPr lang="en-US" sz="2000" baseline="-25000" dirty="0">
                <a:solidFill>
                  <a:srgbClr val="1F1F1F"/>
                </a:solidFill>
                <a:latin typeface="Google Sans"/>
              </a:rPr>
              <a:t>i</a:t>
            </a:r>
            <a:r>
              <a:rPr lang="en-US" sz="2000" dirty="0">
                <a:solidFill>
                  <a:srgbClr val="1F1F1F"/>
                </a:solidFill>
                <a:latin typeface="Google Sans"/>
              </a:rPr>
              <a:t>= d(D)</a:t>
            </a:r>
            <a:endParaRPr lang="en-US" sz="2000" dirty="0">
              <a:latin typeface="Mulis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069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Bias And Variance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920;p69">
                <a:extLst>
                  <a:ext uri="{FF2B5EF4-FFF2-40B4-BE49-F238E27FC236}">
                    <a16:creationId xmlns:a16="http://schemas.microsoft.com/office/drawing/2014/main" id="{57DF7EF7-4232-158E-E40E-BD31C4AD42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9813" y="1351225"/>
                <a:ext cx="7960091" cy="19961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Lilita One"/>
                  <a:buNone/>
                  <a:defRPr sz="2800" b="0" i="0" u="none" strike="noStrike" cap="none">
                    <a:solidFill>
                      <a:schemeClr val="dk1"/>
                    </a:solidFill>
                    <a:latin typeface="Lilita One"/>
                    <a:ea typeface="Lilita One"/>
                    <a:cs typeface="Lilita One"/>
                    <a:sym typeface="Lilita One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2000" dirty="0">
                    <a:latin typeface="Mulish" panose="020B0604020202020204" charset="0"/>
                  </a:rPr>
                  <a:t>Bias = E(d) - </a:t>
                </a:r>
                <a:r>
                  <a:rPr lang="el-GR" sz="1400" b="0" i="0" dirty="0">
                    <a:solidFill>
                      <a:srgbClr val="1F1F1F"/>
                    </a:solidFill>
                    <a:effectLst/>
                    <a:latin typeface="Mulish" panose="020B0604020202020204" charset="0"/>
                  </a:rPr>
                  <a:t> </a:t>
                </a:r>
                <a:r>
                  <a:rPr lang="el-GR" sz="2500" b="0" i="0" dirty="0">
                    <a:solidFill>
                      <a:srgbClr val="1F1F1F"/>
                    </a:solidFill>
                    <a:effectLst/>
                    <a:latin typeface="Mulish" panose="020B0604020202020204" charset="0"/>
                  </a:rPr>
                  <a:t>θ</a:t>
                </a:r>
                <a:endParaRPr lang="en-US" sz="2500" b="0" i="0" dirty="0">
                  <a:solidFill>
                    <a:srgbClr val="1F1F1F"/>
                  </a:solidFill>
                  <a:effectLst/>
                  <a:latin typeface="Mulish" panose="020B0604020202020204" charset="0"/>
                </a:endParaRPr>
              </a:p>
              <a:p>
                <a:endParaRPr lang="en-US" sz="2500" dirty="0">
                  <a:solidFill>
                    <a:srgbClr val="1F1F1F"/>
                  </a:solidFill>
                  <a:latin typeface="Mulish" panose="020B0604020202020204" charset="0"/>
                </a:endParaRPr>
              </a:p>
              <a:p>
                <a:r>
                  <a:rPr lang="en-US" sz="2500" dirty="0">
                    <a:solidFill>
                      <a:srgbClr val="1F1F1F"/>
                    </a:solidFill>
                    <a:latin typeface="Mulish" panose="020B0604020202020204" charset="0"/>
                  </a:rPr>
                  <a:t>Variance = E (X-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50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5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5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500" b="0" i="1" baseline="30000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500" b="0" baseline="30000" dirty="0">
                  <a:solidFill>
                    <a:srgbClr val="1F1F1F"/>
                  </a:solidFill>
                  <a:latin typeface="Mulish" panose="020B0604020202020204" charset="0"/>
                </a:endParaRPr>
              </a:p>
              <a:p>
                <a:r>
                  <a:rPr lang="en-US" sz="2500" dirty="0">
                    <a:solidFill>
                      <a:srgbClr val="1F1F1F"/>
                    </a:solidFill>
                    <a:latin typeface="Mulish" panose="020B0604020202020204" charset="0"/>
                  </a:rPr>
                  <a:t>		</a:t>
                </a:r>
              </a:p>
              <a:p>
                <a:r>
                  <a:rPr lang="en-US" sz="2500" dirty="0">
                    <a:solidFill>
                      <a:srgbClr val="1F1F1F"/>
                    </a:solidFill>
                    <a:latin typeface="Mulish" panose="020B0604020202020204" charset="0"/>
                  </a:rPr>
                  <a:t>		=E ( d – E(d))</a:t>
                </a:r>
                <a:r>
                  <a:rPr lang="en-US" sz="2500" baseline="30000" dirty="0">
                    <a:solidFill>
                      <a:srgbClr val="1F1F1F"/>
                    </a:solidFill>
                    <a:latin typeface="Mulish" panose="020B0604020202020204" charset="0"/>
                  </a:rPr>
                  <a:t>2</a:t>
                </a:r>
                <a:r>
                  <a:rPr lang="en-US" sz="2500" dirty="0">
                    <a:solidFill>
                      <a:srgbClr val="1F1F1F"/>
                    </a:solidFill>
                    <a:latin typeface="Mulish" panose="020B0604020202020204" charset="0"/>
                  </a:rPr>
                  <a:t>   </a:t>
                </a:r>
                <a:endParaRPr lang="en-US" sz="2500" dirty="0">
                  <a:latin typeface="Mulish" panose="020B0604020202020204" charset="0"/>
                </a:endParaRPr>
              </a:p>
            </p:txBody>
          </p:sp>
        </mc:Choice>
        <mc:Fallback xmlns="">
          <p:sp>
            <p:nvSpPr>
              <p:cNvPr id="2" name="Google Shape;920;p69">
                <a:extLst>
                  <a:ext uri="{FF2B5EF4-FFF2-40B4-BE49-F238E27FC236}">
                    <a16:creationId xmlns:a16="http://schemas.microsoft.com/office/drawing/2014/main" id="{57DF7EF7-4232-158E-E40E-BD31C4AD4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13" y="1351225"/>
                <a:ext cx="7960091" cy="1996135"/>
              </a:xfrm>
              <a:prstGeom prst="rect">
                <a:avLst/>
              </a:prstGeom>
              <a:blipFill>
                <a:blip r:embed="rId4"/>
                <a:stretch>
                  <a:fillRect l="-13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46F32E-B489-94F7-5209-570C312AFA42}"/>
              </a:ext>
            </a:extLst>
          </p:cNvPr>
          <p:cNvCxnSpPr/>
          <p:nvPr/>
        </p:nvCxnSpPr>
        <p:spPr>
          <a:xfrm>
            <a:off x="2791667" y="4237150"/>
            <a:ext cx="497702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0B56E3-5B15-C370-BD93-C0B5DD54B747}"/>
              </a:ext>
            </a:extLst>
          </p:cNvPr>
          <p:cNvCxnSpPr/>
          <p:nvPr/>
        </p:nvCxnSpPr>
        <p:spPr>
          <a:xfrm>
            <a:off x="5228504" y="3960254"/>
            <a:ext cx="0" cy="553792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230F3D-448B-9C64-5FA5-E00B8CB8791B}"/>
              </a:ext>
            </a:extLst>
          </p:cNvPr>
          <p:cNvCxnSpPr/>
          <p:nvPr/>
        </p:nvCxnSpPr>
        <p:spPr>
          <a:xfrm>
            <a:off x="6194420" y="3960254"/>
            <a:ext cx="0" cy="55379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F9FE2631-348C-9703-D3E4-3F08947ADFDE}"/>
              </a:ext>
            </a:extLst>
          </p:cNvPr>
          <p:cNvSpPr/>
          <p:nvPr/>
        </p:nvSpPr>
        <p:spPr>
          <a:xfrm>
            <a:off x="3438659" y="4108361"/>
            <a:ext cx="425154" cy="296208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C3A24C97-06BB-B664-56BD-95D0179DA0D7}"/>
              </a:ext>
            </a:extLst>
          </p:cNvPr>
          <p:cNvSpPr/>
          <p:nvPr/>
        </p:nvSpPr>
        <p:spPr>
          <a:xfrm>
            <a:off x="3937889" y="4108361"/>
            <a:ext cx="425154" cy="296208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2F7818D8-0F8A-78D4-2D9B-6ABBA2B397C6}"/>
              </a:ext>
            </a:extLst>
          </p:cNvPr>
          <p:cNvSpPr/>
          <p:nvPr/>
        </p:nvSpPr>
        <p:spPr>
          <a:xfrm>
            <a:off x="4489105" y="4108361"/>
            <a:ext cx="425154" cy="296208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287CBAF4-988B-6F7E-C431-2590BB2A539C}"/>
              </a:ext>
            </a:extLst>
          </p:cNvPr>
          <p:cNvSpPr/>
          <p:nvPr/>
        </p:nvSpPr>
        <p:spPr>
          <a:xfrm>
            <a:off x="5478666" y="4108361"/>
            <a:ext cx="425154" cy="296208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E54F1072-7A73-0608-31DF-34272AB1E889}"/>
              </a:ext>
            </a:extLst>
          </p:cNvPr>
          <p:cNvSpPr/>
          <p:nvPr/>
        </p:nvSpPr>
        <p:spPr>
          <a:xfrm>
            <a:off x="6380619" y="4089046"/>
            <a:ext cx="425154" cy="296208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920;p69">
            <a:extLst>
              <a:ext uri="{FF2B5EF4-FFF2-40B4-BE49-F238E27FC236}">
                <a16:creationId xmlns:a16="http://schemas.microsoft.com/office/drawing/2014/main" id="{1EF28A95-9E60-03E3-1B21-FAAB04EA7114}"/>
              </a:ext>
            </a:extLst>
          </p:cNvPr>
          <p:cNvSpPr txBox="1">
            <a:spLocks/>
          </p:cNvSpPr>
          <p:nvPr/>
        </p:nvSpPr>
        <p:spPr>
          <a:xfrm>
            <a:off x="4802295" y="4572022"/>
            <a:ext cx="955768" cy="43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dirty="0">
                <a:latin typeface="Mulish" panose="020B0604020202020204" charset="0"/>
              </a:rPr>
              <a:t>E(d)</a:t>
            </a:r>
          </a:p>
        </p:txBody>
      </p:sp>
      <p:sp>
        <p:nvSpPr>
          <p:cNvPr id="14" name="Google Shape;920;p69">
            <a:extLst>
              <a:ext uri="{FF2B5EF4-FFF2-40B4-BE49-F238E27FC236}">
                <a16:creationId xmlns:a16="http://schemas.microsoft.com/office/drawing/2014/main" id="{0039BEBB-FC21-22ED-997B-20A10DCE6E1C}"/>
              </a:ext>
            </a:extLst>
          </p:cNvPr>
          <p:cNvSpPr txBox="1">
            <a:spLocks/>
          </p:cNvSpPr>
          <p:nvPr/>
        </p:nvSpPr>
        <p:spPr>
          <a:xfrm>
            <a:off x="5970322" y="4572022"/>
            <a:ext cx="448195" cy="43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l-GR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θ</a:t>
            </a:r>
            <a:endParaRPr lang="en-US" sz="2500" dirty="0">
              <a:latin typeface="Mulish" panose="020B060402020202020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4E5AEA-4080-C6BD-B41E-E3351CCE2B0D}"/>
              </a:ext>
            </a:extLst>
          </p:cNvPr>
          <p:cNvCxnSpPr/>
          <p:nvPr/>
        </p:nvCxnSpPr>
        <p:spPr>
          <a:xfrm>
            <a:off x="3052134" y="3747752"/>
            <a:ext cx="4456090" cy="0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920;p69">
            <a:extLst>
              <a:ext uri="{FF2B5EF4-FFF2-40B4-BE49-F238E27FC236}">
                <a16:creationId xmlns:a16="http://schemas.microsoft.com/office/drawing/2014/main" id="{47102B63-1AE0-CEA7-65C8-122B72523833}"/>
              </a:ext>
            </a:extLst>
          </p:cNvPr>
          <p:cNvSpPr txBox="1">
            <a:spLocks/>
          </p:cNvSpPr>
          <p:nvPr/>
        </p:nvSpPr>
        <p:spPr>
          <a:xfrm>
            <a:off x="4620568" y="3186416"/>
            <a:ext cx="1695339" cy="43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dirty="0">
                <a:latin typeface="Mulish" panose="020B0604020202020204" charset="0"/>
              </a:rPr>
              <a:t>Variance</a:t>
            </a:r>
          </a:p>
        </p:txBody>
      </p:sp>
    </p:spTree>
    <p:extLst>
      <p:ext uri="{BB962C8B-B14F-4D97-AF65-F5344CB8AC3E}">
        <p14:creationId xmlns:p14="http://schemas.microsoft.com/office/powerpoint/2010/main" val="3646075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Bias And Variance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920;p69">
                <a:extLst>
                  <a:ext uri="{FF2B5EF4-FFF2-40B4-BE49-F238E27FC236}">
                    <a16:creationId xmlns:a16="http://schemas.microsoft.com/office/drawing/2014/main" id="{57DF7EF7-4232-158E-E40E-BD31C4AD42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9813" y="1351225"/>
                <a:ext cx="7960091" cy="19961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Lilita One"/>
                  <a:buNone/>
                  <a:defRPr sz="2800" b="0" i="0" u="none" strike="noStrike" cap="none">
                    <a:solidFill>
                      <a:schemeClr val="dk1"/>
                    </a:solidFill>
                    <a:latin typeface="Lilita One"/>
                    <a:ea typeface="Lilita One"/>
                    <a:cs typeface="Lilita One"/>
                    <a:sym typeface="Lilita One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2000" dirty="0">
                    <a:latin typeface="Mulish" panose="020B0604020202020204" charset="0"/>
                  </a:rPr>
                  <a:t>Bias = E(d) - </a:t>
                </a:r>
                <a:r>
                  <a:rPr lang="el-GR" sz="1400" b="0" i="0" dirty="0">
                    <a:solidFill>
                      <a:srgbClr val="1F1F1F"/>
                    </a:solidFill>
                    <a:effectLst/>
                    <a:latin typeface="Mulish" panose="020B0604020202020204" charset="0"/>
                  </a:rPr>
                  <a:t> </a:t>
                </a:r>
                <a:r>
                  <a:rPr lang="el-GR" sz="2500" b="0" i="0" dirty="0">
                    <a:solidFill>
                      <a:srgbClr val="1F1F1F"/>
                    </a:solidFill>
                    <a:effectLst/>
                    <a:latin typeface="Mulish" panose="020B0604020202020204" charset="0"/>
                  </a:rPr>
                  <a:t>θ</a:t>
                </a:r>
                <a:endParaRPr lang="en-US" sz="2500" b="0" i="0" dirty="0">
                  <a:solidFill>
                    <a:srgbClr val="1F1F1F"/>
                  </a:solidFill>
                  <a:effectLst/>
                  <a:latin typeface="Mulish" panose="020B0604020202020204" charset="0"/>
                </a:endParaRPr>
              </a:p>
              <a:p>
                <a:endParaRPr lang="en-US" sz="2500" dirty="0">
                  <a:solidFill>
                    <a:srgbClr val="1F1F1F"/>
                  </a:solidFill>
                  <a:latin typeface="Mulish" panose="020B0604020202020204" charset="0"/>
                </a:endParaRPr>
              </a:p>
              <a:p>
                <a:r>
                  <a:rPr lang="en-US" sz="2500" dirty="0">
                    <a:solidFill>
                      <a:srgbClr val="1F1F1F"/>
                    </a:solidFill>
                    <a:latin typeface="Mulish" panose="020B0604020202020204" charset="0"/>
                  </a:rPr>
                  <a:t>Variance = E (X-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50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5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5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500" b="0" i="1" baseline="30000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500" b="0" baseline="30000" dirty="0">
                  <a:solidFill>
                    <a:srgbClr val="1F1F1F"/>
                  </a:solidFill>
                  <a:latin typeface="Mulish" panose="020B0604020202020204" charset="0"/>
                </a:endParaRPr>
              </a:p>
              <a:p>
                <a:r>
                  <a:rPr lang="en-US" sz="2500" dirty="0">
                    <a:solidFill>
                      <a:srgbClr val="1F1F1F"/>
                    </a:solidFill>
                    <a:latin typeface="Mulish" panose="020B0604020202020204" charset="0"/>
                  </a:rPr>
                  <a:t>		</a:t>
                </a:r>
              </a:p>
              <a:p>
                <a:r>
                  <a:rPr lang="en-US" sz="2500" dirty="0">
                    <a:solidFill>
                      <a:srgbClr val="1F1F1F"/>
                    </a:solidFill>
                    <a:latin typeface="Mulish" panose="020B0604020202020204" charset="0"/>
                  </a:rPr>
                  <a:t>		=E ( d – E(d))</a:t>
                </a:r>
                <a:r>
                  <a:rPr lang="en-US" sz="2500" baseline="30000" dirty="0">
                    <a:solidFill>
                      <a:srgbClr val="1F1F1F"/>
                    </a:solidFill>
                    <a:latin typeface="Mulish" panose="020B0604020202020204" charset="0"/>
                  </a:rPr>
                  <a:t>2</a:t>
                </a:r>
                <a:r>
                  <a:rPr lang="en-US" sz="2500" dirty="0">
                    <a:solidFill>
                      <a:srgbClr val="1F1F1F"/>
                    </a:solidFill>
                    <a:latin typeface="Mulish" panose="020B0604020202020204" charset="0"/>
                  </a:rPr>
                  <a:t>   </a:t>
                </a:r>
                <a:endParaRPr lang="en-US" sz="2500" dirty="0">
                  <a:latin typeface="Mulish" panose="020B0604020202020204" charset="0"/>
                </a:endParaRPr>
              </a:p>
            </p:txBody>
          </p:sp>
        </mc:Choice>
        <mc:Fallback xmlns="">
          <p:sp>
            <p:nvSpPr>
              <p:cNvPr id="2" name="Google Shape;920;p69">
                <a:extLst>
                  <a:ext uri="{FF2B5EF4-FFF2-40B4-BE49-F238E27FC236}">
                    <a16:creationId xmlns:a16="http://schemas.microsoft.com/office/drawing/2014/main" id="{57DF7EF7-4232-158E-E40E-BD31C4AD4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13" y="1351225"/>
                <a:ext cx="7960091" cy="1996135"/>
              </a:xfrm>
              <a:prstGeom prst="rect">
                <a:avLst/>
              </a:prstGeom>
              <a:blipFill>
                <a:blip r:embed="rId4"/>
                <a:stretch>
                  <a:fillRect l="-13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46F32E-B489-94F7-5209-570C312AFA42}"/>
              </a:ext>
            </a:extLst>
          </p:cNvPr>
          <p:cNvCxnSpPr/>
          <p:nvPr/>
        </p:nvCxnSpPr>
        <p:spPr>
          <a:xfrm>
            <a:off x="2791667" y="4237150"/>
            <a:ext cx="497702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0B56E3-5B15-C370-BD93-C0B5DD54B747}"/>
              </a:ext>
            </a:extLst>
          </p:cNvPr>
          <p:cNvCxnSpPr/>
          <p:nvPr/>
        </p:nvCxnSpPr>
        <p:spPr>
          <a:xfrm>
            <a:off x="5228504" y="3960254"/>
            <a:ext cx="0" cy="553792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230F3D-448B-9C64-5FA5-E00B8CB8791B}"/>
              </a:ext>
            </a:extLst>
          </p:cNvPr>
          <p:cNvCxnSpPr/>
          <p:nvPr/>
        </p:nvCxnSpPr>
        <p:spPr>
          <a:xfrm>
            <a:off x="6194420" y="3960254"/>
            <a:ext cx="0" cy="55379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F9FE2631-348C-9703-D3E4-3F08947ADFDE}"/>
              </a:ext>
            </a:extLst>
          </p:cNvPr>
          <p:cNvSpPr/>
          <p:nvPr/>
        </p:nvSpPr>
        <p:spPr>
          <a:xfrm>
            <a:off x="3438659" y="4108361"/>
            <a:ext cx="425154" cy="296208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C3A24C97-06BB-B664-56BD-95D0179DA0D7}"/>
              </a:ext>
            </a:extLst>
          </p:cNvPr>
          <p:cNvSpPr/>
          <p:nvPr/>
        </p:nvSpPr>
        <p:spPr>
          <a:xfrm>
            <a:off x="3937889" y="4108361"/>
            <a:ext cx="425154" cy="296208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2F7818D8-0F8A-78D4-2D9B-6ABBA2B397C6}"/>
              </a:ext>
            </a:extLst>
          </p:cNvPr>
          <p:cNvSpPr/>
          <p:nvPr/>
        </p:nvSpPr>
        <p:spPr>
          <a:xfrm>
            <a:off x="4489105" y="4108361"/>
            <a:ext cx="425154" cy="296208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287CBAF4-988B-6F7E-C431-2590BB2A539C}"/>
              </a:ext>
            </a:extLst>
          </p:cNvPr>
          <p:cNvSpPr/>
          <p:nvPr/>
        </p:nvSpPr>
        <p:spPr>
          <a:xfrm>
            <a:off x="5478666" y="4108361"/>
            <a:ext cx="425154" cy="296208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E54F1072-7A73-0608-31DF-34272AB1E889}"/>
              </a:ext>
            </a:extLst>
          </p:cNvPr>
          <p:cNvSpPr/>
          <p:nvPr/>
        </p:nvSpPr>
        <p:spPr>
          <a:xfrm>
            <a:off x="6380619" y="4089046"/>
            <a:ext cx="425154" cy="296208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920;p69">
            <a:extLst>
              <a:ext uri="{FF2B5EF4-FFF2-40B4-BE49-F238E27FC236}">
                <a16:creationId xmlns:a16="http://schemas.microsoft.com/office/drawing/2014/main" id="{1EF28A95-9E60-03E3-1B21-FAAB04EA7114}"/>
              </a:ext>
            </a:extLst>
          </p:cNvPr>
          <p:cNvSpPr txBox="1">
            <a:spLocks/>
          </p:cNvSpPr>
          <p:nvPr/>
        </p:nvSpPr>
        <p:spPr>
          <a:xfrm>
            <a:off x="4802295" y="4572022"/>
            <a:ext cx="955768" cy="43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dirty="0">
                <a:latin typeface="Mulish" panose="020B0604020202020204" charset="0"/>
              </a:rPr>
              <a:t>E(d)</a:t>
            </a:r>
          </a:p>
        </p:txBody>
      </p:sp>
      <p:sp>
        <p:nvSpPr>
          <p:cNvPr id="14" name="Google Shape;920;p69">
            <a:extLst>
              <a:ext uri="{FF2B5EF4-FFF2-40B4-BE49-F238E27FC236}">
                <a16:creationId xmlns:a16="http://schemas.microsoft.com/office/drawing/2014/main" id="{0039BEBB-FC21-22ED-997B-20A10DCE6E1C}"/>
              </a:ext>
            </a:extLst>
          </p:cNvPr>
          <p:cNvSpPr txBox="1">
            <a:spLocks/>
          </p:cNvSpPr>
          <p:nvPr/>
        </p:nvSpPr>
        <p:spPr>
          <a:xfrm>
            <a:off x="5970322" y="4572022"/>
            <a:ext cx="448195" cy="43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l-GR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θ</a:t>
            </a:r>
            <a:endParaRPr lang="en-US" sz="2500" dirty="0">
              <a:latin typeface="Mulish" panose="020B060402020202020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4E5AEA-4080-C6BD-B41E-E3351CCE2B0D}"/>
              </a:ext>
            </a:extLst>
          </p:cNvPr>
          <p:cNvCxnSpPr/>
          <p:nvPr/>
        </p:nvCxnSpPr>
        <p:spPr>
          <a:xfrm>
            <a:off x="3052134" y="3747752"/>
            <a:ext cx="4456090" cy="0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920;p69">
            <a:extLst>
              <a:ext uri="{FF2B5EF4-FFF2-40B4-BE49-F238E27FC236}">
                <a16:creationId xmlns:a16="http://schemas.microsoft.com/office/drawing/2014/main" id="{47102B63-1AE0-CEA7-65C8-122B72523833}"/>
              </a:ext>
            </a:extLst>
          </p:cNvPr>
          <p:cNvSpPr txBox="1">
            <a:spLocks/>
          </p:cNvSpPr>
          <p:nvPr/>
        </p:nvSpPr>
        <p:spPr>
          <a:xfrm>
            <a:off x="4620568" y="3186416"/>
            <a:ext cx="1695339" cy="43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dirty="0">
                <a:latin typeface="Mulish" panose="020B0604020202020204" charset="0"/>
              </a:rPr>
              <a:t>Variance</a:t>
            </a:r>
          </a:p>
        </p:txBody>
      </p:sp>
    </p:spTree>
    <p:extLst>
      <p:ext uri="{BB962C8B-B14F-4D97-AF65-F5344CB8AC3E}">
        <p14:creationId xmlns:p14="http://schemas.microsoft.com/office/powerpoint/2010/main" val="860814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Bias And Variance </a:t>
            </a:r>
            <a:endParaRPr dirty="0"/>
          </a:p>
        </p:txBody>
      </p:sp>
      <p:sp>
        <p:nvSpPr>
          <p:cNvPr id="2" name="Google Shape;920;p69">
            <a:extLst>
              <a:ext uri="{FF2B5EF4-FFF2-40B4-BE49-F238E27FC236}">
                <a16:creationId xmlns:a16="http://schemas.microsoft.com/office/drawing/2014/main" id="{57DF7EF7-4232-158E-E40E-BD31C4AD4201}"/>
              </a:ext>
            </a:extLst>
          </p:cNvPr>
          <p:cNvSpPr txBox="1">
            <a:spLocks/>
          </p:cNvSpPr>
          <p:nvPr/>
        </p:nvSpPr>
        <p:spPr>
          <a:xfrm>
            <a:off x="1157333" y="1573682"/>
            <a:ext cx="7960091" cy="3179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Mulish" panose="020B0604020202020204" charset="0"/>
              </a:rPr>
              <a:t>Mean square error of estimator d</a:t>
            </a:r>
            <a:endParaRPr lang="en-US" sz="2500" b="0" i="0" dirty="0">
              <a:solidFill>
                <a:srgbClr val="1F1F1F"/>
              </a:solidFill>
              <a:effectLst/>
              <a:latin typeface="Mulish" panose="020B0604020202020204" charset="0"/>
            </a:endParaRPr>
          </a:p>
          <a:p>
            <a:endParaRPr lang="en-US" sz="2500" dirty="0">
              <a:solidFill>
                <a:srgbClr val="1F1F1F"/>
              </a:solidFill>
              <a:latin typeface="Mulish" panose="020B0604020202020204" charset="0"/>
            </a:endParaRPr>
          </a:p>
          <a:p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E (d - </a:t>
            </a:r>
            <a:r>
              <a:rPr lang="el-GR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θ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)</a:t>
            </a:r>
            <a:r>
              <a:rPr lang="en-US" sz="2500" b="0" i="0" baseline="30000" dirty="0">
                <a:solidFill>
                  <a:srgbClr val="1F1F1F"/>
                </a:solidFill>
                <a:effectLst/>
                <a:latin typeface="Mulish" panose="020B0604020202020204" charset="0"/>
              </a:rPr>
              <a:t>2</a:t>
            </a:r>
          </a:p>
          <a:p>
            <a:endParaRPr lang="en-US" sz="2500" baseline="30000" dirty="0">
              <a:solidFill>
                <a:srgbClr val="1F1F1F"/>
              </a:solidFill>
              <a:latin typeface="Mulish" panose="020B0604020202020204" charset="0"/>
            </a:endParaRPr>
          </a:p>
          <a:p>
            <a:r>
              <a:rPr lang="en-US" sz="2500" b="0" i="0" baseline="30000" dirty="0">
                <a:solidFill>
                  <a:srgbClr val="1F1F1F"/>
                </a:solidFill>
                <a:effectLst/>
                <a:latin typeface="Mulish" panose="020B0604020202020204" charset="0"/>
              </a:rPr>
              <a:t>= 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E (d -E(d) +E(d) - </a:t>
            </a:r>
            <a:r>
              <a:rPr lang="el-GR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θ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)</a:t>
            </a:r>
            <a:r>
              <a:rPr lang="en-US" sz="2500" b="0" i="0" baseline="30000" dirty="0">
                <a:solidFill>
                  <a:srgbClr val="1F1F1F"/>
                </a:solidFill>
                <a:effectLst/>
                <a:latin typeface="Mulish" panose="020B0604020202020204" charset="0"/>
              </a:rPr>
              <a:t>2</a:t>
            </a:r>
          </a:p>
          <a:p>
            <a:endParaRPr lang="en-US" sz="2500" baseline="30000" dirty="0">
              <a:solidFill>
                <a:srgbClr val="1F1F1F"/>
              </a:solidFill>
              <a:latin typeface="Mulish" panose="020B0604020202020204" charset="0"/>
            </a:endParaRPr>
          </a:p>
          <a:p>
            <a:r>
              <a:rPr lang="en-US" sz="2500" b="0" i="0" baseline="30000" dirty="0">
                <a:solidFill>
                  <a:srgbClr val="1F1F1F"/>
                </a:solidFill>
                <a:effectLst/>
                <a:latin typeface="Mulish" panose="020B0604020202020204" charset="0"/>
              </a:rPr>
              <a:t>= 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E [(d -E(d))</a:t>
            </a:r>
            <a:r>
              <a:rPr lang="en-US" sz="2500" baseline="30000" dirty="0">
                <a:solidFill>
                  <a:srgbClr val="1F1F1F"/>
                </a:solidFill>
                <a:latin typeface="Mulish" panose="020B0604020202020204" charset="0"/>
              </a:rPr>
              <a:t>2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 + (E(d) - </a:t>
            </a:r>
            <a:r>
              <a:rPr lang="el-GR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θ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)</a:t>
            </a:r>
            <a:r>
              <a:rPr lang="en-US" sz="2500" b="0" i="0" baseline="30000" dirty="0">
                <a:solidFill>
                  <a:srgbClr val="1F1F1F"/>
                </a:solidFill>
                <a:effectLst/>
                <a:latin typeface="Mulish" panose="020B0604020202020204" charset="0"/>
              </a:rPr>
              <a:t>2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- 2 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(d -E(d)) * (E(d) - </a:t>
            </a:r>
            <a:r>
              <a:rPr lang="el-GR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θ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)]</a:t>
            </a:r>
          </a:p>
          <a:p>
            <a:endParaRPr lang="en-US" sz="2500" b="0" i="0" dirty="0">
              <a:solidFill>
                <a:srgbClr val="1F1F1F"/>
              </a:solidFill>
              <a:effectLst/>
              <a:latin typeface="Mulish" panose="020B0604020202020204" charset="0"/>
            </a:endParaRPr>
          </a:p>
          <a:p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= 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E [(d -E(d))</a:t>
            </a:r>
            <a:r>
              <a:rPr lang="en-US" sz="2500" baseline="30000" dirty="0">
                <a:solidFill>
                  <a:srgbClr val="1F1F1F"/>
                </a:solidFill>
                <a:latin typeface="Mulish" panose="020B0604020202020204" charset="0"/>
              </a:rPr>
              <a:t>2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 + E(E(d) - </a:t>
            </a:r>
            <a:r>
              <a:rPr lang="el-GR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θ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)</a:t>
            </a:r>
            <a:r>
              <a:rPr lang="en-US" sz="2500" b="0" i="0" baseline="30000" dirty="0">
                <a:solidFill>
                  <a:srgbClr val="1F1F1F"/>
                </a:solidFill>
                <a:effectLst/>
                <a:latin typeface="Mulish" panose="020B0604020202020204" charset="0"/>
              </a:rPr>
              <a:t>2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- 2 E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(d -E(d)) * (E(d) - </a:t>
            </a:r>
            <a:r>
              <a:rPr lang="el-GR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θ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)]</a:t>
            </a:r>
          </a:p>
          <a:p>
            <a:endParaRPr lang="en-US" sz="2500" dirty="0">
              <a:solidFill>
                <a:srgbClr val="1F1F1F"/>
              </a:solidFill>
              <a:latin typeface="Mulish" panose="020B0604020202020204" charset="0"/>
            </a:endParaRPr>
          </a:p>
          <a:p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= 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E [(d -E(d))</a:t>
            </a:r>
            <a:r>
              <a:rPr lang="en-US" sz="2500" baseline="30000" dirty="0">
                <a:solidFill>
                  <a:srgbClr val="1F1F1F"/>
                </a:solidFill>
                <a:latin typeface="Mulish" panose="020B0604020202020204" charset="0"/>
              </a:rPr>
              <a:t>2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 + </a:t>
            </a:r>
            <a:r>
              <a:rPr lang="en-US" sz="2500" dirty="0">
                <a:solidFill>
                  <a:srgbClr val="FF0000"/>
                </a:solidFill>
                <a:latin typeface="Mulish" panose="020B0604020202020204" charset="0"/>
              </a:rPr>
              <a:t>(E(d) - </a:t>
            </a:r>
            <a:r>
              <a:rPr lang="el-GR" sz="2500" b="0" i="0" dirty="0">
                <a:solidFill>
                  <a:srgbClr val="FF0000"/>
                </a:solidFill>
                <a:effectLst/>
                <a:latin typeface="Mulish" panose="020B0604020202020204" charset="0"/>
              </a:rPr>
              <a:t>θ</a:t>
            </a:r>
            <a:r>
              <a:rPr lang="en-US" sz="2500" b="0" i="0" dirty="0">
                <a:solidFill>
                  <a:srgbClr val="FF0000"/>
                </a:solidFill>
                <a:effectLst/>
                <a:latin typeface="Mulish" panose="020B0604020202020204" charset="0"/>
              </a:rPr>
              <a:t>)</a:t>
            </a:r>
            <a:r>
              <a:rPr lang="en-US" sz="2500" b="0" i="0" baseline="30000" dirty="0">
                <a:solidFill>
                  <a:srgbClr val="FF0000"/>
                </a:solidFill>
                <a:effectLst/>
                <a:latin typeface="Mulish" panose="020B0604020202020204" charset="0"/>
              </a:rPr>
              <a:t>2</a:t>
            </a:r>
            <a:r>
              <a:rPr lang="en-US" sz="2500" b="0" i="0" dirty="0">
                <a:solidFill>
                  <a:srgbClr val="FF0000"/>
                </a:solidFill>
                <a:effectLst/>
                <a:latin typeface="Mulish" panose="020B0604020202020204" charset="0"/>
              </a:rPr>
              <a:t>- 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2 E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(d -E(d)) * (E(d) - </a:t>
            </a:r>
            <a:r>
              <a:rPr lang="el-GR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θ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)]</a:t>
            </a:r>
          </a:p>
          <a:p>
            <a:endParaRPr lang="en-US" sz="2500" b="0" i="0" baseline="30000" dirty="0">
              <a:solidFill>
                <a:srgbClr val="1F1F1F"/>
              </a:solidFill>
              <a:effectLst/>
              <a:latin typeface="Mulish" panose="020B0604020202020204" charset="0"/>
            </a:endParaRPr>
          </a:p>
          <a:p>
            <a:endParaRPr lang="en-US" sz="2500" b="0" i="0" baseline="30000" dirty="0">
              <a:solidFill>
                <a:srgbClr val="1F1F1F"/>
              </a:solidFill>
              <a:effectLst/>
              <a:latin typeface="Mulish" panose="020B0604020202020204" charset="0"/>
            </a:endParaRPr>
          </a:p>
          <a:p>
            <a:endParaRPr lang="en-US" sz="2500" b="0" i="0" baseline="30000" dirty="0">
              <a:solidFill>
                <a:srgbClr val="1F1F1F"/>
              </a:solidFill>
              <a:effectLst/>
              <a:latin typeface="Mulish" panose="020B0604020202020204" charset="0"/>
            </a:endParaRPr>
          </a:p>
        </p:txBody>
      </p:sp>
      <p:sp>
        <p:nvSpPr>
          <p:cNvPr id="15" name="Google Shape;920;p69">
            <a:extLst>
              <a:ext uri="{FF2B5EF4-FFF2-40B4-BE49-F238E27FC236}">
                <a16:creationId xmlns:a16="http://schemas.microsoft.com/office/drawing/2014/main" id="{063C94AC-FE3D-38ED-E632-CFC686094997}"/>
              </a:ext>
            </a:extLst>
          </p:cNvPr>
          <p:cNvSpPr txBox="1">
            <a:spLocks/>
          </p:cNvSpPr>
          <p:nvPr/>
        </p:nvSpPr>
        <p:spPr>
          <a:xfrm>
            <a:off x="3863813" y="4488575"/>
            <a:ext cx="165521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Constant</a:t>
            </a:r>
          </a:p>
        </p:txBody>
      </p:sp>
    </p:spTree>
    <p:extLst>
      <p:ext uri="{BB962C8B-B14F-4D97-AF65-F5344CB8AC3E}">
        <p14:creationId xmlns:p14="http://schemas.microsoft.com/office/powerpoint/2010/main" val="2297665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Bias And Variance </a:t>
            </a:r>
            <a:endParaRPr dirty="0"/>
          </a:p>
        </p:txBody>
      </p:sp>
      <p:sp>
        <p:nvSpPr>
          <p:cNvPr id="2" name="Google Shape;920;p69">
            <a:extLst>
              <a:ext uri="{FF2B5EF4-FFF2-40B4-BE49-F238E27FC236}">
                <a16:creationId xmlns:a16="http://schemas.microsoft.com/office/drawing/2014/main" id="{57DF7EF7-4232-158E-E40E-BD31C4AD4201}"/>
              </a:ext>
            </a:extLst>
          </p:cNvPr>
          <p:cNvSpPr txBox="1">
            <a:spLocks/>
          </p:cNvSpPr>
          <p:nvPr/>
        </p:nvSpPr>
        <p:spPr>
          <a:xfrm>
            <a:off x="1157333" y="1573682"/>
            <a:ext cx="7960091" cy="3179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Mulish" panose="020B0604020202020204" charset="0"/>
              </a:rPr>
              <a:t>Mean square error of estimator d</a:t>
            </a:r>
            <a:endParaRPr lang="en-US" sz="2500" b="0" i="0" dirty="0">
              <a:solidFill>
                <a:srgbClr val="1F1F1F"/>
              </a:solidFill>
              <a:effectLst/>
              <a:latin typeface="Mulish" panose="020B0604020202020204" charset="0"/>
            </a:endParaRPr>
          </a:p>
          <a:p>
            <a:endParaRPr lang="en-US" sz="2500" dirty="0">
              <a:solidFill>
                <a:srgbClr val="1F1F1F"/>
              </a:solidFill>
              <a:latin typeface="Mulish" panose="020B0604020202020204" charset="0"/>
            </a:endParaRPr>
          </a:p>
          <a:p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= 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E [(d -E(d))</a:t>
            </a:r>
            <a:r>
              <a:rPr lang="en-US" sz="2500" baseline="30000" dirty="0">
                <a:solidFill>
                  <a:srgbClr val="1F1F1F"/>
                </a:solidFill>
                <a:latin typeface="Mulish" panose="020B0604020202020204" charset="0"/>
              </a:rPr>
              <a:t>2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 + E(E(d) - </a:t>
            </a:r>
            <a:r>
              <a:rPr lang="el-GR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θ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)</a:t>
            </a:r>
            <a:r>
              <a:rPr lang="en-US" sz="2500" b="0" i="0" baseline="30000" dirty="0">
                <a:solidFill>
                  <a:srgbClr val="1F1F1F"/>
                </a:solidFill>
                <a:effectLst/>
                <a:latin typeface="Mulish" panose="020B0604020202020204" charset="0"/>
              </a:rPr>
              <a:t>2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- 2 E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(d -E(d)) * (E(d) - </a:t>
            </a:r>
            <a:r>
              <a:rPr lang="el-GR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θ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)]</a:t>
            </a:r>
          </a:p>
          <a:p>
            <a:endParaRPr lang="en-US" sz="2500" dirty="0">
              <a:solidFill>
                <a:srgbClr val="1F1F1F"/>
              </a:solidFill>
              <a:latin typeface="Mulish" panose="020B0604020202020204" charset="0"/>
            </a:endParaRPr>
          </a:p>
          <a:p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= 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E [(d -E(d))</a:t>
            </a:r>
            <a:r>
              <a:rPr lang="en-US" sz="2500" baseline="30000" dirty="0">
                <a:solidFill>
                  <a:srgbClr val="1F1F1F"/>
                </a:solidFill>
                <a:latin typeface="Mulish" panose="020B0604020202020204" charset="0"/>
              </a:rPr>
              <a:t>2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 + </a:t>
            </a:r>
            <a:r>
              <a:rPr lang="en-US" sz="2500" dirty="0">
                <a:solidFill>
                  <a:srgbClr val="FF0000"/>
                </a:solidFill>
                <a:latin typeface="Mulish" panose="020B0604020202020204" charset="0"/>
              </a:rPr>
              <a:t>(E(d) - </a:t>
            </a:r>
            <a:r>
              <a:rPr lang="el-GR" sz="2500" b="0" i="0" dirty="0">
                <a:solidFill>
                  <a:srgbClr val="FF0000"/>
                </a:solidFill>
                <a:effectLst/>
                <a:latin typeface="Mulish" panose="020B0604020202020204" charset="0"/>
              </a:rPr>
              <a:t>θ</a:t>
            </a:r>
            <a:r>
              <a:rPr lang="en-US" sz="2500" b="0" i="0" dirty="0">
                <a:solidFill>
                  <a:srgbClr val="FF0000"/>
                </a:solidFill>
                <a:effectLst/>
                <a:latin typeface="Mulish" panose="020B0604020202020204" charset="0"/>
              </a:rPr>
              <a:t>)</a:t>
            </a:r>
            <a:r>
              <a:rPr lang="en-US" sz="2500" b="0" i="0" baseline="30000" dirty="0">
                <a:solidFill>
                  <a:srgbClr val="FF0000"/>
                </a:solidFill>
                <a:effectLst/>
                <a:latin typeface="Mulish" panose="020B0604020202020204" charset="0"/>
              </a:rPr>
              <a:t>2</a:t>
            </a:r>
            <a:r>
              <a:rPr lang="en-US" sz="2500" b="0" i="0" dirty="0">
                <a:solidFill>
                  <a:srgbClr val="FF0000"/>
                </a:solidFill>
                <a:effectLst/>
                <a:latin typeface="Mulish" panose="020B0604020202020204" charset="0"/>
              </a:rPr>
              <a:t>- </a:t>
            </a:r>
            <a:r>
              <a:rPr lang="en-US" sz="2500" b="0" i="0" dirty="0">
                <a:solidFill>
                  <a:srgbClr val="00B050"/>
                </a:solidFill>
                <a:effectLst/>
                <a:latin typeface="Mulish" panose="020B0604020202020204" charset="0"/>
              </a:rPr>
              <a:t>2 E</a:t>
            </a:r>
            <a:r>
              <a:rPr lang="en-US" sz="2500" dirty="0">
                <a:solidFill>
                  <a:srgbClr val="00B050"/>
                </a:solidFill>
                <a:latin typeface="Mulish" panose="020B0604020202020204" charset="0"/>
              </a:rPr>
              <a:t>(d -E(d)) 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* (E(d) - </a:t>
            </a:r>
            <a:r>
              <a:rPr lang="el-GR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θ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)]</a:t>
            </a:r>
          </a:p>
          <a:p>
            <a:endParaRPr lang="en-US" sz="2500" b="0" i="0" baseline="30000" dirty="0">
              <a:solidFill>
                <a:srgbClr val="1F1F1F"/>
              </a:solidFill>
              <a:effectLst/>
              <a:latin typeface="Mulish" panose="020B0604020202020204" charset="0"/>
            </a:endParaRPr>
          </a:p>
          <a:p>
            <a:endParaRPr lang="en-US" sz="2500" b="0" i="0" baseline="30000" dirty="0">
              <a:solidFill>
                <a:srgbClr val="1F1F1F"/>
              </a:solidFill>
              <a:effectLst/>
              <a:latin typeface="Mulish" panose="020B0604020202020204" charset="0"/>
            </a:endParaRPr>
          </a:p>
          <a:p>
            <a:endParaRPr lang="en-US" sz="2500" b="0" i="0" baseline="30000" dirty="0">
              <a:solidFill>
                <a:srgbClr val="1F1F1F"/>
              </a:solidFill>
              <a:effectLst/>
              <a:latin typeface="Mulish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0F361-3E8B-E779-C6D1-B77C0F45C441}"/>
              </a:ext>
            </a:extLst>
          </p:cNvPr>
          <p:cNvSpPr txBox="1"/>
          <p:nvPr/>
        </p:nvSpPr>
        <p:spPr>
          <a:xfrm>
            <a:off x="1577813" y="3789874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B050"/>
                </a:solidFill>
                <a:effectLst/>
                <a:latin typeface="Mulish" panose="020B0604020202020204" charset="0"/>
              </a:rPr>
              <a:t>E</a:t>
            </a:r>
            <a:r>
              <a:rPr lang="en-US" sz="1400" dirty="0">
                <a:solidFill>
                  <a:srgbClr val="00B050"/>
                </a:solidFill>
                <a:latin typeface="Mulish" panose="020B0604020202020204" charset="0"/>
              </a:rPr>
              <a:t>(d -E(d)) </a:t>
            </a:r>
          </a:p>
          <a:p>
            <a:endParaRPr lang="en-US" dirty="0">
              <a:solidFill>
                <a:srgbClr val="00B050"/>
              </a:solidFill>
              <a:latin typeface="Mulish" panose="020B0604020202020204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Mulish" panose="020B0604020202020204" charset="0"/>
              </a:rPr>
              <a:t>E(d) – E(E(d))</a:t>
            </a:r>
          </a:p>
          <a:p>
            <a:r>
              <a:rPr lang="en-US" dirty="0">
                <a:solidFill>
                  <a:srgbClr val="00B050"/>
                </a:solidFill>
                <a:latin typeface="Mulish" panose="020B0604020202020204" charset="0"/>
              </a:rPr>
              <a:t>E(d) – E(d) = 0</a:t>
            </a:r>
          </a:p>
          <a:p>
            <a:r>
              <a:rPr lang="en-US" sz="1400" dirty="0">
                <a:solidFill>
                  <a:srgbClr val="00B050"/>
                </a:solidFill>
                <a:latin typeface="Mulish" panose="020B060402020202020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796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Bias And Variance </a:t>
            </a:r>
            <a:endParaRPr dirty="0"/>
          </a:p>
        </p:txBody>
      </p:sp>
      <p:sp>
        <p:nvSpPr>
          <p:cNvPr id="2" name="Google Shape;920;p69">
            <a:extLst>
              <a:ext uri="{FF2B5EF4-FFF2-40B4-BE49-F238E27FC236}">
                <a16:creationId xmlns:a16="http://schemas.microsoft.com/office/drawing/2014/main" id="{57DF7EF7-4232-158E-E40E-BD31C4AD4201}"/>
              </a:ext>
            </a:extLst>
          </p:cNvPr>
          <p:cNvSpPr txBox="1">
            <a:spLocks/>
          </p:cNvSpPr>
          <p:nvPr/>
        </p:nvSpPr>
        <p:spPr>
          <a:xfrm>
            <a:off x="1156125" y="2345207"/>
            <a:ext cx="7960091" cy="1845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Mulish" panose="020B0604020202020204" charset="0"/>
              </a:rPr>
              <a:t>Mean square error of estimator d</a:t>
            </a:r>
            <a:endParaRPr lang="en-US" sz="2500" b="0" i="0" dirty="0">
              <a:solidFill>
                <a:srgbClr val="1F1F1F"/>
              </a:solidFill>
              <a:effectLst/>
              <a:latin typeface="Mulish" panose="020B0604020202020204" charset="0"/>
            </a:endParaRPr>
          </a:p>
          <a:p>
            <a:endParaRPr lang="en-US" sz="2500" dirty="0">
              <a:solidFill>
                <a:srgbClr val="1F1F1F"/>
              </a:solidFill>
              <a:latin typeface="Mulish" panose="020B0604020202020204" charset="0"/>
            </a:endParaRPr>
          </a:p>
          <a:p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= 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E [(d -E(d))</a:t>
            </a:r>
            <a:r>
              <a:rPr lang="en-US" sz="2500" baseline="30000" dirty="0">
                <a:solidFill>
                  <a:srgbClr val="1F1F1F"/>
                </a:solidFill>
                <a:latin typeface="Mulish" panose="020B0604020202020204" charset="0"/>
              </a:rPr>
              <a:t>2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 + E(E(d) - </a:t>
            </a:r>
            <a:r>
              <a:rPr lang="el-GR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θ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)</a:t>
            </a:r>
            <a:r>
              <a:rPr lang="en-US" sz="2500" b="0" i="0" baseline="30000" dirty="0">
                <a:solidFill>
                  <a:srgbClr val="1F1F1F"/>
                </a:solidFill>
                <a:effectLst/>
                <a:latin typeface="Mulish" panose="020B0604020202020204" charset="0"/>
              </a:rPr>
              <a:t>2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- 2 E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(d -E(d)) * (E(d) - </a:t>
            </a:r>
            <a:r>
              <a:rPr lang="el-GR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θ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)]</a:t>
            </a:r>
          </a:p>
          <a:p>
            <a:endParaRPr lang="en-US" sz="2500" dirty="0">
              <a:solidFill>
                <a:srgbClr val="1F1F1F"/>
              </a:solidFill>
              <a:latin typeface="Mulish" panose="020B0604020202020204" charset="0"/>
            </a:endParaRPr>
          </a:p>
          <a:p>
            <a:r>
              <a:rPr lang="en-US" sz="2500" b="0" i="0" dirty="0">
                <a:solidFill>
                  <a:srgbClr val="1F1F1F"/>
                </a:solidFill>
                <a:effectLst/>
                <a:latin typeface="Mulish" panose="020B0604020202020204" charset="0"/>
              </a:rPr>
              <a:t>= 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E [(d -E(d))</a:t>
            </a:r>
            <a:r>
              <a:rPr lang="en-US" sz="2500" baseline="30000" dirty="0">
                <a:solidFill>
                  <a:srgbClr val="1F1F1F"/>
                </a:solidFill>
                <a:latin typeface="Mulish" panose="020B0604020202020204" charset="0"/>
              </a:rPr>
              <a:t>2</a:t>
            </a:r>
            <a:r>
              <a:rPr lang="en-US" sz="2500" dirty="0">
                <a:solidFill>
                  <a:srgbClr val="1F1F1F"/>
                </a:solidFill>
                <a:latin typeface="Mulish" panose="020B0604020202020204" charset="0"/>
              </a:rPr>
              <a:t> + </a:t>
            </a:r>
            <a:r>
              <a:rPr lang="en-US" sz="2500" dirty="0">
                <a:solidFill>
                  <a:schemeClr val="tx1"/>
                </a:solidFill>
                <a:latin typeface="Mulish" panose="020B0604020202020204" charset="0"/>
              </a:rPr>
              <a:t>(E(d) - </a:t>
            </a:r>
            <a:r>
              <a:rPr lang="el-GR" sz="2500" b="0" i="0" dirty="0">
                <a:solidFill>
                  <a:schemeClr val="tx1"/>
                </a:solidFill>
                <a:effectLst/>
                <a:latin typeface="Mulish" panose="020B0604020202020204" charset="0"/>
              </a:rPr>
              <a:t>θ</a:t>
            </a:r>
            <a:r>
              <a:rPr lang="en-US" sz="2500" b="0" i="0" dirty="0">
                <a:solidFill>
                  <a:schemeClr val="tx1"/>
                </a:solidFill>
                <a:effectLst/>
                <a:latin typeface="Mulish" panose="020B0604020202020204" charset="0"/>
              </a:rPr>
              <a:t>)</a:t>
            </a:r>
            <a:r>
              <a:rPr lang="en-US" sz="2500" b="0" i="0" baseline="30000" dirty="0">
                <a:solidFill>
                  <a:schemeClr val="tx1"/>
                </a:solidFill>
                <a:effectLst/>
                <a:latin typeface="Mulish" panose="020B0604020202020204" charset="0"/>
              </a:rPr>
              <a:t>2</a:t>
            </a:r>
          </a:p>
          <a:p>
            <a:endParaRPr lang="en-US" sz="2500" baseline="30000" dirty="0">
              <a:solidFill>
                <a:srgbClr val="FF0000"/>
              </a:solidFill>
              <a:latin typeface="Mulish" panose="020B0604020202020204" charset="0"/>
            </a:endParaRPr>
          </a:p>
          <a:p>
            <a:endParaRPr lang="en-US" sz="2500" b="0" i="0" baseline="30000" dirty="0">
              <a:solidFill>
                <a:srgbClr val="FF0000"/>
              </a:solidFill>
              <a:effectLst/>
              <a:latin typeface="Mulish" panose="020B0604020202020204" charset="0"/>
            </a:endParaRPr>
          </a:p>
          <a:p>
            <a:r>
              <a:rPr lang="en-US" sz="2500" baseline="30000" dirty="0">
                <a:solidFill>
                  <a:srgbClr val="FF0000"/>
                </a:solidFill>
                <a:latin typeface="Mulish" panose="020B0604020202020204" charset="0"/>
              </a:rPr>
              <a:t>= </a:t>
            </a:r>
            <a:r>
              <a:rPr lang="en-US" sz="2500" baseline="30000" dirty="0" err="1">
                <a:solidFill>
                  <a:srgbClr val="FF0000"/>
                </a:solidFill>
                <a:latin typeface="Mulish" panose="020B0604020202020204" charset="0"/>
              </a:rPr>
              <a:t>Varience</a:t>
            </a:r>
            <a:r>
              <a:rPr lang="en-US" sz="2500" baseline="30000" dirty="0">
                <a:solidFill>
                  <a:srgbClr val="FF0000"/>
                </a:solidFill>
                <a:latin typeface="Mulish" panose="020B0604020202020204" charset="0"/>
              </a:rPr>
              <a:t> + Bias2</a:t>
            </a:r>
            <a:endParaRPr lang="en-US" sz="2500" b="0" i="0" baseline="30000" dirty="0">
              <a:solidFill>
                <a:srgbClr val="FF0000"/>
              </a:solidFill>
              <a:effectLst/>
              <a:latin typeface="Mulish" panose="020B0604020202020204" charset="0"/>
            </a:endParaRPr>
          </a:p>
          <a:p>
            <a:endParaRPr lang="en-US" sz="2500" baseline="30000" dirty="0">
              <a:solidFill>
                <a:srgbClr val="FF0000"/>
              </a:solidFill>
              <a:latin typeface="Mulish" panose="020B0604020202020204" charset="0"/>
            </a:endParaRPr>
          </a:p>
          <a:p>
            <a:endParaRPr lang="en-US" sz="2500" b="0" i="0" dirty="0">
              <a:solidFill>
                <a:srgbClr val="1F1F1F"/>
              </a:solidFill>
              <a:effectLst/>
              <a:latin typeface="Mulish" panose="020B0604020202020204" charset="0"/>
            </a:endParaRPr>
          </a:p>
          <a:p>
            <a:endParaRPr lang="en-US" sz="2500" b="0" i="0" baseline="30000" dirty="0">
              <a:solidFill>
                <a:srgbClr val="1F1F1F"/>
              </a:solidFill>
              <a:effectLst/>
              <a:latin typeface="Mulish" panose="020B0604020202020204" charset="0"/>
            </a:endParaRPr>
          </a:p>
          <a:p>
            <a:endParaRPr lang="en-US" sz="2500" b="0" i="0" baseline="30000" dirty="0">
              <a:solidFill>
                <a:srgbClr val="1F1F1F"/>
              </a:solidFill>
              <a:effectLst/>
              <a:latin typeface="Mulish" panose="020B0604020202020204" charset="0"/>
            </a:endParaRPr>
          </a:p>
          <a:p>
            <a:endParaRPr lang="en-US" sz="2500" b="0" i="0" baseline="30000" dirty="0">
              <a:solidFill>
                <a:srgbClr val="1F1F1F"/>
              </a:solidFill>
              <a:effectLst/>
              <a:latin typeface="Mulis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57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6"/>
          <p:cNvSpPr txBox="1">
            <a:spLocks noGrp="1"/>
          </p:cNvSpPr>
          <p:nvPr>
            <p:ph type="title"/>
          </p:nvPr>
        </p:nvSpPr>
        <p:spPr>
          <a:xfrm>
            <a:off x="3223260" y="1821180"/>
            <a:ext cx="395478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/>
              <a:t>Thank You</a:t>
            </a:r>
            <a:endParaRPr sz="7000" dirty="0"/>
          </a:p>
        </p:txBody>
      </p:sp>
    </p:spTree>
    <p:extLst>
      <p:ext uri="{BB962C8B-B14F-4D97-AF65-F5344CB8AC3E}">
        <p14:creationId xmlns:p14="http://schemas.microsoft.com/office/powerpoint/2010/main" val="148187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Parametric Regression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887743" y="1516978"/>
            <a:ext cx="7498685" cy="2109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Parametric regression is a type of regression analysis where we assume that the relationship between the independent variables (predictors) and the dependent variable (target) can be modeled by a specific functional form, typically characterized by a finite set of parameters.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Parametric Regression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97484D-475E-41AD-A491-E08848413FF5}"/>
              </a:ext>
            </a:extLst>
          </p:cNvPr>
          <p:cNvSpPr txBox="1"/>
          <p:nvPr/>
        </p:nvSpPr>
        <p:spPr>
          <a:xfrm>
            <a:off x="2994179" y="1644140"/>
            <a:ext cx="183279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i="1" spc="60" dirty="0">
                <a:solidFill>
                  <a:schemeClr val="tx1"/>
                </a:solidFill>
                <a:latin typeface="Liberation Serif"/>
                <a:cs typeface="Liberation Serif"/>
              </a:rPr>
              <a:t>r</a:t>
            </a:r>
            <a:r>
              <a:rPr lang="en-US" sz="3000" b="1" i="1" spc="45" dirty="0">
                <a:solidFill>
                  <a:schemeClr val="tx1"/>
                </a:solidFill>
                <a:latin typeface="Liberation Serif"/>
                <a:cs typeface="Liberation Serif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Asana Math"/>
                <a:cs typeface="Asana Math"/>
              </a:rPr>
              <a:t>=</a:t>
            </a:r>
            <a:r>
              <a:rPr lang="en-US" sz="3000" b="1" spc="20" dirty="0">
                <a:solidFill>
                  <a:schemeClr val="tx1"/>
                </a:solidFill>
                <a:latin typeface="Asana Math"/>
                <a:cs typeface="Asana Math"/>
              </a:rPr>
              <a:t> </a:t>
            </a:r>
            <a:r>
              <a:rPr lang="en-US" sz="3000" b="1" i="1" spc="229" dirty="0">
                <a:solidFill>
                  <a:schemeClr val="tx1"/>
                </a:solidFill>
                <a:latin typeface="Liberation Serif"/>
                <a:cs typeface="Liberation Serif"/>
              </a:rPr>
              <a:t>f</a:t>
            </a:r>
            <a:r>
              <a:rPr lang="en-US" sz="3000" b="1" i="1" spc="-160" dirty="0">
                <a:solidFill>
                  <a:schemeClr val="tx1"/>
                </a:solidFill>
                <a:latin typeface="Liberation Serif"/>
                <a:cs typeface="Liberation Serif"/>
              </a:rPr>
              <a:t> </a:t>
            </a:r>
            <a:r>
              <a:rPr lang="en-US" sz="3000" b="1" spc="120" dirty="0">
                <a:solidFill>
                  <a:schemeClr val="tx1"/>
                </a:solidFill>
                <a:latin typeface="Symbola"/>
                <a:cs typeface="Symbola"/>
              </a:rPr>
              <a:t>(</a:t>
            </a:r>
            <a:r>
              <a:rPr lang="en-US" sz="3000" b="1" i="1" spc="120" dirty="0">
                <a:solidFill>
                  <a:schemeClr val="tx1"/>
                </a:solidFill>
                <a:latin typeface="Liberation Serif"/>
                <a:cs typeface="Liberation Serif"/>
              </a:rPr>
              <a:t>x</a:t>
            </a:r>
            <a:r>
              <a:rPr lang="en-US" sz="3000" b="1" spc="120" dirty="0">
                <a:solidFill>
                  <a:schemeClr val="tx1"/>
                </a:solidFill>
                <a:latin typeface="Symbola"/>
                <a:cs typeface="Symbola"/>
              </a:rPr>
              <a:t>)</a:t>
            </a:r>
            <a:r>
              <a:rPr lang="en-US" sz="3000" b="1" spc="-40" dirty="0">
                <a:solidFill>
                  <a:schemeClr val="tx1"/>
                </a:solidFill>
                <a:latin typeface="Symbola"/>
                <a:cs typeface="Symbola"/>
              </a:rPr>
              <a:t> 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849D3-4A27-41D1-8859-A6F7CC42828F}"/>
              </a:ext>
            </a:extLst>
          </p:cNvPr>
          <p:cNvSpPr txBox="1"/>
          <p:nvPr/>
        </p:nvSpPr>
        <p:spPr>
          <a:xfrm>
            <a:off x="2804296" y="2496894"/>
            <a:ext cx="495176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i="1" spc="60" dirty="0" err="1">
                <a:solidFill>
                  <a:schemeClr val="tx1"/>
                </a:solidFill>
                <a:latin typeface="Liberation Serif"/>
                <a:cs typeface="Liberation Serif"/>
              </a:rPr>
              <a:t>e.g</a:t>
            </a:r>
            <a:r>
              <a:rPr lang="en-US" sz="3000" b="1" i="1" spc="60" dirty="0">
                <a:solidFill>
                  <a:schemeClr val="tx1"/>
                </a:solidFill>
                <a:latin typeface="Liberation Serif"/>
                <a:cs typeface="Liberation Serif"/>
              </a:rPr>
              <a:t>, r</a:t>
            </a:r>
            <a:r>
              <a:rPr lang="en-US" sz="3000" b="1" i="1" spc="45" dirty="0">
                <a:solidFill>
                  <a:schemeClr val="tx1"/>
                </a:solidFill>
                <a:latin typeface="Liberation Serif"/>
                <a:cs typeface="Liberation Serif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Asana Math"/>
                <a:cs typeface="Asana Math"/>
              </a:rPr>
              <a:t>= </a:t>
            </a:r>
            <a:r>
              <a:rPr lang="en-US" sz="3000" b="1" dirty="0" err="1">
                <a:solidFill>
                  <a:schemeClr val="tx1"/>
                </a:solidFill>
                <a:latin typeface="Asana Math"/>
                <a:cs typeface="Asana Math"/>
              </a:rPr>
              <a:t>mX</a:t>
            </a:r>
            <a:r>
              <a:rPr lang="en-US" sz="3000" b="1" dirty="0">
                <a:solidFill>
                  <a:schemeClr val="tx1"/>
                </a:solidFill>
                <a:latin typeface="Asana Math"/>
                <a:cs typeface="Asana Math"/>
              </a:rPr>
              <a:t> + c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4BD6BD-5CD8-4C95-82F1-2C80FC4BD7DB}"/>
              </a:ext>
            </a:extLst>
          </p:cNvPr>
          <p:cNvSpPr txBox="1"/>
          <p:nvPr/>
        </p:nvSpPr>
        <p:spPr>
          <a:xfrm>
            <a:off x="2994179" y="3783011"/>
            <a:ext cx="49517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i="1" spc="60" dirty="0">
                <a:solidFill>
                  <a:schemeClr val="tx1"/>
                </a:solidFill>
                <a:latin typeface="Liberation Serif"/>
                <a:cs typeface="Liberation Serif"/>
              </a:rPr>
              <a:t>r</a:t>
            </a:r>
            <a:r>
              <a:rPr lang="en-US" sz="3000" b="1" i="1" spc="45" dirty="0">
                <a:solidFill>
                  <a:schemeClr val="tx1"/>
                </a:solidFill>
                <a:latin typeface="Liberation Serif"/>
                <a:cs typeface="Liberation Serif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Asana Math"/>
                <a:cs typeface="Asana Math"/>
              </a:rPr>
              <a:t>= </a:t>
            </a:r>
            <a:r>
              <a:rPr lang="el-GR" sz="3200" i="1" spc="60" dirty="0">
                <a:solidFill>
                  <a:srgbClr val="0168B4"/>
                </a:solidFill>
                <a:latin typeface="Liberation Serif"/>
                <a:cs typeface="Liberation Serif"/>
              </a:rPr>
              <a:t>θ </a:t>
            </a:r>
            <a:r>
              <a:rPr lang="en-US" sz="3200" i="1" spc="60" dirty="0">
                <a:solidFill>
                  <a:srgbClr val="0168B4"/>
                </a:solidFill>
                <a:latin typeface="Liberation Serif"/>
                <a:cs typeface="Liberation Serif"/>
              </a:rPr>
              <a:t>* </a:t>
            </a:r>
            <a:r>
              <a:rPr lang="en-US" sz="3000" b="1" dirty="0">
                <a:solidFill>
                  <a:schemeClr val="tx1"/>
                </a:solidFill>
                <a:latin typeface="Asana Math"/>
                <a:cs typeface="Asana Math"/>
              </a:rPr>
              <a:t>X + c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4D5F04-EEE5-450A-A340-6692C2C6B849}"/>
              </a:ext>
            </a:extLst>
          </p:cNvPr>
          <p:cNvSpPr txBox="1"/>
          <p:nvPr/>
        </p:nvSpPr>
        <p:spPr>
          <a:xfrm>
            <a:off x="768479" y="3104562"/>
            <a:ext cx="495176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i="1" spc="60" dirty="0">
                <a:solidFill>
                  <a:schemeClr val="tx1"/>
                </a:solidFill>
                <a:latin typeface="Liberation Serif"/>
                <a:cs typeface="Liberation Serif"/>
              </a:rPr>
              <a:t>This can be written as</a:t>
            </a:r>
            <a:endParaRPr lang="en-US" sz="3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19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Parametric Regression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4BD6BD-5CD8-4C95-82F1-2C80FC4BD7DB}"/>
              </a:ext>
            </a:extLst>
          </p:cNvPr>
          <p:cNvSpPr txBox="1"/>
          <p:nvPr/>
        </p:nvSpPr>
        <p:spPr>
          <a:xfrm>
            <a:off x="1504280" y="1630764"/>
            <a:ext cx="60483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3200" i="1" spc="60" dirty="0">
                <a:solidFill>
                  <a:srgbClr val="FF0000"/>
                </a:solidFill>
                <a:latin typeface="Liberation Serif"/>
                <a:cs typeface="Liberation Serif"/>
              </a:rPr>
              <a:t>θ </a:t>
            </a:r>
            <a:r>
              <a:rPr lang="en-US" sz="3200" i="1" spc="60" dirty="0">
                <a:solidFill>
                  <a:srgbClr val="FF0000"/>
                </a:solidFill>
                <a:latin typeface="Liberation Serif"/>
                <a:cs typeface="Liberation Serif"/>
              </a:rPr>
              <a:t>* </a:t>
            </a:r>
            <a:r>
              <a:rPr lang="en-US" sz="3000" b="1" dirty="0">
                <a:solidFill>
                  <a:srgbClr val="FF0000"/>
                </a:solidFill>
                <a:latin typeface="Asana Math"/>
                <a:cs typeface="Asana Math"/>
              </a:rPr>
              <a:t>X + c  </a:t>
            </a:r>
            <a:r>
              <a:rPr lang="en-US" sz="3000" b="1" dirty="0">
                <a:solidFill>
                  <a:schemeClr val="tx1"/>
                </a:solidFill>
                <a:latin typeface="Asana Math"/>
                <a:cs typeface="Asana Math"/>
              </a:rPr>
              <a:t>Can be written as   </a:t>
            </a:r>
            <a:r>
              <a:rPr lang="en-US" sz="3000" b="1" dirty="0">
                <a:solidFill>
                  <a:srgbClr val="FF0000"/>
                </a:solidFill>
                <a:latin typeface="Asana Math"/>
                <a:cs typeface="Asana Math"/>
              </a:rPr>
              <a:t>g(x|</a:t>
            </a:r>
            <a:r>
              <a:rPr lang="el-GR" sz="2800" i="1" spc="60" dirty="0">
                <a:solidFill>
                  <a:srgbClr val="FF0000"/>
                </a:solidFill>
                <a:latin typeface="Liberation Serif"/>
                <a:cs typeface="Liberation Serif"/>
              </a:rPr>
              <a:t> θ</a:t>
            </a:r>
            <a:r>
              <a:rPr lang="en-US" sz="2800" i="1" spc="60" dirty="0">
                <a:solidFill>
                  <a:srgbClr val="FF0000"/>
                </a:solidFill>
                <a:latin typeface="Liberation Serif"/>
                <a:cs typeface="Liberation Serif"/>
              </a:rPr>
              <a:t>)</a:t>
            </a:r>
            <a:endParaRPr lang="en-US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09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Parametric Regression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2FF68-BEB8-4873-BFEF-315B3EDCAAE0}"/>
              </a:ext>
            </a:extLst>
          </p:cNvPr>
          <p:cNvSpPr txBox="1"/>
          <p:nvPr/>
        </p:nvSpPr>
        <p:spPr>
          <a:xfrm>
            <a:off x="3006237" y="1613425"/>
            <a:ext cx="35472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i="1" spc="60" dirty="0">
                <a:solidFill>
                  <a:schemeClr val="tx1"/>
                </a:solidFill>
                <a:latin typeface="Liberation Serif"/>
                <a:cs typeface="Liberation Serif"/>
              </a:rPr>
              <a:t>r</a:t>
            </a:r>
            <a:r>
              <a:rPr lang="en-US" sz="3000" b="1" i="1" spc="45" dirty="0">
                <a:solidFill>
                  <a:schemeClr val="tx1"/>
                </a:solidFill>
                <a:latin typeface="Liberation Serif"/>
                <a:cs typeface="Liberation Serif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Asana Math"/>
                <a:cs typeface="Asana Math"/>
              </a:rPr>
              <a:t>=</a:t>
            </a:r>
            <a:r>
              <a:rPr lang="en-US" sz="3000" b="1" spc="20" dirty="0">
                <a:solidFill>
                  <a:schemeClr val="tx1"/>
                </a:solidFill>
                <a:latin typeface="Asana Math"/>
                <a:cs typeface="Asana Math"/>
              </a:rPr>
              <a:t> </a:t>
            </a:r>
            <a:r>
              <a:rPr lang="en-US" sz="3000" b="1" i="1" spc="229" dirty="0">
                <a:solidFill>
                  <a:schemeClr val="tx1"/>
                </a:solidFill>
                <a:latin typeface="Liberation Serif"/>
                <a:cs typeface="Liberation Serif"/>
              </a:rPr>
              <a:t>f</a:t>
            </a:r>
            <a:r>
              <a:rPr lang="en-US" sz="3000" b="1" i="1" spc="-160" dirty="0">
                <a:solidFill>
                  <a:schemeClr val="tx1"/>
                </a:solidFill>
                <a:latin typeface="Liberation Serif"/>
                <a:cs typeface="Liberation Serif"/>
              </a:rPr>
              <a:t> </a:t>
            </a:r>
            <a:r>
              <a:rPr lang="en-US" sz="3000" b="1" spc="120" dirty="0">
                <a:solidFill>
                  <a:schemeClr val="tx1"/>
                </a:solidFill>
                <a:latin typeface="Symbola"/>
                <a:cs typeface="Symbola"/>
              </a:rPr>
              <a:t>(</a:t>
            </a:r>
            <a:r>
              <a:rPr lang="en-US" sz="3000" b="1" i="1" spc="120" dirty="0">
                <a:solidFill>
                  <a:schemeClr val="tx1"/>
                </a:solidFill>
                <a:latin typeface="Liberation Serif"/>
                <a:cs typeface="Liberation Serif"/>
              </a:rPr>
              <a:t>x</a:t>
            </a:r>
            <a:r>
              <a:rPr lang="en-US" sz="3000" b="1" spc="120" dirty="0">
                <a:solidFill>
                  <a:schemeClr val="tx1"/>
                </a:solidFill>
                <a:latin typeface="Symbola"/>
                <a:cs typeface="Symbola"/>
              </a:rPr>
              <a:t>) + </a:t>
            </a:r>
            <a:r>
              <a:rPr lang="el-GR" sz="3200" i="1" spc="-50" dirty="0">
                <a:solidFill>
                  <a:srgbClr val="0168B4"/>
                </a:solidFill>
                <a:latin typeface="Liberation Serif"/>
                <a:cs typeface="Liberation Serif"/>
              </a:rPr>
              <a:t>ϵ</a:t>
            </a:r>
            <a:r>
              <a:rPr lang="en-US" sz="3000" b="1" spc="-40" dirty="0">
                <a:solidFill>
                  <a:schemeClr val="tx1"/>
                </a:solidFill>
                <a:latin typeface="Symbola"/>
                <a:cs typeface="Symbola"/>
              </a:rPr>
              <a:t> 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B773C-D5BA-423E-B367-DB70744CD578}"/>
              </a:ext>
            </a:extLst>
          </p:cNvPr>
          <p:cNvSpPr txBox="1"/>
          <p:nvPr/>
        </p:nvSpPr>
        <p:spPr>
          <a:xfrm>
            <a:off x="2493886" y="3112454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9890">
              <a:lnSpc>
                <a:spcPct val="100000"/>
              </a:lnSpc>
              <a:spcBef>
                <a:spcPts val="335"/>
              </a:spcBef>
              <a:buClr>
                <a:srgbClr val="DCB413"/>
              </a:buClr>
              <a:tabLst>
                <a:tab pos="565150" algn="l"/>
              </a:tabLst>
            </a:pPr>
            <a:r>
              <a:rPr lang="el-GR" sz="3000" i="1" dirty="0">
                <a:solidFill>
                  <a:schemeClr val="tx1"/>
                </a:solidFill>
                <a:latin typeface="Liberation Serif"/>
                <a:cs typeface="Liberation Serif"/>
              </a:rPr>
              <a:t>ϵ</a:t>
            </a:r>
            <a:r>
              <a:rPr lang="el-GR" sz="3000" i="1" spc="70" dirty="0">
                <a:solidFill>
                  <a:schemeClr val="tx1"/>
                </a:solidFill>
                <a:latin typeface="Liberation Serif"/>
                <a:cs typeface="Liberation Serif"/>
              </a:rPr>
              <a:t> </a:t>
            </a:r>
            <a:r>
              <a:rPr lang="el-GR" sz="3000" dirty="0">
                <a:solidFill>
                  <a:schemeClr val="tx1"/>
                </a:solidFill>
                <a:latin typeface="Asana Math"/>
                <a:cs typeface="Asana Math"/>
              </a:rPr>
              <a:t>∼</a:t>
            </a:r>
            <a:r>
              <a:rPr lang="el-GR" sz="3000" spc="75" dirty="0">
                <a:solidFill>
                  <a:schemeClr val="tx1"/>
                </a:solidFill>
                <a:latin typeface="Asana Math"/>
                <a:cs typeface="Asana Math"/>
              </a:rPr>
              <a:t> </a:t>
            </a:r>
            <a:r>
              <a:rPr lang="en-US" sz="3000" i="1" dirty="0">
                <a:solidFill>
                  <a:schemeClr val="tx1"/>
                </a:solidFill>
                <a:latin typeface="Georgia"/>
                <a:cs typeface="Georgia"/>
              </a:rPr>
              <a:t>N</a:t>
            </a:r>
            <a:r>
              <a:rPr lang="en-US" sz="3000" i="1" spc="-80" dirty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Symbola"/>
                <a:cs typeface="Symbola"/>
              </a:rPr>
              <a:t>(</a:t>
            </a:r>
            <a:r>
              <a:rPr lang="en-US" sz="3000" dirty="0">
                <a:solidFill>
                  <a:schemeClr val="tx1"/>
                </a:solidFill>
                <a:latin typeface="LM Roman 10"/>
                <a:cs typeface="LM Roman 10"/>
              </a:rPr>
              <a:t>0</a:t>
            </a:r>
            <a:r>
              <a:rPr lang="en-US" sz="3000" i="1" dirty="0">
                <a:solidFill>
                  <a:schemeClr val="tx1"/>
                </a:solidFill>
                <a:latin typeface="Liberation Serif"/>
                <a:cs typeface="Liberation Serif"/>
              </a:rPr>
              <a:t>,</a:t>
            </a:r>
            <a:r>
              <a:rPr lang="en-US" sz="3000" i="1" spc="-65" dirty="0">
                <a:solidFill>
                  <a:schemeClr val="tx1"/>
                </a:solidFill>
                <a:latin typeface="Liberation Serif"/>
                <a:cs typeface="Liberation Serif"/>
              </a:rPr>
              <a:t> </a:t>
            </a:r>
            <a:r>
              <a:rPr lang="el-GR" sz="3000" i="1" spc="65" dirty="0">
                <a:solidFill>
                  <a:schemeClr val="tx1"/>
                </a:solidFill>
                <a:latin typeface="Liberation Serif"/>
                <a:cs typeface="Liberation Serif"/>
              </a:rPr>
              <a:t>σ</a:t>
            </a:r>
            <a:r>
              <a:rPr lang="el-GR" sz="3000" spc="97" baseline="38194" dirty="0">
                <a:solidFill>
                  <a:schemeClr val="tx1"/>
                </a:solidFill>
                <a:latin typeface="Trebuchet MS"/>
                <a:cs typeface="Trebuchet MS"/>
              </a:rPr>
              <a:t>2</a:t>
            </a:r>
            <a:r>
              <a:rPr lang="el-GR" sz="3000" spc="65" dirty="0">
                <a:solidFill>
                  <a:schemeClr val="tx1"/>
                </a:solidFill>
                <a:latin typeface="Symbola"/>
                <a:cs typeface="Symbola"/>
              </a:rPr>
              <a:t>)</a:t>
            </a:r>
            <a:endParaRPr lang="el-GR" sz="3000" dirty="0">
              <a:solidFill>
                <a:schemeClr val="tx1"/>
              </a:solidFill>
              <a:latin typeface="Symbola"/>
              <a:cs typeface="Symbol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06EAEB-7281-4055-A186-877127097838}"/>
              </a:ext>
            </a:extLst>
          </p:cNvPr>
          <p:cNvSpPr txBox="1"/>
          <p:nvPr/>
        </p:nvSpPr>
        <p:spPr>
          <a:xfrm>
            <a:off x="87922" y="2368529"/>
            <a:ext cx="87571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9890" algn="ctr">
              <a:lnSpc>
                <a:spcPct val="100000"/>
              </a:lnSpc>
              <a:spcBef>
                <a:spcPts val="335"/>
              </a:spcBef>
              <a:buClr>
                <a:srgbClr val="DCB413"/>
              </a:buClr>
              <a:tabLst>
                <a:tab pos="565150" algn="l"/>
              </a:tabLst>
            </a:pPr>
            <a:r>
              <a:rPr lang="en-US" sz="1800" dirty="0">
                <a:solidFill>
                  <a:schemeClr val="tx1"/>
                </a:solidFill>
                <a:latin typeface="Symbola"/>
                <a:cs typeface="Symbola"/>
              </a:rPr>
              <a:t>If we assume the noise to be gaussian, then we can model this Like a normal distribution with mean 0 with variance sigma</a:t>
            </a:r>
            <a:r>
              <a:rPr lang="en-US" sz="1800" baseline="30000" dirty="0">
                <a:solidFill>
                  <a:schemeClr val="tx1"/>
                </a:solidFill>
                <a:latin typeface="Symbola"/>
                <a:cs typeface="Symbola"/>
              </a:rPr>
              <a:t>2</a:t>
            </a:r>
            <a:endParaRPr lang="el-GR" sz="1800" baseline="30000" dirty="0">
              <a:solidFill>
                <a:schemeClr val="tx1"/>
              </a:solidFill>
              <a:latin typeface="Symbola"/>
              <a:cs typeface="Symbola"/>
            </a:endParaRPr>
          </a:p>
        </p:txBody>
      </p:sp>
    </p:spTree>
    <p:extLst>
      <p:ext uri="{BB962C8B-B14F-4D97-AF65-F5344CB8AC3E}">
        <p14:creationId xmlns:p14="http://schemas.microsoft.com/office/powerpoint/2010/main" val="339874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Parametric Regression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06EAEB-7281-4055-A186-877127097838}"/>
              </a:ext>
            </a:extLst>
          </p:cNvPr>
          <p:cNvSpPr txBox="1"/>
          <p:nvPr/>
        </p:nvSpPr>
        <p:spPr>
          <a:xfrm>
            <a:off x="0" y="1661714"/>
            <a:ext cx="87571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9890">
              <a:lnSpc>
                <a:spcPct val="100000"/>
              </a:lnSpc>
              <a:spcBef>
                <a:spcPts val="335"/>
              </a:spcBef>
              <a:buClr>
                <a:srgbClr val="DCB413"/>
              </a:buClr>
              <a:tabLst>
                <a:tab pos="565150" algn="l"/>
              </a:tabLst>
            </a:pPr>
            <a:r>
              <a:rPr lang="en-US" sz="3000" baseline="30000" dirty="0">
                <a:solidFill>
                  <a:schemeClr val="tx1"/>
                </a:solidFill>
                <a:latin typeface="Mulish" panose="020B0604020202020204" charset="0"/>
                <a:cs typeface="Symbola"/>
              </a:rPr>
              <a:t>So the probability of Getting r from input X is </a:t>
            </a:r>
            <a:endParaRPr lang="el-GR" sz="3000" baseline="30000" dirty="0">
              <a:solidFill>
                <a:schemeClr val="tx1"/>
              </a:solidFill>
              <a:latin typeface="Mulish" panose="020B0604020202020204" charset="0"/>
              <a:cs typeface="Symbol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281FF1-8429-48E1-9BF9-547E0936FADC}"/>
              </a:ext>
            </a:extLst>
          </p:cNvPr>
          <p:cNvSpPr txBox="1"/>
          <p:nvPr/>
        </p:nvSpPr>
        <p:spPr>
          <a:xfrm>
            <a:off x="2315048" y="2556293"/>
            <a:ext cx="375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9890">
              <a:lnSpc>
                <a:spcPct val="100000"/>
              </a:lnSpc>
              <a:spcBef>
                <a:spcPts val="334"/>
              </a:spcBef>
              <a:buClr>
                <a:srgbClr val="DCB413"/>
              </a:buClr>
              <a:tabLst>
                <a:tab pos="565150" algn="l"/>
              </a:tabLst>
            </a:pPr>
            <a:r>
              <a:rPr lang="pt-BR" sz="1800" i="1" spc="80" dirty="0">
                <a:solidFill>
                  <a:schemeClr val="tx1"/>
                </a:solidFill>
                <a:latin typeface="Liberation Serif"/>
                <a:cs typeface="Liberation Serif"/>
              </a:rPr>
              <a:t>p</a:t>
            </a:r>
            <a:r>
              <a:rPr lang="pt-BR" sz="1800" spc="80" dirty="0">
                <a:solidFill>
                  <a:schemeClr val="tx1"/>
                </a:solidFill>
                <a:latin typeface="Symbola"/>
                <a:cs typeface="Symbola"/>
              </a:rPr>
              <a:t>(</a:t>
            </a:r>
            <a:r>
              <a:rPr lang="pt-BR" sz="1800" i="1" spc="80" dirty="0">
                <a:solidFill>
                  <a:schemeClr val="tx1"/>
                </a:solidFill>
                <a:latin typeface="Liberation Serif"/>
                <a:cs typeface="Liberation Serif"/>
              </a:rPr>
              <a:t>r</a:t>
            </a:r>
            <a:r>
              <a:rPr lang="pt-BR" sz="1800" spc="80" dirty="0">
                <a:solidFill>
                  <a:schemeClr val="tx1"/>
                </a:solidFill>
                <a:latin typeface="Symbola"/>
                <a:cs typeface="Symbola"/>
              </a:rPr>
              <a:t>∣</a:t>
            </a:r>
            <a:r>
              <a:rPr lang="pt-BR" sz="1800" i="1" spc="80" dirty="0">
                <a:solidFill>
                  <a:schemeClr val="tx1"/>
                </a:solidFill>
                <a:latin typeface="Liberation Serif"/>
                <a:cs typeface="Liberation Serif"/>
              </a:rPr>
              <a:t>x</a:t>
            </a:r>
            <a:r>
              <a:rPr lang="pt-BR" sz="1800" spc="80" dirty="0">
                <a:solidFill>
                  <a:schemeClr val="tx1"/>
                </a:solidFill>
                <a:latin typeface="Symbola"/>
                <a:cs typeface="Symbola"/>
              </a:rPr>
              <a:t>)</a:t>
            </a:r>
            <a:r>
              <a:rPr lang="pt-BR" sz="1800" spc="40" dirty="0">
                <a:solidFill>
                  <a:schemeClr val="tx1"/>
                </a:solidFill>
                <a:latin typeface="Symbola"/>
                <a:cs typeface="Symbola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Asana Math"/>
                <a:cs typeface="Asana Math"/>
              </a:rPr>
              <a:t>∼</a:t>
            </a:r>
            <a:r>
              <a:rPr lang="pt-BR" sz="1800" spc="45" dirty="0">
                <a:solidFill>
                  <a:schemeClr val="tx1"/>
                </a:solidFill>
                <a:latin typeface="Asana Math"/>
                <a:cs typeface="Asana Math"/>
              </a:rPr>
              <a:t> </a:t>
            </a:r>
            <a:r>
              <a:rPr lang="pt-BR" sz="1800" i="1" dirty="0">
                <a:solidFill>
                  <a:schemeClr val="tx1"/>
                </a:solidFill>
                <a:latin typeface="Georgia"/>
                <a:cs typeface="Georgia"/>
              </a:rPr>
              <a:t>N</a:t>
            </a:r>
            <a:r>
              <a:rPr lang="pt-BR" sz="1800" i="1" spc="-95" dirty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pt-BR" sz="1800" spc="70" dirty="0">
                <a:solidFill>
                  <a:schemeClr val="tx1"/>
                </a:solidFill>
                <a:latin typeface="Symbola"/>
                <a:cs typeface="Symbola"/>
              </a:rPr>
              <a:t>(</a:t>
            </a:r>
            <a:r>
              <a:rPr lang="pt-BR" sz="1800" i="1" spc="70" dirty="0">
                <a:solidFill>
                  <a:schemeClr val="tx1"/>
                </a:solidFill>
                <a:latin typeface="Liberation Serif"/>
                <a:cs typeface="Liberation Serif"/>
              </a:rPr>
              <a:t>g</a:t>
            </a:r>
            <a:r>
              <a:rPr lang="pt-BR" sz="1800" spc="70" dirty="0">
                <a:solidFill>
                  <a:schemeClr val="tx1"/>
                </a:solidFill>
                <a:latin typeface="Symbola"/>
                <a:cs typeface="Symbola"/>
              </a:rPr>
              <a:t>(</a:t>
            </a:r>
            <a:r>
              <a:rPr lang="pt-BR" sz="1800" i="1" spc="70" dirty="0">
                <a:solidFill>
                  <a:schemeClr val="tx1"/>
                </a:solidFill>
                <a:latin typeface="Liberation Serif"/>
                <a:cs typeface="Liberation Serif"/>
              </a:rPr>
              <a:t>x</a:t>
            </a:r>
            <a:r>
              <a:rPr lang="pt-BR" sz="1800" spc="70" dirty="0">
                <a:solidFill>
                  <a:schemeClr val="tx1"/>
                </a:solidFill>
                <a:latin typeface="Symbola"/>
                <a:cs typeface="Symbola"/>
              </a:rPr>
              <a:t>∣</a:t>
            </a:r>
            <a:r>
              <a:rPr lang="pt-BR" sz="1800" i="1" spc="70" dirty="0">
                <a:solidFill>
                  <a:schemeClr val="tx1"/>
                </a:solidFill>
                <a:latin typeface="Liberation Serif"/>
                <a:cs typeface="Liberation Serif"/>
              </a:rPr>
              <a:t>θ</a:t>
            </a:r>
            <a:r>
              <a:rPr lang="pt-BR" sz="1800" spc="70" dirty="0">
                <a:solidFill>
                  <a:schemeClr val="tx1"/>
                </a:solidFill>
                <a:latin typeface="Symbola"/>
                <a:cs typeface="Symbola"/>
              </a:rPr>
              <a:t>)</a:t>
            </a:r>
            <a:r>
              <a:rPr lang="pt-BR" sz="1800" i="1" spc="70" dirty="0">
                <a:solidFill>
                  <a:schemeClr val="tx1"/>
                </a:solidFill>
                <a:latin typeface="Liberation Serif"/>
                <a:cs typeface="Liberation Serif"/>
              </a:rPr>
              <a:t>,</a:t>
            </a:r>
            <a:r>
              <a:rPr lang="pt-BR" sz="1800" i="1" spc="-80" dirty="0">
                <a:solidFill>
                  <a:schemeClr val="tx1"/>
                </a:solidFill>
                <a:latin typeface="Liberation Serif"/>
                <a:cs typeface="Liberation Serif"/>
              </a:rPr>
              <a:t> </a:t>
            </a:r>
            <a:r>
              <a:rPr lang="pt-BR" sz="1800" i="1" spc="65" dirty="0">
                <a:solidFill>
                  <a:schemeClr val="tx1"/>
                </a:solidFill>
                <a:latin typeface="Liberation Serif"/>
                <a:cs typeface="Liberation Serif"/>
              </a:rPr>
              <a:t>σ</a:t>
            </a:r>
            <a:r>
              <a:rPr lang="pt-BR" sz="1800" spc="97" baseline="38194" dirty="0">
                <a:solidFill>
                  <a:schemeClr val="tx1"/>
                </a:solidFill>
                <a:latin typeface="Trebuchet MS"/>
                <a:cs typeface="Trebuchet MS"/>
              </a:rPr>
              <a:t>2</a:t>
            </a:r>
            <a:r>
              <a:rPr lang="pt-BR" sz="1800" spc="65" dirty="0">
                <a:solidFill>
                  <a:schemeClr val="tx1"/>
                </a:solidFill>
                <a:latin typeface="Symbola"/>
                <a:cs typeface="Symbola"/>
              </a:rPr>
              <a:t>)</a:t>
            </a:r>
            <a:endParaRPr lang="pt-BR" sz="1800" dirty="0">
              <a:solidFill>
                <a:schemeClr val="tx1"/>
              </a:solidFill>
              <a:latin typeface="Symbola"/>
              <a:cs typeface="Symbola"/>
            </a:endParaRPr>
          </a:p>
        </p:txBody>
      </p:sp>
    </p:spTree>
    <p:extLst>
      <p:ext uri="{BB962C8B-B14F-4D97-AF65-F5344CB8AC3E}">
        <p14:creationId xmlns:p14="http://schemas.microsoft.com/office/powerpoint/2010/main" val="170591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Parametric Regression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06EAEB-7281-4055-A186-877127097838}"/>
              </a:ext>
            </a:extLst>
          </p:cNvPr>
          <p:cNvSpPr txBox="1"/>
          <p:nvPr/>
        </p:nvSpPr>
        <p:spPr>
          <a:xfrm>
            <a:off x="136921" y="1412258"/>
            <a:ext cx="87571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9890">
              <a:lnSpc>
                <a:spcPct val="100000"/>
              </a:lnSpc>
              <a:spcBef>
                <a:spcPts val="335"/>
              </a:spcBef>
              <a:buClr>
                <a:srgbClr val="DCB413"/>
              </a:buClr>
              <a:tabLst>
                <a:tab pos="565150" algn="l"/>
              </a:tabLst>
            </a:pPr>
            <a:r>
              <a:rPr lang="en-US" sz="3000" baseline="30000" dirty="0">
                <a:solidFill>
                  <a:schemeClr val="tx1"/>
                </a:solidFill>
                <a:latin typeface="Mulish" panose="020B0604020202020204" charset="0"/>
                <a:cs typeface="Symbola"/>
              </a:rPr>
              <a:t>Suppose we have a data set </a:t>
            </a:r>
            <a:r>
              <a:rPr lang="en-US" sz="3600" b="1" baseline="30000" dirty="0">
                <a:solidFill>
                  <a:schemeClr val="tx1"/>
                </a:solidFill>
                <a:latin typeface="Mulish" panose="020B0604020202020204" charset="0"/>
                <a:cs typeface="Symbola"/>
              </a:rPr>
              <a:t>D</a:t>
            </a:r>
            <a:r>
              <a:rPr lang="en-US" sz="3000" baseline="30000" dirty="0">
                <a:solidFill>
                  <a:schemeClr val="tx1"/>
                </a:solidFill>
                <a:latin typeface="Mulish" panose="020B0604020202020204" charset="0"/>
                <a:cs typeface="Symbola"/>
              </a:rPr>
              <a:t>. In dataset there is independent </a:t>
            </a:r>
            <a:r>
              <a:rPr lang="en-US" sz="3000" b="1" baseline="30000" dirty="0">
                <a:solidFill>
                  <a:schemeClr val="tx1"/>
                </a:solidFill>
                <a:latin typeface="Mulish" panose="020B0604020202020204" charset="0"/>
                <a:cs typeface="Symbola"/>
              </a:rPr>
              <a:t>x</a:t>
            </a:r>
            <a:r>
              <a:rPr lang="en-US" sz="3000" baseline="30000" dirty="0">
                <a:solidFill>
                  <a:schemeClr val="tx1"/>
                </a:solidFill>
                <a:latin typeface="Mulish" panose="020B0604020202020204" charset="0"/>
                <a:cs typeface="Symbola"/>
              </a:rPr>
              <a:t>, and dependent </a:t>
            </a:r>
            <a:r>
              <a:rPr lang="en-US" sz="3000" b="1" baseline="30000" dirty="0">
                <a:solidFill>
                  <a:schemeClr val="tx1"/>
                </a:solidFill>
                <a:latin typeface="Mulish" panose="020B0604020202020204" charset="0"/>
                <a:cs typeface="Symbola"/>
              </a:rPr>
              <a:t>r</a:t>
            </a:r>
            <a:r>
              <a:rPr lang="en-US" sz="3000" baseline="30000" dirty="0">
                <a:solidFill>
                  <a:schemeClr val="tx1"/>
                </a:solidFill>
                <a:latin typeface="Mulish" panose="020B0604020202020204" charset="0"/>
                <a:cs typeface="Symbola"/>
              </a:rPr>
              <a:t> </a:t>
            </a:r>
            <a:endParaRPr lang="el-GR" sz="3000" baseline="30000" dirty="0">
              <a:solidFill>
                <a:schemeClr val="tx1"/>
              </a:solidFill>
              <a:latin typeface="Mulish" panose="020B0604020202020204" charset="0"/>
              <a:cs typeface="Symbol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C4FDD8-E857-45F5-BC3B-39DE83916A10}"/>
                  </a:ext>
                </a:extLst>
              </p:cNvPr>
              <p:cNvSpPr txBox="1"/>
              <p:nvPr/>
            </p:nvSpPr>
            <p:spPr>
              <a:xfrm>
                <a:off x="2471000" y="2027237"/>
                <a:ext cx="4088979" cy="7134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3600" i="1" spc="130" dirty="0">
                    <a:solidFill>
                      <a:srgbClr val="0168B4"/>
                    </a:solidFill>
                    <a:latin typeface="Liberation Serif"/>
                    <a:cs typeface="Liberation Serif"/>
                  </a:rPr>
                  <a:t>D = (</a:t>
                </a:r>
                <a:r>
                  <a:rPr lang="en-US" sz="3600" i="1" spc="130" dirty="0" err="1">
                    <a:solidFill>
                      <a:srgbClr val="0168B4"/>
                    </a:solidFill>
                    <a:latin typeface="Liberation Serif"/>
                    <a:cs typeface="Liberation Serif"/>
                  </a:rPr>
                  <a:t>x</a:t>
                </a:r>
                <a:r>
                  <a:rPr lang="en-US" sz="3600" i="1" spc="130" baseline="30000" dirty="0" err="1">
                    <a:solidFill>
                      <a:srgbClr val="0168B4"/>
                    </a:solidFill>
                    <a:latin typeface="Liberation Serif"/>
                    <a:cs typeface="Liberation Serif"/>
                  </a:rPr>
                  <a:t>t</a:t>
                </a:r>
                <a:r>
                  <a:rPr lang="en-US" sz="3600" i="1" spc="90" baseline="30000" dirty="0">
                    <a:solidFill>
                      <a:srgbClr val="0168B4"/>
                    </a:solidFill>
                    <a:latin typeface="Liberation Serif"/>
                    <a:cs typeface="Liberation Serif"/>
                  </a:rPr>
                  <a:t> </a:t>
                </a:r>
                <a:r>
                  <a:rPr lang="en-US" sz="3600" i="1" dirty="0">
                    <a:solidFill>
                      <a:srgbClr val="0168B4"/>
                    </a:solidFill>
                    <a:latin typeface="Liberation Serif"/>
                    <a:cs typeface="Liberation Serif"/>
                  </a:rPr>
                  <a:t>,</a:t>
                </a:r>
                <a:r>
                  <a:rPr lang="en-US" sz="3600" i="1" spc="-90" dirty="0">
                    <a:solidFill>
                      <a:srgbClr val="0168B4"/>
                    </a:solidFill>
                    <a:latin typeface="Liberation Serif"/>
                    <a:cs typeface="Liberation Serif"/>
                  </a:rPr>
                  <a:t> </a:t>
                </a:r>
                <a:r>
                  <a:rPr lang="en-US" sz="3600" i="1" spc="60" dirty="0">
                    <a:solidFill>
                      <a:srgbClr val="0168B4"/>
                    </a:solidFill>
                    <a:latin typeface="Liberation Serif"/>
                    <a:cs typeface="Liberation Serif"/>
                  </a:rPr>
                  <a:t>r </a:t>
                </a:r>
                <a:r>
                  <a:rPr lang="en-US" sz="3600" i="1" spc="60" baseline="30000" dirty="0">
                    <a:solidFill>
                      <a:srgbClr val="0168B4"/>
                    </a:solidFill>
                    <a:latin typeface="Liberation Serif"/>
                    <a:cs typeface="Liberation Serif"/>
                  </a:rPr>
                  <a:t>t</a:t>
                </a:r>
                <a:r>
                  <a:rPr lang="en-US" sz="3600" i="1" spc="125" dirty="0">
                    <a:solidFill>
                      <a:srgbClr val="0168B4"/>
                    </a:solidFill>
                    <a:latin typeface="Liberation Serif"/>
                    <a:cs typeface="Liberation Serif"/>
                  </a:rPr>
                  <a:t> </a:t>
                </a:r>
                <a:r>
                  <a:rPr lang="en-US" sz="3600" spc="65" dirty="0">
                    <a:solidFill>
                      <a:srgbClr val="0168B4"/>
                    </a:solidFill>
                    <a:latin typeface="Symbola"/>
                    <a:cs typeface="Symbola"/>
                  </a:rPr>
                  <a:t>)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sz="3600" i="1" spc="65" smtClean="0">
                            <a:solidFill>
                              <a:srgbClr val="0168B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pc="65" smtClean="0">
                            <a:solidFill>
                              <a:srgbClr val="0168B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600" b="0" i="1" spc="65" smtClean="0">
                            <a:solidFill>
                              <a:srgbClr val="0168B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spc="65" smtClean="0">
                            <a:solidFill>
                              <a:srgbClr val="0168B4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den>
                    </m:f>
                  </m:oMath>
                </a14:m>
                <a:endParaRPr lang="en-US" sz="3600" baseline="30000" dirty="0">
                  <a:latin typeface="Symbola"/>
                  <a:cs typeface="Symbola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C4FDD8-E857-45F5-BC3B-39DE83916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000" y="2027237"/>
                <a:ext cx="4088979" cy="713465"/>
              </a:xfrm>
              <a:prstGeom prst="rect">
                <a:avLst/>
              </a:prstGeom>
              <a:blipFill>
                <a:blip r:embed="rId4"/>
                <a:stretch>
                  <a:fillRect l="-4173" t="-13675" b="-24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240467-8CCD-42A9-8ACC-5EA1FFCB4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065563"/>
              </p:ext>
            </p:extLst>
          </p:nvPr>
        </p:nvGraphicFramePr>
        <p:xfrm>
          <a:off x="2704425" y="3105225"/>
          <a:ext cx="3050932" cy="1854200"/>
        </p:xfrm>
        <a:graphic>
          <a:graphicData uri="http://schemas.openxmlformats.org/drawingml/2006/table">
            <a:tbl>
              <a:tblPr firstRow="1" bandRow="1">
                <a:tableStyleId>{F4426CF8-0313-4C99-A3F8-F1ABAD366F97}</a:tableStyleId>
              </a:tblPr>
              <a:tblGrid>
                <a:gridCol w="1525466">
                  <a:extLst>
                    <a:ext uri="{9D8B030D-6E8A-4147-A177-3AD203B41FA5}">
                      <a16:colId xmlns:a16="http://schemas.microsoft.com/office/drawing/2014/main" val="1434440128"/>
                    </a:ext>
                  </a:extLst>
                </a:gridCol>
                <a:gridCol w="1525466">
                  <a:extLst>
                    <a:ext uri="{9D8B030D-6E8A-4147-A177-3AD203B41FA5}">
                      <a16:colId xmlns:a16="http://schemas.microsoft.com/office/drawing/2014/main" val="178000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69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14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865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73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379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026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Parametric Regression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9B8DA9-9E41-4093-BDAE-832F356E8739}"/>
              </a:ext>
            </a:extLst>
          </p:cNvPr>
          <p:cNvSpPr txBox="1"/>
          <p:nvPr/>
        </p:nvSpPr>
        <p:spPr>
          <a:xfrm>
            <a:off x="491513" y="1503462"/>
            <a:ext cx="8291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We Know Joint Probability is P(</a:t>
            </a:r>
            <a:r>
              <a:rPr lang="en-US" sz="1800" dirty="0" err="1"/>
              <a:t>x,r</a:t>
            </a:r>
            <a:r>
              <a:rPr lang="en-US" sz="1800" dirty="0"/>
              <a:t>). Probability occurring the x and r together.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60BFFB-C729-428B-BAF7-491A5605F0DE}"/>
              </a:ext>
            </a:extLst>
          </p:cNvPr>
          <p:cNvSpPr txBox="1"/>
          <p:nvPr/>
        </p:nvSpPr>
        <p:spPr>
          <a:xfrm>
            <a:off x="2286000" y="2196256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p(</a:t>
            </a:r>
            <a:r>
              <a:rPr lang="en-US" sz="1600" dirty="0" err="1"/>
              <a:t>x,r</a:t>
            </a:r>
            <a:r>
              <a:rPr lang="en-US" sz="1600" dirty="0"/>
              <a:t>) = p (</a:t>
            </a:r>
            <a:r>
              <a:rPr lang="en-US" sz="1600" dirty="0" err="1"/>
              <a:t>r|X</a:t>
            </a:r>
            <a:r>
              <a:rPr lang="en-US" sz="1600" dirty="0"/>
              <a:t>) * p(x)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8AE4EA-EEFF-46A1-B467-464F15806BA7}"/>
              </a:ext>
            </a:extLst>
          </p:cNvPr>
          <p:cNvSpPr txBox="1"/>
          <p:nvPr/>
        </p:nvSpPr>
        <p:spPr>
          <a:xfrm>
            <a:off x="449813" y="2962930"/>
            <a:ext cx="60637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So, Log Likelihood is (Predicting the </a:t>
            </a:r>
            <a:r>
              <a:rPr lang="pt-BR" sz="1600" spc="70" dirty="0">
                <a:solidFill>
                  <a:schemeClr val="tx1"/>
                </a:solidFill>
                <a:latin typeface="Mulish" panose="020B0604020202020204" charset="0"/>
                <a:cs typeface="Liberation Serif"/>
              </a:rPr>
              <a:t>θ for our dataset D )</a:t>
            </a:r>
            <a:endParaRPr lang="en-US" sz="1600" dirty="0">
              <a:latin typeface="Mulish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A894A1-8276-4E8E-992E-CB0774F6DD9C}"/>
                  </a:ext>
                </a:extLst>
              </p:cNvPr>
              <p:cNvSpPr txBox="1"/>
              <p:nvPr/>
            </p:nvSpPr>
            <p:spPr>
              <a:xfrm>
                <a:off x="2229491" y="3729604"/>
                <a:ext cx="4572000" cy="12050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L (</a:t>
                </a:r>
                <a:r>
                  <a:rPr lang="pt-BR" sz="1800" i="1" spc="70" dirty="0">
                    <a:solidFill>
                      <a:schemeClr val="tx1"/>
                    </a:solidFill>
                    <a:latin typeface="Liberation Serif"/>
                    <a:cs typeface="Liberation Serif"/>
                  </a:rPr>
                  <a:t>θ | D </a:t>
                </a:r>
                <a:r>
                  <a:rPr lang="en-US" sz="1800" dirty="0"/>
                  <a:t>) = log (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1800" dirty="0"/>
                          <m:t>p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x</m:t>
                        </m:r>
                        <m:r>
                          <m:rPr>
                            <m:nor/>
                          </m:rPr>
                          <a:rPr lang="en-US" sz="1800" dirty="0"/>
                          <m:t>,</m:t>
                        </m:r>
                        <m:r>
                          <m:rPr>
                            <m:nor/>
                          </m:rPr>
                          <a:rPr lang="en-US" sz="1800" dirty="0"/>
                          <m:t>r</m:t>
                        </m:r>
                        <m:r>
                          <m:rPr>
                            <m:nor/>
                          </m:rPr>
                          <a:rPr lang="en-US" sz="1800" dirty="0"/>
                          <m:t>)) </m:t>
                        </m:r>
                      </m:e>
                    </m:nary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A894A1-8276-4E8E-992E-CB0774F6D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491" y="3729604"/>
                <a:ext cx="4572000" cy="1205073"/>
              </a:xfrm>
              <a:prstGeom prst="rect">
                <a:avLst/>
              </a:prstGeom>
              <a:blipFill>
                <a:blip r:embed="rId4"/>
                <a:stretch>
                  <a:fillRect l="-1200" t="-36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E11D377-137C-4FAD-A5AB-C6FD8C9BC85D}"/>
              </a:ext>
            </a:extLst>
          </p:cNvPr>
          <p:cNvSpPr/>
          <p:nvPr/>
        </p:nvSpPr>
        <p:spPr>
          <a:xfrm>
            <a:off x="2136531" y="2083777"/>
            <a:ext cx="791307" cy="6506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72C8CA-60DE-4F84-A193-604254EE95E5}"/>
              </a:ext>
            </a:extLst>
          </p:cNvPr>
          <p:cNvCxnSpPr>
            <a:stCxn id="5" idx="5"/>
          </p:cNvCxnSpPr>
          <p:nvPr/>
        </p:nvCxnSpPr>
        <p:spPr>
          <a:xfrm>
            <a:off x="2811954" y="2639125"/>
            <a:ext cx="1825132" cy="1185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D89149-6948-4A95-A002-1768DCA05E28}"/>
                  </a:ext>
                </a:extLst>
              </p:cNvPr>
              <p:cNvSpPr txBox="1"/>
              <p:nvPr/>
            </p:nvSpPr>
            <p:spPr>
              <a:xfrm>
                <a:off x="3171505" y="4252664"/>
                <a:ext cx="4572000" cy="3428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= log (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1600" dirty="0"/>
                          <m:t>p</m:t>
                        </m:r>
                        <m:r>
                          <m:rPr>
                            <m:nor/>
                          </m:rPr>
                          <a:rPr lang="en-US" sz="1600" dirty="0"/>
                          <m:t> (</m:t>
                        </m:r>
                        <m:r>
                          <m:rPr>
                            <m:nor/>
                          </m:rPr>
                          <a:rPr lang="en-US" sz="1600" dirty="0"/>
                          <m:t>r</m:t>
                        </m:r>
                        <m:r>
                          <m:rPr>
                            <m:nor/>
                          </m:rPr>
                          <a:rPr lang="en-US" sz="1600" dirty="0"/>
                          <m:t>|</m:t>
                        </m:r>
                        <m:r>
                          <m:rPr>
                            <m:nor/>
                          </m:rPr>
                          <a:rPr lang="en-US" sz="1600" dirty="0"/>
                          <m:t>X</m:t>
                        </m:r>
                        <m:r>
                          <m:rPr>
                            <m:nor/>
                          </m:rPr>
                          <a:rPr lang="en-US" sz="1600" dirty="0"/>
                          <m:t>) ∗ </m:t>
                        </m:r>
                        <m:r>
                          <m:rPr>
                            <m:nor/>
                          </m:rPr>
                          <a:rPr lang="en-US" sz="1600" dirty="0"/>
                          <m:t>p</m:t>
                        </m:r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en-US" sz="1600" dirty="0"/>
                          <m:t>x</m:t>
                        </m:r>
                        <m:r>
                          <m:rPr>
                            <m:nor/>
                          </m:rPr>
                          <a:rPr lang="en-US" sz="1600" dirty="0"/>
                          <m:t>)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D89149-6948-4A95-A002-1768DCA05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505" y="4252664"/>
                <a:ext cx="4572000" cy="342851"/>
              </a:xfrm>
              <a:prstGeom prst="rect">
                <a:avLst/>
              </a:prstGeom>
              <a:blipFill>
                <a:blip r:embed="rId5"/>
                <a:stretch>
                  <a:fillRect l="-667" t="-105357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B504EFA9-29E0-46B1-83D7-1BABBB95961C}"/>
              </a:ext>
            </a:extLst>
          </p:cNvPr>
          <p:cNvSpPr/>
          <p:nvPr/>
        </p:nvSpPr>
        <p:spPr>
          <a:xfrm>
            <a:off x="2971799" y="2049478"/>
            <a:ext cx="1468316" cy="6506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FB9190-8B49-495D-B2D2-B185963E6191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4225085" y="2604826"/>
            <a:ext cx="571846" cy="1782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30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 animBg="1"/>
      <p:bldP spid="20" grpId="0"/>
      <p:bldP spid="21" grpId="0" animBg="1"/>
    </p:bldLst>
  </p:timing>
</p:sld>
</file>

<file path=ppt/theme/theme1.xml><?xml version="1.0" encoding="utf-8"?>
<a:theme xmlns:a="http://schemas.openxmlformats.org/drawingml/2006/main" name="Modern Wave XL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1000</Words>
  <Application>Microsoft Office PowerPoint</Application>
  <PresentationFormat>On-screen Show (16:9)</PresentationFormat>
  <Paragraphs>248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Google Sans</vt:lpstr>
      <vt:lpstr>Lilita One</vt:lpstr>
      <vt:lpstr>Mulish</vt:lpstr>
      <vt:lpstr>Liberation Serif</vt:lpstr>
      <vt:lpstr>Trebuchet MS</vt:lpstr>
      <vt:lpstr>Muli</vt:lpstr>
      <vt:lpstr>LM Roman 10</vt:lpstr>
      <vt:lpstr>Asana Math</vt:lpstr>
      <vt:lpstr>Symbola</vt:lpstr>
      <vt:lpstr>Arial</vt:lpstr>
      <vt:lpstr>Cambria Math</vt:lpstr>
      <vt:lpstr>Georgia</vt:lpstr>
      <vt:lpstr>Modern Wave XL by Slidesgo</vt:lpstr>
      <vt:lpstr>Lecture 4  Parameteric Regression</vt:lpstr>
      <vt:lpstr>Parametric Regression</vt:lpstr>
      <vt:lpstr>Parametric Regression</vt:lpstr>
      <vt:lpstr>Parametric Regression</vt:lpstr>
      <vt:lpstr>Parametric Regression</vt:lpstr>
      <vt:lpstr>Parametric Regression</vt:lpstr>
      <vt:lpstr>Parametric Regression</vt:lpstr>
      <vt:lpstr>Parametric Regression</vt:lpstr>
      <vt:lpstr>Parametric Regression</vt:lpstr>
      <vt:lpstr>Parametric Regression</vt:lpstr>
      <vt:lpstr>Parametric Regression</vt:lpstr>
      <vt:lpstr>Parametric Regression</vt:lpstr>
      <vt:lpstr>Linear Regression</vt:lpstr>
      <vt:lpstr>Linear  Regression</vt:lpstr>
      <vt:lpstr>Linear  Regression</vt:lpstr>
      <vt:lpstr>Linear  Regression</vt:lpstr>
      <vt:lpstr>Linear  Regression</vt:lpstr>
      <vt:lpstr>Linear  Regression</vt:lpstr>
      <vt:lpstr>Polynomial  Regression</vt:lpstr>
      <vt:lpstr>Error Measures </vt:lpstr>
      <vt:lpstr>Bias And Variance</vt:lpstr>
      <vt:lpstr>Bias And Variance </vt:lpstr>
      <vt:lpstr>Bias And Variance </vt:lpstr>
      <vt:lpstr>Bias And Variance </vt:lpstr>
      <vt:lpstr>Bias And Variance </vt:lpstr>
      <vt:lpstr>Bias And Variance </vt:lpstr>
      <vt:lpstr>Bias And Variance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311 Design Pattern</dc:title>
  <dc:creator>Hp</dc:creator>
  <cp:lastModifiedBy>Abrar Hasan</cp:lastModifiedBy>
  <cp:revision>26</cp:revision>
  <dcterms:modified xsi:type="dcterms:W3CDTF">2024-10-11T15:47:26Z</dcterms:modified>
</cp:coreProperties>
</file>