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  <p:sldMasterId id="2147483650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98" r:id="rId8"/>
    <p:sldId id="299" r:id="rId9"/>
    <p:sldId id="30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301" r:id="rId25"/>
    <p:sldId id="302" r:id="rId26"/>
    <p:sldId id="275" r:id="rId27"/>
    <p:sldId id="305" r:id="rId28"/>
    <p:sldId id="276" r:id="rId29"/>
    <p:sldId id="303" r:id="rId30"/>
    <p:sldId id="304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E5C3F4-E110-431E-98B1-A12C7D66C48C}">
  <a:tblStyle styleId="{48E5C3F4-E110-431E-98B1-A12C7D66C4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S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Si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Si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Si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Sheet1!$B$1:$B$9</c:f>
              <c:numCache>
                <c:formatCode>General</c:formatCode>
                <c:ptCount val="9"/>
                <c:pt idx="0">
                  <c:v>0</c:v>
                </c:pt>
                <c:pt idx="1">
                  <c:v>0.19509032201612825</c:v>
                </c:pt>
                <c:pt idx="2">
                  <c:v>0.38268343236508978</c:v>
                </c:pt>
                <c:pt idx="3">
                  <c:v>0.55557023301960218</c:v>
                </c:pt>
                <c:pt idx="4">
                  <c:v>0.70710678118654746</c:v>
                </c:pt>
                <c:pt idx="5">
                  <c:v>0.83146961230254524</c:v>
                </c:pt>
                <c:pt idx="6">
                  <c:v>0.92387953251128674</c:v>
                </c:pt>
                <c:pt idx="7">
                  <c:v>0.98078528040323043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44-4697-AE98-DC6B8A291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3067135"/>
        <c:axId val="1693064639"/>
      </c:lineChart>
      <c:catAx>
        <c:axId val="1693067135"/>
        <c:scaling>
          <c:orientation val="minMax"/>
        </c:scaling>
        <c:delete val="1"/>
        <c:axPos val="b"/>
        <c:majorTickMark val="none"/>
        <c:minorTickMark val="none"/>
        <c:tickLblPos val="nextTo"/>
        <c:crossAx val="1693064639"/>
        <c:crosses val="autoZero"/>
        <c:auto val="1"/>
        <c:lblAlgn val="ctr"/>
        <c:lblOffset val="100"/>
        <c:noMultiLvlLbl val="0"/>
      </c:catAx>
      <c:valAx>
        <c:axId val="16930646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93067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Sheet1!$B$9:$B$17</c:f>
              <c:numCache>
                <c:formatCode>General</c:formatCode>
                <c:ptCount val="9"/>
                <c:pt idx="0">
                  <c:v>1</c:v>
                </c:pt>
                <c:pt idx="1">
                  <c:v>0.98078528040323043</c:v>
                </c:pt>
                <c:pt idx="2">
                  <c:v>0.92387953251128674</c:v>
                </c:pt>
                <c:pt idx="3">
                  <c:v>0.83146961230254546</c:v>
                </c:pt>
                <c:pt idx="4">
                  <c:v>0.70710678118654757</c:v>
                </c:pt>
                <c:pt idx="5">
                  <c:v>0.55557023301960218</c:v>
                </c:pt>
                <c:pt idx="6">
                  <c:v>0.38268343236508945</c:v>
                </c:pt>
                <c:pt idx="7">
                  <c:v>0.19509032201612772</c:v>
                </c:pt>
                <c:pt idx="8">
                  <c:v>-7.6566357420926323E-16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47-4C22-8229-20C282351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1350671"/>
        <c:axId val="1791352751"/>
      </c:lineChart>
      <c:catAx>
        <c:axId val="17913506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91352751"/>
        <c:crosses val="autoZero"/>
        <c:auto val="1"/>
        <c:lblAlgn val="ctr"/>
        <c:lblOffset val="100"/>
        <c:noMultiLvlLbl val="0"/>
      </c:catAx>
      <c:valAx>
        <c:axId val="17913527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91350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Sheet1!$B$17:$B$25</c:f>
              <c:numCache>
                <c:formatCode>General</c:formatCode>
                <c:ptCount val="9"/>
                <c:pt idx="0">
                  <c:v>-7.6566357420926323E-16</c:v>
                </c:pt>
                <c:pt idx="1">
                  <c:v>-0.19509032201612922</c:v>
                </c:pt>
                <c:pt idx="2">
                  <c:v>-0.38268343236509089</c:v>
                </c:pt>
                <c:pt idx="3">
                  <c:v>-0.5555702330196034</c:v>
                </c:pt>
                <c:pt idx="4">
                  <c:v>-0.70710678118654868</c:v>
                </c:pt>
                <c:pt idx="5">
                  <c:v>-0.83146961230254623</c:v>
                </c:pt>
                <c:pt idx="6">
                  <c:v>-0.92387953251128752</c:v>
                </c:pt>
                <c:pt idx="7">
                  <c:v>-0.98078528040323087</c:v>
                </c:pt>
                <c:pt idx="8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D9-48DC-B3C8-A41358BEB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5427599"/>
        <c:axId val="1405428015"/>
      </c:lineChart>
      <c:catAx>
        <c:axId val="14054275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05428015"/>
        <c:crosses val="autoZero"/>
        <c:auto val="1"/>
        <c:lblAlgn val="ctr"/>
        <c:lblOffset val="100"/>
        <c:noMultiLvlLbl val="0"/>
      </c:catAx>
      <c:valAx>
        <c:axId val="14054280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54275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Sheet1!$B$25:$B$33</c:f>
              <c:numCache>
                <c:formatCode>General</c:formatCode>
                <c:ptCount val="9"/>
                <c:pt idx="0">
                  <c:v>-1</c:v>
                </c:pt>
                <c:pt idx="1">
                  <c:v>-0.98078528040322988</c:v>
                </c:pt>
                <c:pt idx="2">
                  <c:v>-0.92387953251128563</c:v>
                </c:pt>
                <c:pt idx="3">
                  <c:v>-0.83146961230254346</c:v>
                </c:pt>
                <c:pt idx="4">
                  <c:v>-0.70710678118654513</c:v>
                </c:pt>
                <c:pt idx="5">
                  <c:v>-0.55557023301959929</c:v>
                </c:pt>
                <c:pt idx="6">
                  <c:v>-0.38268343236508628</c:v>
                </c:pt>
                <c:pt idx="7">
                  <c:v>-0.19509032201612436</c:v>
                </c:pt>
                <c:pt idx="8">
                  <c:v>4.1958624075189022E-15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0B-41C8-9038-8C3D2F62C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3205103"/>
        <c:axId val="1763202607"/>
      </c:lineChart>
      <c:catAx>
        <c:axId val="176320510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3202607"/>
        <c:crosses val="autoZero"/>
        <c:auto val="1"/>
        <c:lblAlgn val="ctr"/>
        <c:lblOffset val="100"/>
        <c:noMultiLvlLbl val="0"/>
      </c:catAx>
      <c:valAx>
        <c:axId val="17632026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3205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85" name="Google Shape;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92" name="Google Shape;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00" name="Google Shape;1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107" name="Google Shape;1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117" name="Google Shape;1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124" name="Google Shape;1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131" name="Google Shape;13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141" name="Google Shape;1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149" name="Google Shape;1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158" name="Google Shape;1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169" name="Google Shape;1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458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177" name="Google Shape;1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177" name="Google Shape;1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313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  <p:sp>
        <p:nvSpPr>
          <p:cNvPr id="177" name="Google Shape;1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846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184" name="Google Shape;1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191" name="Google Shape;1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198" name="Google Shape;1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207" name="Google Shape;2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215" name="Google Shape;2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36" name="Google Shape;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" name="Google Shape;37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223" name="Google Shape;2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231" name="Google Shape;2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239" name="Google Shape;2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247" name="Google Shape;24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254" name="Google Shape;25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263" name="Google Shape;26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272" name="Google Shape;2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279" name="Google Shape;2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286" name="Google Shape;28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293" name="Google Shape;2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3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43" name="Google Shape;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" name="Google Shape;44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301" name="Google Shape;30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3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310" name="Google Shape;31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3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318" name="Google Shape;31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325" name="Google Shape;32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4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332" name="Google Shape;33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4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57" name="Google Shape;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71" name="Google Shape;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78" name="Google Shape;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325562"/>
            <a:ext cx="9144000" cy="46037"/>
          </a:xfrm>
          <a:prstGeom prst="rect">
            <a:avLst/>
          </a:prstGeom>
          <a:solidFill>
            <a:srgbClr val="018952"/>
          </a:solidFill>
          <a:ln w="22225" cap="flat" cmpd="sng">
            <a:solidFill>
              <a:srgbClr val="0189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6400800"/>
            <a:ext cx="5334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versity.org/wiki/Introductory_Discrete_Mathematics_for_Computer_Sci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CSE 105: Discrete Mathematics</a:t>
            </a:r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524000"/>
            <a:ext cx="2438400" cy="29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Propositional logic</a:t>
            </a:r>
            <a:endParaRPr/>
          </a:p>
        </p:txBody>
      </p:sp>
      <p:sp>
        <p:nvSpPr>
          <p:cNvPr id="68" name="Google Shape;68;p10"/>
          <p:cNvSpPr txBox="1"/>
          <p:nvPr/>
        </p:nvSpPr>
        <p:spPr>
          <a:xfrm>
            <a:off x="457200" y="1447800"/>
            <a:ext cx="86868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simplest logic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proposition is a statement that is either true or false.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Airport is located in the North Part of Dhaka City.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5 + 2 = 8.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(F)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is raining today.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(either T or F)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Propositional logic</a:t>
            </a:r>
            <a:endParaRPr/>
          </a:p>
        </p:txBody>
      </p:sp>
      <p:sp>
        <p:nvSpPr>
          <p:cNvPr id="75" name="Google Shape;75;p11"/>
          <p:cNvSpPr txBox="1"/>
          <p:nvPr/>
        </p:nvSpPr>
        <p:spPr>
          <a:xfrm>
            <a:off x="457200" y="1447800"/>
            <a:ext cx="8686800" cy="514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(cont.):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How are you?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question is not a proposition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 x + 5 =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x is not specified, neither true nor false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is a prime number.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She is very talented.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she is not specified, neither true nor false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are other life forms on other planets in the universe.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T or 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Statements</a:t>
            </a:r>
            <a:endParaRPr/>
          </a:p>
        </p:txBody>
      </p:sp>
      <p:sp>
        <p:nvSpPr>
          <p:cNvPr id="82" name="Google Shape;82;p12"/>
          <p:cNvSpPr txBox="1"/>
          <p:nvPr/>
        </p:nvSpPr>
        <p:spPr>
          <a:xfrm>
            <a:off x="533400" y="1447800"/>
            <a:ext cx="8153400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More complex propositional statements can be built from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elementary statements using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logical connectives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Proposition A: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rains outside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Proposition B: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will see a movie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new (combined) proposition: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it rains outside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 will see a movie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Composite Statements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533400" y="1447800"/>
            <a:ext cx="8153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More complex propositional statements can be built from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elementary statements using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logical connectives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Logical connectives: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Negation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Conjunction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Disjunction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Exclusive or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Implication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Biconditional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connectives: Negation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304800" y="1447800"/>
            <a:ext cx="86106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a proposition. The statement "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not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 that p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." is another proposition, called the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negation of p.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negation of 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denoted by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¬ p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read as "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p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."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Airport is located in the North Part of Dhaka City.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not the case that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Airport is located in the North Part of Dhaka City.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5 + 2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8.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10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prime number.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the case that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buses stop running at 9:00pm.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81000" y="38100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22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connectives: Negation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04800" y="1447800"/>
            <a:ext cx="86106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Negate the following propositions: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is raining today.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It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raining today.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is a prime number.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prime number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There are other life forms on other planets in the universe.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not the case that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other life forms on other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planets in the universe.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connectives: Negation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304800" y="17526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truth table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displays the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relationships between truth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 or F) of different propositions.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1219200" y="3505200"/>
          <a:ext cx="6096000" cy="111282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 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Google Shape;113;p16"/>
          <p:cNvSpPr/>
          <p:nvPr/>
        </p:nvSpPr>
        <p:spPr>
          <a:xfrm rot="10800000" flipH="1">
            <a:off x="533400" y="5257800"/>
            <a:ext cx="4156075" cy="1414462"/>
          </a:xfrm>
          <a:prstGeom prst="wedgeRoundRectCallout">
            <a:avLst>
              <a:gd name="adj1" fmla="val 9782"/>
              <a:gd name="adj2" fmla="val 31518"/>
              <a:gd name="adj3" fmla="val 0"/>
            </a:avLst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838200" y="5410200"/>
            <a:ext cx="37338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Rows: all possible values of elementary proposition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connectives: Conjunction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04800" y="1828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p and q be propositions. The proposition “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and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denoted by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˄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true when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p and q are true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false otherwise. The proposition p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˄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is called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conjunction of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and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is raining today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is a prime number.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is a prime number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+ 2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13 is a perfect square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 is prime.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connectives: Disjunction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304800" y="1828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p and q be propositions. The proposition “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or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 denoted by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˅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false when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p and q are false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is true otherwise. The proposition p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˅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is called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disjunction of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or q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It is raining today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is a prime number.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is a prime number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+ 2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13 is a perfect square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 is a prime.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Tables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04800" y="1828800"/>
            <a:ext cx="85344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Conjunction and disjunction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Four different combinations of values for p and 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914400" y="3048000"/>
          <a:ext cx="6096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˄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˅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Google Shape;137;p19"/>
          <p:cNvSpPr/>
          <p:nvPr/>
        </p:nvSpPr>
        <p:spPr>
          <a:xfrm rot="10800000" flipH="1">
            <a:off x="533400" y="5486400"/>
            <a:ext cx="6781800" cy="1066800"/>
          </a:xfrm>
          <a:prstGeom prst="wedgeRoundRectCallout">
            <a:avLst>
              <a:gd name="adj1" fmla="val 2722"/>
              <a:gd name="adj2" fmla="val 33557"/>
              <a:gd name="adj3" fmla="val 0"/>
            </a:avLst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62000" y="5638800"/>
            <a:ext cx="6324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Rows: all possible combinations of values for elementary propositions: 2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 Evaluation</a:t>
            </a:r>
            <a:endParaRPr/>
          </a:p>
        </p:txBody>
      </p:sp>
      <p:graphicFrame>
        <p:nvGraphicFramePr>
          <p:cNvPr id="33" name="Google Shape;33;p5"/>
          <p:cNvGraphicFramePr/>
          <p:nvPr>
            <p:extLst>
              <p:ext uri="{D42A27DB-BD31-4B8C-83A1-F6EECF244321}">
                <p14:modId xmlns:p14="http://schemas.microsoft.com/office/powerpoint/2010/main" val="1599301978"/>
              </p:ext>
            </p:extLst>
          </p:nvPr>
        </p:nvGraphicFramePr>
        <p:xfrm>
          <a:off x="762000" y="1981200"/>
          <a:ext cx="7848600" cy="327660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Topic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Marks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Attendance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Presentations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Assignments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Quizzes (2)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 term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Final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dirty="0"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Tables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04800" y="1828800"/>
            <a:ext cx="85344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Conjunction and disjunction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Four different combinations of values for p and 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914400" y="3048000"/>
          <a:ext cx="6096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˄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˅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Truth Tables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04800" y="1828800"/>
            <a:ext cx="85344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Conjunction and disjunction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Four different combinations of values for p and 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914400" y="3048000"/>
          <a:ext cx="6096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˄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˅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Google Shape;155;p21"/>
          <p:cNvSpPr txBox="1"/>
          <p:nvPr/>
        </p:nvSpPr>
        <p:spPr>
          <a:xfrm>
            <a:off x="990600" y="5638800"/>
            <a:ext cx="67056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NB: p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˅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(the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used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inclusively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i.e., p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˅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is true when either p or q or both are true).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or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304800" y="1828800"/>
            <a:ext cx="85344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p and q be propositions. The proposition "p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or q" denoted by p    q, is true when exactly one of p and q is true and it is false otherwise.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22"/>
          <p:cNvGraphicFramePr/>
          <p:nvPr/>
        </p:nvGraphicFramePr>
        <p:xfrm>
          <a:off x="1371600" y="3429000"/>
          <a:ext cx="4572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" name="Google Shape;164;p22"/>
          <p:cNvSpPr/>
          <p:nvPr/>
        </p:nvSpPr>
        <p:spPr>
          <a:xfrm>
            <a:off x="5103812" y="3549650"/>
            <a:ext cx="182562" cy="182562"/>
          </a:xfrm>
          <a:prstGeom prst="ellipse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>
            <a:off x="5192712" y="3549650"/>
            <a:ext cx="0" cy="182562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6" name="Google Shape;166;p22"/>
          <p:cNvCxnSpPr/>
          <p:nvPr/>
        </p:nvCxnSpPr>
        <p:spPr>
          <a:xfrm>
            <a:off x="5196681" y="3553618"/>
            <a:ext cx="0" cy="182562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9DB2-4A6F-4E6A-9183-6DF450EB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BC9F-6562-4F84-8DC0-3769EB1FA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 is a flower and its color is red</a:t>
            </a:r>
          </a:p>
          <a:p>
            <a:endParaRPr lang="en-US" dirty="0"/>
          </a:p>
          <a:p>
            <a:r>
              <a:rPr lang="en-US" dirty="0"/>
              <a:t>Tree is green and mud is not green</a:t>
            </a:r>
          </a:p>
          <a:p>
            <a:endParaRPr lang="en-US" dirty="0"/>
          </a:p>
          <a:p>
            <a:r>
              <a:rPr lang="en-US" dirty="0"/>
              <a:t>Apple is a fruit and Banana is a fruit</a:t>
            </a:r>
          </a:p>
          <a:p>
            <a:endParaRPr lang="en-US" dirty="0"/>
          </a:p>
          <a:p>
            <a:r>
              <a:rPr lang="en-US" dirty="0"/>
              <a:t>It is raining or it is cloudy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14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9DB2-4A6F-4E6A-9183-6DF450EB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BC9F-6562-4F84-8DC0-3769EB1FA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049" y="1581150"/>
            <a:ext cx="8543925" cy="19431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Alice is a doctor. Today is Alice's birthday and Alice will not celebrate. Alice is waiting in the waiting room or she is in a surgery room.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Convert it into 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88963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04800" y="1562100"/>
            <a:ext cx="85344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p and q be propositions. The proposition "p implies q" denoted by p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is called implication. It is false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 is true and q is false and is true otherwise.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q, p is called the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q is called the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CE901-9ECD-4E6E-A4DC-14F917C1645B}"/>
              </a:ext>
            </a:extLst>
          </p:cNvPr>
          <p:cNvSpPr txBox="1"/>
          <p:nvPr/>
        </p:nvSpPr>
        <p:spPr>
          <a:xfrm>
            <a:off x="609600" y="4009906"/>
            <a:ext cx="75056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it jams, the traffic moves slowly.</a:t>
            </a: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p: it jams</a:t>
            </a:r>
            <a:endParaRPr lang="en-US" sz="2000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q: traffic moves slowly.</a:t>
            </a: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graphicFrame>
        <p:nvGraphicFramePr>
          <p:cNvPr id="4" name="Google Shape;174;p23">
            <a:extLst>
              <a:ext uri="{FF2B5EF4-FFF2-40B4-BE49-F238E27FC236}">
                <a16:creationId xmlns:a16="http://schemas.microsoft.com/office/drawing/2014/main" id="{56895A03-7D27-49A1-B68A-D54B90D38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578977"/>
              </p:ext>
            </p:extLst>
          </p:nvPr>
        </p:nvGraphicFramePr>
        <p:xfrm>
          <a:off x="2286000" y="2981325"/>
          <a:ext cx="4572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→  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04A9AD-ED23-43E2-AC6D-1B7CD3F4451F}"/>
              </a:ext>
            </a:extLst>
          </p:cNvPr>
          <p:cNvSpPr txBox="1"/>
          <p:nvPr/>
        </p:nvSpPr>
        <p:spPr>
          <a:xfrm>
            <a:off x="1428751" y="1762452"/>
            <a:ext cx="7343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q, p is called the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hypothesis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q is called the</a:t>
            </a: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320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04800" y="1828800"/>
            <a:ext cx="85344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is read in a variety of equivalent ways: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p then q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 only if q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 is sufficient for q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q whenever 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04800" y="1828800"/>
            <a:ext cx="8534400" cy="510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if </a:t>
            </a:r>
            <a:r>
              <a:rPr lang="en-US" sz="2400" dirty="0">
                <a:solidFill>
                  <a:schemeClr val="dk1"/>
                </a:solidFill>
              </a:rPr>
              <a:t>4 is a prime number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2 is a prime.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Propositional Logic: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P: 4 is a prime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Q: 2 is a prime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So the statement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		</a:t>
            </a:r>
            <a:r>
              <a:rPr lang="en-US" sz="2400" b="1" dirty="0">
                <a:solidFill>
                  <a:schemeClr val="dk1"/>
                </a:solidFill>
              </a:rPr>
              <a:t>P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Q</a:t>
            </a:r>
            <a:br>
              <a:rPr lang="en-US" sz="2400" dirty="0">
                <a:solidFill>
                  <a:schemeClr val="dk1"/>
                </a:solidFill>
              </a:rPr>
            </a:b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If F then T ?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</a:rPr>
              <a:t>		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489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304800" y="1828800"/>
            <a:ext cx="8534400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−"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today is sunny then 2 * 3 = 8.   </a:t>
            </a:r>
            <a:endParaRPr lang="en-US" sz="2400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→ F?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1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 Materials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228600" y="1938337"/>
            <a:ext cx="8686800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Book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Mathematics and Its Application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Kenneth H. Rosen, 7</a:t>
            </a:r>
            <a:r>
              <a:rPr lang="en-US" sz="20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McGraw-Hill.</a:t>
            </a: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notes</a:t>
            </a: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Materials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Schaum</a:t>
            </a:r>
            <a:r>
              <a:rPr lang="en-US" sz="20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en-US" sz="2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Outlines Discrete Mathematics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Seymore Lipschutz &amp; Marc Lipson, 3</a:t>
            </a:r>
            <a:r>
              <a:rPr lang="en-US" sz="20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McGraw-Hill.</a:t>
            </a:r>
            <a:endParaRPr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http://en.wikiversity.org/wiki/Introductory_Discrete_Mathematics_for_Computer_Science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sp>
        <p:nvSpPr>
          <p:cNvPr id="188" name="Google Shape;188;p25"/>
          <p:cNvSpPr txBox="1"/>
          <p:nvPr/>
        </p:nvSpPr>
        <p:spPr>
          <a:xfrm>
            <a:off x="304800" y="1828800"/>
            <a:ext cx="8534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converse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 → q is q → p.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contrapositive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p → q is ¬q → ¬p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inverse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 → q is ¬p → ¬q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67F02-9182-414B-92CD-B8D113F54B34}"/>
              </a:ext>
            </a:extLst>
          </p:cNvPr>
          <p:cNvSpPr txBox="1"/>
          <p:nvPr/>
        </p:nvSpPr>
        <p:spPr>
          <a:xfrm>
            <a:off x="609600" y="4009906"/>
            <a:ext cx="75056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it jams, the traffic moves slowly.</a:t>
            </a: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p: it jams</a:t>
            </a:r>
            <a:endParaRPr lang="en-US" sz="2000" dirty="0"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q: traffic moves slowly.</a:t>
            </a: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</a:t>
            </a:r>
            <a:endParaRPr 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304800" y="1828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converse: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traffic moves slowly then it jams.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→  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contrapositive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the traffic does not move slowly then it does not jams.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¬q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inverse: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it does not jams the traffic moves quickly.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¬p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¬q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Biconditional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p and q be propositions. The biconditional p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 (read p if and only if q), is true when p and q have the same truth values and is false otherwise.</a:t>
            </a:r>
            <a:endParaRPr/>
          </a:p>
        </p:txBody>
      </p:sp>
      <p:graphicFrame>
        <p:nvGraphicFramePr>
          <p:cNvPr id="203" name="Google Shape;203;p27"/>
          <p:cNvGraphicFramePr/>
          <p:nvPr/>
        </p:nvGraphicFramePr>
        <p:xfrm>
          <a:off x="2057400" y="3352800"/>
          <a:ext cx="4572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↔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4" name="Google Shape;204;p27"/>
          <p:cNvSpPr txBox="1"/>
          <p:nvPr/>
        </p:nvSpPr>
        <p:spPr>
          <a:xfrm>
            <a:off x="1828800" y="5867400"/>
            <a:ext cx="57912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two truth values always agree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Constructing the truth table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Construct a truth table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→ q) ˄ (¬p ↔ q)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Simpler if we decompose the sentence to elementary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propositions</a:t>
            </a:r>
            <a:endParaRPr/>
          </a:p>
        </p:txBody>
      </p:sp>
      <p:graphicFrame>
        <p:nvGraphicFramePr>
          <p:cNvPr id="212" name="Google Shape;212;p28"/>
          <p:cNvGraphicFramePr/>
          <p:nvPr/>
        </p:nvGraphicFramePr>
        <p:xfrm>
          <a:off x="685800" y="3429000"/>
          <a:ext cx="8077200" cy="212439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 ↔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q) ˄ (¬p ↔ q)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Constructing the truth table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Construct a truth table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→ q) ˄ (¬p ↔ q)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Simpler if we decompose the sentence to elementary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propositions</a:t>
            </a:r>
            <a:endParaRPr/>
          </a:p>
        </p:txBody>
      </p:sp>
      <p:graphicFrame>
        <p:nvGraphicFramePr>
          <p:cNvPr id="220" name="Google Shape;220;p29"/>
          <p:cNvGraphicFramePr/>
          <p:nvPr/>
        </p:nvGraphicFramePr>
        <p:xfrm>
          <a:off x="685800" y="3429000"/>
          <a:ext cx="8077200" cy="212439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 ↔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q) ˄ (¬p ↔ q)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Constructing the truth table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Construct a truth table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→ q) ˄ (¬p ↔ q)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Simpler if we decompose the sentence to elementary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propositions</a:t>
            </a:r>
            <a:endParaRPr/>
          </a:p>
        </p:txBody>
      </p:sp>
      <p:graphicFrame>
        <p:nvGraphicFramePr>
          <p:cNvPr id="228" name="Google Shape;228;p30"/>
          <p:cNvGraphicFramePr/>
          <p:nvPr/>
        </p:nvGraphicFramePr>
        <p:xfrm>
          <a:off x="685800" y="3429000"/>
          <a:ext cx="8077200" cy="212439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 ↔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q) ˄ (¬p ↔ q)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Constructing the truth table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Construct a truth table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→ q) ˄ (¬p ↔ q)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Simpler if we decompose the sentence to elementary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propositions</a:t>
            </a:r>
            <a:endParaRPr/>
          </a:p>
        </p:txBody>
      </p:sp>
      <p:graphicFrame>
        <p:nvGraphicFramePr>
          <p:cNvPr id="236" name="Google Shape;236;p31"/>
          <p:cNvGraphicFramePr/>
          <p:nvPr/>
        </p:nvGraphicFramePr>
        <p:xfrm>
          <a:off x="685800" y="3429000"/>
          <a:ext cx="8077200" cy="212439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 ↔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q) ˄ (¬p ↔ q)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Constructing the truth table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304800" y="18288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 Construct a truth table for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→ q) ˄ (¬p ↔ q)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Simpler if we decompose the sentence to elementary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intermediate propositions</a:t>
            </a:r>
            <a:endParaRPr/>
          </a:p>
        </p:txBody>
      </p:sp>
      <p:graphicFrame>
        <p:nvGraphicFramePr>
          <p:cNvPr id="244" name="Google Shape;244;p32"/>
          <p:cNvGraphicFramePr/>
          <p:nvPr/>
        </p:nvGraphicFramePr>
        <p:xfrm>
          <a:off x="685800" y="3429000"/>
          <a:ext cx="8077200" cy="212439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 ↔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q) ˄ (¬p ↔ q)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Computer Representation of True and False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304800" y="1828800"/>
            <a:ext cx="85344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encode two values True and False: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Computers represents data and programs using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Logical truth values – True and False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bit is sufficient to represent two possible values: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(False) or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variable that takes on values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called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Definition:A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bit string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sequence of zero or more bits.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this string is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bits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string.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Bitwise operation</a:t>
            </a:r>
            <a:endParaRPr/>
          </a:p>
        </p:txBody>
      </p:sp>
      <p:sp>
        <p:nvSpPr>
          <p:cNvPr id="258" name="Google Shape;258;p34"/>
          <p:cNvSpPr txBox="1"/>
          <p:nvPr/>
        </p:nvSpPr>
        <p:spPr>
          <a:xfrm>
            <a:off x="304800" y="1828800"/>
            <a:ext cx="853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and F replaced with 1 and 0</a:t>
            </a:r>
            <a:endParaRPr/>
          </a:p>
        </p:txBody>
      </p:sp>
      <p:graphicFrame>
        <p:nvGraphicFramePr>
          <p:cNvPr id="259" name="Google Shape;259;p34"/>
          <p:cNvGraphicFramePr/>
          <p:nvPr/>
        </p:nvGraphicFramePr>
        <p:xfrm>
          <a:off x="2133600" y="2743200"/>
          <a:ext cx="48768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 ˄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˅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0" name="Google Shape;260;p34"/>
          <p:cNvGraphicFramePr/>
          <p:nvPr/>
        </p:nvGraphicFramePr>
        <p:xfrm>
          <a:off x="3124200" y="5181600"/>
          <a:ext cx="2692400" cy="111282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Course Contents</a:t>
            </a:r>
            <a:endParaRPr/>
          </a:p>
        </p:txBody>
      </p:sp>
      <p:graphicFrame>
        <p:nvGraphicFramePr>
          <p:cNvPr id="47" name="Google Shape;47;p7"/>
          <p:cNvGraphicFramePr/>
          <p:nvPr/>
        </p:nvGraphicFramePr>
        <p:xfrm>
          <a:off x="457200" y="1524000"/>
          <a:ext cx="7440600" cy="422963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2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Exams/Quiz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1-2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 to Discrete Mathematics+ Propositional Logic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3-4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Propositional Logic and Introduction to Set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5-6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Quiz-1 + Set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Quiz-1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7-8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9-10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Quiz-2 + Algorithm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i="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11-12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Midterm Exam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endParaRPr sz="1500" b="0" i="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i="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13-14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Induction + Discrete Probability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GA-1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15-16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Counting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Presentations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17-18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Quiz-3+Relation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Quiz-3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19-20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alibri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Theory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GA-2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21-22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Quiz-4+Graph-Tree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Quiz-4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Lectures 23-24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Graph-Tree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Presentations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Exam</a:t>
                      </a:r>
                      <a:endParaRPr/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33975" marR="339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Bitwise operation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304800" y="1828800"/>
            <a:ext cx="8534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and F replaced with 1 and 0</a:t>
            </a:r>
            <a:endParaRPr/>
          </a:p>
        </p:txBody>
      </p:sp>
      <p:graphicFrame>
        <p:nvGraphicFramePr>
          <p:cNvPr id="268" name="Google Shape;268;p35"/>
          <p:cNvGraphicFramePr/>
          <p:nvPr/>
        </p:nvGraphicFramePr>
        <p:xfrm>
          <a:off x="1143000" y="3124200"/>
          <a:ext cx="6671800" cy="1482700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˅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˄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3505200"/>
            <a:ext cx="241300" cy="2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Applications of propositional logic</a:t>
            </a:r>
            <a:endParaRPr/>
          </a:p>
        </p:txBody>
      </p:sp>
      <p:sp>
        <p:nvSpPr>
          <p:cNvPr id="276" name="Google Shape;276;p36"/>
          <p:cNvSpPr txBox="1"/>
          <p:nvPr/>
        </p:nvSpPr>
        <p:spPr>
          <a:xfrm>
            <a:off x="304800" y="1828800"/>
            <a:ext cx="85344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 of English sentences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and reasoning: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true propositions are inferred from existing ones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Used in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Artificial Intelligence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Builds programs that act intelligently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Programs often rely on symbolic manipulations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of logic circuit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304800" y="1447800"/>
            <a:ext cx="85344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Assume a sentence: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older than 13 or you are with your parents then you can attend a PG-13 movie.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(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older than 13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are with your parents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then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can attend a PG-13 movie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(elementary) propositions: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A= you are older than 13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B= you are with your parents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C=you can attend a PG-13 movie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Translation: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˅ B → C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Application of Inference</a:t>
            </a:r>
            <a:endParaRPr/>
          </a:p>
        </p:txBody>
      </p:sp>
      <p:sp>
        <p:nvSpPr>
          <p:cNvPr id="290" name="Google Shape;290;p38"/>
          <p:cNvSpPr txBox="1"/>
          <p:nvPr/>
        </p:nvSpPr>
        <p:spPr>
          <a:xfrm>
            <a:off x="228600" y="1447800"/>
            <a:ext cx="8763000" cy="477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we know the following sentences are true: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are older than 13 or you are with your parents then you can attend a PG-13 movie. You are older than 13.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(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older than 13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are with your parents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then (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can attend a PG-13 movie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. (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are older than 13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A= you are older than 13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B= you are with your parents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C=you can attend a PG-13 movie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(A ˅ B → C), 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(A ˅ B → C) ˄ A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true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With the help of the logic we can infer the following statement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(proposition):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 can attend a PG-13 movie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is True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Tautology and Contradiction</a:t>
            </a:r>
            <a:endParaRPr/>
          </a:p>
        </p:txBody>
      </p:sp>
      <p:sp>
        <p:nvSpPr>
          <p:cNvPr id="297" name="Google Shape;297;p39"/>
          <p:cNvSpPr txBox="1"/>
          <p:nvPr/>
        </p:nvSpPr>
        <p:spPr>
          <a:xfrm>
            <a:off x="228600" y="1447800"/>
            <a:ext cx="8763000" cy="384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propositions are interesting since their values in the truth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are always the same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compound proposition that is always true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possible truth values of the propositions is called a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tautology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compound proposition that is always false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a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contradiction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proposition that is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neither a tautology nor contradiction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a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contingency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 ˅ ¬p is a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tautology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p  ˄ ¬p is a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contradiction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aphicFrame>
        <p:nvGraphicFramePr>
          <p:cNvPr id="298" name="Google Shape;298;p39"/>
          <p:cNvGraphicFramePr/>
          <p:nvPr/>
        </p:nvGraphicFramePr>
        <p:xfrm>
          <a:off x="2133600" y="5562600"/>
          <a:ext cx="5181575" cy="111282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4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˅ 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˄ 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Equivalence</a:t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228600" y="1447800"/>
            <a:ext cx="8763000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determine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propositions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equivalent?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Their truth values in the truth table are the same.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Example: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→ q is equivalent to ¬q → ¬p (contrapositive)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40"/>
          <p:cNvGraphicFramePr/>
          <p:nvPr/>
        </p:nvGraphicFramePr>
        <p:xfrm>
          <a:off x="1905000" y="3429000"/>
          <a:ext cx="5588000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¬q  →¬p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" name="Google Shape;307;p40"/>
          <p:cNvSpPr txBox="1"/>
          <p:nvPr/>
        </p:nvSpPr>
        <p:spPr>
          <a:xfrm>
            <a:off x="685800" y="5562600"/>
            <a:ext cx="75438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Equivalent statements are important for logical reasoning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they can be substituted and can help us to make a logical argument.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b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Logical Equivalence</a:t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228600" y="1447800"/>
            <a:ext cx="87630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The propositions p and q are called logically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if p ↔ q is a tautology (alternately, if they have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truth table). The notation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&lt;=&gt; q denotes p and q 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logically equivalent.</a:t>
            </a:r>
            <a:endParaRPr/>
          </a:p>
        </p:txBody>
      </p:sp>
      <p:graphicFrame>
        <p:nvGraphicFramePr>
          <p:cNvPr id="315" name="Google Shape;315;p41"/>
          <p:cNvGraphicFramePr/>
          <p:nvPr/>
        </p:nvGraphicFramePr>
        <p:xfrm>
          <a:off x="1066800" y="3200400"/>
          <a:ext cx="7543775" cy="1854175"/>
        </p:xfrm>
        <a:graphic>
          <a:graphicData uri="http://schemas.openxmlformats.org/drawingml/2006/table">
            <a:tbl>
              <a:tblPr>
                <a:noFill/>
                <a:tableStyleId>{48E5C3F4-E110-431E-98B1-A12C7D66C48C}</a:tableStyleId>
              </a:tblPr>
              <a:tblGrid>
                <a:gridCol w="112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→ q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¬q  →¬p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 → q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US" sz="1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&lt;=&gt; (¬q  →¬p)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b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Important Logical Equivalence</a:t>
            </a:r>
            <a:endParaRPr/>
          </a:p>
        </p:txBody>
      </p:sp>
      <p:sp>
        <p:nvSpPr>
          <p:cNvPr id="322" name="Google Shape;322;p42"/>
          <p:cNvSpPr txBox="1"/>
          <p:nvPr/>
        </p:nvSpPr>
        <p:spPr>
          <a:xfrm>
            <a:off x="228600" y="1447800"/>
            <a:ext cx="87630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Double negation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¬(¬p) &lt;=&gt; 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Commutative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˅ q &lt;=&gt; q ˅  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˄ q &lt;=&gt; q ˄  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Associative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(p ˅ q) ˅ r &lt;=&gt; p ˅  (q ˅  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(p ˄  q) ˄  r &lt;=&gt; p ˄  (q ˄  r)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b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Important Logical Equivalence</a:t>
            </a:r>
            <a:endParaRPr/>
          </a:p>
        </p:txBody>
      </p:sp>
      <p:sp>
        <p:nvSpPr>
          <p:cNvPr id="329" name="Google Shape;329;p43"/>
          <p:cNvSpPr txBox="1"/>
          <p:nvPr/>
        </p:nvSpPr>
        <p:spPr>
          <a:xfrm>
            <a:off x="228600" y="1447800"/>
            <a:ext cx="87630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Distributive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˅  (q ˄ r) &lt;=&gt; (p ˅ q) ˄ (p ˅  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˄ (q ˅  r) &lt;=&gt; (p ˄  q) ˅  (p ˄  r)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 Morgan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¬( p ˅  q ) &lt;=&gt; ¬p ˄  ¬q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¬( p ˄  q )   &lt;=&gt; ¬p ˅  ¬q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Other useful equivalences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˅  ¬p &lt;=&gt; 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 ˄  ¬p &lt;=&gt; 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 → q &lt;=&gt; (¬p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˅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q)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b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Showing Logical Equivalence</a:t>
            </a:r>
            <a:endParaRPr/>
          </a:p>
        </p:txBody>
      </p:sp>
      <p:sp>
        <p:nvSpPr>
          <p:cNvPr id="336" name="Google Shape;336;p44"/>
          <p:cNvSpPr txBox="1"/>
          <p:nvPr/>
        </p:nvSpPr>
        <p:spPr>
          <a:xfrm>
            <a:off x="228600" y="1447800"/>
            <a:ext cx="8763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 (p ˄  q)→ p is a tautology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 ((p  ˄  q) →  p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T)</a:t>
            </a:r>
            <a:endParaRPr/>
          </a:p>
        </p:txBody>
      </p:sp>
      <p:sp>
        <p:nvSpPr>
          <p:cNvPr id="337" name="Google Shape;337;p44"/>
          <p:cNvSpPr txBox="1"/>
          <p:nvPr/>
        </p:nvSpPr>
        <p:spPr>
          <a:xfrm>
            <a:off x="762000" y="3048000"/>
            <a:ext cx="78486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 ˄  q) →  p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¬(p ˄  q) ˅ p 		Useful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[¬p ˅ ¬q] ˅ p 		DeMorgan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&lt;=&gt;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[¬q ˅  ¬p] ˅ p 		Commutative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¬q ˅ [ ¬p ˅ p ] 		Associative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¬q ˅ [ T ] 		Useful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				Domination</a:t>
            </a:r>
            <a:endParaRPr/>
          </a:p>
        </p:txBody>
      </p:sp>
      <p:sp>
        <p:nvSpPr>
          <p:cNvPr id="338" name="Google Shape;338;p44"/>
          <p:cNvSpPr txBox="1"/>
          <p:nvPr/>
        </p:nvSpPr>
        <p:spPr>
          <a:xfrm>
            <a:off x="1371600" y="5715000"/>
            <a:ext cx="64008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use truth table to show this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Discrete mathematics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381000" y="1447800"/>
            <a:ext cx="83058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 mathematics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study of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mathematical structures and objects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fundamentally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discrete rather than continuous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objects with discrete values are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integers, graphs, or statements in logic.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Discrete mathematics and 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science.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Concepts from discrete mathematics are useful for describing </a:t>
            </a:r>
            <a:r>
              <a:rPr lang="en-US" sz="24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objects and problems in computer algorithms and programming languages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These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applications in cryptography, automated theorem proving, and software development.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>
            <a:spLocks noGrp="1"/>
          </p:cNvSpPr>
          <p:nvPr>
            <p:ph type="title"/>
          </p:nvPr>
        </p:nvSpPr>
        <p:spPr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94FF2513-554E-4274-81F3-C249AB5ED61D}"/>
              </a:ext>
            </a:extLst>
          </p:cNvPr>
          <p:cNvSpPr/>
          <p:nvPr/>
        </p:nvSpPr>
        <p:spPr>
          <a:xfrm>
            <a:off x="6733972" y="1792148"/>
            <a:ext cx="421004" cy="44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E51C54-92B3-458E-B61D-0636166C9158}"/>
              </a:ext>
            </a:extLst>
          </p:cNvPr>
          <p:cNvSpPr/>
          <p:nvPr/>
        </p:nvSpPr>
        <p:spPr>
          <a:xfrm>
            <a:off x="6733972" y="1792147"/>
            <a:ext cx="421004" cy="443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29365799-FE9B-4B12-AF41-5D56C220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274" y="1699439"/>
            <a:ext cx="914400" cy="914400"/>
          </a:xfrm>
          <a:prstGeom prst="rect">
            <a:avLst/>
          </a:prstGeom>
        </p:spPr>
      </p:pic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8F7C53D6-B2B1-4B68-ACB5-DAB3572D2D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473617"/>
              </p:ext>
            </p:extLst>
          </p:nvPr>
        </p:nvGraphicFramePr>
        <p:xfrm>
          <a:off x="850379" y="1198386"/>
          <a:ext cx="1768164" cy="1965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9C26194F-254E-4CA9-B333-79B1885CFE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908362"/>
              </p:ext>
            </p:extLst>
          </p:nvPr>
        </p:nvGraphicFramePr>
        <p:xfrm>
          <a:off x="2199526" y="1239026"/>
          <a:ext cx="1768164" cy="1965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D87AAD1E-76CD-4DC4-BA0B-FB6C5CD40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465925"/>
              </p:ext>
            </p:extLst>
          </p:nvPr>
        </p:nvGraphicFramePr>
        <p:xfrm>
          <a:off x="3592375" y="2836127"/>
          <a:ext cx="1768164" cy="1972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E579CAE1-908E-42BD-9627-E1E45D035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466825"/>
              </p:ext>
            </p:extLst>
          </p:nvPr>
        </p:nvGraphicFramePr>
        <p:xfrm>
          <a:off x="4953213" y="2815807"/>
          <a:ext cx="1768164" cy="193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59779B5-DAD8-4BF0-AE3F-A2426F52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Math Vs Discrete Math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CC4CC4-94D4-44FB-AB1E-E1E7DC87E468}"/>
              </a:ext>
            </a:extLst>
          </p:cNvPr>
          <p:cNvCxnSpPr/>
          <p:nvPr/>
        </p:nvCxnSpPr>
        <p:spPr>
          <a:xfrm>
            <a:off x="1036320" y="1606550"/>
            <a:ext cx="0" cy="2753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69B8F4-C29B-4E71-8827-B3347307E169}"/>
              </a:ext>
            </a:extLst>
          </p:cNvPr>
          <p:cNvCxnSpPr>
            <a:cxnSpLocks/>
          </p:cNvCxnSpPr>
          <p:nvPr/>
        </p:nvCxnSpPr>
        <p:spPr>
          <a:xfrm>
            <a:off x="1072038" y="2978150"/>
            <a:ext cx="55497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89A67F9-45BB-4739-9978-DFD9620AFCC9}"/>
              </a:ext>
            </a:extLst>
          </p:cNvPr>
          <p:cNvSpPr/>
          <p:nvPr/>
        </p:nvSpPr>
        <p:spPr>
          <a:xfrm>
            <a:off x="3738880" y="2814320"/>
            <a:ext cx="86360" cy="167640"/>
          </a:xfrm>
          <a:custGeom>
            <a:avLst/>
            <a:gdLst>
              <a:gd name="connsiteX0" fmla="*/ 0 w 86360"/>
              <a:gd name="connsiteY0" fmla="*/ 0 h 167640"/>
              <a:gd name="connsiteX1" fmla="*/ 86360 w 86360"/>
              <a:gd name="connsiteY1" fmla="*/ 167640 h 167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360" h="167640">
                <a:moveTo>
                  <a:pt x="0" y="0"/>
                </a:moveTo>
                <a:lnTo>
                  <a:pt x="86360" y="16764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9" grpId="0" animBg="1"/>
      <p:bldP spid="59" grpId="1" animBg="1"/>
      <p:bldGraphic spid="50" grpId="0">
        <p:bldAsOne/>
      </p:bldGraphic>
      <p:bldGraphic spid="51" grpId="0">
        <p:bldAsOne/>
      </p:bldGraphic>
      <p:bldGraphic spid="52" grpId="0">
        <p:bldAsOne/>
      </p:bldGraphic>
      <p:bldGraphic spid="53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94FF2513-554E-4274-81F3-C249AB5ED61D}"/>
              </a:ext>
            </a:extLst>
          </p:cNvPr>
          <p:cNvSpPr/>
          <p:nvPr/>
        </p:nvSpPr>
        <p:spPr>
          <a:xfrm>
            <a:off x="6733972" y="1792148"/>
            <a:ext cx="421004" cy="44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E51C54-92B3-458E-B61D-0636166C9158}"/>
              </a:ext>
            </a:extLst>
          </p:cNvPr>
          <p:cNvSpPr/>
          <p:nvPr/>
        </p:nvSpPr>
        <p:spPr>
          <a:xfrm>
            <a:off x="6744414" y="1792148"/>
            <a:ext cx="421004" cy="443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29365799-FE9B-4B12-AF41-5D56C220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274" y="1696441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779B5-DAD8-4BF0-AE3F-A2426F52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Math Vs Discrete Math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6CC4CC4-94D4-44FB-AB1E-E1E7DC87E468}"/>
              </a:ext>
            </a:extLst>
          </p:cNvPr>
          <p:cNvCxnSpPr/>
          <p:nvPr/>
        </p:nvCxnSpPr>
        <p:spPr>
          <a:xfrm>
            <a:off x="1036320" y="1606550"/>
            <a:ext cx="0" cy="2753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69B8F4-C29B-4E71-8827-B3347307E169}"/>
              </a:ext>
            </a:extLst>
          </p:cNvPr>
          <p:cNvCxnSpPr>
            <a:cxnSpLocks/>
          </p:cNvCxnSpPr>
          <p:nvPr/>
        </p:nvCxnSpPr>
        <p:spPr>
          <a:xfrm>
            <a:off x="1072038" y="2978150"/>
            <a:ext cx="55497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44D977-151B-4438-B511-5043F6FF551E}"/>
              </a:ext>
            </a:extLst>
          </p:cNvPr>
          <p:cNvCxnSpPr/>
          <p:nvPr/>
        </p:nvCxnSpPr>
        <p:spPr>
          <a:xfrm>
            <a:off x="1072038" y="1950720"/>
            <a:ext cx="17702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34C7E5-C9B0-4480-A99C-A9EF3E1167DE}"/>
              </a:ext>
            </a:extLst>
          </p:cNvPr>
          <p:cNvCxnSpPr>
            <a:cxnSpLocks/>
          </p:cNvCxnSpPr>
          <p:nvPr/>
        </p:nvCxnSpPr>
        <p:spPr>
          <a:xfrm flipV="1">
            <a:off x="2842260" y="1950720"/>
            <a:ext cx="0" cy="10274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77F2EE-D953-4633-ACC7-3DD86FC2B0AB}"/>
              </a:ext>
            </a:extLst>
          </p:cNvPr>
          <p:cNvCxnSpPr>
            <a:cxnSpLocks/>
          </p:cNvCxnSpPr>
          <p:nvPr/>
        </p:nvCxnSpPr>
        <p:spPr>
          <a:xfrm flipV="1">
            <a:off x="2849880" y="2978150"/>
            <a:ext cx="0" cy="10274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525E3B-766D-4A89-8913-A1D11CB89EB1}"/>
              </a:ext>
            </a:extLst>
          </p:cNvPr>
          <p:cNvCxnSpPr/>
          <p:nvPr/>
        </p:nvCxnSpPr>
        <p:spPr>
          <a:xfrm>
            <a:off x="2849880" y="4005580"/>
            <a:ext cx="177022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6DF569-B063-4D21-B592-2BD53AE47B5D}"/>
              </a:ext>
            </a:extLst>
          </p:cNvPr>
          <p:cNvCxnSpPr>
            <a:cxnSpLocks/>
          </p:cNvCxnSpPr>
          <p:nvPr/>
        </p:nvCxnSpPr>
        <p:spPr>
          <a:xfrm flipV="1">
            <a:off x="4620102" y="2978150"/>
            <a:ext cx="0" cy="10274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85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9" grpId="0" animBg="1"/>
      <p:bldP spid="5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94FF2513-554E-4274-81F3-C249AB5ED61D}"/>
              </a:ext>
            </a:extLst>
          </p:cNvPr>
          <p:cNvSpPr/>
          <p:nvPr/>
        </p:nvSpPr>
        <p:spPr>
          <a:xfrm>
            <a:off x="5011852" y="2706548"/>
            <a:ext cx="421004" cy="44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E51C54-92B3-458E-B61D-0636166C9158}"/>
              </a:ext>
            </a:extLst>
          </p:cNvPr>
          <p:cNvSpPr/>
          <p:nvPr/>
        </p:nvSpPr>
        <p:spPr>
          <a:xfrm>
            <a:off x="5022294" y="2706548"/>
            <a:ext cx="421004" cy="443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29365799-FE9B-4B12-AF41-5D56C2207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5154" y="2610841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779B5-DAD8-4BF0-AE3F-A2426F528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Math Vs Discrete Math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6183B8-0CE7-42D6-82B4-55658E7B76DE}"/>
              </a:ext>
            </a:extLst>
          </p:cNvPr>
          <p:cNvSpPr/>
          <p:nvPr/>
        </p:nvSpPr>
        <p:spPr>
          <a:xfrm>
            <a:off x="2359583" y="2703549"/>
            <a:ext cx="421004" cy="4438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EBBC0F-90B2-4AA7-A4B0-FEA168518523}"/>
              </a:ext>
            </a:extLst>
          </p:cNvPr>
          <p:cNvSpPr/>
          <p:nvPr/>
        </p:nvSpPr>
        <p:spPr>
          <a:xfrm>
            <a:off x="2359583" y="2703549"/>
            <a:ext cx="421004" cy="4438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Lightbulb with solid fill">
            <a:extLst>
              <a:ext uri="{FF2B5EF4-FFF2-40B4-BE49-F238E27FC236}">
                <a16:creationId xmlns:a16="http://schemas.microsoft.com/office/drawing/2014/main" id="{24C26975-1BC4-436C-8192-8F55F93E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2885" y="2610841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CCD09D-89A6-4868-8724-8EF1AEDAF1E5}"/>
              </a:ext>
            </a:extLst>
          </p:cNvPr>
          <p:cNvSpPr txBox="1"/>
          <p:nvPr/>
        </p:nvSpPr>
        <p:spPr>
          <a:xfrm>
            <a:off x="1872615" y="3617949"/>
            <a:ext cx="1739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Continuous Math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E0EA48-7638-4F9A-A336-EE96CC2A8AA2}"/>
              </a:ext>
            </a:extLst>
          </p:cNvPr>
          <p:cNvSpPr txBox="1"/>
          <p:nvPr/>
        </p:nvSpPr>
        <p:spPr>
          <a:xfrm>
            <a:off x="4699635" y="3617949"/>
            <a:ext cx="45834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Discrete Math</a:t>
            </a:r>
          </a:p>
        </p:txBody>
      </p:sp>
    </p:spTree>
    <p:extLst>
      <p:ext uri="{BB962C8B-B14F-4D97-AF65-F5344CB8AC3E}">
        <p14:creationId xmlns:p14="http://schemas.microsoft.com/office/powerpoint/2010/main" val="361772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59" grpId="0" animBg="1"/>
      <p:bldP spid="59" grpId="1" animBg="1"/>
      <p:bldP spid="14" grpId="0" animBg="1"/>
      <p:bldP spid="14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304800" y="1828800"/>
            <a:ext cx="8305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Logic defines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formal language for representing knowledge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for making logical inference</a:t>
            </a:r>
            <a:endParaRPr/>
          </a:p>
          <a:p>
            <a:pPr marL="120650" marR="0" lvl="0" indent="-152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helps us to understand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construct a valid argument</a:t>
            </a:r>
            <a:endParaRPr/>
          </a:p>
          <a:p>
            <a:pPr marL="1206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6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Logic defines:</a:t>
            </a:r>
            <a:endParaRPr/>
          </a:p>
          <a:p>
            <a:pPr marL="1206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Syntax of statements</a:t>
            </a:r>
            <a:endParaRPr/>
          </a:p>
          <a:p>
            <a:pPr marL="1206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meaning of statements</a:t>
            </a:r>
            <a:endParaRPr/>
          </a:p>
          <a:p>
            <a:pPr marL="1206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rules of logical inference (manipulation)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3143</Words>
  <Application>Microsoft Office PowerPoint</Application>
  <PresentationFormat>On-screen Show (4:3)</PresentationFormat>
  <Paragraphs>814</Paragraphs>
  <Slides>50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Impact</vt:lpstr>
      <vt:lpstr>Times New Roman</vt:lpstr>
      <vt:lpstr>1_NewsPrint</vt:lpstr>
      <vt:lpstr>NewsPrint</vt:lpstr>
      <vt:lpstr>CSE 105: Discrete Mathematics</vt:lpstr>
      <vt:lpstr>Course Evaluation</vt:lpstr>
      <vt:lpstr>Course Materials</vt:lpstr>
      <vt:lpstr>Course Contents</vt:lpstr>
      <vt:lpstr>Discrete mathematics</vt:lpstr>
      <vt:lpstr>Continuous Math Vs Discrete Math</vt:lpstr>
      <vt:lpstr>Continuous Math Vs Discrete Math</vt:lpstr>
      <vt:lpstr>Continuous Math Vs Discrete Math</vt:lpstr>
      <vt:lpstr>Logic</vt:lpstr>
      <vt:lpstr>Propositional logic</vt:lpstr>
      <vt:lpstr>Propositional logic</vt:lpstr>
      <vt:lpstr>Composite Statements</vt:lpstr>
      <vt:lpstr>Composite Statements</vt:lpstr>
      <vt:lpstr>Logical connectives: Negation</vt:lpstr>
      <vt:lpstr>Logical connectives: Negation</vt:lpstr>
      <vt:lpstr>Logical connectives: Negation</vt:lpstr>
      <vt:lpstr>Logical connectives: Conjunction</vt:lpstr>
      <vt:lpstr>Logical connectives: Disjunction</vt:lpstr>
      <vt:lpstr>Truth Tables</vt:lpstr>
      <vt:lpstr>Truth Tables</vt:lpstr>
      <vt:lpstr>Truth Tables</vt:lpstr>
      <vt:lpstr>Exclusive or</vt:lpstr>
      <vt:lpstr>Class work</vt:lpstr>
      <vt:lpstr>Class work</vt:lpstr>
      <vt:lpstr>Implications</vt:lpstr>
      <vt:lpstr>Implications</vt:lpstr>
      <vt:lpstr>Implications</vt:lpstr>
      <vt:lpstr>Implications</vt:lpstr>
      <vt:lpstr>Implications</vt:lpstr>
      <vt:lpstr>Implications</vt:lpstr>
      <vt:lpstr>Implications</vt:lpstr>
      <vt:lpstr>Biconditional</vt:lpstr>
      <vt:lpstr>Constructing the truth table</vt:lpstr>
      <vt:lpstr>Constructing the truth table</vt:lpstr>
      <vt:lpstr>Constructing the truth table</vt:lpstr>
      <vt:lpstr>Constructing the truth table</vt:lpstr>
      <vt:lpstr>Constructing the truth table</vt:lpstr>
      <vt:lpstr>Computer Representation of True and False</vt:lpstr>
      <vt:lpstr>Bitwise operation</vt:lpstr>
      <vt:lpstr>Bitwise operation</vt:lpstr>
      <vt:lpstr>Applications of propositional logic</vt:lpstr>
      <vt:lpstr>Translation</vt:lpstr>
      <vt:lpstr>Application of Inference</vt:lpstr>
      <vt:lpstr>Tautology and Contradiction</vt:lpstr>
      <vt:lpstr>Equivalence</vt:lpstr>
      <vt:lpstr> Logical Equivalence</vt:lpstr>
      <vt:lpstr> Important Logical Equivalence</vt:lpstr>
      <vt:lpstr> Important Logical Equivalence</vt:lpstr>
      <vt:lpstr> Showing Logical Equivalence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105: Discrete Mathematics</dc:title>
  <cp:lastModifiedBy>Abrar Hasan</cp:lastModifiedBy>
  <cp:revision>5</cp:revision>
  <dcterms:modified xsi:type="dcterms:W3CDTF">2024-09-22T13:08:29Z</dcterms:modified>
</cp:coreProperties>
</file>