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650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E5C3F4-E110-431E-98B1-A12C7D66C48C}">
  <a:tblStyle styleId="{48E5C3F4-E110-431E-98B1-A12C7D66C4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78" name="Google Shape;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85" name="Google Shape;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92" name="Google Shape;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00" name="Google Shape;1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07" name="Google Shape;1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24" name="Google Shape;1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131" name="Google Shape;1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141" name="Google Shape;1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149" name="Google Shape;1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77" name="Google Shape;1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191" name="Google Shape;1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198" name="Google Shape;1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07" name="Google Shape;2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215" name="Google Shape;2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223" name="Google Shape;2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239" name="Google Shape;2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247" name="Google Shape;2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254" name="Google Shape;2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263" name="Google Shape;26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272" name="Google Shape;2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279" name="Google Shape;2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286" name="Google Shape;28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301" name="Google Shape;30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310" name="Google Shape;31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318" name="Google Shape;3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325" name="Google Shape;32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332" name="Google Shape;33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57" name="Google Shape;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71" name="Google Shape;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71" name="Google Shape;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02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w="22225" cap="flat" cmpd="sng">
            <a:solidFill>
              <a:srgbClr val="0189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versity.org/wiki/Introductory_Discrete_Mathematics_for_Computer_Sci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CSE 105: Discrete Mathematics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524000"/>
            <a:ext cx="2438400" cy="29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Statements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533400" y="1447800"/>
            <a:ext cx="8153400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complex propositional statements can be built from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 statements using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connectives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Proposition A: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rains outside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Proposition B: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will see a movie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new (combined) proposition: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it rains outside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will see a movie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Statements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33400" y="1447800"/>
            <a:ext cx="8153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complex propositional statements can be built from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 statements using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connectives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connectives: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Negation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Conjunction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Disjunction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Exclusive or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Implication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Biconditional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Negation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04800" y="1447800"/>
            <a:ext cx="86106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 proposition. The statement "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not the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 that 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." is another proposition, called the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negation of p. The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negation of p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denoted by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¬ 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read as "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Airport is located in the North Part of Dhaka City.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not the case that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Airport is located in the North Part of Dhaka City.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examples: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5 + 2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10 is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prime number.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the case that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buses stop running at 9:00pm.</a:t>
            </a:r>
            <a:endParaRPr dirty="0"/>
          </a:p>
        </p:txBody>
      </p:sp>
      <p:sp>
        <p:nvSpPr>
          <p:cNvPr id="97" name="Google Shape;97;p14"/>
          <p:cNvSpPr/>
          <p:nvPr/>
        </p:nvSpPr>
        <p:spPr>
          <a:xfrm>
            <a:off x="381000" y="3810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Negation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04800" y="1447800"/>
            <a:ext cx="86106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Negate the following propositions: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raining today.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It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raining today.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is a prime number.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prime number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There are other life forms on other planets in the universe.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not the case that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other life forms on other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planets in the universe.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Negation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04800" y="17526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truth table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 the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relationships between truth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 or F) of different propositions.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1219200" y="3505200"/>
          <a:ext cx="6096000" cy="111282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 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Google Shape;113;p16"/>
          <p:cNvSpPr/>
          <p:nvPr/>
        </p:nvSpPr>
        <p:spPr>
          <a:xfrm rot="10800000" flipH="1">
            <a:off x="533400" y="5257800"/>
            <a:ext cx="4156075" cy="1414462"/>
          </a:xfrm>
          <a:prstGeom prst="wedgeRoundRectCallout">
            <a:avLst>
              <a:gd name="adj1" fmla="val 9782"/>
              <a:gd name="adj2" fmla="val 31518"/>
              <a:gd name="adj3" fmla="val 0"/>
            </a:avLst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38200" y="5410200"/>
            <a:ext cx="37338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Rows: all possible values of elementary proposition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Conjunction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04800" y="1828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proposition “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and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denoted by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˄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true when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p and q are true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false otherwise. The proposition p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˄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called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conjunction of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and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raining today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is a prime number.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is a prime number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+ 2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13 is a perfect square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 is prime.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Disjunction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04800" y="1828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proposition “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or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denoted by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˅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false when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p and q are false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true otherwise. The proposition p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˅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called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disjunction of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or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raining today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is a prime number.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is a prime number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+ 2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13 is a perfect square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 is a prime.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04800" y="1828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Conjunction and disjunction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Four different combinations of values for p and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914400" y="3048000"/>
          <a:ext cx="6096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˄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˅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Google Shape;137;p19"/>
          <p:cNvSpPr/>
          <p:nvPr/>
        </p:nvSpPr>
        <p:spPr>
          <a:xfrm rot="10800000" flipH="1">
            <a:off x="533400" y="5486400"/>
            <a:ext cx="6781800" cy="1066800"/>
          </a:xfrm>
          <a:prstGeom prst="wedgeRoundRectCallout">
            <a:avLst>
              <a:gd name="adj1" fmla="val 2722"/>
              <a:gd name="adj2" fmla="val 33557"/>
              <a:gd name="adj3" fmla="val 0"/>
            </a:avLst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62000" y="5638800"/>
            <a:ext cx="6324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Rows: all possible combinations of values for elementary propositions: 2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04800" y="1828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Conjunction and disjunction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Four different combinations of values for p and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914400" y="3048000"/>
          <a:ext cx="6096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˄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˅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04800" y="1828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Conjunction and disjunction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Four different combinations of values for p and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914400" y="3048000"/>
          <a:ext cx="6096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˄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˅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Google Shape;155;p21"/>
          <p:cNvSpPr txBox="1"/>
          <p:nvPr/>
        </p:nvSpPr>
        <p:spPr>
          <a:xfrm>
            <a:off x="990600" y="5638800"/>
            <a:ext cx="6705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NB: p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˅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(the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inclusively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i.e., p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˅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true when either p or q or both are true).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Evaluation</a:t>
            </a:r>
            <a:endParaRPr/>
          </a:p>
        </p:txBody>
      </p:sp>
      <p:graphicFrame>
        <p:nvGraphicFramePr>
          <p:cNvPr id="33" name="Google Shape;33;p5"/>
          <p:cNvGraphicFramePr/>
          <p:nvPr/>
        </p:nvGraphicFramePr>
        <p:xfrm>
          <a:off x="762000" y="1981200"/>
          <a:ext cx="7848600" cy="327660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Attendance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Presentations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Group Assignments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Quizzes (3/4)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 term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or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04800" y="1828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proposition "p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or q" denoted by p    q, is true when exactly one of p and q is true and it is false otherwise.</a:t>
            </a: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1371600" y="3429000"/>
          <a:ext cx="4572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" name="Google Shape;164;p22"/>
          <p:cNvSpPr/>
          <p:nvPr/>
        </p:nvSpPr>
        <p:spPr>
          <a:xfrm>
            <a:off x="5103812" y="3549650"/>
            <a:ext cx="182562" cy="182562"/>
          </a:xfrm>
          <a:prstGeom prst="ellipse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>
            <a:off x="5192712" y="3549650"/>
            <a:ext cx="0" cy="182562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6" name="Google Shape;166;p22"/>
          <p:cNvCxnSpPr/>
          <p:nvPr/>
        </p:nvCxnSpPr>
        <p:spPr>
          <a:xfrm>
            <a:off x="5196681" y="3553618"/>
            <a:ext cx="0" cy="182562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" name="Google Shape;166;p22">
            <a:extLst>
              <a:ext uri="{FF2B5EF4-FFF2-40B4-BE49-F238E27FC236}">
                <a16:creationId xmlns:a16="http://schemas.microsoft.com/office/drawing/2014/main" id="{7E2F8E5E-94E8-4D6B-898C-22EBC81742EB}"/>
              </a:ext>
            </a:extLst>
          </p:cNvPr>
          <p:cNvCxnSpPr/>
          <p:nvPr/>
        </p:nvCxnSpPr>
        <p:spPr>
          <a:xfrm>
            <a:off x="5349081" y="3706018"/>
            <a:ext cx="0" cy="182562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04800" y="1828800"/>
            <a:ext cx="85344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proposition "p implies q" denoted by p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called implication. It is false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 is true and q is false and is true otherwise.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q, p is called the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q is called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1828800" y="4343400"/>
          <a:ext cx="4572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 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04800" y="1828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read in a variety of equivalent ways: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p then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 only if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 is sufficient for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q whenever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if Germany won 2010 world cup then 2 is a prime.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F then T ? 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today is Monday then 2 * 3 = 8.   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→ F?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304800" y="1828800"/>
            <a:ext cx="85344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converse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 → q is q → p.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contrapositive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 → q is ¬q → ¬p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inverse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 → q is ¬p → ¬q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it jams, the traffic moves slowly.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p: it jams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q: traffic moves slowly.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304800" y="1828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converse: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traffic moves slowly then it jams.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→ 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contrapositive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the traffic does not move slowly then it does not jams.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¬q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inverse: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it does not jams the traffic moves quickly.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¬p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¬q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Biconditional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biconditional 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(read p if and only if q), is true when p and q have the same truth values and is false otherwise.</a:t>
            </a:r>
            <a:endParaRPr/>
          </a:p>
        </p:txBody>
      </p:sp>
      <p:graphicFrame>
        <p:nvGraphicFramePr>
          <p:cNvPr id="203" name="Google Shape;203;p27"/>
          <p:cNvGraphicFramePr/>
          <p:nvPr/>
        </p:nvGraphicFramePr>
        <p:xfrm>
          <a:off x="2057400" y="3352800"/>
          <a:ext cx="4572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↔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" name="Google Shape;204;p27"/>
          <p:cNvSpPr txBox="1"/>
          <p:nvPr/>
        </p:nvSpPr>
        <p:spPr>
          <a:xfrm>
            <a:off x="1828800" y="5867400"/>
            <a:ext cx="5791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two truth values always agree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28" name="Google Shape;228;p30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36" name="Google Shape;236;p31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Materials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228600" y="1938337"/>
            <a:ext cx="86868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Book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 and Its Application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Kenneth H. Rosen, 7</a:t>
            </a:r>
            <a:r>
              <a:rPr lang="en-US" sz="20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McGraw-Hill.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notes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Materials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Schaum</a:t>
            </a:r>
            <a:r>
              <a:rPr lang="en-US" sz="2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Outlines Discrete Mathematics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Seymore Lipschutz &amp; Marc Lipson, 3</a:t>
            </a:r>
            <a:r>
              <a:rPr lang="en-US" sz="20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McGraw-Hill.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http://en.wikiversity.org/wiki/Introductory_Discrete_Mathematics_for_Computer_Science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44" name="Google Shape;244;p32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Computer Representation of True and False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304800" y="1828800"/>
            <a:ext cx="85344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encode two values True and False: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Computers represents data and programs using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Logical truth values – True and False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bit is sufficient to represent two possible values: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(False) or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variable that takes on values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Definition:A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bit string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sequence of zero or more bits.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string is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bits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string.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Bitwise operation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304800" y="1828800"/>
            <a:ext cx="853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and F replaced with 1 and 0</a:t>
            </a:r>
            <a:endParaRPr/>
          </a:p>
        </p:txBody>
      </p:sp>
      <p:graphicFrame>
        <p:nvGraphicFramePr>
          <p:cNvPr id="259" name="Google Shape;259;p34"/>
          <p:cNvGraphicFramePr/>
          <p:nvPr/>
        </p:nvGraphicFramePr>
        <p:xfrm>
          <a:off x="2133600" y="2743200"/>
          <a:ext cx="48768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˄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˅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0" name="Google Shape;260;p34"/>
          <p:cNvGraphicFramePr/>
          <p:nvPr/>
        </p:nvGraphicFramePr>
        <p:xfrm>
          <a:off x="3124200" y="5181600"/>
          <a:ext cx="2692400" cy="111282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Bitwise operation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304800" y="1828800"/>
            <a:ext cx="853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and F replaced with 1 and 0</a:t>
            </a:r>
            <a:endParaRPr/>
          </a:p>
        </p:txBody>
      </p:sp>
      <p:graphicFrame>
        <p:nvGraphicFramePr>
          <p:cNvPr id="268" name="Google Shape;268;p35"/>
          <p:cNvGraphicFramePr/>
          <p:nvPr/>
        </p:nvGraphicFramePr>
        <p:xfrm>
          <a:off x="1143000" y="3124200"/>
          <a:ext cx="6671800" cy="148270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˅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˄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3505200"/>
            <a:ext cx="2413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Applications of propositional logic</a:t>
            </a:r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304800" y="1828800"/>
            <a:ext cx="85344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 of English sentences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and reasoning: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true propositions are inferred from existing ones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Used in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Artificial Intelligence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Builds programs that act intelligently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Programs often rely on symbolic manipulations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of logic circuit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3048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a sentence: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older than 13 or you are with your parents then you can attend a PG-13 movie.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(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older than 13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are with your parents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can attend a PG-13 movie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(elementary) propositions: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A= you are older than 13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B= you are with your parents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C=you can attend a PG-13 movie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˅ B → 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Application of Inference</a:t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228600" y="1447800"/>
            <a:ext cx="8763000" cy="477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we know the following sentences are true: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older than 13 or you are with your parents then you can attend a PG-13 movie. You are older than 13.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(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older than 13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are with your parents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then (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can attend a PG-13 movie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. (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older than 13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A= you are older than 13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B= you are with your parents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C=you can attend a PG-13 movie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(A ˅ B → C),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(A ˅ B → C) ˄ A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the help of the logic we can infer the following statement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(proposition):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can attend a PG-13 movie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is True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Tautology and Contradiction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228600" y="1447800"/>
            <a:ext cx="8763000" cy="384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propositions are interesting since their values in the truth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are always the same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compound proposition that is always true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possible truth values of the propositions is called a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tautology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compound proposition that is always false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a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contradiction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proposition that is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neither a tautology nor contradiction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contingency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 ˅ ¬p is a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tautology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p  ˄ ¬p is a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contradiction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98" name="Google Shape;298;p39"/>
          <p:cNvGraphicFramePr/>
          <p:nvPr/>
        </p:nvGraphicFramePr>
        <p:xfrm>
          <a:off x="2133600" y="5562600"/>
          <a:ext cx="5181575" cy="111282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4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˅ 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˄ 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Equivalence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228600" y="1447800"/>
            <a:ext cx="8763000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determine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propositions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equivalent?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truth values in the truth table are the same.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Example: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→ q is equivalent to ¬q → ¬p (contrapositive)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40"/>
          <p:cNvGraphicFramePr/>
          <p:nvPr/>
        </p:nvGraphicFramePr>
        <p:xfrm>
          <a:off x="1905000" y="3429000"/>
          <a:ext cx="5588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¬q  →¬p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" name="Google Shape;307;p40"/>
          <p:cNvSpPr txBox="1"/>
          <p:nvPr/>
        </p:nvSpPr>
        <p:spPr>
          <a:xfrm>
            <a:off x="685800" y="5562600"/>
            <a:ext cx="7543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Equivalent statements are important for logical reasoning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they can be substituted and can help us to make a logical argument.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b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Logical Equivalence</a:t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228600" y="1447800"/>
            <a:ext cx="87630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The propositions p and q are called logically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if p ↔ q is a tautology (alternately, if they have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truth table). The notation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&lt;=&gt; q denotes p and q 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logically equivalent.</a:t>
            </a:r>
            <a:endParaRPr/>
          </a:p>
        </p:txBody>
      </p:sp>
      <p:graphicFrame>
        <p:nvGraphicFramePr>
          <p:cNvPr id="315" name="Google Shape;315;p41"/>
          <p:cNvGraphicFramePr/>
          <p:nvPr/>
        </p:nvGraphicFramePr>
        <p:xfrm>
          <a:off x="1066800" y="3200400"/>
          <a:ext cx="7543775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1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¬q  →¬p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&lt;=&gt; (¬q  →¬p)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Contents</a:t>
            </a:r>
            <a:endParaRPr/>
          </a:p>
        </p:txBody>
      </p:sp>
      <p:graphicFrame>
        <p:nvGraphicFramePr>
          <p:cNvPr id="47" name="Google Shape;47;p7"/>
          <p:cNvGraphicFramePr/>
          <p:nvPr/>
        </p:nvGraphicFramePr>
        <p:xfrm>
          <a:off x="457200" y="1524000"/>
          <a:ext cx="7440600" cy="422963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2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Exams/Quiz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1-2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 to Discrete Mathematics+ Propositional Logic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3-4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Propositional Logic and Introduction to Set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5-6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Quiz-1 + Set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Quiz-1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7-8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9-10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Quiz-2 + Algorithm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11-12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Midterm Exam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endParaRPr sz="1500" b="0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13-14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Induction + Discrete Probability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GA-1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15-16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Counting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Presentations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17-18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Quiz-3+Relation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Quiz-3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19-20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Theory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GA-2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21-22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Quiz-4+Graph-Tree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Quiz-4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23-24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Graph-Tree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Presentations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Exam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b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Important Logical Equivalence</a:t>
            </a:r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228600" y="1447800"/>
            <a:ext cx="87630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negation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¬(¬p) &lt;=&gt;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Commutative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˅ q &lt;=&gt; q ˅ 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˄ q &lt;=&gt; q ˄ 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(p ˅ q) ˅ r &lt;=&gt; p ˅  (q ˅  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(p ˄  q) ˄  r &lt;=&gt; p ˄  (q ˄  r)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b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Important Logical Equivalence</a:t>
            </a: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228600" y="1447800"/>
            <a:ext cx="8763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˅  (q ˄ r) &lt;=&gt; (p ˅ q) ˄ (p ˅  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˄ (q ˅  r) &lt;=&gt; (p ˄  q) ˅  (p ˄  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 Morgan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¬( p ˅  q ) &lt;=&gt; ¬p ˄  ¬q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¬( p ˄  q )   &lt;=&gt; ¬p ˅  ¬q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 useful equivalences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˅  ¬p &lt;=&gt;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˄  ¬p &lt;=&gt; 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→ q &lt;=&gt; (¬p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˅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q)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b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Showing Logical Equivalence</a:t>
            </a:r>
            <a:endParaRPr/>
          </a:p>
        </p:txBody>
      </p:sp>
      <p:sp>
        <p:nvSpPr>
          <p:cNvPr id="336" name="Google Shape;336;p44"/>
          <p:cNvSpPr txBox="1"/>
          <p:nvPr/>
        </p:nvSpPr>
        <p:spPr>
          <a:xfrm>
            <a:off x="228600" y="1447800"/>
            <a:ext cx="8763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 (p ˄  q)→ p is a tautology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 ((p  ˄  q) →  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T)</a:t>
            </a:r>
            <a:endParaRPr/>
          </a:p>
        </p:txBody>
      </p:sp>
      <p:sp>
        <p:nvSpPr>
          <p:cNvPr id="337" name="Google Shape;337;p44"/>
          <p:cNvSpPr txBox="1"/>
          <p:nvPr/>
        </p:nvSpPr>
        <p:spPr>
          <a:xfrm>
            <a:off x="762000" y="3048000"/>
            <a:ext cx="78486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˄  q) →  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¬(p ˄  q) ˅ p 		Useful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[¬p ˅ ¬q] ˅ p 		DeMorgan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&lt;=&gt;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[¬q ˅  ¬p] ˅ p 		Commutative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¬q ˅ [ ¬p ˅ p ] 		Associative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¬q ˅ [ T ] 		Useful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				Domination</a:t>
            </a:r>
            <a:endParaRPr/>
          </a:p>
        </p:txBody>
      </p:sp>
      <p:sp>
        <p:nvSpPr>
          <p:cNvPr id="338" name="Google Shape;338;p44"/>
          <p:cNvSpPr txBox="1"/>
          <p:nvPr/>
        </p:nvSpPr>
        <p:spPr>
          <a:xfrm>
            <a:off x="1371600" y="5715000"/>
            <a:ext cx="6400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use truth table to show this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>
            <a:spLocks noGrp="1"/>
          </p:cNvSpPr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Discrete mathematics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381000" y="1447800"/>
            <a:ext cx="83058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mathematics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study of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mathematical structures and objects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fundamentally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discrete rather than continuous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objects with discrete values are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integers, graphs, or statements in logic.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Discrete mathematics and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Concepts from discrete mathematics are useful for describing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 and problems in computer algorithms and programming languages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These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applications in cryptography, automated theorem proving, and software development.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304800" y="1828800"/>
            <a:ext cx="8305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 defines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formal language for representing knowledge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for making logical inference</a:t>
            </a:r>
            <a:endParaRPr/>
          </a:p>
          <a:p>
            <a:pPr marL="12065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helps us to understand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construct a valid argument</a:t>
            </a:r>
            <a:endParaRPr/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 defines:</a:t>
            </a:r>
            <a:endParaRPr/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Syntax of statements</a:t>
            </a:r>
            <a:endParaRPr/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meaning of statements</a:t>
            </a:r>
            <a:endParaRPr/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rules of logical inference (manipulation)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457200" y="1447800"/>
            <a:ext cx="86868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simplest logic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proposition is a statement that is either true or false.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Airport is located in the North Part of Dhaka City.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5 + 2 = 8.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raining today.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(either T or F)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457200" y="1447800"/>
            <a:ext cx="86868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(cont.):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How are you?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GB"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x + 5 = 3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GB"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is a prime number.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GB"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She is very talented.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GB"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are other life forms on other planets in the universe.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457200" y="1447800"/>
            <a:ext cx="8686800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(cont.):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How are you?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question is not a proposition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x + 5 = 3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x is not specified, neither true nor false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is a prime number.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She is very talented.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she is not specified, neither true nor false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are other life forms on other planets in the universe.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T or 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052069"/>
      </p:ext>
    </p:extLst>
  </p:cSld>
  <p:clrMapOvr>
    <a:masterClrMapping/>
  </p:clrMapOvr>
</p:sld>
</file>

<file path=ppt/theme/theme1.xml><?xml version="1.0" encoding="utf-8"?>
<a:theme xmlns:a="http://schemas.openxmlformats.org/drawingml/2006/main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3014</Words>
  <Application>Microsoft Office PowerPoint</Application>
  <PresentationFormat>On-screen Show (4:3)</PresentationFormat>
  <Paragraphs>792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Impact</vt:lpstr>
      <vt:lpstr>Times New Roman</vt:lpstr>
      <vt:lpstr>1_NewsPrint</vt:lpstr>
      <vt:lpstr>NewsPrint</vt:lpstr>
      <vt:lpstr>CSE 105: Discrete Mathematics</vt:lpstr>
      <vt:lpstr>Course Evaluation</vt:lpstr>
      <vt:lpstr>Course Materials</vt:lpstr>
      <vt:lpstr>Course Contents</vt:lpstr>
      <vt:lpstr>Discrete mathematics</vt:lpstr>
      <vt:lpstr>Logic</vt:lpstr>
      <vt:lpstr>Propositional logic</vt:lpstr>
      <vt:lpstr>Propositional logic</vt:lpstr>
      <vt:lpstr>Propositional logic</vt:lpstr>
      <vt:lpstr>Composite Statements</vt:lpstr>
      <vt:lpstr>Composite Statements</vt:lpstr>
      <vt:lpstr>Logical connectives: Negation</vt:lpstr>
      <vt:lpstr>Logical connectives: Negation</vt:lpstr>
      <vt:lpstr>Logical connectives: Negation</vt:lpstr>
      <vt:lpstr>Logical connectives: Conjunction</vt:lpstr>
      <vt:lpstr>Logical connectives: Disjunction</vt:lpstr>
      <vt:lpstr>Truth Tables</vt:lpstr>
      <vt:lpstr>Truth Tables</vt:lpstr>
      <vt:lpstr>Truth Tables</vt:lpstr>
      <vt:lpstr>Exclusive or</vt:lpstr>
      <vt:lpstr>Implications</vt:lpstr>
      <vt:lpstr>Implications</vt:lpstr>
      <vt:lpstr>Implications</vt:lpstr>
      <vt:lpstr>Implications</vt:lpstr>
      <vt:lpstr>Biconditional</vt:lpstr>
      <vt:lpstr>Constructing the truth table</vt:lpstr>
      <vt:lpstr>Constructing the truth table</vt:lpstr>
      <vt:lpstr>Constructing the truth table</vt:lpstr>
      <vt:lpstr>Constructing the truth table</vt:lpstr>
      <vt:lpstr>Constructing the truth table</vt:lpstr>
      <vt:lpstr>Computer Representation of True and False</vt:lpstr>
      <vt:lpstr>Bitwise operation</vt:lpstr>
      <vt:lpstr>Bitwise operation</vt:lpstr>
      <vt:lpstr>Applications of propositional logic</vt:lpstr>
      <vt:lpstr>Translation</vt:lpstr>
      <vt:lpstr>Application of Inference</vt:lpstr>
      <vt:lpstr>Tautology and Contradiction</vt:lpstr>
      <vt:lpstr>Equivalence</vt:lpstr>
      <vt:lpstr> Logical Equivalence</vt:lpstr>
      <vt:lpstr> Important Logical Equivalence</vt:lpstr>
      <vt:lpstr> Important Logical Equivalence</vt:lpstr>
      <vt:lpstr> Showing Logical Equivalence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105: Discrete Mathematics</dc:title>
  <dc:creator>Tanoy Debnath</dc:creator>
  <cp:lastModifiedBy>Tanoy Debnath</cp:lastModifiedBy>
  <cp:revision>2</cp:revision>
  <dcterms:modified xsi:type="dcterms:W3CDTF">2024-02-28T04:09:27Z</dcterms:modified>
</cp:coreProperties>
</file>