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9" r:id="rId5"/>
    <p:sldMasterId id="214748365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y="6858000" cx="9144000"/>
  <p:notesSz cx="7315200" cy="9601200"/>
  <p:embeddedFontLst>
    <p:embeddedFont>
      <p:font typeface="Helvetica Neue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5868EED-0B38-4551-AF7C-A215EF2C6906}">
  <a:tblStyle styleId="{A5868EED-0B38-4551-AF7C-A215EF2C690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font" Target="fonts/HelveticaNeue-bold.fntdata"/><Relationship Id="rId14" Type="http://schemas.openxmlformats.org/officeDocument/2006/relationships/slide" Target="slides/slide7.xml"/><Relationship Id="rId36" Type="http://schemas.openxmlformats.org/officeDocument/2006/relationships/font" Target="fonts/HelveticaNeue-regular.fntdata"/><Relationship Id="rId17" Type="http://schemas.openxmlformats.org/officeDocument/2006/relationships/slide" Target="slides/slide10.xml"/><Relationship Id="rId39" Type="http://schemas.openxmlformats.org/officeDocument/2006/relationships/font" Target="fonts/HelveticaNeue-boldItalic.fntdata"/><Relationship Id="rId16" Type="http://schemas.openxmlformats.org/officeDocument/2006/relationships/slide" Target="slides/slide9.xml"/><Relationship Id="rId38" Type="http://schemas.openxmlformats.org/officeDocument/2006/relationships/font" Target="fonts/HelveticaNeue-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4962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" name="Google Shape;22;p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" name="Google Shape;23;p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5" name="Google Shape;85;p1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" name="Google Shape;86;p10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1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5" name="Google Shape;95;p1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" name="Google Shape;96;p1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2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3" name="Google Shape;103;p1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" name="Google Shape;104;p1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3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3" name="Google Shape;113;p1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4" name="Google Shape;114;p1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1" name="Google Shape;121;p1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2" name="Google Shape;122;p14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5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1" name="Google Shape;131;p1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2" name="Google Shape;132;p15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0" name="Google Shape;140;p1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1" name="Google Shape;141;p1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1" name="Google Shape;151;p1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2" name="Google Shape;152;p17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9" name="Google Shape;159;p1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0" name="Google Shape;160;p18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8" name="Google Shape;168;p1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9" name="Google Shape;169;p19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9" name="Google Shape;29;p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" name="Google Shape;30;p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7" name="Google Shape;177;p2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8" name="Google Shape;178;p20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8" name="Google Shape;188;p2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9" name="Google Shape;189;p2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0" name="Google Shape;200;p2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1" name="Google Shape;201;p2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7" name="Google Shape;207;p2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8" name="Google Shape;208;p2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4" name="Google Shape;214;p2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5" name="Google Shape;215;p24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2" name="Google Shape;222;p2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3" name="Google Shape;223;p25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6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9" name="Google Shape;229;p2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0" name="Google Shape;230;p2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7" name="Google Shape;237;p2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8" name="Google Shape;238;p27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6" name="Google Shape;36;p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" name="Google Shape;37;p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3" name="Google Shape;43;p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" name="Google Shape;44;p4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0" name="Google Shape;50;p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" name="Google Shape;51;p5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7" name="Google Shape;57;p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" name="Google Shape;58;p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4" name="Google Shape;64;p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" name="Google Shape;65;p7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1" name="Google Shape;71;p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" name="Google Shape;72;p8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8" name="Google Shape;78;p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" name="Google Shape;79;p9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body"/>
          </p:nvPr>
        </p:nvSpPr>
        <p:spPr>
          <a:xfrm>
            <a:off x="838200" y="1371600"/>
            <a:ext cx="754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indent="-368300" lvl="1" marL="914400" algn="l"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Char char="•"/>
              <a:defRPr>
                <a:solidFill>
                  <a:schemeClr val="dk1"/>
                </a:solidFill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  <a:defRPr>
                <a:solidFill>
                  <a:schemeClr val="dk1"/>
                </a:solidFill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  <a:defRPr>
                <a:solidFill>
                  <a:schemeClr val="dk1"/>
                </a:solidFill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1325562"/>
            <a:ext cx="9144000" cy="46037"/>
          </a:xfrm>
          <a:prstGeom prst="rect">
            <a:avLst/>
          </a:prstGeom>
          <a:solidFill>
            <a:srgbClr val="018952"/>
          </a:solidFill>
          <a:ln cap="flat" cmpd="sng" w="22225">
            <a:solidFill>
              <a:srgbClr val="0189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8610600" y="6400800"/>
            <a:ext cx="5334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838200" y="1371600"/>
            <a:ext cx="754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371600"/>
            <a:ext cx="754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9.png"/><Relationship Id="rId5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2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18.png"/><Relationship Id="rId6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Relationship Id="rId4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image" Target="../media/image20.png"/><Relationship Id="rId6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Relationship Id="rId4" Type="http://schemas.openxmlformats.org/officeDocument/2006/relationships/image" Target="../media/image20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Logic</a:t>
            </a:r>
            <a:endParaRPr/>
          </a:p>
        </p:txBody>
      </p:sp>
      <p:sp>
        <p:nvSpPr>
          <p:cNvPr id="26" name="Google Shape;26;p4"/>
          <p:cNvSpPr txBox="1"/>
          <p:nvPr/>
        </p:nvSpPr>
        <p:spPr>
          <a:xfrm>
            <a:off x="0" y="4114800"/>
            <a:ext cx="9144000" cy="1846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1" sz="3200" u="non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2</a:t>
            </a:r>
            <a:endParaRPr b="0" i="0" sz="2400" u="none">
              <a:solidFill>
                <a:srgbClr val="01895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1" sz="18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Universal Quantifier</a:t>
            </a: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381000" y="1447800"/>
            <a:ext cx="8610600" cy="5262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Defn: The universal quantification of P(x) is the proposition: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b="0" i="1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P(x) is true for all values of x in the </a:t>
            </a:r>
            <a:r>
              <a:rPr b="0" i="1" lang="en-US" sz="2400" u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domain of discourse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."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1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notation            denotes the universal quantification of P(x), and is expressed as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for every x, P(x).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Let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P(x)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denote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 &gt; x - 1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What is the truth value of              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Assume the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universe of discourse of x is all real numbers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Answer: Since every number x is greater than itself minus 1.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Therefore,                is true.</a:t>
            </a:r>
            <a:endParaRPr/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2590800"/>
            <a:ext cx="990600" cy="40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4800" y="4419600"/>
            <a:ext cx="990600" cy="40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6248400"/>
            <a:ext cx="9906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Universally Quantified Statement</a:t>
            </a:r>
            <a:endParaRPr/>
          </a:p>
        </p:txBody>
      </p:sp>
      <p:sp>
        <p:nvSpPr>
          <p:cNvPr id="99" name="Google Shape;99;p14"/>
          <p:cNvSpPr txBox="1"/>
          <p:nvPr/>
        </p:nvSpPr>
        <p:spPr>
          <a:xfrm>
            <a:off x="381000" y="1506537"/>
            <a:ext cx="8610600" cy="4894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Predicate logic lets us make statements about groups of objects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Universally quantified statement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CSE-major(x)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Student(x)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Translation: “if x is a CSE-major then x is a student”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Proposition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Translation: “(For all people it holds that) if a person is 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CSE-major then s/he is a student.”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Proposition: yes.</a:t>
            </a:r>
            <a:endParaRPr/>
          </a:p>
        </p:txBody>
      </p:sp>
      <p:pic>
        <p:nvPicPr>
          <p:cNvPr id="100" name="Google Shape;10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7212" y="4648200"/>
            <a:ext cx="5614987" cy="55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Existential Quantifier</a:t>
            </a:r>
            <a:endParaRPr/>
          </a:p>
        </p:txBody>
      </p:sp>
      <p:sp>
        <p:nvSpPr>
          <p:cNvPr id="107" name="Google Shape;107;p15"/>
          <p:cNvSpPr txBox="1"/>
          <p:nvPr/>
        </p:nvSpPr>
        <p:spPr>
          <a:xfrm>
            <a:off x="381000" y="1447800"/>
            <a:ext cx="8610600" cy="4894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Definition: The existential quantification of P(x) is the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proposition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b="0" i="1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There exists an element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domain (universe) of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discourse </a:t>
            </a:r>
            <a:r>
              <a:rPr b="0" i="1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such that P(x) is true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."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1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notation: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1: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Let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T(x) denote x &gt; 5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x is from Real numbers.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What is the truth value of            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Since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10 &gt; 5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true. Therefore, it is true that</a:t>
            </a:r>
            <a:endParaRPr/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4800" y="4800600"/>
            <a:ext cx="965200" cy="40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38400" y="3200400"/>
            <a:ext cx="1628775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58000" y="5791200"/>
            <a:ext cx="1447800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Quantified statements</a:t>
            </a:r>
            <a:endParaRPr/>
          </a:p>
        </p:txBody>
      </p:sp>
      <p:sp>
        <p:nvSpPr>
          <p:cNvPr id="117" name="Google Shape;117;p16"/>
          <p:cNvSpPr txBox="1"/>
          <p:nvPr/>
        </p:nvSpPr>
        <p:spPr>
          <a:xfrm>
            <a:off x="381000" y="1447800"/>
            <a:ext cx="8610600" cy="4894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Statements about groups of objects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CSE-NSU-graduate (x) ˄ Honor-student(x)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Translation: “x is a CSE-GUB-graduate and x is an honor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Proposition: no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Translation: “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is a person who is a CSE-GUB-graduate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who is also an honor student.”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Proposition: ? yes</a:t>
            </a:r>
            <a:endParaRPr/>
          </a:p>
        </p:txBody>
      </p:sp>
      <p:pic>
        <p:nvPicPr>
          <p:cNvPr id="118" name="Google Shape;11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4648200"/>
            <a:ext cx="6772275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Translation with Quantifier</a:t>
            </a:r>
            <a:endParaRPr/>
          </a:p>
        </p:txBody>
      </p:sp>
      <p:sp>
        <p:nvSpPr>
          <p:cNvPr id="125" name="Google Shape;125;p17"/>
          <p:cNvSpPr txBox="1"/>
          <p:nvPr/>
        </p:nvSpPr>
        <p:spPr>
          <a:xfrm>
            <a:off x="228600" y="1600200"/>
            <a:ext cx="8610600" cy="4894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Sentence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All NSU students are smart.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Assume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the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domain of discourse of x are NSU students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Translation: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Assume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the universe of discourse are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students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(all students):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Assume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the universe of discourse are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people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endParaRPr/>
          </a:p>
        </p:txBody>
      </p:sp>
      <p:pic>
        <p:nvPicPr>
          <p:cNvPr id="126" name="Google Shape;12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3429000"/>
            <a:ext cx="1809750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8150" y="4953000"/>
            <a:ext cx="4951412" cy="55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200" y="6019800"/>
            <a:ext cx="7312025" cy="55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Translation with Quantifier</a:t>
            </a:r>
            <a:endParaRPr/>
          </a:p>
        </p:txBody>
      </p:sp>
      <p:sp>
        <p:nvSpPr>
          <p:cNvPr id="135" name="Google Shape;135;p18"/>
          <p:cNvSpPr txBox="1"/>
          <p:nvPr/>
        </p:nvSpPr>
        <p:spPr>
          <a:xfrm>
            <a:off x="228600" y="1600200"/>
            <a:ext cx="8610600" cy="3786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Sentence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Someone at GUB is smart.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Assume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the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domain of discourse are all GUB affiliates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Translation: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Assume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the universe of discourse are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people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endParaRPr/>
          </a:p>
        </p:txBody>
      </p:sp>
      <p:pic>
        <p:nvPicPr>
          <p:cNvPr id="136" name="Google Shape;13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562" y="3429000"/>
            <a:ext cx="1749425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6800" y="4953000"/>
            <a:ext cx="4684712" cy="55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Translation with Quantifier</a:t>
            </a:r>
            <a:endParaRPr/>
          </a:p>
        </p:txBody>
      </p:sp>
      <p:sp>
        <p:nvSpPr>
          <p:cNvPr id="144" name="Google Shape;144;p19"/>
          <p:cNvSpPr txBox="1"/>
          <p:nvPr/>
        </p:nvSpPr>
        <p:spPr>
          <a:xfrm>
            <a:off x="304800" y="1371600"/>
            <a:ext cx="8610600" cy="5262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Assume two predicates S(x) and P(x)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Universal statements typically tie with implications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All S(x) is P(x)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                       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No S(x) is P(x)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                                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Existential statements typically tie with conjunctions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Some S(x) is P(x)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                 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Some S(x) is not P(x)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endParaRPr/>
          </a:p>
        </p:txBody>
      </p:sp>
      <p:pic>
        <p:nvPicPr>
          <p:cNvPr id="145" name="Google Shape;14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514600"/>
            <a:ext cx="2624137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400" y="3581400"/>
            <a:ext cx="2865437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3400" y="5105400"/>
            <a:ext cx="2413000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5800" y="6172200"/>
            <a:ext cx="2654300" cy="4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Nested Quantifier</a:t>
            </a:r>
            <a:endParaRPr/>
          </a:p>
        </p:txBody>
      </p:sp>
      <p:sp>
        <p:nvSpPr>
          <p:cNvPr id="155" name="Google Shape;155;p20"/>
          <p:cNvSpPr txBox="1"/>
          <p:nvPr/>
        </p:nvSpPr>
        <p:spPr>
          <a:xfrm>
            <a:off x="304800" y="1600200"/>
            <a:ext cx="8305800" cy="4894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than one quantifier may be necessary to capture the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meaning of a statement in the predicate logic.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Every real number has its corresponding negative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Translation: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Assume: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real number is denoted as x and its negative as 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A predicate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P(x,y)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denotes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: “x + y =0”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Then we can write: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6172200"/>
            <a:ext cx="2066925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Order of Quantifier</a:t>
            </a:r>
            <a:endParaRPr/>
          </a:p>
        </p:txBody>
      </p:sp>
      <p:sp>
        <p:nvSpPr>
          <p:cNvPr id="163" name="Google Shape;163;p21"/>
          <p:cNvSpPr txBox="1"/>
          <p:nvPr/>
        </p:nvSpPr>
        <p:spPr>
          <a:xfrm>
            <a:off x="304800" y="1600200"/>
            <a:ext cx="8610600" cy="4894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order of nested quantifiers matters if quantifiers are of different type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Assume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F(x,y)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denotes “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 is a friend of y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Then: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Translates to: Everybody is a friend of somebody.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And: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Translates to: There is someone who is friend of everyone.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meaning of the two is different.</a:t>
            </a:r>
            <a:endParaRPr/>
          </a:p>
        </p:txBody>
      </p:sp>
      <p:pic>
        <p:nvPicPr>
          <p:cNvPr id="164" name="Google Shape;16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4937" y="3733800"/>
            <a:ext cx="1884362" cy="477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35075" y="4876800"/>
            <a:ext cx="1949450" cy="487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Order of Quantifier</a:t>
            </a:r>
            <a:endParaRPr/>
          </a:p>
        </p:txBody>
      </p:sp>
      <p:sp>
        <p:nvSpPr>
          <p:cNvPr id="172" name="Google Shape;172;p22"/>
          <p:cNvSpPr txBox="1"/>
          <p:nvPr/>
        </p:nvSpPr>
        <p:spPr>
          <a:xfrm>
            <a:off x="304800" y="1447800"/>
            <a:ext cx="8610600" cy="415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order of nested quantifiers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does not matter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quantifiers are of the same type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For all x and y, if x is a parent of y then y is a child of 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Assume: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Parent(x,y) denotes “x is a parent of y”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Child(x,y) denotes “x is a child of y”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Two equivalent ways to represent the statement: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5181600"/>
            <a:ext cx="4811712" cy="487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5715000"/>
            <a:ext cx="4811712" cy="487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Limitation of Propositional Logic</a:t>
            </a:r>
            <a:endParaRPr/>
          </a:p>
        </p:txBody>
      </p:sp>
      <p:sp>
        <p:nvSpPr>
          <p:cNvPr id="33" name="Google Shape;33;p5"/>
          <p:cNvSpPr txBox="1"/>
          <p:nvPr/>
        </p:nvSpPr>
        <p:spPr>
          <a:xfrm>
            <a:off x="381000" y="1447800"/>
            <a:ext cx="8305800" cy="4708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ropositional logic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the world is described in terms of elementary propositions and their logical combinations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Elementary statements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1270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Typically 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refer to objects, their properties and relations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these are not 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explicitly represented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propositional logic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Hasan is a NSU student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Hasan                 	-  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object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NSU student 		- 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property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Objects and properties are hidden in the statement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it is not possible to reason about them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Negation of quantifiers</a:t>
            </a:r>
            <a:endParaRPr/>
          </a:p>
        </p:txBody>
      </p:sp>
      <p:sp>
        <p:nvSpPr>
          <p:cNvPr id="181" name="Google Shape;181;p23"/>
          <p:cNvSpPr txBox="1"/>
          <p:nvPr/>
        </p:nvSpPr>
        <p:spPr>
          <a:xfrm>
            <a:off x="304800" y="1600200"/>
            <a:ext cx="8610600" cy="3786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English statement: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Nothing is perfect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Translation: 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Another way to express the same meaning: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Everything is imperfect.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Translation: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Conclusion:                            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 equivalent to </a:t>
            </a:r>
            <a:endParaRPr/>
          </a:p>
        </p:txBody>
      </p:sp>
      <p:pic>
        <p:nvPicPr>
          <p:cNvPr id="182" name="Google Shape;18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4600" y="4876800"/>
            <a:ext cx="131445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38400" y="3810000"/>
            <a:ext cx="21717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29400" y="4876800"/>
            <a:ext cx="13716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38400" y="2362200"/>
            <a:ext cx="211455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Negation of quantifiers</a:t>
            </a:r>
            <a:endParaRPr/>
          </a:p>
        </p:txBody>
      </p:sp>
      <p:sp>
        <p:nvSpPr>
          <p:cNvPr id="192" name="Google Shape;192;p24"/>
          <p:cNvSpPr txBox="1"/>
          <p:nvPr/>
        </p:nvSpPr>
        <p:spPr>
          <a:xfrm>
            <a:off x="304800" y="1600200"/>
            <a:ext cx="86106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DeMorgan Laws for quantifiers</a:t>
            </a:r>
            <a:endParaRPr/>
          </a:p>
        </p:txBody>
      </p:sp>
      <p:graphicFrame>
        <p:nvGraphicFramePr>
          <p:cNvPr id="193" name="Google Shape;193;p24"/>
          <p:cNvGraphicFramePr/>
          <p:nvPr/>
        </p:nvGraphicFramePr>
        <p:xfrm>
          <a:off x="1066800" y="327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{A5868EED-0B38-4551-AF7C-A215EF2C6906}</a:tableStyleId>
              </a:tblPr>
              <a:tblGrid>
                <a:gridCol w="3162300"/>
                <a:gridCol w="3162300"/>
              </a:tblGrid>
              <a:tr h="68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Negation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Equivalent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94" name="Google Shape;19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4038600"/>
            <a:ext cx="131445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7800" y="4038600"/>
            <a:ext cx="13716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57400" y="4800600"/>
            <a:ext cx="13716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86375" y="4800600"/>
            <a:ext cx="131445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Rules of Inference</a:t>
            </a:r>
            <a:endParaRPr/>
          </a:p>
        </p:txBody>
      </p:sp>
      <p:sp>
        <p:nvSpPr>
          <p:cNvPr id="204" name="Google Shape;204;p25"/>
          <p:cNvSpPr txBox="1"/>
          <p:nvPr/>
        </p:nvSpPr>
        <p:spPr>
          <a:xfrm>
            <a:off x="304800" y="1600200"/>
            <a:ext cx="8610600" cy="415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Rules of inference: logically valid inference patterns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Modus Ponens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or the Law of Detachment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Rules of inference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→ q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Given p is true and the implication p → q is true then q is true.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Rules of Inference</a:t>
            </a:r>
            <a:endParaRPr/>
          </a:p>
        </p:txBody>
      </p:sp>
      <p:sp>
        <p:nvSpPr>
          <p:cNvPr id="211" name="Google Shape;211;p26"/>
          <p:cNvSpPr txBox="1"/>
          <p:nvPr/>
        </p:nvSpPr>
        <p:spPr>
          <a:xfrm>
            <a:off x="609600" y="1600200"/>
            <a:ext cx="8305800" cy="5262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Addition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→ (p˅q)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˅ q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Simplification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p˄q →p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p˄q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Rules of Inference</a:t>
            </a:r>
            <a:endParaRPr/>
          </a:p>
        </p:txBody>
      </p:sp>
      <p:sp>
        <p:nvSpPr>
          <p:cNvPr id="218" name="Google Shape;218;p27"/>
          <p:cNvSpPr txBox="1"/>
          <p:nvPr/>
        </p:nvSpPr>
        <p:spPr>
          <a:xfrm>
            <a:off x="609600" y="1600200"/>
            <a:ext cx="8305800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Modus Tollens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[¬q ˄ (p → q)] → ¬p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Hypothetical Syllogism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[(p → q) ˄ (q → r)] → (p → r)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Disjunctive Syllogism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[(p ˅ q) ˄ ¬p] → q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7"/>
          <p:cNvSpPr txBox="1"/>
          <p:nvPr/>
        </p:nvSpPr>
        <p:spPr>
          <a:xfrm>
            <a:off x="4343400" y="3733800"/>
            <a:ext cx="4800600" cy="2554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Logical Equivalence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&lt;=&gt; q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p→q is a tautology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DeMorgans law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¬( p ˅ q ) &lt;=&gt; ¬p ˄ ¬q</a:t>
            </a:r>
            <a:endParaRPr b="0" i="0" sz="24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Applying rule of Inference</a:t>
            </a:r>
            <a:endParaRPr/>
          </a:p>
        </p:txBody>
      </p:sp>
      <p:sp>
        <p:nvSpPr>
          <p:cNvPr id="226" name="Google Shape;226;p28"/>
          <p:cNvSpPr txBox="1"/>
          <p:nvPr/>
        </p:nvSpPr>
        <p:spPr>
          <a:xfrm>
            <a:off x="228600" y="1600200"/>
            <a:ext cx="8686800" cy="4894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(1) It is not sunny this afternoon and it is colder than yesterday.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(2) We will go swimming only if it is sunny.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(3) If we do not go swimming then we will take a canoe trip.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(4) If we take a canoe trip, then we will be home by sunset.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Propositions: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mpact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= It is sunny this afternoon, 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mpact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 = it is colder than yesterday,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mpact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 = We will go swimming , 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mpact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s= we will take a canoe trip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mpact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t= We will be home by sunset</a:t>
            </a:r>
            <a:endParaRPr b="0" i="0" sz="16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Applying rule of Inference</a:t>
            </a:r>
            <a:endParaRPr/>
          </a:p>
        </p:txBody>
      </p:sp>
      <p:sp>
        <p:nvSpPr>
          <p:cNvPr id="233" name="Google Shape;233;p29"/>
          <p:cNvSpPr txBox="1"/>
          <p:nvPr/>
        </p:nvSpPr>
        <p:spPr>
          <a:xfrm>
            <a:off x="228600" y="1600200"/>
            <a:ext cx="8686800" cy="5262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Propositions: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= It is sunny this afternoon,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 = it is colder than yesterday,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 = We will go swimming 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s= we will take a canoe trip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t= We will be home by sunset</a:t>
            </a:r>
            <a:endParaRPr b="0" i="0" sz="16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Translation: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arenBoth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¬ p ˄ q, 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arenBoth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 → p, 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arenBoth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¬ r →  s, 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arenBoth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 →  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We want to show: t</a:t>
            </a:r>
            <a:endParaRPr/>
          </a:p>
        </p:txBody>
      </p:sp>
      <p:sp>
        <p:nvSpPr>
          <p:cNvPr id="234" name="Google Shape;234;p29"/>
          <p:cNvSpPr txBox="1"/>
          <p:nvPr/>
        </p:nvSpPr>
        <p:spPr>
          <a:xfrm>
            <a:off x="2895600" y="4419600"/>
            <a:ext cx="5943600" cy="1077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(1) </a:t>
            </a:r>
            <a:r>
              <a:rPr b="0" i="0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It is not sunny this afternoon and it is colder than yesterday.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(2) We will go swimming only if it is sunny.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(3) If we do not go swimming then we will take a canoe trip.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(4) If we take a canoe trip, then we will be home by sunset.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Applying rule of Inference</a:t>
            </a:r>
            <a:endParaRPr/>
          </a:p>
        </p:txBody>
      </p:sp>
      <p:sp>
        <p:nvSpPr>
          <p:cNvPr id="241" name="Google Shape;241;p30"/>
          <p:cNvSpPr txBox="1"/>
          <p:nvPr/>
        </p:nvSpPr>
        <p:spPr>
          <a:xfrm>
            <a:off x="228600" y="1600200"/>
            <a:ext cx="8686800" cy="3786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Proof: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¬ p ˄ q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Hypothesis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¬ p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Simplification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3.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 → p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Hypothesis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¬ r 	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Modus tollens (step 2 and 3)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¬ r → s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Hypothesis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Modus ponens (steps 4 and 5)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7.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 →  t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Hypothesis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8.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Modus ponens (steps 6 and 7)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 of proof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/>
          <p:nvPr>
            <p:ph type="title"/>
          </p:nvPr>
        </p:nvSpPr>
        <p:spPr>
          <a:xfrm>
            <a:off x="0" y="236220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Limitation of Propositional Logic</a:t>
            </a:r>
            <a:endParaRPr/>
          </a:p>
        </p:txBody>
      </p:sp>
      <p:sp>
        <p:nvSpPr>
          <p:cNvPr id="40" name="Google Shape;40;p6"/>
          <p:cNvSpPr txBox="1"/>
          <p:nvPr/>
        </p:nvSpPr>
        <p:spPr>
          <a:xfrm>
            <a:off x="381000" y="1447800"/>
            <a:ext cx="8305800" cy="415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Statements that must be repeated for many objects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Hasan is a CSE GUB graduate then Hasan has passed CSE105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Hasan is a CSE GUB graduate 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Hasan has passed CSE105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Solution: make 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statements with variables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x is a CSE GUB graduate then x has passed CSE105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a CSE GUB graduate 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x has passed CSE105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Limitation of Propositional Logic</a:t>
            </a:r>
            <a:endParaRPr/>
          </a:p>
        </p:txBody>
      </p:sp>
      <p:sp>
        <p:nvSpPr>
          <p:cNvPr id="47" name="Google Shape;47;p7"/>
          <p:cNvSpPr txBox="1"/>
          <p:nvPr/>
        </p:nvSpPr>
        <p:spPr>
          <a:xfrm>
            <a:off x="381000" y="1447800"/>
            <a:ext cx="8610600" cy="4894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Statements that define the property of the group of objects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of the CSE graduates graduate with honors.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Solution: make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statements with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quantifiers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Universal quantifier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–the property is satisfied by all members of the group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Existential quantifier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at least one member of the group satisfy the property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Predicate Logic</a:t>
            </a:r>
            <a:endParaRPr/>
          </a:p>
        </p:txBody>
      </p:sp>
      <p:sp>
        <p:nvSpPr>
          <p:cNvPr id="54" name="Google Shape;54;p8"/>
          <p:cNvSpPr txBox="1"/>
          <p:nvPr/>
        </p:nvSpPr>
        <p:spPr>
          <a:xfrm>
            <a:off x="381000" y="1447800"/>
            <a:ext cx="8610600" cy="50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Remedies the limitations of the propositional logic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Explicitly models objects and their properties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Allows to make statements with 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variables and quantify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 building blocks of the predicate logic: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Constant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–models a specific object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Examples: “Hasan”, “Khulna”, “7”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Variable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represents object of specific type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(defined by the </a:t>
            </a:r>
            <a:r>
              <a:rPr b="0" i="1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universe of discourse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Examples: x, 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(universe of discourse can be people, students, numbers)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Predicate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Represents properties of objects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Examples: 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Red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(car23), 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student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(x), 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married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(John,Ann)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Assigning value to Predicate </a:t>
            </a:r>
            <a:endParaRPr/>
          </a:p>
        </p:txBody>
      </p:sp>
      <p:sp>
        <p:nvSpPr>
          <p:cNvPr id="61" name="Google Shape;61;p9"/>
          <p:cNvSpPr txBox="1"/>
          <p:nvPr/>
        </p:nvSpPr>
        <p:spPr>
          <a:xfrm>
            <a:off x="381000" y="1447800"/>
            <a:ext cx="8610600" cy="4708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Predicate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Represents properties of objects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predicate 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P(x) assigns a value true or false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each x depending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whether the property holds or not for x.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 is a prime number (universe of discourse is integers)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are the truth values of: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P(2)	 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P(3) 	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P(4) 	F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P(5) 	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statements P(2), P(3), P(4), P(5) are propositions.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P(x)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proposition? 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No.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Many substitutions are possible.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Assigning value to Predicate  </a:t>
            </a:r>
            <a:endParaRPr/>
          </a:p>
        </p:txBody>
      </p:sp>
      <p:sp>
        <p:nvSpPr>
          <p:cNvPr id="68" name="Google Shape;68;p10"/>
          <p:cNvSpPr txBox="1"/>
          <p:nvPr/>
        </p:nvSpPr>
        <p:spPr>
          <a:xfrm>
            <a:off x="381000" y="1447800"/>
            <a:ext cx="8610600" cy="5262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Predicates can have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more arguments which represent the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relations between objects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Let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Q(x,y)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denote ‘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x+5 &gt;y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Is Q(x,y) a proposition? </a:t>
            </a: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Is Q(3,7) a proposition? </a:t>
            </a: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What is the truth value of: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Q(3,7) 	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Q(1,6) 	F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Q(3,y)          may be T or F.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 a proposition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Predicate is not proposition </a:t>
            </a:r>
            <a:endParaRPr/>
          </a:p>
        </p:txBody>
      </p:sp>
      <p:sp>
        <p:nvSpPr>
          <p:cNvPr id="75" name="Google Shape;75;p11"/>
          <p:cNvSpPr txBox="1"/>
          <p:nvPr/>
        </p:nvSpPr>
        <p:spPr>
          <a:xfrm>
            <a:off x="381000" y="1447800"/>
            <a:ext cx="8610600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Important: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statement </a:t>
            </a: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P(x) is not a proposition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since there are many objects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can be applied to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the same as in propositional logic …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 But the difference is: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predicate logic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allows us to explicitly manipulate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substitute for the objects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Predicate logic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permits quantified sentences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variables are substituted for statements about the group of objects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Quantified Statements</a:t>
            </a:r>
            <a:endParaRPr/>
          </a:p>
        </p:txBody>
      </p:sp>
      <p:sp>
        <p:nvSpPr>
          <p:cNvPr id="82" name="Google Shape;82;p12"/>
          <p:cNvSpPr txBox="1"/>
          <p:nvPr/>
        </p:nvSpPr>
        <p:spPr>
          <a:xfrm>
            <a:off x="381000" y="1447800"/>
            <a:ext cx="8610600" cy="4894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Predicate logic lets us to make statements about groups of objects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To do this we use special quantified expressions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types of quantified statements: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universal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‘ all CSE GUB graduates have to pass CSE 105”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the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statement is true for all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graduates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existential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‘Some CSE GUB students graduate with honor.’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the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statement is true for some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people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NewsPrint">
  <a:themeElements>
    <a:clrScheme name="NewsPrint">
      <a:dk1>
        <a:srgbClr val="000000"/>
      </a:dk1>
      <a:lt1>
        <a:srgbClr val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NewsPrint">
  <a:themeElements>
    <a:clrScheme name="NewsPrint">
      <a:dk1>
        <a:srgbClr val="000000"/>
      </a:dk1>
      <a:lt1>
        <a:srgbClr val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