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9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y="6858000" cx="9144000"/>
  <p:notesSz cx="7315200" cy="9601200"/>
  <p:embeddedFontLst>
    <p:embeddedFont>
      <p:font typeface="Short Stack"/>
      <p:regular r:id="rId65"/>
    </p:embeddedFont>
    <p:embeddedFont>
      <p:font typeface="Helvetica Neue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2C6ABC-91AE-40C6-9243-60E16946805E}">
  <a:tblStyle styleId="{1F2C6ABC-91AE-40C6-9243-60E1694680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HelveticaNeue-regular.fntdata"/><Relationship Id="rId21" Type="http://schemas.openxmlformats.org/officeDocument/2006/relationships/slide" Target="slides/slide14.xml"/><Relationship Id="rId65" Type="http://schemas.openxmlformats.org/officeDocument/2006/relationships/font" Target="fonts/ShortStack-regular.fntdata"/><Relationship Id="rId24" Type="http://schemas.openxmlformats.org/officeDocument/2006/relationships/slide" Target="slides/slide17.xml"/><Relationship Id="rId68" Type="http://schemas.openxmlformats.org/officeDocument/2006/relationships/font" Target="fonts/HelveticaNeue-italic.fntdata"/><Relationship Id="rId23" Type="http://schemas.openxmlformats.org/officeDocument/2006/relationships/slide" Target="slides/slide16.xml"/><Relationship Id="rId67" Type="http://schemas.openxmlformats.org/officeDocument/2006/relationships/font" Target="fonts/HelveticaNeue-bold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HelveticaNeue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8" name="Google Shape;378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Google Shape;398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2" name="Google Shape;422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4" name="Google Shape;434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3" name="Google Shape;453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6" name="Google Shape;506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5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7" name="Google Shape;527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8" name="Google Shape;528;p5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5" name="Google Shape;555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6" name="Google Shape;556;p5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3" name="Google Shape;573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4" name="Google Shape;574;p5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7" name="Google Shape;597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8" name="Google Shape;598;p5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6" name="Google Shape;616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7" name="Google Shape;617;p5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7" name="Google Shape;637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8" name="Google Shape;638;p5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" name="Google Shape;65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" name="Google Shape;72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" name="Google Shape;8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325562"/>
            <a:ext cx="9144000" cy="46037"/>
          </a:xfrm>
          <a:prstGeom prst="rect">
            <a:avLst/>
          </a:prstGeom>
          <a:solidFill>
            <a:srgbClr val="018952"/>
          </a:solidFill>
          <a:ln cap="flat" cmpd="sng" w="22225">
            <a:solidFill>
              <a:srgbClr val="0189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6400800"/>
            <a:ext cx="533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3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Basic Discrete Structure : </a:t>
            </a:r>
            <a:r>
              <a:rPr b="1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0" y="4114800"/>
            <a:ext cx="9144000" cy="184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1" sz="32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</a:t>
            </a:r>
            <a:endParaRPr b="0" i="0" sz="2400" u="none">
              <a:solidFill>
                <a:srgbClr val="0189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Empty set/subset property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381000" y="14478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Empty set is a subset of any set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the definition of a subset: all elements of a set A must be also elements of B: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must show the following implication holds for 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empty set does not contain any element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        is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always False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implication is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always True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     (F → T/F =T)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proof</a:t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3276600"/>
            <a:ext cx="328295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495800"/>
            <a:ext cx="32131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5156200"/>
            <a:ext cx="7112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7400" y="1447800"/>
            <a:ext cx="966787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Venn diagram of Empty set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381000" y="1447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Empty set is a subset of any set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447800"/>
            <a:ext cx="966787" cy="53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4"/>
          <p:cNvGrpSpPr/>
          <p:nvPr/>
        </p:nvGrpSpPr>
        <p:grpSpPr>
          <a:xfrm>
            <a:off x="2362200" y="3200400"/>
            <a:ext cx="3657600" cy="1981200"/>
            <a:chOff x="2209800" y="3124200"/>
            <a:chExt cx="3657600" cy="1981200"/>
          </a:xfrm>
        </p:grpSpPr>
        <p:grpSp>
          <p:nvGrpSpPr>
            <p:cNvPr id="109" name="Google Shape;109;p14"/>
            <p:cNvGrpSpPr/>
            <p:nvPr/>
          </p:nvGrpSpPr>
          <p:grpSpPr>
            <a:xfrm>
              <a:off x="2209800" y="3124200"/>
              <a:ext cx="3657600" cy="1981200"/>
              <a:chOff x="2895600" y="4038600"/>
              <a:chExt cx="3657600" cy="1981200"/>
            </a:xfrm>
          </p:grpSpPr>
          <p:sp>
            <p:nvSpPr>
              <p:cNvPr id="110" name="Google Shape;110;p14"/>
              <p:cNvSpPr txBox="1"/>
              <p:nvPr/>
            </p:nvSpPr>
            <p:spPr>
              <a:xfrm>
                <a:off x="2895600" y="4038600"/>
                <a:ext cx="3657600" cy="1981200"/>
              </a:xfrm>
              <a:prstGeom prst="rect">
                <a:avLst/>
              </a:prstGeom>
              <a:solidFill>
                <a:schemeClr val="lt1"/>
              </a:solidFill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4"/>
              <p:cNvSpPr txBox="1"/>
              <p:nvPr/>
            </p:nvSpPr>
            <p:spPr>
              <a:xfrm>
                <a:off x="2895600" y="4038600"/>
                <a:ext cx="5334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4419600" y="5029200"/>
                <a:ext cx="381000" cy="304800"/>
              </a:xfrm>
              <a:prstGeom prst="ellipse">
                <a:avLst/>
              </a:prstGeom>
              <a:solidFill>
                <a:schemeClr val="lt1"/>
              </a:solidFill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4"/>
              <p:cNvSpPr txBox="1"/>
              <p:nvPr/>
            </p:nvSpPr>
            <p:spPr>
              <a:xfrm>
                <a:off x="4495800" y="5026223"/>
                <a:ext cx="457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Ø</a:t>
                </a:r>
                <a:endParaRPr/>
              </a:p>
            </p:txBody>
          </p:sp>
        </p:grpSp>
        <p:sp>
          <p:nvSpPr>
            <p:cNvPr id="114" name="Google Shape;114;p14"/>
            <p:cNvSpPr/>
            <p:nvPr/>
          </p:nvSpPr>
          <p:spPr>
            <a:xfrm>
              <a:off x="2895600" y="3810000"/>
              <a:ext cx="1295400" cy="1143000"/>
            </a:xfrm>
            <a:prstGeom prst="ellipse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200400" y="4038600"/>
              <a:ext cx="76200" cy="152400"/>
            </a:xfrm>
            <a:prstGeom prst="ellipse">
              <a:avLst/>
            </a:prstGeom>
            <a:solidFill>
              <a:schemeClr val="dk1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3200400" y="4419600"/>
              <a:ext cx="76200" cy="152400"/>
            </a:xfrm>
            <a:prstGeom prst="ellipse">
              <a:avLst/>
            </a:prstGeom>
            <a:solidFill>
              <a:schemeClr val="dk1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505200" y="4343400"/>
              <a:ext cx="76200" cy="152400"/>
            </a:xfrm>
            <a:prstGeom prst="ellipse">
              <a:avLst/>
            </a:prstGeom>
            <a:solidFill>
              <a:schemeClr val="dk1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3810000" y="4495800"/>
              <a:ext cx="76200" cy="152400"/>
            </a:xfrm>
            <a:prstGeom prst="ellipse">
              <a:avLst/>
            </a:prstGeom>
            <a:solidFill>
              <a:schemeClr val="dk1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3657600" y="3962400"/>
              <a:ext cx="76200" cy="152400"/>
            </a:xfrm>
            <a:prstGeom prst="ellipse">
              <a:avLst/>
            </a:prstGeom>
            <a:solidFill>
              <a:schemeClr val="dk1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3429000" y="4648200"/>
              <a:ext cx="76200" cy="152400"/>
            </a:xfrm>
            <a:prstGeom prst="ellipse">
              <a:avLst/>
            </a:prstGeom>
            <a:solidFill>
              <a:schemeClr val="dk1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3276600" y="3352800"/>
              <a:ext cx="228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Subset property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81000" y="14478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set S is a subset of itself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definition of a subset says: all elements of a set A must be also elements of B: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Applying this to S we get: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                                      which is trivially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End of proof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on equivalence: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Two sets are equal 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is a subset of the other set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3276600"/>
            <a:ext cx="328295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419600"/>
            <a:ext cx="3248025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1371600"/>
            <a:ext cx="1300162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proper Subset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381000" y="1447800"/>
            <a:ext cx="85344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A is said to be a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proper subset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 if and only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. We denote that A is a proper subset of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notation                     .</a:t>
            </a:r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14600"/>
            <a:ext cx="1219200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2514600"/>
            <a:ext cx="1143000" cy="4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971800"/>
            <a:ext cx="12192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4600" y="3657600"/>
            <a:ext cx="39624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152400" y="5867400"/>
            <a:ext cx="6324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A={1,2,3} B ={1,2,3,4,5}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Is:                 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6238875"/>
            <a:ext cx="12192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proper Subset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381000" y="1447800"/>
            <a:ext cx="85344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A is said to be a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proper subset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 if and only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. We denote that A is a proper subset of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notation                     .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14600"/>
            <a:ext cx="1219200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2514600"/>
            <a:ext cx="1143000" cy="4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971800"/>
            <a:ext cx="12192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4600" y="3657600"/>
            <a:ext cx="39624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152400" y="5867400"/>
            <a:ext cx="6324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A={1,2,3} B ={1,2,3,4,5}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Is:                  ?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6238875"/>
            <a:ext cx="12192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Cardinality 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381000" y="1447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Definition: Let S be a set. If there are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exactly n distinct elements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S, 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is a nonnegative integer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say S is a finite set and that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is the cardinality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S. The cardinality of S is denoted by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| S |.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V={1 2 3 4 5}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| V |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A={1,2,3,4, …, 20}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|A| =20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| Ø | = 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Infinite set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381000" y="1447800"/>
            <a:ext cx="85344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Definition: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set is infinite if it is not finite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of natural numbers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infinite set.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= {1, 2, 3, ...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set of real numbers is an infinite set.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Power set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381000" y="14478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Definition: Given a set S, the power set of S is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of all subsets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S.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 set is denoted by P(S).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What is the power set of Ø ? P(Ø ) = {Ø}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What is the cardinality of P(Ø) ? | P(Ø) | = 1.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{1,2,3}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P({1,2,3}) = {Ø, {1}, {2}, {3}, {1,2}, {1,3}, {2,3}, {1,2,3}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|P({1,2,3} | =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S is a set with |S| = n then | P(S) | = ?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N-tuple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381000" y="1447800"/>
            <a:ext cx="85344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Sets are used to represent unordered collections.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Ordered-n tuples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used to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represent an ordered collection.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An ordered n-tuple (x1, x2, ..., xN) is the ordered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that has x1 as its first element, x2 as its 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element, ..., and xN as its N-th element,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˃= 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685800" y="6172200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Coordinates of a point in the 2-D plane (12, 16)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495800"/>
            <a:ext cx="38100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Cartesian Product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381000" y="1447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S and T be sets. The Cartesian product of S and T, denoted by S x T, is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of all ordered pairs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(s,t), where 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and 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T. Hence,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x T = { (s,t) | s ϵ S ˄ t ϵ T}.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{1,2} and T = {a,b,c}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x T = { (1,a), (1,b), (1,c), (2,a), (2,b), (2,c)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 x S = { (a,1), (a, 2), (b,1), (b,2), (c,1), (c,2)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Note: S x 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x S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Basic Discrete Structure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381000" y="1447800"/>
            <a:ext cx="83058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math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study of the </a:t>
            </a:r>
            <a:r>
              <a:rPr b="0" i="0" lang="en-US" sz="200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discrete structures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represent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discrete structures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built using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Sets = collection of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discrete structures built with the help of sets: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Cardinality of a Cartesian Product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381000" y="1447800"/>
            <a:ext cx="85344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|S x T| = |S| * |T|.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A= {John, Peter, Mike}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 ={Jane, Ann, Laura}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x B= {(John, Jane),(John, Ann) , (John, Laura), (Peter, Jane),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(Peter, Ann) , (Peter, Laura) , (Mike, Jane) , (Mike, Ann)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(Mike, Laura)}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|A x B| = 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|A|=3, |B|=3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|A| |B|= 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subset of the Cartesian product A x B is called a </a:t>
            </a:r>
            <a:r>
              <a:rPr b="0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set A to the set B.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Set Operation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381000" y="14478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sets.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A and 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denoted by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U 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the set that contains those elements that are in both A andB.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Alternate: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= { x | x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 </a:t>
            </a:r>
            <a:r>
              <a:rPr b="0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{1,2,3,6}    and B = { 2,4,6,9}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U 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 1,2,3,4,6,9 }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429000"/>
            <a:ext cx="34290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Set Operation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381000" y="14478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sets.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intersection of A and 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denoted by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∩ 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the set that contains those elements that are in both A andB.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Alternate: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= { x | x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 </a:t>
            </a:r>
            <a:r>
              <a:rPr b="0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˄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{1,2,3}    and B = { 2,4,6,9}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∩ 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 2 }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429000"/>
            <a:ext cx="34290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Disjoin Set 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381000" y="14478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sets are called disjoint if their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intersection is empty.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Alternate: A and B are disjoint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∩ B = Ø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A={1,2,3,6} B={4,7,8}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 these disjoint?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∩ B = Ø 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276600"/>
            <a:ext cx="33528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Cardinality of set union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381000" y="1447800"/>
            <a:ext cx="85344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Cardinality of the set union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|AU B| = |A| + |B| </a:t>
            </a:r>
            <a:r>
              <a:rPr b="0" i="0" lang="en-US" sz="240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- |A ∩ B|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this formula? Correct for an over-count.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743200"/>
            <a:ext cx="34956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Set Difference</a:t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381000" y="14478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sets. The difference of A and B,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- 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the set containing those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elements that are in  but not in 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difference of A and B is also called the complement of B with respect to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Alternate: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 {1,2,3,5,7} B = {1,5,6,8}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- B ={2,3,7}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114800"/>
            <a:ext cx="32385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3276600"/>
            <a:ext cx="42005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Complement of a Set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381000" y="14478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U be the universal set: the set of all objects under the consideration.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complement of the set A, denoted by Ã, is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complement of A with respect to 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Alternate: Alternate: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U={1,2,3,4,5,6,7,8} A ={1,3,5}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Ã={2,4,6,7,8}</a:t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925762"/>
            <a:ext cx="2736850" cy="73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3657600"/>
            <a:ext cx="30861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Generalized union</a:t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381000" y="1447800"/>
            <a:ext cx="85344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union of a collection of sets is the set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those elements that are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members of at least one 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collection.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{1,2,...,i}        i =1,2,...,n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19400"/>
            <a:ext cx="5715000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5410200"/>
            <a:ext cx="3352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/>
        </p:nvSpPr>
        <p:spPr>
          <a:xfrm>
            <a:off x="5638800" y="4549775"/>
            <a:ext cx="2819400" cy="2308225"/>
          </a:xfrm>
          <a:prstGeom prst="rect">
            <a:avLst/>
          </a:prstGeom>
          <a:solidFill>
            <a:srgbClr val="6EFE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{1}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{1,2}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{1,2,3}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{1,2,3,4,...,n}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Generalized intersection</a:t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381000" y="1447800"/>
            <a:ext cx="85344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intersection of a collection of sets is the set that contains those elements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that are members of all sets in the collection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{1,2,...,i}        i =1,2,...,n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19400"/>
            <a:ext cx="5715000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5029200"/>
            <a:ext cx="25812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1"/>
          <p:cNvSpPr txBox="1"/>
          <p:nvPr/>
        </p:nvSpPr>
        <p:spPr>
          <a:xfrm>
            <a:off x="5638800" y="4549775"/>
            <a:ext cx="2819400" cy="2308225"/>
          </a:xfrm>
          <a:prstGeom prst="rect">
            <a:avLst/>
          </a:prstGeom>
          <a:solidFill>
            <a:srgbClr val="6EFE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{1}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{1,2}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{1,2,3}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{1,2,3,4,...,n}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Computer representation of set</a:t>
            </a:r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381000" y="1447800"/>
            <a:ext cx="8534400" cy="711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represent sets in the computer?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One solution: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structures like a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better solution: Assign a bit in a bit string to each element in the universal set and set the bit to 1 if the element is present otherwise use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possible elements: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U={1 2 3 4 5}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A={2,5}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Computer representation: A = 01001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B={1,5}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Computer representation: B = 10001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381000" y="14478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set is a (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collection of objects.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are sometimes called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elements or members of the set.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Vowels in the English alphabet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 = { a, e, i, o, u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seven prime numbers.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= { 2, 3, 5, 7, 11, 13, 17 }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Computer representation of set</a:t>
            </a:r>
            <a:endParaRPr/>
          </a:p>
        </p:txBody>
      </p:sp>
      <p:sp>
        <p:nvSpPr>
          <p:cNvPr id="285" name="Google Shape;285;p33"/>
          <p:cNvSpPr txBox="1"/>
          <p:nvPr/>
        </p:nvSpPr>
        <p:spPr>
          <a:xfrm>
            <a:off x="381000" y="1447800"/>
            <a:ext cx="8534400" cy="637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01001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 = 10001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modeled with a bitwise 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U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intersection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modeled with a bitwise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∩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complement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modeled with a bitwise negation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Ã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=10110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0" y="28956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Basic Discrete Structure :  </a:t>
            </a:r>
            <a:b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and Function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Quiz Problem 1</a:t>
            </a:r>
            <a:endParaRPr/>
          </a:p>
        </p:txBody>
      </p:sp>
      <p:graphicFrame>
        <p:nvGraphicFramePr>
          <p:cNvPr id="297" name="Google Shape;297;p35"/>
          <p:cNvGraphicFramePr/>
          <p:nvPr/>
        </p:nvGraphicFramePr>
        <p:xfrm>
          <a:off x="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533400"/>
                <a:gridCol w="7893050"/>
                <a:gridCol w="565150"/>
              </a:tblGrid>
              <a:tr h="152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Suppose the following two statements are true. 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I love Dad or I love Mum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If I love Dad then I love Mum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it necessarily follow that I love Dad? Does it necessarily follow that I love Mum? Use propositional logic to answer the questions.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</a:tbl>
          </a:graphicData>
        </a:graphic>
      </p:graphicFrame>
      <p:graphicFrame>
        <p:nvGraphicFramePr>
          <p:cNvPr id="298" name="Google Shape;298;p35"/>
          <p:cNvGraphicFramePr/>
          <p:nvPr/>
        </p:nvGraphicFramePr>
        <p:xfrm>
          <a:off x="12954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1609725"/>
                <a:gridCol w="1608125"/>
                <a:gridCol w="1609725"/>
                <a:gridCol w="1609725"/>
              </a:tblGrid>
              <a:tr h="6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 love dad)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 love mum)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P˅Q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P→Q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Quiz Problem 1</a:t>
            </a:r>
            <a:endParaRPr/>
          </a:p>
        </p:txBody>
      </p:sp>
      <p:graphicFrame>
        <p:nvGraphicFramePr>
          <p:cNvPr id="304" name="Google Shape;304;p36"/>
          <p:cNvGraphicFramePr/>
          <p:nvPr/>
        </p:nvGraphicFramePr>
        <p:xfrm>
          <a:off x="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533400"/>
                <a:gridCol w="7893050"/>
                <a:gridCol w="565150"/>
              </a:tblGrid>
              <a:tr h="152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Suppose the following two statements are true. </a:t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I love Dad or I love Mum</a:t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If I love Dad then I love Mum</a:t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it necessarily follow that I love Dad? Does it necessarily follow that I love Mum? Use propositional logic to answer the questions.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</a:tbl>
          </a:graphicData>
        </a:graphic>
      </p:graphicFrame>
      <p:graphicFrame>
        <p:nvGraphicFramePr>
          <p:cNvPr id="305" name="Google Shape;305;p36"/>
          <p:cNvGraphicFramePr/>
          <p:nvPr/>
        </p:nvGraphicFramePr>
        <p:xfrm>
          <a:off x="12954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1609725"/>
                <a:gridCol w="1608125"/>
                <a:gridCol w="1609725"/>
                <a:gridCol w="1609725"/>
              </a:tblGrid>
              <a:tr h="6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 love dad)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 love mum)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P˅Q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P→Q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Quiz Problem 2</a:t>
            </a:r>
            <a:endParaRPr/>
          </a:p>
        </p:txBody>
      </p:sp>
      <p:graphicFrame>
        <p:nvGraphicFramePr>
          <p:cNvPr id="311" name="Google Shape;311;p37"/>
          <p:cNvGraphicFramePr/>
          <p:nvPr/>
        </p:nvGraphicFramePr>
        <p:xfrm>
          <a:off x="533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533400"/>
                <a:gridCol w="7321550"/>
                <a:gridCol w="527050"/>
              </a:tblGrid>
              <a:tr h="274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Consider the following specification with 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two predicate symbols p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≡(&lt;), p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≡(=)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two function symbols 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≡(+), 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≡(×)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two constant symbols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≡(0),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≡(1)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 domain of discourse be &lt;Z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∪ {0}&gt; where Z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={1,2,….}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are the truth values of the following statements?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∀x 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,x)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∀x∀y∃z (p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(x,z) ∧ 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(z,y))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∃x∀yp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(x,y)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∀x∀y 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(x,c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),y), 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(x,y),y))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</a:tbl>
          </a:graphicData>
        </a:graphic>
      </p:graphicFrame>
      <p:graphicFrame>
        <p:nvGraphicFramePr>
          <p:cNvPr id="312" name="Google Shape;312;p37"/>
          <p:cNvGraphicFramePr/>
          <p:nvPr/>
        </p:nvGraphicFramePr>
        <p:xfrm>
          <a:off x="838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685800"/>
                <a:gridCol w="3378200"/>
                <a:gridCol w="20320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0&lt;x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Quiz Problem 2</a:t>
            </a:r>
            <a:endParaRPr/>
          </a:p>
        </p:txBody>
      </p:sp>
      <p:graphicFrame>
        <p:nvGraphicFramePr>
          <p:cNvPr id="318" name="Google Shape;318;p38"/>
          <p:cNvGraphicFramePr/>
          <p:nvPr/>
        </p:nvGraphicFramePr>
        <p:xfrm>
          <a:off x="533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533400"/>
                <a:gridCol w="7321550"/>
                <a:gridCol w="527050"/>
              </a:tblGrid>
              <a:tr h="274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Consider the following specification with 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two predicate symbols p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≡(&lt;), p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≡(=)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two function symbols 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≡(+), 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≡(×)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two constant symbols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≡(0),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≡(1)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 domain of discourse be &lt;Z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∪ {0}&gt; where Z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={1,2,….}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are the truth values of the following statements?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∀x 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,x)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∀x∀y∃z (p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(x,z) ∧ 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(z,y))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∃x∀yp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(x,y)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∀x∀y 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(x,c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),y), 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(x,y),y))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</a:tbl>
          </a:graphicData>
        </a:graphic>
      </p:graphicFrame>
      <p:graphicFrame>
        <p:nvGraphicFramePr>
          <p:cNvPr id="319" name="Google Shape;319;p38"/>
          <p:cNvGraphicFramePr/>
          <p:nvPr/>
        </p:nvGraphicFramePr>
        <p:xfrm>
          <a:off x="838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685800"/>
                <a:gridCol w="3378200"/>
                <a:gridCol w="20320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0&lt;x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x&lt; z  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∧    z&lt;y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Quiz Problem 2</a:t>
            </a:r>
            <a:endParaRPr/>
          </a:p>
        </p:txBody>
      </p:sp>
      <p:graphicFrame>
        <p:nvGraphicFramePr>
          <p:cNvPr id="325" name="Google Shape;325;p39"/>
          <p:cNvGraphicFramePr/>
          <p:nvPr/>
        </p:nvGraphicFramePr>
        <p:xfrm>
          <a:off x="533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533400"/>
                <a:gridCol w="7321550"/>
                <a:gridCol w="527050"/>
              </a:tblGrid>
              <a:tr h="274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Consider the following specification with 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two predicate symbols p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≡(&lt;), p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≡(=)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two function symbols 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≡(+), 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≡(×)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two constant symbols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≡(0),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≡(1)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 domain of discourse be &lt;Z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∪ {0}&gt; where Z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={1,2,….}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are the truth values of the following statements?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∀x 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,x)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∀x∀y∃z (p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(x,z) ∧ 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(z,y))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∃x∀yp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(x,y)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∀x∀y 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(x,c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),y), 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(x,y),y))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</a:tbl>
          </a:graphicData>
        </a:graphic>
      </p:graphicFrame>
      <p:graphicFrame>
        <p:nvGraphicFramePr>
          <p:cNvPr id="326" name="Google Shape;326;p39"/>
          <p:cNvGraphicFramePr/>
          <p:nvPr/>
        </p:nvGraphicFramePr>
        <p:xfrm>
          <a:off x="838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685800"/>
                <a:gridCol w="3378200"/>
                <a:gridCol w="20320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0&lt;x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x&lt; z  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∧    z&lt;y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iii.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x&lt;y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Quiz Problem 2</a:t>
            </a:r>
            <a:endParaRPr/>
          </a:p>
        </p:txBody>
      </p:sp>
      <p:graphicFrame>
        <p:nvGraphicFramePr>
          <p:cNvPr id="332" name="Google Shape;332;p40"/>
          <p:cNvGraphicFramePr/>
          <p:nvPr/>
        </p:nvGraphicFramePr>
        <p:xfrm>
          <a:off x="533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533400"/>
                <a:gridCol w="7321550"/>
                <a:gridCol w="527050"/>
              </a:tblGrid>
              <a:tr h="274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Consider the following specification with 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two predicate symbols p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≡(&lt;), p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≡(=)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two function symbols 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≡(+), 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≡(×)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two constant symbols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≡(0),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≡(1)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 domain of discourse be &lt;Z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∪ {0}&gt; where Z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={1,2,….}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are the truth values of the following statements?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∀x 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,x)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∀x∀y∃z (p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(x,z) ∧ 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(z,y))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∃x∀yp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(x,y)</a:t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Impact"/>
                        <a:buAutoNum type="romanLcPeriod"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∀x∀y p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(x,c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),y), 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</a:t>
                      </a:r>
                      <a:r>
                        <a:rPr b="0" baseline="-2500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(x,y),y))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</a:tbl>
          </a:graphicData>
        </a:graphic>
      </p:graphicFrame>
      <p:graphicFrame>
        <p:nvGraphicFramePr>
          <p:cNvPr id="333" name="Google Shape;333;p40"/>
          <p:cNvGraphicFramePr/>
          <p:nvPr/>
        </p:nvGraphicFramePr>
        <p:xfrm>
          <a:off x="838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685800"/>
                <a:gridCol w="3378200"/>
                <a:gridCol w="20320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0&lt;x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x&lt; z  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∧    z&lt;y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iii.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x&lt;y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iv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xy +y = xy+y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Quiz Problem 3</a:t>
            </a:r>
            <a:endParaRPr/>
          </a:p>
        </p:txBody>
      </p:sp>
      <p:graphicFrame>
        <p:nvGraphicFramePr>
          <p:cNvPr id="339" name="Google Shape;339;p41"/>
          <p:cNvGraphicFramePr/>
          <p:nvPr/>
        </p:nvGraphicFramePr>
        <p:xfrm>
          <a:off x="3048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533400"/>
                <a:gridCol w="7392975"/>
                <a:gridCol w="531800"/>
              </a:tblGrid>
              <a:tr h="182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 A be the set of English words that contains x, and B be the set of English words that contain the letter q. Express each of these sets as a combination of A and B.</a:t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Impact"/>
                        <a:buAutoNum type="romanLcPeriod"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set of English words that do not contain the letter x.</a:t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Impact"/>
                        <a:buAutoNum type="romanLcPeriod"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set of English words that contain an x but not a q.</a:t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Impact"/>
                        <a:buAutoNum type="romanLcPeriod"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set of English words that do not contain either an x or a q.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</a:tbl>
          </a:graphicData>
        </a:graphic>
      </p:graphicFrame>
      <p:graphicFrame>
        <p:nvGraphicFramePr>
          <p:cNvPr id="340" name="Google Shape;340;p41"/>
          <p:cNvGraphicFramePr/>
          <p:nvPr/>
        </p:nvGraphicFramePr>
        <p:xfrm>
          <a:off x="10668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838200"/>
                <a:gridCol w="2449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 – A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Quiz Problem 3</a:t>
            </a:r>
            <a:endParaRPr/>
          </a:p>
        </p:txBody>
      </p:sp>
      <p:graphicFrame>
        <p:nvGraphicFramePr>
          <p:cNvPr id="346" name="Google Shape;346;p42"/>
          <p:cNvGraphicFramePr/>
          <p:nvPr/>
        </p:nvGraphicFramePr>
        <p:xfrm>
          <a:off x="3048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533400"/>
                <a:gridCol w="7392975"/>
                <a:gridCol w="531800"/>
              </a:tblGrid>
              <a:tr h="182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 A be the set of English words that contains x, and B be the set of English words that contain the letter q. Express each of these sets as a combination of A and B.</a:t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Impact"/>
                        <a:buAutoNum type="romanLcPeriod"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set of English words that do not contain the letter x.</a:t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Impact"/>
                        <a:buAutoNum type="romanLcPeriod"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set of English words that contain an x but not a q.</a:t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Impact"/>
                        <a:buAutoNum type="romanLcPeriod"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set of English words that do not contain either an x or a q.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</a:tbl>
          </a:graphicData>
        </a:graphic>
      </p:graphicFrame>
      <p:graphicFrame>
        <p:nvGraphicFramePr>
          <p:cNvPr id="347" name="Google Shape;347;p42"/>
          <p:cNvGraphicFramePr/>
          <p:nvPr/>
        </p:nvGraphicFramePr>
        <p:xfrm>
          <a:off x="10668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838200"/>
                <a:gridCol w="2449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 – A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ii.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–B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Representing Set </a:t>
            </a: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381000" y="1447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Representing a set by: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Listing (enumerating) the members of the set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 by property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using the set builder notation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{x| x has property P}.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Even integers between 50 and 63.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 = {50, 52, 54, 56, 58, 60, 62}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 = {x| 50 &lt;= x &lt; 63, x is an even integer}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enumeration of the members is hard we often use ellipses.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a set of integers between 1 and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A= {1,2,3 …, 100}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Quiz Problem 3</a:t>
            </a:r>
            <a:endParaRPr/>
          </a:p>
        </p:txBody>
      </p:sp>
      <p:graphicFrame>
        <p:nvGraphicFramePr>
          <p:cNvPr id="353" name="Google Shape;353;p43"/>
          <p:cNvGraphicFramePr/>
          <p:nvPr/>
        </p:nvGraphicFramePr>
        <p:xfrm>
          <a:off x="3048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533400"/>
                <a:gridCol w="7392975"/>
                <a:gridCol w="531800"/>
              </a:tblGrid>
              <a:tr h="182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 A be the set of English words that contains x, and B be the set of English words that contain the letter q. Express each of these sets as a combination of A and B.</a:t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Impact"/>
                        <a:buAutoNum type="romanLcPeriod"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set of English words that do not contain the letter x.</a:t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Impact"/>
                        <a:buAutoNum type="romanLcPeriod"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set of English words that contain an x but not a q.</a:t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Impact"/>
                        <a:buAutoNum type="romanLcPeriod"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set of English words that do not contain either an x or a q.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</a:tbl>
          </a:graphicData>
        </a:graphic>
      </p:graphicFrame>
      <p:graphicFrame>
        <p:nvGraphicFramePr>
          <p:cNvPr id="354" name="Google Shape;354;p43"/>
          <p:cNvGraphicFramePr/>
          <p:nvPr/>
        </p:nvGraphicFramePr>
        <p:xfrm>
          <a:off x="10668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838200"/>
                <a:gridCol w="2449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 – A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ii.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–B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iii.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 – (A  ∩  B)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Quiz Problem 4</a:t>
            </a:r>
            <a:endParaRPr/>
          </a:p>
        </p:txBody>
      </p:sp>
      <p:graphicFrame>
        <p:nvGraphicFramePr>
          <p:cNvPr id="360" name="Google Shape;360;p44"/>
          <p:cNvGraphicFramePr/>
          <p:nvPr/>
        </p:nvGraphicFramePr>
        <p:xfrm>
          <a:off x="8382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457200"/>
                <a:gridCol w="6897675"/>
                <a:gridCol w="4937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Let A = {a, b, c}, B = {x, y} and C= {0, 1}. Find C × B × A.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</a:tbl>
          </a:graphicData>
        </a:graphic>
      </p:graphicFrame>
      <p:graphicFrame>
        <p:nvGraphicFramePr>
          <p:cNvPr id="361" name="Google Shape;361;p44"/>
          <p:cNvGraphicFramePr/>
          <p:nvPr/>
        </p:nvGraphicFramePr>
        <p:xfrm>
          <a:off x="9144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1219200"/>
                <a:gridCol w="6705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×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{{0,x}{0,y},{1,x}{1,y}}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Quiz Problem 4</a:t>
            </a:r>
            <a:endParaRPr/>
          </a:p>
        </p:txBody>
      </p:sp>
      <p:graphicFrame>
        <p:nvGraphicFramePr>
          <p:cNvPr id="367" name="Google Shape;367;p45"/>
          <p:cNvGraphicFramePr/>
          <p:nvPr/>
        </p:nvGraphicFramePr>
        <p:xfrm>
          <a:off x="8382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457200"/>
                <a:gridCol w="6897675"/>
                <a:gridCol w="4937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Let A = {a, b, c}, B = {x, y} and C= {0, 1}. Find C × B × A.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</a:tbl>
          </a:graphicData>
        </a:graphic>
      </p:graphicFrame>
      <p:graphicFrame>
        <p:nvGraphicFramePr>
          <p:cNvPr id="368" name="Google Shape;368;p45"/>
          <p:cNvGraphicFramePr/>
          <p:nvPr/>
        </p:nvGraphicFramePr>
        <p:xfrm>
          <a:off x="9144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1600200"/>
                <a:gridCol w="6324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×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{{0,x}{0,y},{1,x}{1,y}}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55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× B × 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{{0,x,a}, {0,x,b}, {0,x,c},{0,y,a}, {0,y,b}, {0,y,c},{1,x,a}, {1,x,b}, {1,x,c},{1,y,a}, {1,y,b}, {1,y,c}}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Quiz Problem 5</a:t>
            </a:r>
            <a:endParaRPr/>
          </a:p>
        </p:txBody>
      </p:sp>
      <p:graphicFrame>
        <p:nvGraphicFramePr>
          <p:cNvPr id="374" name="Google Shape;374;p46"/>
          <p:cNvGraphicFramePr/>
          <p:nvPr/>
        </p:nvGraphicFramePr>
        <p:xfrm>
          <a:off x="381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762000"/>
                <a:gridCol w="6735750"/>
                <a:gridCol w="503225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 </a:t>
                      </a:r>
                      <a:r>
                        <a:rPr b="0" i="1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 the function from 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defined by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y=f(m,n)=2m-n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Write a method signature in C with appropriate return type and parameter list that could be used to realize the function.</a:t>
                      </a:r>
                      <a:endParaRPr/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  <a:tr h="1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2000" marL="62000"/>
                </a:tc>
              </a:tr>
            </a:tbl>
          </a:graphicData>
        </a:graphic>
      </p:graphicFrame>
      <p:graphicFrame>
        <p:nvGraphicFramePr>
          <p:cNvPr id="375" name="Google Shape;375;p46"/>
          <p:cNvGraphicFramePr/>
          <p:nvPr/>
        </p:nvGraphicFramePr>
        <p:xfrm>
          <a:off x="1143000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{1F2C6ABC-91AE-40C6-9243-60E16946805E}</a:tableStyleId>
              </a:tblPr>
              <a:tblGrid>
                <a:gridCol w="60960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f(double m, double n);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Definitions and notation</a:t>
            </a:r>
            <a:endParaRPr/>
          </a:p>
        </p:txBody>
      </p:sp>
      <p:sp>
        <p:nvSpPr>
          <p:cNvPr id="382" name="Google Shape;382;p47"/>
          <p:cNvSpPr txBox="1"/>
          <p:nvPr>
            <p:ph idx="1" type="body"/>
          </p:nvPr>
        </p:nvSpPr>
        <p:spPr>
          <a:xfrm>
            <a:off x="304800" y="1371600"/>
            <a:ext cx="8077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these: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{x} ⊆ {x}?</a:t>
            </a:r>
            <a:endParaRPr/>
          </a:p>
        </p:txBody>
      </p:sp>
      <p:sp>
        <p:nvSpPr>
          <p:cNvPr id="383" name="Google Shape;383;p47"/>
          <p:cNvSpPr txBox="1"/>
          <p:nvPr/>
        </p:nvSpPr>
        <p:spPr>
          <a:xfrm>
            <a:off x="304800" y="3505200"/>
            <a:ext cx="2514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{x} ∈ {x,{x}}?</a:t>
            </a:r>
            <a:endParaRPr/>
          </a:p>
        </p:txBody>
      </p:sp>
      <p:sp>
        <p:nvSpPr>
          <p:cNvPr id="384" name="Google Shape;384;p47"/>
          <p:cNvSpPr txBox="1"/>
          <p:nvPr/>
        </p:nvSpPr>
        <p:spPr>
          <a:xfrm>
            <a:off x="304800" y="4343400"/>
            <a:ext cx="289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{x} ⊆ {x,{x}}?</a:t>
            </a:r>
            <a:endParaRPr/>
          </a:p>
        </p:txBody>
      </p:sp>
      <p:sp>
        <p:nvSpPr>
          <p:cNvPr id="385" name="Google Shape;385;p47"/>
          <p:cNvSpPr txBox="1"/>
          <p:nvPr/>
        </p:nvSpPr>
        <p:spPr>
          <a:xfrm>
            <a:off x="304800" y="5181600"/>
            <a:ext cx="289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{x} ∈ {x}?</a:t>
            </a:r>
            <a:endParaRPr/>
          </a:p>
        </p:txBody>
      </p:sp>
      <p:pic>
        <p:nvPicPr>
          <p:cNvPr id="386" name="Google Shape;3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375" y="2578100"/>
            <a:ext cx="987425" cy="646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47"/>
          <p:cNvGrpSpPr/>
          <p:nvPr/>
        </p:nvGrpSpPr>
        <p:grpSpPr>
          <a:xfrm>
            <a:off x="2895600" y="3497262"/>
            <a:ext cx="990600" cy="533400"/>
            <a:chOff x="288" y="3168"/>
            <a:chExt cx="4428" cy="768"/>
          </a:xfrm>
        </p:grpSpPr>
        <p:sp>
          <p:nvSpPr>
            <p:cNvPr id="388" name="Google Shape;388;p47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7"/>
            <p:cNvSpPr txBox="1"/>
            <p:nvPr/>
          </p:nvSpPr>
          <p:spPr>
            <a:xfrm>
              <a:off x="969" y="3264"/>
              <a:ext cx="3406" cy="6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390" name="Google Shape;390;p47"/>
          <p:cNvGrpSpPr/>
          <p:nvPr/>
        </p:nvGrpSpPr>
        <p:grpSpPr>
          <a:xfrm>
            <a:off x="2895600" y="4335462"/>
            <a:ext cx="990600" cy="533400"/>
            <a:chOff x="288" y="3168"/>
            <a:chExt cx="4428" cy="768"/>
          </a:xfrm>
        </p:grpSpPr>
        <p:sp>
          <p:nvSpPr>
            <p:cNvPr id="391" name="Google Shape;391;p47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7"/>
            <p:cNvSpPr txBox="1"/>
            <p:nvPr/>
          </p:nvSpPr>
          <p:spPr>
            <a:xfrm>
              <a:off x="288" y="3264"/>
              <a:ext cx="4385" cy="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393" name="Google Shape;393;p47"/>
          <p:cNvGrpSpPr/>
          <p:nvPr/>
        </p:nvGrpSpPr>
        <p:grpSpPr>
          <a:xfrm>
            <a:off x="2362200" y="5173662"/>
            <a:ext cx="990600" cy="533400"/>
            <a:chOff x="288" y="3168"/>
            <a:chExt cx="4428" cy="768"/>
          </a:xfrm>
        </p:grpSpPr>
        <p:sp>
          <p:nvSpPr>
            <p:cNvPr id="394" name="Google Shape;394;p47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7"/>
            <p:cNvSpPr txBox="1"/>
            <p:nvPr/>
          </p:nvSpPr>
          <p:spPr>
            <a:xfrm>
              <a:off x="288" y="3264"/>
              <a:ext cx="4385" cy="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/>
          </a:p>
        </p:txBody>
      </p:sp>
      <p:sp>
        <p:nvSpPr>
          <p:cNvPr id="402" name="Google Shape;402;p48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difference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 ⊕ B, is:</a:t>
            </a:r>
            <a:endParaRPr/>
          </a:p>
          <a:p>
            <a:pPr indent="-273050" lvl="0" marL="2730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⊕ B = { x : (x ∈ A ∧ x ∉ B) v (x ∈ B ∧ x ∉ A)}</a:t>
            </a:r>
            <a:endParaRPr/>
          </a:p>
          <a:p>
            <a:pPr indent="-120650" lvl="0" marL="2730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3" name="Google Shape;403;p48"/>
          <p:cNvSpPr txBox="1"/>
          <p:nvPr/>
        </p:nvSpPr>
        <p:spPr>
          <a:xfrm>
            <a:off x="1676400" y="3733800"/>
            <a:ext cx="320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= (A - B) U (B - A)</a:t>
            </a:r>
            <a:endParaRPr/>
          </a:p>
        </p:txBody>
      </p:sp>
      <p:grpSp>
        <p:nvGrpSpPr>
          <p:cNvPr id="404" name="Google Shape;404;p48"/>
          <p:cNvGrpSpPr/>
          <p:nvPr/>
        </p:nvGrpSpPr>
        <p:grpSpPr>
          <a:xfrm>
            <a:off x="6477000" y="1524000"/>
            <a:ext cx="2133600" cy="1449387"/>
            <a:chOff x="288" y="3168"/>
            <a:chExt cx="4428" cy="768"/>
          </a:xfrm>
        </p:grpSpPr>
        <p:sp>
          <p:nvSpPr>
            <p:cNvPr id="405" name="Google Shape;405;p48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8"/>
            <p:cNvSpPr txBox="1"/>
            <p:nvPr/>
          </p:nvSpPr>
          <p:spPr>
            <a:xfrm>
              <a:off x="288" y="3264"/>
              <a:ext cx="4388" cy="5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like “exclusive or”</a:t>
              </a:r>
              <a:endParaRPr/>
            </a:p>
          </p:txBody>
        </p:sp>
      </p:grpSp>
      <p:grpSp>
        <p:nvGrpSpPr>
          <p:cNvPr id="407" name="Google Shape;407;p48"/>
          <p:cNvGrpSpPr/>
          <p:nvPr/>
        </p:nvGrpSpPr>
        <p:grpSpPr>
          <a:xfrm>
            <a:off x="2743200" y="4419600"/>
            <a:ext cx="2438400" cy="1600200"/>
            <a:chOff x="1728" y="2736"/>
            <a:chExt cx="1536" cy="1008"/>
          </a:xfrm>
        </p:grpSpPr>
        <p:sp>
          <p:nvSpPr>
            <p:cNvPr id="408" name="Google Shape;408;p48"/>
            <p:cNvSpPr txBox="1"/>
            <p:nvPr/>
          </p:nvSpPr>
          <p:spPr>
            <a:xfrm>
              <a:off x="1728" y="2784"/>
              <a:ext cx="1536" cy="96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8"/>
            <p:cNvSpPr txBox="1"/>
            <p:nvPr/>
          </p:nvSpPr>
          <p:spPr>
            <a:xfrm>
              <a:off x="2592" y="2976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hort Stack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Short Stack"/>
                  <a:ea typeface="Short Stack"/>
                  <a:cs typeface="Short Stack"/>
                  <a:sym typeface="Short Stack"/>
                </a:rPr>
                <a:t>A</a:t>
              </a:r>
              <a:endParaRPr/>
            </a:p>
          </p:txBody>
        </p:sp>
        <p:sp>
          <p:nvSpPr>
            <p:cNvPr id="410" name="Google Shape;410;p48"/>
            <p:cNvSpPr txBox="1"/>
            <p:nvPr/>
          </p:nvSpPr>
          <p:spPr>
            <a:xfrm>
              <a:off x="1728" y="2736"/>
              <a:ext cx="288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hort Stack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Short Stack"/>
                  <a:ea typeface="Short Stack"/>
                  <a:cs typeface="Short Stack"/>
                  <a:sym typeface="Short Stack"/>
                </a:rPr>
                <a:t>U</a:t>
              </a:r>
              <a:endParaRPr/>
            </a:p>
          </p:txBody>
        </p:sp>
        <p:sp>
          <p:nvSpPr>
            <p:cNvPr id="411" name="Google Shape;411;p48"/>
            <p:cNvSpPr/>
            <p:nvPr/>
          </p:nvSpPr>
          <p:spPr>
            <a:xfrm>
              <a:off x="2208" y="3120"/>
              <a:ext cx="528" cy="528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8"/>
            <p:cNvSpPr txBox="1"/>
            <p:nvPr/>
          </p:nvSpPr>
          <p:spPr>
            <a:xfrm>
              <a:off x="2208" y="3216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Short Stack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Short Stack"/>
                  <a:ea typeface="Short Stack"/>
                  <a:cs typeface="Short Stack"/>
                  <a:sym typeface="Short Stack"/>
                </a:rPr>
                <a:t>B</a:t>
              </a:r>
              <a:endParaRPr/>
            </a:p>
          </p:txBody>
        </p:sp>
        <p:sp>
          <p:nvSpPr>
            <p:cNvPr descr="Light upward diagonal" id="413" name="Google Shape;413;p48"/>
            <p:cNvSpPr/>
            <p:nvPr/>
          </p:nvSpPr>
          <p:spPr>
            <a:xfrm>
              <a:off x="2544" y="2928"/>
              <a:ext cx="528" cy="528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2784" y="3216"/>
              <a:ext cx="144" cy="144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2880" y="3072"/>
              <a:ext cx="144" cy="144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2688" y="3024"/>
              <a:ext cx="144" cy="144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2352" y="3216"/>
              <a:ext cx="144" cy="144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2304" y="3408"/>
              <a:ext cx="144" cy="144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8"/>
            <p:cNvSpPr/>
            <p:nvPr/>
          </p:nvSpPr>
          <p:spPr>
            <a:xfrm>
              <a:off x="2448" y="3408"/>
              <a:ext cx="144" cy="144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/>
          </a:p>
        </p:txBody>
      </p:sp>
      <p:sp>
        <p:nvSpPr>
          <p:cNvPr id="426" name="Google Shape;426;p49"/>
          <p:cNvSpPr txBox="1"/>
          <p:nvPr/>
        </p:nvSpPr>
        <p:spPr>
          <a:xfrm>
            <a:off x="1371600" y="2514600"/>
            <a:ext cx="320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2895600" y="60960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1600200" y="36576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9"/>
          <p:cNvSpPr txBox="1"/>
          <p:nvPr/>
        </p:nvSpPr>
        <p:spPr>
          <a:xfrm>
            <a:off x="1600200" y="41910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9"/>
          <p:cNvSpPr txBox="1"/>
          <p:nvPr/>
        </p:nvSpPr>
        <p:spPr>
          <a:xfrm>
            <a:off x="1600200" y="47244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9"/>
          <p:cNvSpPr txBox="1"/>
          <p:nvPr/>
        </p:nvSpPr>
        <p:spPr>
          <a:xfrm>
            <a:off x="381000" y="1963737"/>
            <a:ext cx="81534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 x : (x ∈ A ∧ x ∉ B) v (x ∈ B ∧ x ∉ A)}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= (A - B) U (B - 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⊕ B = { x : (x ∈ A ∧ x ∉ B) v (x ∈ B ∧ x ∉ A)}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= { x : (x ∈ A - B) v (x ∈ B - A)}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= { x : x ∈ ((A - B) U (B - A))}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= (A - B) U (B - A)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Famous  Identities </a:t>
            </a:r>
            <a:endParaRPr/>
          </a:p>
        </p:txBody>
      </p:sp>
      <p:sp>
        <p:nvSpPr>
          <p:cNvPr id="438" name="Google Shape;438;p50"/>
          <p:cNvSpPr txBox="1"/>
          <p:nvPr>
            <p:ph idx="1" type="body"/>
          </p:nvPr>
        </p:nvSpPr>
        <p:spPr>
          <a:xfrm>
            <a:off x="304800" y="1600200"/>
            <a:ext cx="7356475" cy="4573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Domination</a:t>
            </a:r>
            <a:endParaRPr/>
          </a:p>
          <a:p>
            <a:pPr indent="-1206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06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Idempotent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5937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39" name="Google Shape;439;p50"/>
          <p:cNvSpPr txBox="1"/>
          <p:nvPr/>
        </p:nvSpPr>
        <p:spPr>
          <a:xfrm>
            <a:off x="228600" y="46482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0"/>
          <p:cNvSpPr txBox="1"/>
          <p:nvPr/>
        </p:nvSpPr>
        <p:spPr>
          <a:xfrm>
            <a:off x="1676400" y="41910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0"/>
          <p:cNvSpPr txBox="1"/>
          <p:nvPr/>
        </p:nvSpPr>
        <p:spPr>
          <a:xfrm>
            <a:off x="3657600" y="25908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50"/>
          <p:cNvGrpSpPr/>
          <p:nvPr/>
        </p:nvGrpSpPr>
        <p:grpSpPr>
          <a:xfrm>
            <a:off x="2819400" y="1905000"/>
            <a:ext cx="2286000" cy="838200"/>
            <a:chOff x="2304" y="1248"/>
            <a:chExt cx="1248" cy="528"/>
          </a:xfrm>
        </p:grpSpPr>
        <p:sp>
          <p:nvSpPr>
            <p:cNvPr id="443" name="Google Shape;443;p50"/>
            <p:cNvSpPr txBox="1"/>
            <p:nvPr/>
          </p:nvSpPr>
          <p:spPr>
            <a:xfrm>
              <a:off x="2304" y="1248"/>
              <a:ext cx="124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∩ U = A</a:t>
              </a:r>
              <a:endParaRPr/>
            </a:p>
          </p:txBody>
        </p:sp>
        <p:sp>
          <p:nvSpPr>
            <p:cNvPr id="444" name="Google Shape;444;p50"/>
            <p:cNvSpPr txBox="1"/>
            <p:nvPr/>
          </p:nvSpPr>
          <p:spPr>
            <a:xfrm>
              <a:off x="2304" y="1488"/>
              <a:ext cx="124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 ∅ = A</a:t>
              </a:r>
              <a:endParaRPr/>
            </a:p>
          </p:txBody>
        </p:sp>
      </p:grpSp>
      <p:grpSp>
        <p:nvGrpSpPr>
          <p:cNvPr id="445" name="Google Shape;445;p50"/>
          <p:cNvGrpSpPr/>
          <p:nvPr/>
        </p:nvGrpSpPr>
        <p:grpSpPr>
          <a:xfrm>
            <a:off x="2743200" y="3276600"/>
            <a:ext cx="1981200" cy="838200"/>
            <a:chOff x="2304" y="1248"/>
            <a:chExt cx="1248" cy="528"/>
          </a:xfrm>
        </p:grpSpPr>
        <p:sp>
          <p:nvSpPr>
            <p:cNvPr id="446" name="Google Shape;446;p50"/>
            <p:cNvSpPr txBox="1"/>
            <p:nvPr/>
          </p:nvSpPr>
          <p:spPr>
            <a:xfrm>
              <a:off x="2304" y="1248"/>
              <a:ext cx="124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 U = U</a:t>
              </a:r>
              <a:endParaRPr/>
            </a:p>
          </p:txBody>
        </p:sp>
        <p:sp>
          <p:nvSpPr>
            <p:cNvPr id="447" name="Google Shape;447;p50"/>
            <p:cNvSpPr txBox="1"/>
            <p:nvPr/>
          </p:nvSpPr>
          <p:spPr>
            <a:xfrm>
              <a:off x="2304" y="1488"/>
              <a:ext cx="124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∩ ∅ = ∅</a:t>
              </a:r>
              <a:endParaRPr/>
            </a:p>
          </p:txBody>
        </p:sp>
      </p:grpSp>
      <p:grpSp>
        <p:nvGrpSpPr>
          <p:cNvPr id="448" name="Google Shape;448;p50"/>
          <p:cNvGrpSpPr/>
          <p:nvPr/>
        </p:nvGrpSpPr>
        <p:grpSpPr>
          <a:xfrm>
            <a:off x="2819400" y="4572000"/>
            <a:ext cx="1981200" cy="838200"/>
            <a:chOff x="2304" y="1248"/>
            <a:chExt cx="1248" cy="528"/>
          </a:xfrm>
        </p:grpSpPr>
        <p:sp>
          <p:nvSpPr>
            <p:cNvPr id="449" name="Google Shape;449;p50"/>
            <p:cNvSpPr txBox="1"/>
            <p:nvPr/>
          </p:nvSpPr>
          <p:spPr>
            <a:xfrm>
              <a:off x="2304" y="1248"/>
              <a:ext cx="124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 A = A</a:t>
              </a:r>
              <a:endParaRPr/>
            </a:p>
          </p:txBody>
        </p:sp>
        <p:sp>
          <p:nvSpPr>
            <p:cNvPr id="450" name="Google Shape;450;p50"/>
            <p:cNvSpPr txBox="1"/>
            <p:nvPr/>
          </p:nvSpPr>
          <p:spPr>
            <a:xfrm>
              <a:off x="2304" y="1488"/>
              <a:ext cx="124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∩ A = A</a:t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Famous  Identities </a:t>
            </a:r>
            <a:endParaRPr/>
          </a:p>
        </p:txBody>
      </p:sp>
      <p:sp>
        <p:nvSpPr>
          <p:cNvPr id="457" name="Google Shape;457;p51"/>
          <p:cNvSpPr txBox="1"/>
          <p:nvPr>
            <p:ph idx="1" type="body"/>
          </p:nvPr>
        </p:nvSpPr>
        <p:spPr>
          <a:xfrm>
            <a:off x="263525" y="1598612"/>
            <a:ext cx="7356475" cy="4573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Excluded Middle</a:t>
            </a:r>
            <a:endParaRPr/>
          </a:p>
          <a:p>
            <a:pPr indent="-1206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06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Uniqueness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complement</a:t>
            </a:r>
            <a:endParaRPr/>
          </a:p>
          <a:p>
            <a:pPr indent="-1206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0650" lvl="0" marL="2730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8" name="Google Shape;458;p51"/>
          <p:cNvSpPr txBox="1"/>
          <p:nvPr/>
        </p:nvSpPr>
        <p:spPr>
          <a:xfrm>
            <a:off x="228600" y="46482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1"/>
          <p:cNvSpPr txBox="1"/>
          <p:nvPr/>
        </p:nvSpPr>
        <p:spPr>
          <a:xfrm>
            <a:off x="1676400" y="41910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1"/>
          <p:cNvSpPr txBox="1"/>
          <p:nvPr/>
        </p:nvSpPr>
        <p:spPr>
          <a:xfrm>
            <a:off x="3657600" y="25908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p51"/>
          <p:cNvGrpSpPr/>
          <p:nvPr/>
        </p:nvGrpSpPr>
        <p:grpSpPr>
          <a:xfrm>
            <a:off x="3276600" y="1905000"/>
            <a:ext cx="1981200" cy="838200"/>
            <a:chOff x="2015" y="1008"/>
            <a:chExt cx="1248" cy="528"/>
          </a:xfrm>
        </p:grpSpPr>
        <p:grpSp>
          <p:nvGrpSpPr>
            <p:cNvPr id="462" name="Google Shape;462;p51"/>
            <p:cNvGrpSpPr/>
            <p:nvPr/>
          </p:nvGrpSpPr>
          <p:grpSpPr>
            <a:xfrm>
              <a:off x="2015" y="1008"/>
              <a:ext cx="1248" cy="528"/>
              <a:chOff x="2304" y="1248"/>
              <a:chExt cx="1248" cy="528"/>
            </a:xfrm>
          </p:grpSpPr>
          <p:sp>
            <p:nvSpPr>
              <p:cNvPr id="463" name="Google Shape;463;p51"/>
              <p:cNvSpPr txBox="1"/>
              <p:nvPr/>
            </p:nvSpPr>
            <p:spPr>
              <a:xfrm>
                <a:off x="2304" y="1248"/>
                <a:ext cx="124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mic Sans MS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 </a:t>
                </a:r>
                <a:r>
                  <a:rPr b="0" i="0" lang="en-US" sz="24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 A = U</a:t>
                </a:r>
                <a:endParaRPr/>
              </a:p>
            </p:txBody>
          </p:sp>
          <p:sp>
            <p:nvSpPr>
              <p:cNvPr id="464" name="Google Shape;464;p51"/>
              <p:cNvSpPr txBox="1"/>
              <p:nvPr/>
            </p:nvSpPr>
            <p:spPr>
              <a:xfrm>
                <a:off x="2304" y="1488"/>
                <a:ext cx="124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5" name="Google Shape;465;p51"/>
            <p:cNvCxnSpPr/>
            <p:nvPr/>
          </p:nvCxnSpPr>
          <p:spPr>
            <a:xfrm>
              <a:off x="2496" y="105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66" name="Google Shape;466;p51"/>
          <p:cNvGrpSpPr/>
          <p:nvPr/>
        </p:nvGrpSpPr>
        <p:grpSpPr>
          <a:xfrm>
            <a:off x="3276600" y="2819400"/>
            <a:ext cx="1981200" cy="838200"/>
            <a:chOff x="2016" y="1536"/>
            <a:chExt cx="1248" cy="528"/>
          </a:xfrm>
        </p:grpSpPr>
        <p:grpSp>
          <p:nvGrpSpPr>
            <p:cNvPr id="467" name="Google Shape;467;p51"/>
            <p:cNvGrpSpPr/>
            <p:nvPr/>
          </p:nvGrpSpPr>
          <p:grpSpPr>
            <a:xfrm>
              <a:off x="2016" y="1536"/>
              <a:ext cx="1248" cy="528"/>
              <a:chOff x="2304" y="1248"/>
              <a:chExt cx="1248" cy="528"/>
            </a:xfrm>
          </p:grpSpPr>
          <p:sp>
            <p:nvSpPr>
              <p:cNvPr id="468" name="Google Shape;468;p51"/>
              <p:cNvSpPr txBox="1"/>
              <p:nvPr/>
            </p:nvSpPr>
            <p:spPr>
              <a:xfrm>
                <a:off x="2304" y="1248"/>
                <a:ext cx="124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51"/>
              <p:cNvSpPr txBox="1"/>
              <p:nvPr/>
            </p:nvSpPr>
            <p:spPr>
              <a:xfrm>
                <a:off x="2304" y="1488"/>
                <a:ext cx="124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mic Sans MS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 </a:t>
                </a:r>
                <a:r>
                  <a:rPr b="0" i="0" lang="en-US" sz="24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∩ A = ∅ </a:t>
                </a:r>
                <a:endParaRPr/>
              </a:p>
            </p:txBody>
          </p:sp>
        </p:grpSp>
        <p:cxnSp>
          <p:nvCxnSpPr>
            <p:cNvPr id="470" name="Google Shape;470;p51"/>
            <p:cNvCxnSpPr/>
            <p:nvPr/>
          </p:nvCxnSpPr>
          <p:spPr>
            <a:xfrm>
              <a:off x="2496" y="182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71" name="Google Shape;471;p51"/>
          <p:cNvGrpSpPr/>
          <p:nvPr/>
        </p:nvGrpSpPr>
        <p:grpSpPr>
          <a:xfrm>
            <a:off x="3733800" y="4572000"/>
            <a:ext cx="1981200" cy="838200"/>
            <a:chOff x="2015" y="2736"/>
            <a:chExt cx="1248" cy="528"/>
          </a:xfrm>
        </p:grpSpPr>
        <p:grpSp>
          <p:nvGrpSpPr>
            <p:cNvPr id="472" name="Google Shape;472;p51"/>
            <p:cNvGrpSpPr/>
            <p:nvPr/>
          </p:nvGrpSpPr>
          <p:grpSpPr>
            <a:xfrm>
              <a:off x="2015" y="2736"/>
              <a:ext cx="1248" cy="528"/>
              <a:chOff x="2304" y="1248"/>
              <a:chExt cx="1248" cy="528"/>
            </a:xfrm>
          </p:grpSpPr>
          <p:sp>
            <p:nvSpPr>
              <p:cNvPr id="473" name="Google Shape;473;p51"/>
              <p:cNvSpPr txBox="1"/>
              <p:nvPr/>
            </p:nvSpPr>
            <p:spPr>
              <a:xfrm>
                <a:off x="2304" y="1248"/>
                <a:ext cx="124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omic Sans MS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 = A</a:t>
                </a:r>
                <a:endParaRPr/>
              </a:p>
            </p:txBody>
          </p:sp>
          <p:sp>
            <p:nvSpPr>
              <p:cNvPr id="474" name="Google Shape;474;p51"/>
              <p:cNvSpPr txBox="1"/>
              <p:nvPr/>
            </p:nvSpPr>
            <p:spPr>
              <a:xfrm>
                <a:off x="2304" y="1488"/>
                <a:ext cx="124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5" name="Google Shape;475;p51"/>
            <p:cNvCxnSpPr/>
            <p:nvPr/>
          </p:nvCxnSpPr>
          <p:spPr>
            <a:xfrm>
              <a:off x="2064" y="2784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6" name="Google Shape;476;p51"/>
            <p:cNvCxnSpPr/>
            <p:nvPr/>
          </p:nvCxnSpPr>
          <p:spPr>
            <a:xfrm>
              <a:off x="2064" y="273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Famous  Identities </a:t>
            </a:r>
            <a:endParaRPr/>
          </a:p>
        </p:txBody>
      </p:sp>
      <p:sp>
        <p:nvSpPr>
          <p:cNvPr id="483" name="Google Shape;483;p52"/>
          <p:cNvSpPr txBox="1"/>
          <p:nvPr>
            <p:ph idx="1" type="body"/>
          </p:nvPr>
        </p:nvSpPr>
        <p:spPr>
          <a:xfrm>
            <a:off x="152400" y="1447800"/>
            <a:ext cx="7356475" cy="4573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Commutativity</a:t>
            </a:r>
            <a:endParaRPr/>
          </a:p>
          <a:p>
            <a:pPr indent="-1206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06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Associativity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Distributivity</a:t>
            </a:r>
            <a:endParaRPr/>
          </a:p>
          <a:p>
            <a:pPr indent="-1206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0650" lvl="0" marL="2730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4" name="Google Shape;484;p52"/>
          <p:cNvSpPr txBox="1"/>
          <p:nvPr/>
        </p:nvSpPr>
        <p:spPr>
          <a:xfrm>
            <a:off x="228600" y="46482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2"/>
          <p:cNvSpPr txBox="1"/>
          <p:nvPr/>
        </p:nvSpPr>
        <p:spPr>
          <a:xfrm>
            <a:off x="1676400" y="41910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2"/>
          <p:cNvSpPr txBox="1"/>
          <p:nvPr/>
        </p:nvSpPr>
        <p:spPr>
          <a:xfrm>
            <a:off x="3200400" y="33528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 ∩ B) ∩ C =</a:t>
            </a:r>
            <a:endParaRPr/>
          </a:p>
        </p:txBody>
      </p:sp>
      <p:grpSp>
        <p:nvGrpSpPr>
          <p:cNvPr id="487" name="Google Shape;487;p52"/>
          <p:cNvGrpSpPr/>
          <p:nvPr/>
        </p:nvGrpSpPr>
        <p:grpSpPr>
          <a:xfrm>
            <a:off x="5257800" y="2819400"/>
            <a:ext cx="2286000" cy="990600"/>
            <a:chOff x="3216" y="1776"/>
            <a:chExt cx="1440" cy="624"/>
          </a:xfrm>
        </p:grpSpPr>
        <p:sp>
          <p:nvSpPr>
            <p:cNvPr id="488" name="Google Shape;488;p52"/>
            <p:cNvSpPr txBox="1"/>
            <p:nvPr/>
          </p:nvSpPr>
          <p:spPr>
            <a:xfrm>
              <a:off x="3216" y="1776"/>
              <a:ext cx="14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U (B U C) </a:t>
              </a:r>
              <a:endParaRPr/>
            </a:p>
          </p:txBody>
        </p:sp>
        <p:sp>
          <p:nvSpPr>
            <p:cNvPr id="489" name="Google Shape;489;p52"/>
            <p:cNvSpPr txBox="1"/>
            <p:nvPr/>
          </p:nvSpPr>
          <p:spPr>
            <a:xfrm>
              <a:off x="3216" y="2112"/>
              <a:ext cx="14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∩ (B ∩ C) </a:t>
              </a:r>
              <a:endParaRPr/>
            </a:p>
          </p:txBody>
        </p:sp>
      </p:grpSp>
      <p:grpSp>
        <p:nvGrpSpPr>
          <p:cNvPr id="490" name="Google Shape;490;p52"/>
          <p:cNvGrpSpPr/>
          <p:nvPr/>
        </p:nvGrpSpPr>
        <p:grpSpPr>
          <a:xfrm>
            <a:off x="3200400" y="4191000"/>
            <a:ext cx="4724400" cy="990600"/>
            <a:chOff x="3216" y="1776"/>
            <a:chExt cx="1440" cy="624"/>
          </a:xfrm>
        </p:grpSpPr>
        <p:sp>
          <p:nvSpPr>
            <p:cNvPr id="491" name="Google Shape;491;p52"/>
            <p:cNvSpPr txBox="1"/>
            <p:nvPr/>
          </p:nvSpPr>
          <p:spPr>
            <a:xfrm>
              <a:off x="3216" y="1776"/>
              <a:ext cx="14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U (B ∩ C) = </a:t>
              </a:r>
              <a:endParaRPr/>
            </a:p>
          </p:txBody>
        </p:sp>
        <p:sp>
          <p:nvSpPr>
            <p:cNvPr id="492" name="Google Shape;492;p52"/>
            <p:cNvSpPr txBox="1"/>
            <p:nvPr/>
          </p:nvSpPr>
          <p:spPr>
            <a:xfrm>
              <a:off x="3216" y="2112"/>
              <a:ext cx="14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∩ (B U C) = </a:t>
              </a:r>
              <a:endParaRPr/>
            </a:p>
          </p:txBody>
        </p:sp>
      </p:grpSp>
      <p:sp>
        <p:nvSpPr>
          <p:cNvPr id="493" name="Google Shape;493;p52"/>
          <p:cNvSpPr txBox="1"/>
          <p:nvPr/>
        </p:nvSpPr>
        <p:spPr>
          <a:xfrm>
            <a:off x="5181600" y="4724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 ∩ B) U (A ∩ C) </a:t>
            </a:r>
            <a:endParaRPr/>
          </a:p>
        </p:txBody>
      </p:sp>
      <p:sp>
        <p:nvSpPr>
          <p:cNvPr id="494" name="Google Shape;494;p52"/>
          <p:cNvSpPr txBox="1"/>
          <p:nvPr/>
        </p:nvSpPr>
        <p:spPr>
          <a:xfrm>
            <a:off x="5181600" y="4191000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 U B) ∩ (A U C) </a:t>
            </a:r>
            <a:endParaRPr/>
          </a:p>
        </p:txBody>
      </p:sp>
      <p:sp>
        <p:nvSpPr>
          <p:cNvPr id="495" name="Google Shape;495;p52"/>
          <p:cNvSpPr txBox="1"/>
          <p:nvPr/>
        </p:nvSpPr>
        <p:spPr>
          <a:xfrm>
            <a:off x="3657600" y="25908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2"/>
          <p:cNvSpPr txBox="1"/>
          <p:nvPr/>
        </p:nvSpPr>
        <p:spPr>
          <a:xfrm>
            <a:off x="3198812" y="1600200"/>
            <a:ext cx="1449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U B =</a:t>
            </a:r>
            <a:r>
              <a:rPr b="0" i="1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497" name="Google Shape;497;p52"/>
          <p:cNvSpPr txBox="1"/>
          <p:nvPr/>
        </p:nvSpPr>
        <p:spPr>
          <a:xfrm>
            <a:off x="3198812" y="19812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2"/>
          <p:cNvSpPr txBox="1"/>
          <p:nvPr/>
        </p:nvSpPr>
        <p:spPr>
          <a:xfrm>
            <a:off x="3200400" y="243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2"/>
          <p:cNvSpPr txBox="1"/>
          <p:nvPr/>
        </p:nvSpPr>
        <p:spPr>
          <a:xfrm>
            <a:off x="3200400" y="2819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 U B) U C =</a:t>
            </a:r>
            <a:endParaRPr/>
          </a:p>
        </p:txBody>
      </p:sp>
      <p:sp>
        <p:nvSpPr>
          <p:cNvPr id="500" name="Google Shape;500;p52"/>
          <p:cNvSpPr txBox="1"/>
          <p:nvPr/>
        </p:nvSpPr>
        <p:spPr>
          <a:xfrm>
            <a:off x="3200400" y="2057400"/>
            <a:ext cx="1449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∩ B =</a:t>
            </a:r>
            <a:endParaRPr/>
          </a:p>
        </p:txBody>
      </p:sp>
      <p:grpSp>
        <p:nvGrpSpPr>
          <p:cNvPr id="501" name="Google Shape;501;p52"/>
          <p:cNvGrpSpPr/>
          <p:nvPr/>
        </p:nvGrpSpPr>
        <p:grpSpPr>
          <a:xfrm>
            <a:off x="4419600" y="1600200"/>
            <a:ext cx="1449387" cy="914400"/>
            <a:chOff x="2736" y="1008"/>
            <a:chExt cx="913" cy="576"/>
          </a:xfrm>
        </p:grpSpPr>
        <p:sp>
          <p:nvSpPr>
            <p:cNvPr id="502" name="Google Shape;502;p52"/>
            <p:cNvSpPr txBox="1"/>
            <p:nvPr/>
          </p:nvSpPr>
          <p:spPr>
            <a:xfrm>
              <a:off x="2736" y="1008"/>
              <a:ext cx="9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 U A </a:t>
              </a:r>
              <a:endParaRPr/>
            </a:p>
          </p:txBody>
        </p:sp>
        <p:sp>
          <p:nvSpPr>
            <p:cNvPr id="503" name="Google Shape;503;p52"/>
            <p:cNvSpPr txBox="1"/>
            <p:nvPr/>
          </p:nvSpPr>
          <p:spPr>
            <a:xfrm>
              <a:off x="2736" y="1296"/>
              <a:ext cx="9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 ∩ A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Important set in discrete math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381000" y="14478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Natural numbers: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{0,1,2,3, …}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Integers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{…, -2,-1,0,1,2, …}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Positive integers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Z+ = {1,2, 3.…}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Rational numbers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 numbers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5181600"/>
            <a:ext cx="5168900" cy="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Famous  Identities </a:t>
            </a:r>
            <a:endParaRPr/>
          </a:p>
        </p:txBody>
      </p:sp>
      <p:sp>
        <p:nvSpPr>
          <p:cNvPr id="510" name="Google Shape;510;p53"/>
          <p:cNvSpPr txBox="1"/>
          <p:nvPr>
            <p:ph idx="1" type="body"/>
          </p:nvPr>
        </p:nvSpPr>
        <p:spPr>
          <a:xfrm>
            <a:off x="263525" y="1598612"/>
            <a:ext cx="7356475" cy="4573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DeMorgan’s I</a:t>
            </a:r>
            <a:endParaRPr/>
          </a:p>
          <a:p>
            <a:pPr indent="-1206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06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DeMorgan’s II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06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0650" lvl="0" marL="27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20650" lvl="0" marL="2730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1" name="Google Shape;511;p53"/>
          <p:cNvSpPr txBox="1"/>
          <p:nvPr/>
        </p:nvSpPr>
        <p:spPr>
          <a:xfrm>
            <a:off x="228600" y="46482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3"/>
          <p:cNvSpPr txBox="1"/>
          <p:nvPr/>
        </p:nvSpPr>
        <p:spPr>
          <a:xfrm>
            <a:off x="1676400" y="41910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3"/>
          <p:cNvSpPr txBox="1"/>
          <p:nvPr/>
        </p:nvSpPr>
        <p:spPr>
          <a:xfrm>
            <a:off x="3198812" y="19812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3"/>
          <p:cNvSpPr txBox="1"/>
          <p:nvPr/>
        </p:nvSpPr>
        <p:spPr>
          <a:xfrm>
            <a:off x="3200400" y="243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53"/>
          <p:cNvGrpSpPr/>
          <p:nvPr/>
        </p:nvGrpSpPr>
        <p:grpSpPr>
          <a:xfrm>
            <a:off x="3200400" y="2057400"/>
            <a:ext cx="4116387" cy="457200"/>
            <a:chOff x="2015" y="1008"/>
            <a:chExt cx="2593" cy="288"/>
          </a:xfrm>
        </p:grpSpPr>
        <p:sp>
          <p:nvSpPr>
            <p:cNvPr id="516" name="Google Shape;516;p53"/>
            <p:cNvSpPr txBox="1"/>
            <p:nvPr/>
          </p:nvSpPr>
          <p:spPr>
            <a:xfrm>
              <a:off x="2015" y="1008"/>
              <a:ext cx="259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 U B) =   A  ∩ B</a:t>
              </a:r>
              <a:endParaRPr/>
            </a:p>
          </p:txBody>
        </p:sp>
        <p:cxnSp>
          <p:nvCxnSpPr>
            <p:cNvPr id="517" name="Google Shape;517;p53"/>
            <p:cNvCxnSpPr/>
            <p:nvPr/>
          </p:nvCxnSpPr>
          <p:spPr>
            <a:xfrm>
              <a:off x="2112" y="1008"/>
              <a:ext cx="57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8" name="Google Shape;518;p53"/>
            <p:cNvCxnSpPr/>
            <p:nvPr/>
          </p:nvCxnSpPr>
          <p:spPr>
            <a:xfrm>
              <a:off x="2976" y="105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9" name="Google Shape;519;p53"/>
            <p:cNvCxnSpPr/>
            <p:nvPr/>
          </p:nvCxnSpPr>
          <p:spPr>
            <a:xfrm>
              <a:off x="3408" y="105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20" name="Google Shape;520;p53"/>
          <p:cNvGrpSpPr/>
          <p:nvPr/>
        </p:nvGrpSpPr>
        <p:grpSpPr>
          <a:xfrm>
            <a:off x="3200400" y="3200400"/>
            <a:ext cx="4116387" cy="457200"/>
            <a:chOff x="2016" y="1824"/>
            <a:chExt cx="2593" cy="288"/>
          </a:xfrm>
        </p:grpSpPr>
        <p:sp>
          <p:nvSpPr>
            <p:cNvPr id="521" name="Google Shape;521;p53"/>
            <p:cNvSpPr txBox="1"/>
            <p:nvPr/>
          </p:nvSpPr>
          <p:spPr>
            <a:xfrm>
              <a:off x="2016" y="1824"/>
              <a:ext cx="259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 ∩ B) = A U B</a:t>
              </a:r>
              <a:endParaRPr/>
            </a:p>
          </p:txBody>
        </p:sp>
        <p:cxnSp>
          <p:nvCxnSpPr>
            <p:cNvPr id="522" name="Google Shape;522;p53"/>
            <p:cNvCxnSpPr/>
            <p:nvPr/>
          </p:nvCxnSpPr>
          <p:spPr>
            <a:xfrm>
              <a:off x="2112" y="1824"/>
              <a:ext cx="57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3" name="Google Shape;523;p53"/>
            <p:cNvCxnSpPr/>
            <p:nvPr/>
          </p:nvCxnSpPr>
          <p:spPr>
            <a:xfrm>
              <a:off x="2880" y="187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" name="Google Shape;524;p53"/>
            <p:cNvCxnSpPr/>
            <p:nvPr/>
          </p:nvCxnSpPr>
          <p:spPr>
            <a:xfrm>
              <a:off x="3264" y="187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Inclusion/Exclusion</a:t>
            </a:r>
            <a:endParaRPr/>
          </a:p>
        </p:txBody>
      </p:sp>
      <p:sp>
        <p:nvSpPr>
          <p:cNvPr id="531" name="Google Shape;531;p54"/>
          <p:cNvSpPr txBox="1"/>
          <p:nvPr>
            <p:ph idx="1" type="body"/>
          </p:nvPr>
        </p:nvSpPr>
        <p:spPr>
          <a:xfrm>
            <a:off x="838200" y="137160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people are wearing a watch?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people are wearing sneakers?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532" name="Google Shape;532;p54"/>
          <p:cNvSpPr txBox="1"/>
          <p:nvPr/>
        </p:nvSpPr>
        <p:spPr>
          <a:xfrm>
            <a:off x="381000" y="2895600"/>
            <a:ext cx="441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people are wearing a watch OR sneakers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/>
          </a:p>
        </p:txBody>
      </p:sp>
      <p:sp>
        <p:nvSpPr>
          <p:cNvPr id="533" name="Google Shape;533;p54"/>
          <p:cNvSpPr txBox="1"/>
          <p:nvPr/>
        </p:nvSpPr>
        <p:spPr>
          <a:xfrm>
            <a:off x="304800" y="4267200"/>
            <a:ext cx="2438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wrong?</a:t>
            </a:r>
            <a:endParaRPr/>
          </a:p>
        </p:txBody>
      </p:sp>
      <p:grpSp>
        <p:nvGrpSpPr>
          <p:cNvPr id="534" name="Google Shape;534;p54"/>
          <p:cNvGrpSpPr/>
          <p:nvPr/>
        </p:nvGrpSpPr>
        <p:grpSpPr>
          <a:xfrm>
            <a:off x="685800" y="4800600"/>
            <a:ext cx="2438400" cy="1524000"/>
            <a:chOff x="1728" y="2784"/>
            <a:chExt cx="1536" cy="960"/>
          </a:xfrm>
        </p:grpSpPr>
        <p:sp>
          <p:nvSpPr>
            <p:cNvPr id="535" name="Google Shape;535;p54"/>
            <p:cNvSpPr/>
            <p:nvPr/>
          </p:nvSpPr>
          <p:spPr>
            <a:xfrm>
              <a:off x="2448" y="3024"/>
              <a:ext cx="528" cy="528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6" name="Google Shape;536;p54"/>
            <p:cNvGrpSpPr/>
            <p:nvPr/>
          </p:nvGrpSpPr>
          <p:grpSpPr>
            <a:xfrm>
              <a:off x="1728" y="2784"/>
              <a:ext cx="1536" cy="960"/>
              <a:chOff x="1728" y="2784"/>
              <a:chExt cx="1536" cy="960"/>
            </a:xfrm>
          </p:grpSpPr>
          <p:sp>
            <p:nvSpPr>
              <p:cNvPr id="537" name="Google Shape;537;p54"/>
              <p:cNvSpPr/>
              <p:nvPr/>
            </p:nvSpPr>
            <p:spPr>
              <a:xfrm>
                <a:off x="2448" y="3024"/>
                <a:ext cx="528" cy="528"/>
              </a:xfrm>
              <a:prstGeom prst="ellipse">
                <a:avLst/>
              </a:prstGeom>
              <a:solidFill>
                <a:srgbClr val="92D050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8" name="Google Shape;538;p54"/>
              <p:cNvGrpSpPr/>
              <p:nvPr/>
            </p:nvGrpSpPr>
            <p:grpSpPr>
              <a:xfrm>
                <a:off x="1728" y="2784"/>
                <a:ext cx="1536" cy="960"/>
                <a:chOff x="1728" y="2832"/>
                <a:chExt cx="1536" cy="960"/>
              </a:xfrm>
            </p:grpSpPr>
            <p:grpSp>
              <p:nvGrpSpPr>
                <p:cNvPr id="539" name="Google Shape;539;p54"/>
                <p:cNvGrpSpPr/>
                <p:nvPr/>
              </p:nvGrpSpPr>
              <p:grpSpPr>
                <a:xfrm>
                  <a:off x="1728" y="2832"/>
                  <a:ext cx="1536" cy="960"/>
                  <a:chOff x="1728" y="2832"/>
                  <a:chExt cx="1536" cy="960"/>
                </a:xfrm>
              </p:grpSpPr>
              <p:sp>
                <p:nvSpPr>
                  <p:cNvPr id="540" name="Google Shape;540;p54"/>
                  <p:cNvSpPr txBox="1"/>
                  <p:nvPr/>
                </p:nvSpPr>
                <p:spPr>
                  <a:xfrm>
                    <a:off x="1728" y="2832"/>
                    <a:ext cx="1536" cy="960"/>
                  </a:xfrm>
                  <a:prstGeom prst="rect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1" name="Google Shape;541;p54"/>
                  <p:cNvSpPr/>
                  <p:nvPr/>
                </p:nvSpPr>
                <p:spPr>
                  <a:xfrm>
                    <a:off x="1872" y="2928"/>
                    <a:ext cx="768" cy="768"/>
                  </a:xfrm>
                  <a:prstGeom prst="ellipse">
                    <a:avLst/>
                  </a:prstGeom>
                  <a:solidFill>
                    <a:srgbClr val="92D050">
                      <a:alpha val="23529"/>
                    </a:srgbClr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2" name="Google Shape;542;p54"/>
                  <p:cNvSpPr txBox="1"/>
                  <p:nvPr/>
                </p:nvSpPr>
                <p:spPr>
                  <a:xfrm>
                    <a:off x="2688" y="3064"/>
                    <a:ext cx="240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-342900" lvl="0" marL="342900" marR="0" rtl="0" algn="l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omic Sans MS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543" name="Google Shape;543;p54"/>
                  <p:cNvSpPr/>
                  <p:nvPr/>
                </p:nvSpPr>
                <p:spPr>
                  <a:xfrm>
                    <a:off x="2256" y="3216"/>
                    <a:ext cx="58" cy="5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4" name="Google Shape;544;p54"/>
                  <p:cNvSpPr/>
                  <p:nvPr/>
                </p:nvSpPr>
                <p:spPr>
                  <a:xfrm>
                    <a:off x="2352" y="3312"/>
                    <a:ext cx="58" cy="5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5" name="Google Shape;545;p54"/>
                  <p:cNvSpPr/>
                  <p:nvPr/>
                </p:nvSpPr>
                <p:spPr>
                  <a:xfrm>
                    <a:off x="2160" y="3552"/>
                    <a:ext cx="58" cy="5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6" name="Google Shape;546;p54"/>
                  <p:cNvSpPr/>
                  <p:nvPr/>
                </p:nvSpPr>
                <p:spPr>
                  <a:xfrm>
                    <a:off x="2352" y="3120"/>
                    <a:ext cx="58" cy="5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7" name="Google Shape;547;p54"/>
                  <p:cNvSpPr/>
                  <p:nvPr/>
                </p:nvSpPr>
                <p:spPr>
                  <a:xfrm>
                    <a:off x="2784" y="3352"/>
                    <a:ext cx="58" cy="5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8" name="Google Shape;548;p54"/>
                  <p:cNvSpPr/>
                  <p:nvPr/>
                </p:nvSpPr>
                <p:spPr>
                  <a:xfrm>
                    <a:off x="2496" y="3304"/>
                    <a:ext cx="58" cy="58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9" name="Google Shape;549;p54"/>
                  <p:cNvSpPr txBox="1"/>
                  <p:nvPr/>
                </p:nvSpPr>
                <p:spPr>
                  <a:xfrm>
                    <a:off x="1968" y="2976"/>
                    <a:ext cx="288" cy="3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-342900" lvl="0" marL="342900" marR="0" rtl="0" algn="l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omic Sans MS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B</a:t>
                    </a:r>
                    <a:endParaRPr/>
                  </a:p>
                </p:txBody>
              </p:sp>
            </p:grpSp>
            <p:sp>
              <p:nvSpPr>
                <p:cNvPr id="550" name="Google Shape;550;p54"/>
                <p:cNvSpPr/>
                <p:nvPr/>
              </p:nvSpPr>
              <p:spPr>
                <a:xfrm>
                  <a:off x="1872" y="2928"/>
                  <a:ext cx="768" cy="768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51" name="Google Shape;551;p54"/>
          <p:cNvSpPr txBox="1"/>
          <p:nvPr/>
        </p:nvSpPr>
        <p:spPr>
          <a:xfrm>
            <a:off x="3200400" y="5486400"/>
            <a:ext cx="487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|A ∪ B| = |A| + |B| - |A ∩ B|     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52" name="Google Shape;552;p54"/>
          <p:cNvSpPr txBox="1"/>
          <p:nvPr/>
        </p:nvSpPr>
        <p:spPr>
          <a:xfrm>
            <a:off x="3276600" y="4572000"/>
            <a:ext cx="441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|A ∪ B| = |A| + |B|     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Inclusion/Exclusion</a:t>
            </a:r>
            <a:endParaRPr/>
          </a:p>
        </p:txBody>
      </p:sp>
      <p:sp>
        <p:nvSpPr>
          <p:cNvPr id="559" name="Google Shape;559;p55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217 cs majors.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157 are taking cs125.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145 are taking cs173.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 are taking both.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are taking neither?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560" name="Google Shape;560;p55"/>
          <p:cNvGrpSpPr/>
          <p:nvPr/>
        </p:nvGrpSpPr>
        <p:grpSpPr>
          <a:xfrm>
            <a:off x="762000" y="4953000"/>
            <a:ext cx="6248400" cy="762000"/>
            <a:chOff x="288" y="3168"/>
            <a:chExt cx="4428" cy="768"/>
          </a:xfrm>
        </p:grpSpPr>
        <p:sp>
          <p:nvSpPr>
            <p:cNvPr id="561" name="Google Shape;561;p55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5"/>
            <p:cNvSpPr txBox="1"/>
            <p:nvPr/>
          </p:nvSpPr>
          <p:spPr>
            <a:xfrm>
              <a:off x="288" y="3264"/>
              <a:ext cx="4383" cy="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217 - (157 + 145 - 98) = 13</a:t>
              </a:r>
              <a:endParaRPr/>
            </a:p>
          </p:txBody>
        </p:sp>
      </p:grpSp>
      <p:grpSp>
        <p:nvGrpSpPr>
          <p:cNvPr id="563" name="Google Shape;563;p55"/>
          <p:cNvGrpSpPr/>
          <p:nvPr/>
        </p:nvGrpSpPr>
        <p:grpSpPr>
          <a:xfrm>
            <a:off x="4572000" y="2133600"/>
            <a:ext cx="2438400" cy="1524000"/>
            <a:chOff x="2880" y="1344"/>
            <a:chExt cx="1536" cy="960"/>
          </a:xfrm>
        </p:grpSpPr>
        <p:sp>
          <p:nvSpPr>
            <p:cNvPr id="564" name="Google Shape;564;p55"/>
            <p:cNvSpPr/>
            <p:nvPr/>
          </p:nvSpPr>
          <p:spPr>
            <a:xfrm>
              <a:off x="3600" y="1584"/>
              <a:ext cx="528" cy="528"/>
            </a:xfrm>
            <a:prstGeom prst="ellipse">
              <a:avLst/>
            </a:prstGeom>
            <a:solidFill>
              <a:srgbClr val="98A7B3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Wide upward diagonal" id="565" name="Google Shape;565;p55"/>
            <p:cNvSpPr txBox="1"/>
            <p:nvPr/>
          </p:nvSpPr>
          <p:spPr>
            <a:xfrm>
              <a:off x="2880" y="1344"/>
              <a:ext cx="1536" cy="960"/>
            </a:xfrm>
            <a:prstGeom prst="rect">
              <a:avLst/>
            </a:prstGeom>
            <a:solidFill>
              <a:srgbClr val="92D05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5"/>
            <p:cNvSpPr/>
            <p:nvPr/>
          </p:nvSpPr>
          <p:spPr>
            <a:xfrm>
              <a:off x="3024" y="1440"/>
              <a:ext cx="768" cy="768"/>
            </a:xfrm>
            <a:prstGeom prst="ellipse">
              <a:avLst/>
            </a:prstGeom>
            <a:solidFill>
              <a:srgbClr val="98A7B3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5"/>
            <p:cNvSpPr/>
            <p:nvPr/>
          </p:nvSpPr>
          <p:spPr>
            <a:xfrm>
              <a:off x="3600" y="1584"/>
              <a:ext cx="624" cy="624"/>
            </a:xfrm>
            <a:prstGeom prst="ellipse">
              <a:avLst/>
            </a:prstGeom>
            <a:solidFill>
              <a:srgbClr val="98A7B3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5"/>
            <p:cNvSpPr txBox="1"/>
            <p:nvPr/>
          </p:nvSpPr>
          <p:spPr>
            <a:xfrm>
              <a:off x="3120" y="1488"/>
              <a:ext cx="432" cy="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125</a:t>
              </a:r>
              <a:endParaRPr/>
            </a:p>
          </p:txBody>
        </p:sp>
        <p:sp>
          <p:nvSpPr>
            <p:cNvPr id="569" name="Google Shape;569;p55"/>
            <p:cNvSpPr txBox="1"/>
            <p:nvPr/>
          </p:nvSpPr>
          <p:spPr>
            <a:xfrm>
              <a:off x="3792" y="1632"/>
              <a:ext cx="5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173</a:t>
              </a:r>
              <a:endParaRPr/>
            </a:p>
          </p:txBody>
        </p:sp>
        <p:sp>
          <p:nvSpPr>
            <p:cNvPr id="570" name="Google Shape;570;p55"/>
            <p:cNvSpPr/>
            <p:nvPr/>
          </p:nvSpPr>
          <p:spPr>
            <a:xfrm>
              <a:off x="3024" y="1440"/>
              <a:ext cx="768" cy="768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Generalized Inclusion/Exclusion</a:t>
            </a:r>
            <a:endParaRPr/>
          </a:p>
        </p:txBody>
      </p:sp>
      <p:sp>
        <p:nvSpPr>
          <p:cNvPr id="577" name="Google Shape;577;p56"/>
          <p:cNvSpPr txBox="1"/>
          <p:nvPr>
            <p:ph idx="1" type="body"/>
          </p:nvPr>
        </p:nvSpPr>
        <p:spPr>
          <a:xfrm>
            <a:off x="0" y="1371600"/>
            <a:ext cx="7543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we have: </a:t>
            </a:r>
            <a:endParaRPr/>
          </a:p>
        </p:txBody>
      </p:sp>
      <p:grpSp>
        <p:nvGrpSpPr>
          <p:cNvPr id="578" name="Google Shape;578;p56"/>
          <p:cNvGrpSpPr/>
          <p:nvPr/>
        </p:nvGrpSpPr>
        <p:grpSpPr>
          <a:xfrm>
            <a:off x="3276600" y="1676400"/>
            <a:ext cx="2286000" cy="2057400"/>
            <a:chOff x="2832" y="1200"/>
            <a:chExt cx="1440" cy="1296"/>
          </a:xfrm>
        </p:grpSpPr>
        <p:sp>
          <p:nvSpPr>
            <p:cNvPr id="579" name="Google Shape;579;p56"/>
            <p:cNvSpPr/>
            <p:nvPr/>
          </p:nvSpPr>
          <p:spPr>
            <a:xfrm>
              <a:off x="3600" y="1584"/>
              <a:ext cx="528" cy="528"/>
            </a:xfrm>
            <a:prstGeom prst="ellipse">
              <a:avLst/>
            </a:prstGeom>
            <a:solidFill>
              <a:srgbClr val="98A7B3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Wide upward diagonal" id="580" name="Google Shape;580;p56"/>
            <p:cNvSpPr txBox="1"/>
            <p:nvPr/>
          </p:nvSpPr>
          <p:spPr>
            <a:xfrm>
              <a:off x="2832" y="1200"/>
              <a:ext cx="1440" cy="1296"/>
            </a:xfrm>
            <a:prstGeom prst="rect">
              <a:avLst/>
            </a:prstGeom>
            <a:solidFill>
              <a:srgbClr val="92D05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6"/>
            <p:cNvSpPr/>
            <p:nvPr/>
          </p:nvSpPr>
          <p:spPr>
            <a:xfrm>
              <a:off x="2976" y="1392"/>
              <a:ext cx="672" cy="672"/>
            </a:xfrm>
            <a:prstGeom prst="ellipse">
              <a:avLst/>
            </a:prstGeom>
            <a:solidFill>
              <a:srgbClr val="98A7B3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6"/>
            <p:cNvSpPr/>
            <p:nvPr/>
          </p:nvSpPr>
          <p:spPr>
            <a:xfrm>
              <a:off x="3456" y="1392"/>
              <a:ext cx="624" cy="624"/>
            </a:xfrm>
            <a:prstGeom prst="ellipse">
              <a:avLst/>
            </a:prstGeom>
            <a:solidFill>
              <a:srgbClr val="98A7B3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6"/>
            <p:cNvSpPr/>
            <p:nvPr/>
          </p:nvSpPr>
          <p:spPr>
            <a:xfrm>
              <a:off x="3264" y="1728"/>
              <a:ext cx="624" cy="624"/>
            </a:xfrm>
            <a:prstGeom prst="ellipse">
              <a:avLst/>
            </a:prstGeom>
            <a:solidFill>
              <a:srgbClr val="98A7B3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6"/>
            <p:cNvSpPr/>
            <p:nvPr/>
          </p:nvSpPr>
          <p:spPr>
            <a:xfrm>
              <a:off x="3456" y="1392"/>
              <a:ext cx="624" cy="624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6"/>
            <p:cNvSpPr/>
            <p:nvPr/>
          </p:nvSpPr>
          <p:spPr>
            <a:xfrm>
              <a:off x="2976" y="1392"/>
              <a:ext cx="672" cy="67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56"/>
          <p:cNvSpPr txBox="1"/>
          <p:nvPr/>
        </p:nvSpPr>
        <p:spPr>
          <a:xfrm>
            <a:off x="304800" y="41148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 want to know |A U B U C|</a:t>
            </a:r>
            <a:endParaRPr/>
          </a:p>
        </p:txBody>
      </p:sp>
      <p:sp>
        <p:nvSpPr>
          <p:cNvPr id="587" name="Google Shape;587;p56"/>
          <p:cNvSpPr txBox="1"/>
          <p:nvPr/>
        </p:nvSpPr>
        <p:spPr>
          <a:xfrm>
            <a:off x="3581400" y="2133600"/>
            <a:ext cx="45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588" name="Google Shape;588;p56"/>
          <p:cNvSpPr txBox="1"/>
          <p:nvPr/>
        </p:nvSpPr>
        <p:spPr>
          <a:xfrm>
            <a:off x="4724400" y="2057400"/>
            <a:ext cx="45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589" name="Google Shape;589;p56"/>
          <p:cNvSpPr txBox="1"/>
          <p:nvPr/>
        </p:nvSpPr>
        <p:spPr>
          <a:xfrm>
            <a:off x="4267200" y="2971800"/>
            <a:ext cx="45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590" name="Google Shape;590;p56"/>
          <p:cNvSpPr txBox="1"/>
          <p:nvPr/>
        </p:nvSpPr>
        <p:spPr>
          <a:xfrm>
            <a:off x="304800" y="4800600"/>
            <a:ext cx="441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|A U B U C| = |A| + |B| + |C|</a:t>
            </a:r>
            <a:endParaRPr/>
          </a:p>
        </p:txBody>
      </p:sp>
      <p:sp>
        <p:nvSpPr>
          <p:cNvPr id="591" name="Google Shape;591;p56"/>
          <p:cNvSpPr txBox="1"/>
          <p:nvPr/>
        </p:nvSpPr>
        <p:spPr>
          <a:xfrm>
            <a:off x="3505200" y="5715000"/>
            <a:ext cx="2286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|A ∩ B ∩ C| </a:t>
            </a:r>
            <a:endParaRPr/>
          </a:p>
        </p:txBody>
      </p:sp>
      <p:sp>
        <p:nvSpPr>
          <p:cNvPr id="592" name="Google Shape;592;p56"/>
          <p:cNvSpPr txBox="1"/>
          <p:nvPr/>
        </p:nvSpPr>
        <p:spPr>
          <a:xfrm>
            <a:off x="2743200" y="5257800"/>
            <a:ext cx="441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|A ∩ B| - |A ∩ C| - |B ∩ C|</a:t>
            </a:r>
            <a:endParaRPr/>
          </a:p>
        </p:txBody>
      </p:sp>
      <p:sp>
        <p:nvSpPr>
          <p:cNvPr id="593" name="Google Shape;593;p56"/>
          <p:cNvSpPr txBox="1"/>
          <p:nvPr/>
        </p:nvSpPr>
        <p:spPr>
          <a:xfrm>
            <a:off x="5791200" y="1600200"/>
            <a:ext cx="31242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{0, 2, 4, 6, 8},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{0, 1, 2, 3, 4},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{0, 3, 6, 9}.</a:t>
            </a:r>
            <a:endParaRPr/>
          </a:p>
        </p:txBody>
      </p:sp>
      <p:sp>
        <p:nvSpPr>
          <p:cNvPr id="594" name="Google Shape;594;p56"/>
          <p:cNvSpPr txBox="1"/>
          <p:nvPr/>
        </p:nvSpPr>
        <p:spPr>
          <a:xfrm>
            <a:off x="304800" y="6248400"/>
            <a:ext cx="830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|A ∪ B ∪ C| = 5+5+4-3-2-2+1 ≡ 8 ≡{0, 1, 2, 3, 4, 6, 8, 9}.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7"/>
          <p:cNvSpPr txBox="1"/>
          <p:nvPr>
            <p:ph type="title"/>
          </p:nvPr>
        </p:nvSpPr>
        <p:spPr>
          <a:xfrm>
            <a:off x="0" y="2286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Functions - examples</a:t>
            </a:r>
            <a:endParaRPr/>
          </a:p>
        </p:txBody>
      </p:sp>
      <p:sp>
        <p:nvSpPr>
          <p:cNvPr id="601" name="Google Shape;601;p57"/>
          <p:cNvSpPr txBox="1"/>
          <p:nvPr>
            <p:ph idx="1" type="body"/>
          </p:nvPr>
        </p:nvSpPr>
        <p:spPr>
          <a:xfrm>
            <a:off x="263525" y="1598612"/>
            <a:ext cx="7661275" cy="4497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f: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f(x) = x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 one-to-one?</a:t>
            </a:r>
            <a:endParaRPr/>
          </a:p>
          <a:p>
            <a:pPr indent="-273050" lvl="0" marL="2730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 onto?</a:t>
            </a:r>
            <a:endParaRPr/>
          </a:p>
          <a:p>
            <a:pPr indent="-273050" lvl="0" marL="2730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 bijective?</a:t>
            </a:r>
            <a:endParaRPr/>
          </a:p>
        </p:txBody>
      </p:sp>
      <p:grpSp>
        <p:nvGrpSpPr>
          <p:cNvPr id="602" name="Google Shape;602;p57"/>
          <p:cNvGrpSpPr/>
          <p:nvPr/>
        </p:nvGrpSpPr>
        <p:grpSpPr>
          <a:xfrm>
            <a:off x="2667000" y="3505200"/>
            <a:ext cx="838200" cy="609600"/>
            <a:chOff x="288" y="3168"/>
            <a:chExt cx="4428" cy="768"/>
          </a:xfrm>
        </p:grpSpPr>
        <p:sp>
          <p:nvSpPr>
            <p:cNvPr id="603" name="Google Shape;603;p57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7"/>
            <p:cNvSpPr txBox="1"/>
            <p:nvPr/>
          </p:nvSpPr>
          <p:spPr>
            <a:xfrm>
              <a:off x="288" y="3262"/>
              <a:ext cx="4386" cy="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yes</a:t>
              </a:r>
              <a:endParaRPr/>
            </a:p>
          </p:txBody>
        </p:sp>
      </p:grpSp>
      <p:cxnSp>
        <p:nvCxnSpPr>
          <p:cNvPr id="605" name="Google Shape;605;p57"/>
          <p:cNvCxnSpPr/>
          <p:nvPr/>
        </p:nvCxnSpPr>
        <p:spPr>
          <a:xfrm rot="10800000">
            <a:off x="4419600" y="3810000"/>
            <a:ext cx="0" cy="198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606" name="Google Shape;606;p57"/>
          <p:cNvCxnSpPr/>
          <p:nvPr/>
        </p:nvCxnSpPr>
        <p:spPr>
          <a:xfrm>
            <a:off x="4419600" y="5791200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607" name="Google Shape;607;p57"/>
          <p:cNvSpPr/>
          <p:nvPr/>
        </p:nvSpPr>
        <p:spPr>
          <a:xfrm>
            <a:off x="4419600" y="3505200"/>
            <a:ext cx="1016000" cy="2286000"/>
          </a:xfrm>
          <a:custGeom>
            <a:rect b="b" l="l" r="r" t="t"/>
            <a:pathLst>
              <a:path extrusionOk="0" h="1440" w="640">
                <a:moveTo>
                  <a:pt x="0" y="1440"/>
                </a:moveTo>
                <a:cubicBezTo>
                  <a:pt x="72" y="1424"/>
                  <a:pt x="144" y="1408"/>
                  <a:pt x="240" y="1200"/>
                </a:cubicBezTo>
                <a:cubicBezTo>
                  <a:pt x="336" y="992"/>
                  <a:pt x="512" y="384"/>
                  <a:pt x="576" y="192"/>
                </a:cubicBezTo>
                <a:cubicBezTo>
                  <a:pt x="640" y="0"/>
                  <a:pt x="632" y="24"/>
                  <a:pt x="624" y="4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p57"/>
          <p:cNvGrpSpPr/>
          <p:nvPr/>
        </p:nvGrpSpPr>
        <p:grpSpPr>
          <a:xfrm>
            <a:off x="2286000" y="4038600"/>
            <a:ext cx="906462" cy="533400"/>
            <a:chOff x="288" y="3168"/>
            <a:chExt cx="4789" cy="768"/>
          </a:xfrm>
        </p:grpSpPr>
        <p:sp>
          <p:nvSpPr>
            <p:cNvPr id="609" name="Google Shape;609;p57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7"/>
            <p:cNvSpPr txBox="1"/>
            <p:nvPr/>
          </p:nvSpPr>
          <p:spPr>
            <a:xfrm>
              <a:off x="691" y="3168"/>
              <a:ext cx="4386" cy="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yes</a:t>
              </a:r>
              <a:endParaRPr/>
            </a:p>
          </p:txBody>
        </p:sp>
      </p:grpSp>
      <p:grpSp>
        <p:nvGrpSpPr>
          <p:cNvPr id="611" name="Google Shape;611;p57"/>
          <p:cNvGrpSpPr/>
          <p:nvPr/>
        </p:nvGrpSpPr>
        <p:grpSpPr>
          <a:xfrm>
            <a:off x="2362200" y="4495800"/>
            <a:ext cx="838200" cy="609600"/>
            <a:chOff x="288" y="3168"/>
            <a:chExt cx="4428" cy="768"/>
          </a:xfrm>
        </p:grpSpPr>
        <p:sp>
          <p:nvSpPr>
            <p:cNvPr id="612" name="Google Shape;612;p57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7"/>
            <p:cNvSpPr txBox="1"/>
            <p:nvPr/>
          </p:nvSpPr>
          <p:spPr>
            <a:xfrm>
              <a:off x="288" y="3262"/>
              <a:ext cx="4386" cy="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yes</a:t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Functions - examples</a:t>
            </a:r>
            <a:endParaRPr/>
          </a:p>
        </p:txBody>
      </p:sp>
      <p:sp>
        <p:nvSpPr>
          <p:cNvPr id="620" name="Google Shape;620;p58"/>
          <p:cNvSpPr txBox="1"/>
          <p:nvPr>
            <p:ph idx="1" type="body"/>
          </p:nvPr>
        </p:nvSpPr>
        <p:spPr>
          <a:xfrm>
            <a:off x="263525" y="1598612"/>
            <a:ext cx="7661275" cy="4497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 f: </a:t>
            </a:r>
            <a:r>
              <a:rPr b="0" i="0" lang="en-US" sz="24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→ R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f(x) = x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f one-to-one?</a:t>
            </a:r>
            <a:endParaRPr/>
          </a:p>
          <a:p>
            <a:pPr indent="-273050" lvl="0" marL="2730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f onto?</a:t>
            </a:r>
            <a:endParaRPr/>
          </a:p>
          <a:p>
            <a:pPr indent="-273050" lvl="0" marL="2730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f bijective?</a:t>
            </a:r>
            <a:endParaRPr/>
          </a:p>
        </p:txBody>
      </p:sp>
      <p:grpSp>
        <p:nvGrpSpPr>
          <p:cNvPr id="621" name="Google Shape;621;p58"/>
          <p:cNvGrpSpPr/>
          <p:nvPr/>
        </p:nvGrpSpPr>
        <p:grpSpPr>
          <a:xfrm>
            <a:off x="2971800" y="3429000"/>
            <a:ext cx="838200" cy="685800"/>
            <a:chOff x="288" y="3168"/>
            <a:chExt cx="4428" cy="768"/>
          </a:xfrm>
        </p:grpSpPr>
        <p:sp>
          <p:nvSpPr>
            <p:cNvPr id="622" name="Google Shape;622;p58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8"/>
            <p:cNvSpPr txBox="1"/>
            <p:nvPr/>
          </p:nvSpPr>
          <p:spPr>
            <a:xfrm>
              <a:off x="288" y="3262"/>
              <a:ext cx="4386" cy="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no</a:t>
              </a:r>
              <a:endParaRPr/>
            </a:p>
          </p:txBody>
        </p:sp>
      </p:grpSp>
      <p:cxnSp>
        <p:nvCxnSpPr>
          <p:cNvPr id="624" name="Google Shape;624;p58"/>
          <p:cNvCxnSpPr/>
          <p:nvPr/>
        </p:nvCxnSpPr>
        <p:spPr>
          <a:xfrm rot="10800000">
            <a:off x="5334000" y="3810000"/>
            <a:ext cx="0" cy="198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625" name="Google Shape;625;p58"/>
          <p:cNvCxnSpPr/>
          <p:nvPr/>
        </p:nvCxnSpPr>
        <p:spPr>
          <a:xfrm>
            <a:off x="5334000" y="5791200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626" name="Google Shape;626;p58"/>
          <p:cNvSpPr/>
          <p:nvPr/>
        </p:nvSpPr>
        <p:spPr>
          <a:xfrm>
            <a:off x="5334000" y="3505200"/>
            <a:ext cx="1016000" cy="2286000"/>
          </a:xfrm>
          <a:custGeom>
            <a:rect b="b" l="l" r="r" t="t"/>
            <a:pathLst>
              <a:path extrusionOk="0" h="1440" w="640">
                <a:moveTo>
                  <a:pt x="0" y="1440"/>
                </a:moveTo>
                <a:cubicBezTo>
                  <a:pt x="72" y="1424"/>
                  <a:pt x="144" y="1408"/>
                  <a:pt x="240" y="1200"/>
                </a:cubicBezTo>
                <a:cubicBezTo>
                  <a:pt x="336" y="992"/>
                  <a:pt x="512" y="384"/>
                  <a:pt x="576" y="192"/>
                </a:cubicBezTo>
                <a:cubicBezTo>
                  <a:pt x="640" y="0"/>
                  <a:pt x="632" y="24"/>
                  <a:pt x="624" y="4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7" name="Google Shape;627;p58"/>
          <p:cNvGrpSpPr/>
          <p:nvPr/>
        </p:nvGrpSpPr>
        <p:grpSpPr>
          <a:xfrm>
            <a:off x="1905000" y="3886200"/>
            <a:ext cx="838200" cy="685800"/>
            <a:chOff x="-2932" y="3339"/>
            <a:chExt cx="4428" cy="768"/>
          </a:xfrm>
        </p:grpSpPr>
        <p:sp>
          <p:nvSpPr>
            <p:cNvPr id="628" name="Google Shape;628;p58"/>
            <p:cNvSpPr/>
            <p:nvPr/>
          </p:nvSpPr>
          <p:spPr>
            <a:xfrm>
              <a:off x="-2932" y="3339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8"/>
            <p:cNvSpPr txBox="1"/>
            <p:nvPr/>
          </p:nvSpPr>
          <p:spPr>
            <a:xfrm>
              <a:off x="-2932" y="3424"/>
              <a:ext cx="4386" cy="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yes</a:t>
              </a:r>
              <a:endParaRPr/>
            </a:p>
          </p:txBody>
        </p:sp>
      </p:grpSp>
      <p:grpSp>
        <p:nvGrpSpPr>
          <p:cNvPr id="630" name="Google Shape;630;p58"/>
          <p:cNvGrpSpPr/>
          <p:nvPr/>
        </p:nvGrpSpPr>
        <p:grpSpPr>
          <a:xfrm>
            <a:off x="2590800" y="4343400"/>
            <a:ext cx="838200" cy="685800"/>
            <a:chOff x="288" y="3168"/>
            <a:chExt cx="4428" cy="768"/>
          </a:xfrm>
        </p:grpSpPr>
        <p:sp>
          <p:nvSpPr>
            <p:cNvPr id="631" name="Google Shape;631;p58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8"/>
            <p:cNvSpPr txBox="1"/>
            <p:nvPr/>
          </p:nvSpPr>
          <p:spPr>
            <a:xfrm>
              <a:off x="288" y="3262"/>
              <a:ext cx="4386" cy="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no</a:t>
              </a:r>
              <a:endParaRPr/>
            </a:p>
          </p:txBody>
        </p:sp>
      </p:grpSp>
      <p:cxnSp>
        <p:nvCxnSpPr>
          <p:cNvPr id="633" name="Google Shape;633;p58"/>
          <p:cNvCxnSpPr/>
          <p:nvPr/>
        </p:nvCxnSpPr>
        <p:spPr>
          <a:xfrm rot="10800000">
            <a:off x="3505200" y="5791200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634" name="Google Shape;634;p58"/>
          <p:cNvSpPr/>
          <p:nvPr/>
        </p:nvSpPr>
        <p:spPr>
          <a:xfrm flipH="1">
            <a:off x="4343400" y="3505200"/>
            <a:ext cx="1016000" cy="2286000"/>
          </a:xfrm>
          <a:custGeom>
            <a:rect b="b" l="l" r="r" t="t"/>
            <a:pathLst>
              <a:path extrusionOk="0" h="1440" w="640">
                <a:moveTo>
                  <a:pt x="0" y="1440"/>
                </a:moveTo>
                <a:cubicBezTo>
                  <a:pt x="72" y="1424"/>
                  <a:pt x="144" y="1408"/>
                  <a:pt x="240" y="1200"/>
                </a:cubicBezTo>
                <a:cubicBezTo>
                  <a:pt x="336" y="992"/>
                  <a:pt x="512" y="384"/>
                  <a:pt x="576" y="192"/>
                </a:cubicBezTo>
                <a:cubicBezTo>
                  <a:pt x="640" y="0"/>
                  <a:pt x="632" y="24"/>
                  <a:pt x="624" y="4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Functions - examples</a:t>
            </a:r>
            <a:endParaRPr/>
          </a:p>
        </p:txBody>
      </p:sp>
      <p:sp>
        <p:nvSpPr>
          <p:cNvPr id="641" name="Google Shape;641;p59"/>
          <p:cNvSpPr txBox="1"/>
          <p:nvPr>
            <p:ph idx="1" type="body"/>
          </p:nvPr>
        </p:nvSpPr>
        <p:spPr>
          <a:xfrm>
            <a:off x="263525" y="1598612"/>
            <a:ext cx="7661275" cy="44973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f: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f(x) = x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 one-to-one?</a:t>
            </a:r>
            <a:endParaRPr/>
          </a:p>
          <a:p>
            <a:pPr indent="-273050" lvl="0" marL="2730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 onto?</a:t>
            </a:r>
            <a:endParaRPr/>
          </a:p>
          <a:p>
            <a:pPr indent="-273050" lvl="0" marL="2730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 bijective?</a:t>
            </a:r>
            <a:endParaRPr/>
          </a:p>
        </p:txBody>
      </p:sp>
      <p:grpSp>
        <p:nvGrpSpPr>
          <p:cNvPr id="642" name="Google Shape;642;p59"/>
          <p:cNvGrpSpPr/>
          <p:nvPr/>
        </p:nvGrpSpPr>
        <p:grpSpPr>
          <a:xfrm>
            <a:off x="2667000" y="3429000"/>
            <a:ext cx="838200" cy="685800"/>
            <a:chOff x="288" y="3168"/>
            <a:chExt cx="4428" cy="768"/>
          </a:xfrm>
        </p:grpSpPr>
        <p:sp>
          <p:nvSpPr>
            <p:cNvPr id="643" name="Google Shape;643;p59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9"/>
            <p:cNvSpPr txBox="1"/>
            <p:nvPr/>
          </p:nvSpPr>
          <p:spPr>
            <a:xfrm>
              <a:off x="288" y="3262"/>
              <a:ext cx="4386" cy="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no</a:t>
              </a:r>
              <a:endParaRPr/>
            </a:p>
          </p:txBody>
        </p:sp>
      </p:grpSp>
      <p:cxnSp>
        <p:nvCxnSpPr>
          <p:cNvPr id="645" name="Google Shape;645;p59"/>
          <p:cNvCxnSpPr/>
          <p:nvPr/>
        </p:nvCxnSpPr>
        <p:spPr>
          <a:xfrm rot="10800000">
            <a:off x="5410200" y="2971800"/>
            <a:ext cx="0" cy="198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646" name="Google Shape;646;p59"/>
          <p:cNvCxnSpPr/>
          <p:nvPr/>
        </p:nvCxnSpPr>
        <p:spPr>
          <a:xfrm>
            <a:off x="5410200" y="4953000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647" name="Google Shape;647;p59"/>
          <p:cNvSpPr/>
          <p:nvPr/>
        </p:nvSpPr>
        <p:spPr>
          <a:xfrm>
            <a:off x="5410200" y="2667000"/>
            <a:ext cx="1016000" cy="2286000"/>
          </a:xfrm>
          <a:custGeom>
            <a:rect b="b" l="l" r="r" t="t"/>
            <a:pathLst>
              <a:path extrusionOk="0" h="1440" w="640">
                <a:moveTo>
                  <a:pt x="0" y="1440"/>
                </a:moveTo>
                <a:cubicBezTo>
                  <a:pt x="72" y="1424"/>
                  <a:pt x="144" y="1408"/>
                  <a:pt x="240" y="1200"/>
                </a:cubicBezTo>
                <a:cubicBezTo>
                  <a:pt x="336" y="992"/>
                  <a:pt x="512" y="384"/>
                  <a:pt x="576" y="192"/>
                </a:cubicBezTo>
                <a:cubicBezTo>
                  <a:pt x="640" y="0"/>
                  <a:pt x="632" y="24"/>
                  <a:pt x="624" y="4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8" name="Google Shape;648;p59"/>
          <p:cNvGrpSpPr/>
          <p:nvPr/>
        </p:nvGrpSpPr>
        <p:grpSpPr>
          <a:xfrm>
            <a:off x="1752600" y="3886200"/>
            <a:ext cx="838200" cy="685800"/>
            <a:chOff x="288" y="3168"/>
            <a:chExt cx="4428" cy="768"/>
          </a:xfrm>
        </p:grpSpPr>
        <p:sp>
          <p:nvSpPr>
            <p:cNvPr id="649" name="Google Shape;649;p59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9"/>
            <p:cNvSpPr txBox="1"/>
            <p:nvPr/>
          </p:nvSpPr>
          <p:spPr>
            <a:xfrm>
              <a:off x="288" y="3262"/>
              <a:ext cx="4386" cy="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no</a:t>
              </a:r>
              <a:endParaRPr/>
            </a:p>
          </p:txBody>
        </p:sp>
      </p:grpSp>
      <p:grpSp>
        <p:nvGrpSpPr>
          <p:cNvPr id="651" name="Google Shape;651;p59"/>
          <p:cNvGrpSpPr/>
          <p:nvPr/>
        </p:nvGrpSpPr>
        <p:grpSpPr>
          <a:xfrm>
            <a:off x="2590800" y="4495800"/>
            <a:ext cx="838200" cy="685800"/>
            <a:chOff x="288" y="3168"/>
            <a:chExt cx="4428" cy="768"/>
          </a:xfrm>
        </p:grpSpPr>
        <p:sp>
          <p:nvSpPr>
            <p:cNvPr id="652" name="Google Shape;652;p59"/>
            <p:cNvSpPr/>
            <p:nvPr/>
          </p:nvSpPr>
          <p:spPr>
            <a:xfrm>
              <a:off x="288" y="3168"/>
              <a:ext cx="4428" cy="7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9"/>
            <p:cNvSpPr txBox="1"/>
            <p:nvPr/>
          </p:nvSpPr>
          <p:spPr>
            <a:xfrm>
              <a:off x="288" y="3262"/>
              <a:ext cx="4386" cy="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no</a:t>
              </a:r>
              <a:endParaRPr/>
            </a:p>
          </p:txBody>
        </p:sp>
      </p:grpSp>
      <p:cxnSp>
        <p:nvCxnSpPr>
          <p:cNvPr id="654" name="Google Shape;654;p59"/>
          <p:cNvCxnSpPr/>
          <p:nvPr/>
        </p:nvCxnSpPr>
        <p:spPr>
          <a:xfrm>
            <a:off x="5410200" y="4953000"/>
            <a:ext cx="0" cy="152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655" name="Google Shape;655;p59"/>
          <p:cNvCxnSpPr/>
          <p:nvPr/>
        </p:nvCxnSpPr>
        <p:spPr>
          <a:xfrm rot="10800000">
            <a:off x="3581400" y="4953000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656" name="Google Shape;656;p59"/>
          <p:cNvSpPr/>
          <p:nvPr/>
        </p:nvSpPr>
        <p:spPr>
          <a:xfrm flipH="1">
            <a:off x="4394200" y="2667000"/>
            <a:ext cx="1016000" cy="2286000"/>
          </a:xfrm>
          <a:custGeom>
            <a:rect b="b" l="l" r="r" t="t"/>
            <a:pathLst>
              <a:path extrusionOk="0" h="1440" w="640">
                <a:moveTo>
                  <a:pt x="0" y="1440"/>
                </a:moveTo>
                <a:cubicBezTo>
                  <a:pt x="72" y="1424"/>
                  <a:pt x="144" y="1408"/>
                  <a:pt x="240" y="1200"/>
                </a:cubicBezTo>
                <a:cubicBezTo>
                  <a:pt x="336" y="992"/>
                  <a:pt x="512" y="384"/>
                  <a:pt x="576" y="192"/>
                </a:cubicBezTo>
                <a:cubicBezTo>
                  <a:pt x="640" y="0"/>
                  <a:pt x="632" y="24"/>
                  <a:pt x="624" y="4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0"/>
          <p:cNvSpPr txBox="1"/>
          <p:nvPr>
            <p:ph type="title"/>
          </p:nvPr>
        </p:nvSpPr>
        <p:spPr>
          <a:xfrm>
            <a:off x="0" y="2362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Equality of Set</a:t>
            </a:r>
            <a:endParaRPr/>
          </a:p>
        </p:txBody>
      </p:sp>
      <p:sp>
        <p:nvSpPr>
          <p:cNvPr id="62" name="Google Shape;62;p9"/>
          <p:cNvSpPr txBox="1"/>
          <p:nvPr/>
        </p:nvSpPr>
        <p:spPr>
          <a:xfrm>
            <a:off x="381000" y="14478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Definition: Two sets are equal if and only if they have the same elements.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{1,2,3} = {3,1,2} = {1,2,1,3,2}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Duplicates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don't contribute anything new to a set, so remove them.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elements in a set doesn't contribute anything new.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{1,2,3,4} and {1,2,2,4} equal?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     No!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Universal set</a:t>
            </a:r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81000" y="1447800"/>
            <a:ext cx="85344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Special sets: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universal set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denoted by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set of all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consideration.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empty set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denoted as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Ø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{ }.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Venn Diagram</a:t>
            </a:r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381000" y="1447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set can be visualized using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Venn Diagrams: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V={ A, B, C }</a:t>
            </a:r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3276600"/>
            <a:ext cx="40862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subset</a:t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381000" y="1447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set A is said to be a subset of B if and only 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element of A is also an element of 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We use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is a subset of 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1828800"/>
            <a:ext cx="12096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/>
        </p:nvSpPr>
        <p:spPr>
          <a:xfrm>
            <a:off x="609600" y="5562600"/>
            <a:ext cx="7010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way to define A is a subset of B: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943600"/>
            <a:ext cx="356235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3048000"/>
            <a:ext cx="37814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