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7315200" cy="9601200"/>
  <p:embeddedFontLst>
    <p:embeddedFont>
      <p:font typeface="Helvetica Neue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Basic Discrete Structure : </a:t>
            </a: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0" y="2725737"/>
            <a:ext cx="9144000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7-8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189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Image of subset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81000" y="1447800"/>
            <a:ext cx="8534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function from set A to set B and let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be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subset of 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image of S is a subset of B that consists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of the elements of S. We denote the image of S by f(S),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{ f(s) | s ϵ S }.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57200" y="5334000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 and f: 1 → c, 2 → a, 3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S = {1,3} then image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{c}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4819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81000" y="1447800"/>
            <a:ext cx="85344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function f is said to be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injective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only if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= f(y)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implies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= y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x, y in the domain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A function is said to be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injection if it is one-to-one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for which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element of the range of the 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exactly 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element of the domain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810000"/>
            <a:ext cx="62865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81000" y="1447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f one to one?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1000" y="1447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one to one?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No, it is not one-to-one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f(1) = f(3) =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≠  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Let g : Z →Z,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one-to-one?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one to one?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No, it is not one-to-one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f(1) = f(3) =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≠  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Let g : Z →Z,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is one-to-one?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g(a) = g(b), 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i.e., 2a - 1 = 2b - 1 =&gt; 2a = 2b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81000" y="1447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from A to B is called onto, or surjective, if and only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every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there is an element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such that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co-domain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are covered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352800"/>
            <a:ext cx="4895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81000" y="1447800"/>
            <a:ext cx="8534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f an onto?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81000" y="1447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an onto?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is not onto, since b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has no pre-image.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{0,1,2,3,4,5,6,7,8,9}, B = {0,1,2}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h: A →  B as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h(x) = x mod 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h an onto function?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an onto?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is not onto, since b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has no pre-image.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{0,1,2,3,4,5,6,7,8,9}, B = {0,1,2}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h: A →  B as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h(x) = x mod 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h an onto function?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is onto since a pre-image of 0 is 6, a pre-image of 1 is 4, a pre-image of 2 is 8.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81000" y="1828800"/>
            <a:ext cx="8534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is called a bijection if it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one-to one and onto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5005387"/>
            <a:ext cx="3657600" cy="185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19400"/>
            <a:ext cx="41751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4989512"/>
            <a:ext cx="3429000" cy="186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3429000" y="6519862"/>
            <a:ext cx="990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172200" y="6553200"/>
            <a:ext cx="2286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to one and onto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81000" y="1447800"/>
            <a:ext cx="8534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function from A to B, denoted f 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→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assignment of 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exactly one element of B 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 element of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write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denote the assignment of b to an element a of A by the function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352800"/>
            <a:ext cx="46005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81000" y="1828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a bijection?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810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is a bijection? Yes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both one-to-one and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Note: Let f be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from a set A to itself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A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 is one-to-one if and only if f is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This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true if A an infinite set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Define 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Z →  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f(z) = 2 * 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 is one-to-one but not onto 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has no pre-image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810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 : W →  W (whole numbers), where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 = [n/2] 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floor function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0 → [0/2] = [0]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[1/2] = [1/2]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[2/2] = [1]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[3/2] = [3/2]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bijection?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 g is onto but not 1-1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(g(0) = g(1) = 0 however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≠ 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81000" y="1828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f be a function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f: A → 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set A to itself,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finite. Then f is one-to-one if and only if f is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is finite and f is one-to-one (injective)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an onto function (surjection)?.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810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 be a function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f: A → 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set A to itself,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finite. Then f is one-to-one if and only if f is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A is finite and f is one-to-one (injective)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an onto function (surjection)?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element points to exactly one element.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assures they are different.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we have |A| different elements A points to. Since f: A →  A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co-domain is covered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is also a surjection (and a bijection)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A is finite and f is an onto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function one-to-one?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381000" y="1828800"/>
            <a:ext cx="85344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 be a function f: A → A from a set A to itself,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finite. Then f is one-to-one if and only if f is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A is finite and f is an onto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the function one-to-one?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 maps to exactly one element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elements in A are covered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Thus the mapping must be one-to one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810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Theorem. Let f be a function from a set A to itself, where A is finite. Then f is one-to-one if and only if f is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note the above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true when A is an infinite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 : Z →  Z, where f(z) = 2 * z.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 is one-to-one but not onto.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has no pre-image.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533400" y="15240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g 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 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² - 2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 R → R?</a:t>
            </a:r>
            <a:endParaRPr/>
          </a:p>
        </p:txBody>
      </p:sp>
      <p:pic>
        <p:nvPicPr>
          <p:cNvPr descr="C:\Users\smtareeq\Desktop\not.jpg"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057400"/>
            <a:ext cx="3784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762000" y="5657850"/>
            <a:ext cx="7772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Values less than -2 on the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-axis are never used.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it one to one?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33400" y="15240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g 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 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² - 2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 R → R?</a:t>
            </a:r>
            <a:endParaRPr/>
          </a:p>
        </p:txBody>
      </p:sp>
      <p:pic>
        <p:nvPicPr>
          <p:cNvPr descr="C:\Users\smtareeq\Desktop\not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057400"/>
            <a:ext cx="3784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533400" y="565785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Values less than -2 on the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-axis are never used.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it one to one?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 value of x for each y value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533400" y="15240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² - 2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onto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 R → R?</a:t>
            </a:r>
            <a:endParaRPr/>
          </a:p>
        </p:txBody>
      </p:sp>
      <p:pic>
        <p:nvPicPr>
          <p:cNvPr descr="C:\Users\smtareeq\Desktop\not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209800"/>
            <a:ext cx="3276600" cy="310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381000" y="1447800"/>
            <a:ext cx="8534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function from A to B, denoted f 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→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assignment of 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exactly one element of B 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 element of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write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denote the assignment of b to an element a of A by the function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733800"/>
            <a:ext cx="52292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 and f2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functions from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(reals).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 + f2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f1 * f2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also functions from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+ f2)(x) = f1(x) + f2(x)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* f2)(x) = f1(x) * f2(x).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f1(x) = x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f2(x) = x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+ f2)(x) 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* f2)(x) 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x - 1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and codomain are subsets of real numbers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strictly increasing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&lt;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 and y are in the domain of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Is it increasing 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domain and codomain are subsets of real numbers is strictly increasing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&lt;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 and y are in the domain of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Is it increasing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x&gt;y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2x &gt; 2y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subsequently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2x-1 &gt; 2y-1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increasing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2286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domain and codomain are subsets of real numbers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increasing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&lt;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 and y are in the domain of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Strictly increasing and strictly decreasing functions are one-to-one.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domain and codomain are subsets of real numbers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increasing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f(x) &lt; f(y) whenever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x and y are in the domain of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Strictly increasing and strictly decreasing functions are one-to-one.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 function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function is one-to-one if and only if     f(x)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f(y), whenever x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Identity function</a:t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be a set. The identity function on A is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 → 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(x) = 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(1) = 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Identity function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2286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be a set. The identity function on A is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 → 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(x) = 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(1)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(2)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(3) = 3.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228600" y="1524000"/>
            <a:ext cx="8686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is called a bijection if it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one-to one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onto.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971800"/>
            <a:ext cx="40290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228600" y="15240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bijection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set A to set B.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inverse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of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function that assigns to an element b from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unique element a in A such that f(a) = b.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inverse function of f is 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Hence,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(b) =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If the inverse function of f exists, f is called invertible.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419600"/>
            <a:ext cx="66389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09" name="Google Shape;309;p42"/>
          <p:cNvSpPr txBox="1"/>
          <p:nvPr/>
        </p:nvSpPr>
        <p:spPr>
          <a:xfrm>
            <a:off x="2286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one-to-one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038600"/>
            <a:ext cx="67532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81000" y="1447800"/>
            <a:ext cx="85344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 two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{1,2,3}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Assume f is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a function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f(1)=c, f(2)=a, f(3)=c. each element of A is assigned an element from 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228600" y="1524000"/>
            <a:ext cx="86868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one-to-one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function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One element of B is mapped to two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elements.</a:t>
            </a:r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667250"/>
            <a:ext cx="67532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25" name="Google Shape;325;p44"/>
          <p:cNvSpPr txBox="1"/>
          <p:nvPr/>
        </p:nvSpPr>
        <p:spPr>
          <a:xfrm>
            <a:off x="2286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343400"/>
            <a:ext cx="6743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33" name="Google Shape;333;p45"/>
          <p:cNvSpPr txBox="1"/>
          <p:nvPr/>
        </p:nvSpPr>
        <p:spPr>
          <a:xfrm>
            <a:off x="228600" y="15240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function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One element of B is not assigned any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in A.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343400"/>
            <a:ext cx="6743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41" name="Google Shape;341;p46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identity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= 1 		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(1)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= 2 		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(2)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= 3 		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(3)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Therefore, the inverse function of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i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48" name="Google Shape;348;p47"/>
          <p:cNvSpPr txBox="1"/>
          <p:nvPr/>
        </p:nvSpPr>
        <p:spPr>
          <a:xfrm>
            <a:off x="228600" y="1524000"/>
            <a:ext cx="8686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inverse function g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inverse function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determine the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2x - 1 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+ 1 = 2x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(y+1)/2 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= x= (y+1)/2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the correctness of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g(3) = 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62" name="Google Shape;362;p49"/>
          <p:cNvSpPr txBox="1"/>
          <p:nvPr/>
        </p:nvSpPr>
        <p:spPr>
          <a:xfrm>
            <a:off x="228600" y="15240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inverse function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determine the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2x - 1 	=&gt; y + 1 = 2x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=&gt; (y+1)/2 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= x= (y+1)/2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the correctness of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2*3 - 1 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228600" y="15240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inverse function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determine the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2x - 1 	=&gt; y + 1 = 2x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=&gt; (y+1)/2 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= x= (y+1)/2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the correctness of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2*3 - 1 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(5+1)/2 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76" name="Google Shape;376;p51"/>
          <p:cNvSpPr txBox="1"/>
          <p:nvPr/>
        </p:nvSpPr>
        <p:spPr>
          <a:xfrm>
            <a:off x="228600" y="1524000"/>
            <a:ext cx="8686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function from set A to set B and let g be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from set B to set C. The composition of the 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O f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by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 O f)(a) = g(f(a)).</a:t>
            </a:r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191000"/>
            <a:ext cx="6248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{a,b,c,d}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: A → A, 		f: A 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→3 			1 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→1 			2 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→2 			3 →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381000" y="1447800"/>
            <a:ext cx="85344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Assume g is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a function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{a,b,c,d}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: A → A, 		f: A 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→3 			1 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→1 			2 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→2 			3 →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O f : A → 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→ d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 → b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3 → 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228600" y="1524000"/>
            <a:ext cx="86868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and g be two functions from Z to Z, where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f(x) = 2x 	and 	g(x) = x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 O g : Z →  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g)(x) 	= f(g(x))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f( 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2(x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 O f : Z →  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(g O f)(x) 	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228600" y="15240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and g be two functions from Z to Z, where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f(x) = 2x 	and 	g(x) = x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 O g : Z →  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g)(x) 	= f(g(x))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f( 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2(x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 O f : Z →  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(g O f)(x) 	= g(f(x))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g(2x)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4x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412" name="Google Shape;412;p56"/>
          <p:cNvSpPr txBox="1"/>
          <p:nvPr/>
        </p:nvSpPr>
        <p:spPr>
          <a:xfrm>
            <a:off x="2286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 O f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)(x) = x and (f 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f)(x) = x, for all 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: R → R, where f(x) = 2x – 1 and f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 = (x+1)/2.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f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)(x)		= f(f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f( (x+1)/2 )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2( (x+1)/2 )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(x+1)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228600" y="1349375"/>
            <a:ext cx="8686800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 O f</a:t>
            </a:r>
            <a:r>
              <a:rPr b="1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)(x) = x and (f </a:t>
            </a:r>
            <a:r>
              <a:rPr b="1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f)(x) = x, for all x.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→ R, where f(x) = 2x – 1 and f 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 = (x+1)/2.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f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)(x)		= f(f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f( (x+1)/2 )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2( (x+1)/2 )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(x+1)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f)(x) 		= f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(f(x))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f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( 2x - 1 )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(2x)/2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Some Function</a:t>
            </a:r>
            <a:endParaRPr/>
          </a:p>
        </p:txBody>
      </p:sp>
      <p:sp>
        <p:nvSpPr>
          <p:cNvPr id="426" name="Google Shape;426;p58"/>
          <p:cNvSpPr txBox="1"/>
          <p:nvPr/>
        </p:nvSpPr>
        <p:spPr>
          <a:xfrm>
            <a:off x="228600" y="1349375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floor function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assigns a real number x the largest integer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less than or equal to x. The floor function is denoted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ceiling function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assigns to the real number x the smallest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that is greater than or equal to x. The ceiling function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important functions: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Factorials: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n! = n(n-1)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1! = 1</a:t>
            </a:r>
            <a:endParaRPr/>
          </a:p>
        </p:txBody>
      </p:sp>
      <p:pic>
        <p:nvPicPr>
          <p:cNvPr id="427" name="Google Shape;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5619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657600"/>
            <a:ext cx="5810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381000" y="1447800"/>
            <a:ext cx="85344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Assume g is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a function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g(1) is assigned both c and 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381000" y="1447800"/>
            <a:ext cx="85344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{0,1,2,3,4,5,6,7,8,9}, B = {0,1,2}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h: A → B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h(x) = x mod 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(the result is the remainder after the division by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Assignments: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0 →0 	3 →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1	 4 →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2 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Notation of Set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381000" y="1447800"/>
            <a:ext cx="8534400" cy="538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Definitions: Let f be a function from A to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say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 and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codomain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the image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and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is a pre-image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 is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all images of elements of 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Also,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is a function from A to B, we say f maps A to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 = {1,2,3} and B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f is defined as: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→  c, 2 →  a, 3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image of 1?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is the image of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pre-image of 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is a pre-image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Domain of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 {1,2,3}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Codomain of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{a,c}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Image of subset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381000" y="1447800"/>
            <a:ext cx="8534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function from set A to set B and let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be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subset of 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image of S is a subset of B that consists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of the elements of S. We denote the image of S by f(S),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{ f(s) | s ϵ S }.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457200" y="5334000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{1,2,3}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 = {a,b,c} and f: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→ c, 2 → a, 3 →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= {1,3}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image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4819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