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9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6858000" cx="9144000"/>
  <p:notesSz cx="7315200" cy="9601200"/>
  <p:embeddedFontLs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34D97-19F4-4DBC-8AC0-90F9ED989BB0}">
  <a:tblStyle styleId="{1CC34D97-19F4-4DBC-8AC0-90F9ED989B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HelveticaNeue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4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HelveticaNeue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cap="flat" cmpd="sng" w="22225">
            <a:solidFill>
              <a:srgbClr val="0189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1981200" y="4114800"/>
            <a:ext cx="541020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17-18</a:t>
            </a:r>
            <a:endParaRPr b="1" i="0" sz="1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for every element a ϵ A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81000" y="13716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(a,a) ϵ R for every element a ϵ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= {1,2,3,4} defined 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{(1,2),(2,2),(3,3)}.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not reflexive since (1,1) ,(4,4)     R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700" y="48006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1371600"/>
            <a:ext cx="8229600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81000" y="1371600"/>
            <a:ext cx="82296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not symmetric since (1,2)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but (2,1)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2438400"/>
            <a:ext cx="31146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0" y="6248400"/>
            <a:ext cx="3683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2850" y="2057400"/>
            <a:ext cx="31146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Relation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28600" y="1371600"/>
            <a:ext cx="8382000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(symmetric relation): A relation R on a set A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if and only if a ≠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symmetric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057400"/>
            <a:ext cx="4371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228600" y="1371600"/>
            <a:ext cx="83820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28600" y="1371600"/>
            <a:ext cx="8382000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28600" y="1371600"/>
            <a:ext cx="83820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R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228600" y="1371600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A={1,2,3,4}, such that a R≠ b if and only if a ≠ b.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={(1,2),(1,3),(1,4),(2,1),(2,3),(2,4),(3,1),(3,2),(3,4),(4,1),(4,2),(4,3)}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 ? YES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86000"/>
            <a:ext cx="6858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Cartesian product (review)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533400" y="2133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A={a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B={b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Cartesian product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x B is defined by a set of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 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…, (a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,b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a product set, or a set of all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ordered arrangements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elements in sets in the Cartesian product.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sets. A binary relation from A to B is a subset of a Cartesian product A x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means R is a set of ordered pairs of the form (a,b) where a ϵ A and b ϵ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Combining Relations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Relations are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combinations via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Set operations of: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union, intersection, difference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difference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663825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57200" y="1524000"/>
            <a:ext cx="82296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U R2 = 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R1 ∩ R2 =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R1 - R2 = 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R2 - R1 = 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Combining Relation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{u,v}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= {(1,u), (2,u), (2,v), (3,u)}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R2 = {(1,v),(3,u),(3,v)}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{(1,u),(1,v),(2,u),(2,v),(3,u),(3,v)}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∩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{(3,u)}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= (1,u),(2,u),(2,v)}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R2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R1 = {(1,v),(3,v)}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(a,c)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 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(b,c) ϵ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R and S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{a,b}.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R be a relation from a set A to a set B and S a relation from B to a set C.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composite of R and 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relation consisting of the ordered pairs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(a,c)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aϵ 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ϵ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for which there is a b ϵ  B such that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 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(b,c) ϵ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denote the composite of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and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 o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{1,2,3}, B = {0,1,2} and C = {a,b}.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{(1,0), (1,2), (3,1),(3,2)}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{(0,b),(1,a),(2,b)}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RoS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{(1,b),(3,a),(3,b)}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5291137"/>
            <a:ext cx="3352800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57200" y="1524000"/>
            <a:ext cx="82296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57200" y="1524000"/>
            <a:ext cx="82296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R={(a,1),(b,2),(c,2)} a relation from A to B?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457200" y="1524000"/>
            <a:ext cx="82296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457200" y="1524000"/>
            <a:ext cx="82296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 when k&gt;3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Relation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457200" y="1524000"/>
            <a:ext cx="8229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R be a relation on a set A.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powers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 = 1,2,3,... is defined inductively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{(1,2),(2,3),(2,4), (3,3)} is a relation on A = {1,2,3,4}.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{(1,2),(2,3),(2,4), 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(1,4),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{(1,3), (2,3), (3,3)}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{(1,3), (2,3), (3,3)}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228600" y="1371600"/>
            <a:ext cx="85344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Transitive Relation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228600" y="1371600"/>
            <a:ext cx="8899525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(transitive relation): A relation R on a set A is called transitive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[(a,b) ϵ R and (b,c) ϵ  R] 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(a,c) ϵ R for all a, b, c ϵ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 3),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transitive?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457200" y="1524000"/>
            <a:ext cx="82296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457200" y="1524000"/>
            <a:ext cx="8229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1148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89" name="Google Shape;289;p4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R={(1,1),(1,2),(2,1),(3,2)} on A ={1 2 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this relation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Answer: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(2,2) and (3,3) is not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question is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minimal relation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that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make R reflexive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number of additions?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 ?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(2,2) and (3,3)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{(1,1),(1,2),(2,1),(3,2),(2,2),(3,3)}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minimal set            is called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closure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34290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562600"/>
            <a:ext cx="89535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5943600"/>
            <a:ext cx="89535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 can have different properties: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symmetric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Because of that we define: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reflexive,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symmetric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where a ϵ A and b ϵ 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R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say a is related to b by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Q={(1,a),(2,b)} a relation from A to B? 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457200" y="1524000"/>
            <a:ext cx="8686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12" name="Google Shape;312;p44"/>
          <p:cNvSpPr txBox="1"/>
          <p:nvPr/>
        </p:nvSpPr>
        <p:spPr>
          <a:xfrm>
            <a:off x="4572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S=?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0" name="Google Shape;320;p45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(symmetric closure):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R={(1,2),(1,3), (2,2)} on A={1,2,3}.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symmetric closure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{(1,2),(1,3), (2,2)}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{(2,1), (3,1)}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 {(1,2),(1,3), (2,2),(2,1), (3,1)}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28" name="Google Shape;328;p46"/>
          <p:cNvSpPr txBox="1"/>
          <p:nvPr/>
        </p:nvSpPr>
        <p:spPr>
          <a:xfrm>
            <a:off x="4572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</a:t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Closure of a Relation</a:t>
            </a:r>
            <a:endParaRPr/>
          </a:p>
        </p:txBody>
      </p:sp>
      <p:sp>
        <p:nvSpPr>
          <p:cNvPr id="336" name="Google Shape;336;p47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R be a relation on a set A.  A relation S on A with property P is called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closure of R with respect to P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 is a subset of every relation Q (           ) with property P that contains R (            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(transitive closure):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R={(1,2), (2,2), (2,3)} on A={1,2,3}.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 transitive?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How to make it transitive?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= {(1,2), (2,2), (2,3)}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= {(1,2), (2,2), (2,3),(1,3)}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 is the transitive closure of R</a:t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286000"/>
            <a:ext cx="922337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2667000"/>
            <a:ext cx="922337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457200" y="1524000"/>
            <a:ext cx="86868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429000"/>
            <a:ext cx="45529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1" name="Google Shape;351;p49"/>
          <p:cNvSpPr txBox="1"/>
          <p:nvPr/>
        </p:nvSpPr>
        <p:spPr>
          <a:xfrm>
            <a:off x="4572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P(1): There is a path of length 1 from a to b if and only if (a,b) ϵ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3" name="Google Shape;363;p51"/>
          <p:cNvSpPr txBox="1"/>
          <p:nvPr/>
        </p:nvSpPr>
        <p:spPr>
          <a:xfrm>
            <a:off x="4572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b="0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(a,x)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(x,b)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Path length</a:t>
            </a:r>
            <a:endParaRPr/>
          </a:p>
        </p:txBody>
      </p:sp>
      <p:sp>
        <p:nvSpPr>
          <p:cNvPr id="369" name="Google Shape;369;p52"/>
          <p:cNvSpPr txBox="1"/>
          <p:nvPr/>
        </p:nvSpPr>
        <p:spPr>
          <a:xfrm>
            <a:off x="457200" y="1524000"/>
            <a:ext cx="86868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R be a relation on a set A. There is a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 of length 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b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ϵ 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(math induction):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P(1):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1 from a to b if and only if (a,b) ϵ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by the definition of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Show: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P(n) → P(n+1)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Assume there is a path of length n from a to b if and only if (a,b)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 is a path of length n+1 from a to b if and only if (a,b)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path of length n+1 from a to b if and only if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exists an x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A, such that (a,x)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(a path of length 1) and (x,b)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path of length n from x to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(x,b)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due to P(n). Therefore, there is a path of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+ 1 from a to b. This also implies that (a,b)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70" name="Google Shape;3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5334000"/>
            <a:ext cx="43243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P={(a,a),(b,c),(b,a)} a relation from A to A? 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84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457200" y="1524000"/>
            <a:ext cx="86868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</p:txBody>
      </p:sp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457200" y="1524000"/>
            <a:ext cx="86868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=?</a:t>
            </a:r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392" name="Google Shape;392;p55"/>
          <p:cNvSpPr txBox="1"/>
          <p:nvPr/>
        </p:nvSpPr>
        <p:spPr>
          <a:xfrm>
            <a:off x="457200" y="1524000"/>
            <a:ext cx="86868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393" name="Google Shape;39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0" name="Google Shape;400;p56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457200" y="1524000"/>
            <a:ext cx="86868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all pairs 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/>
          </a:p>
        </p:txBody>
      </p:sp>
      <p:pic>
        <p:nvPicPr>
          <p:cNvPr id="409" name="Google Shape;4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Connectivity Relation</a:t>
            </a:r>
            <a:endParaRPr/>
          </a:p>
        </p:txBody>
      </p:sp>
      <p:sp>
        <p:nvSpPr>
          <p:cNvPr id="416" name="Google Shape;416;p58"/>
          <p:cNvSpPr txBox="1"/>
          <p:nvPr/>
        </p:nvSpPr>
        <p:spPr>
          <a:xfrm>
            <a:off x="457200" y="1524000"/>
            <a:ext cx="868680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Let R be a relation on a set A. The connectivity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R* consists of 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all pairs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(a,b)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is a path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length, ie. 1 or 2 or 3 or ...) between a and b in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 = {(1,2),(1,4),(2,3),(3,4)}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{(1,3),(2,4)}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{(1,4)}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Ø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3000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 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{(1,2),(1,3),(1,4),(2,3),(2,4),(3,4)}</a:t>
            </a:r>
            <a:endParaRPr/>
          </a:p>
        </p:txBody>
      </p:sp>
      <p:pic>
        <p:nvPicPr>
          <p:cNvPr id="417" name="Google Shape;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1327150" cy="75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19400"/>
            <a:ext cx="19050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relation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381000" y="1371600"/>
            <a:ext cx="83058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binary relation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to B is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subset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Cartesian product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x B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                      means R is a set of ordered pairs of the form (a,b) where a ϵ A and b ϵ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use the notation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and a R b to denote (a,b)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R. If a R b, we say a is related to b by 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A={a,b,c} and B={1,2,3}.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R={(a,1),(b,2),(c,2)} a relation from A to B?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Q={(1,a),(2,b)} a relation from A to B?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P={(a,a),(b,c),(b,a)} a relation from A to A?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14600"/>
            <a:ext cx="15240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 Binary relation</a:t>
            </a:r>
            <a:endParaRPr/>
          </a:p>
        </p:txBody>
      </p:sp>
      <p:sp>
        <p:nvSpPr>
          <p:cNvPr id="67" name="Google Shape;67;p10"/>
          <p:cNvSpPr txBox="1"/>
          <p:nvPr/>
        </p:nvSpPr>
        <p:spPr>
          <a:xfrm>
            <a:off x="381000" y="1371600"/>
            <a:ext cx="83058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graphically represent a binary relation R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 b then draw an arrow from a to 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a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{0, 1, 2}, B = {u,v}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 = { (0,u), (0,v), (1,v), (2,u)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Graph: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724400"/>
            <a:ext cx="1524000" cy="384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0"/>
          <p:cNvGraphicFramePr/>
          <p:nvPr/>
        </p:nvGraphicFramePr>
        <p:xfrm>
          <a:off x="34290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0" name="Google Shape;70;p10"/>
          <p:cNvCxnSpPr/>
          <p:nvPr/>
        </p:nvCxnSpPr>
        <p:spPr>
          <a:xfrm>
            <a:off x="3733800" y="5257800"/>
            <a:ext cx="1600200" cy="609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71" name="Google Shape;71;p10"/>
          <p:cNvCxnSpPr/>
          <p:nvPr/>
        </p:nvCxnSpPr>
        <p:spPr>
          <a:xfrm>
            <a:off x="3733800" y="5943600"/>
            <a:ext cx="1600200" cy="15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72" name="Google Shape;72;p10"/>
          <p:cNvCxnSpPr/>
          <p:nvPr/>
        </p:nvCxnSpPr>
        <p:spPr>
          <a:xfrm>
            <a:off x="3733800" y="6019800"/>
            <a:ext cx="1676400" cy="5334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73" name="Google Shape;73;p10"/>
          <p:cNvCxnSpPr/>
          <p:nvPr/>
        </p:nvCxnSpPr>
        <p:spPr>
          <a:xfrm>
            <a:off x="3733800" y="6704012"/>
            <a:ext cx="1676400" cy="15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aphicFrame>
        <p:nvGraphicFramePr>
          <p:cNvPr id="74" name="Google Shape;74;p10"/>
          <p:cNvGraphicFramePr/>
          <p:nvPr/>
        </p:nvGraphicFramePr>
        <p:xfrm>
          <a:off x="6781800" y="4830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{1CC34D97-19F4-4DBC-8AC0-90F9ED989BB0}</a:tableStyleId>
              </a:tblPr>
              <a:tblGrid>
                <a:gridCol w="635000"/>
                <a:gridCol w="635000"/>
                <a:gridCol w="6350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0"/>
          <p:cNvSpPr txBox="1"/>
          <p:nvPr/>
        </p:nvSpPr>
        <p:spPr>
          <a:xfrm>
            <a:off x="5257800" y="4953000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381000" y="1371600"/>
            <a:ext cx="876300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381000" y="1371600"/>
            <a:ext cx="87630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reflexive relation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A relation R on a set A is called reflexive if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(a,a) ϵ 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element a ϵ 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relation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={(a b), if a |b} on A = {1,2,3,4}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{(1,1), (1,2), (1,3), (1,4), (2,2), (2,4), (3,3), (4,4)}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R</a:t>
            </a:r>
            <a:r>
              <a:rPr b="1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reflexive?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(1,1), (2,2), (3,3), and (4,4) ϵ  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