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7315200" cy="9601200"/>
  <p:embeddedFontLst>
    <p:embeddedFont>
      <p:font typeface="Roboto Slab"/>
      <p:regular r:id="rId37"/>
      <p:bold r:id="rId38"/>
    </p:embeddedFon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141649-D9F8-46C3-A28F-7FEF8898A008}">
  <a:tblStyle styleId="{0C141649-D9F8-46C3-A28F-7FEF8898A0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font" Target="fonts/RobotoSlab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Book typically starts with </a:t>
            </a:r>
            <a:r>
              <a:rPr i="1" lang="en-US"/>
              <a:t>n</a:t>
            </a:r>
            <a:r>
              <a:rPr lang="en-US"/>
              <a:t>=1 instead of </a:t>
            </a:r>
            <a:r>
              <a:rPr i="1" lang="en-US"/>
              <a:t>n</a:t>
            </a:r>
            <a:r>
              <a:rPr lang="en-US"/>
              <a:t>=0.  Starting point is arbitrary.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Book typically starts with </a:t>
            </a:r>
            <a:r>
              <a:rPr i="1" lang="en-US"/>
              <a:t>n</a:t>
            </a:r>
            <a:r>
              <a:rPr lang="en-US"/>
              <a:t>=1 instead of </a:t>
            </a:r>
            <a:r>
              <a:rPr i="1" lang="en-US"/>
              <a:t>n</a:t>
            </a:r>
            <a:r>
              <a:rPr lang="en-US"/>
              <a:t>=0.  Starting point is arbitrary.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Book typically starts with </a:t>
            </a:r>
            <a:r>
              <a:rPr i="1" lang="en-US"/>
              <a:t>n</a:t>
            </a:r>
            <a:r>
              <a:rPr lang="en-US"/>
              <a:t>=1 instead of </a:t>
            </a:r>
            <a:r>
              <a:rPr i="1" lang="en-US"/>
              <a:t>n</a:t>
            </a:r>
            <a:r>
              <a:rPr lang="en-US"/>
              <a:t>=0.  Starting point is arbitrary.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Book typically starts with </a:t>
            </a:r>
            <a:r>
              <a:rPr i="1" lang="en-US"/>
              <a:t>n</a:t>
            </a:r>
            <a:r>
              <a:rPr lang="en-US"/>
              <a:t>=1 instead of </a:t>
            </a:r>
            <a:r>
              <a:rPr i="1" lang="en-US"/>
              <a:t>n</a:t>
            </a:r>
            <a:r>
              <a:rPr lang="en-US"/>
              <a:t>=0.  Starting point is arbitrary.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2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Book typically starts with </a:t>
            </a:r>
            <a:r>
              <a:rPr i="1" lang="en-US"/>
              <a:t>n</a:t>
            </a:r>
            <a:r>
              <a:rPr lang="en-US"/>
              <a:t>=1 instead of </a:t>
            </a:r>
            <a:r>
              <a:rPr i="1" lang="en-US"/>
              <a:t>n</a:t>
            </a:r>
            <a:r>
              <a:rPr lang="en-US"/>
              <a:t>=0.  Starting point is arbitrary.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Book typically starts with </a:t>
            </a:r>
            <a:r>
              <a:rPr i="1" lang="en-US"/>
              <a:t>n</a:t>
            </a:r>
            <a:r>
              <a:rPr lang="en-US"/>
              <a:t>=1 instead of </a:t>
            </a:r>
            <a:r>
              <a:rPr i="1" lang="en-US"/>
              <a:t>n</a:t>
            </a:r>
            <a:r>
              <a:rPr lang="en-US"/>
              <a:t>=0.  Starting point is arbitrary.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Book typically starts with </a:t>
            </a:r>
            <a:r>
              <a:rPr i="1" lang="en-US"/>
              <a:t>n</a:t>
            </a:r>
            <a:r>
              <a:rPr lang="en-US"/>
              <a:t>=1 instead of </a:t>
            </a:r>
            <a:r>
              <a:rPr i="1" lang="en-US"/>
              <a:t>n</a:t>
            </a:r>
            <a:r>
              <a:rPr lang="en-US"/>
              <a:t>=0.  Starting point is arbitrary.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Book typically starts with </a:t>
            </a:r>
            <a:r>
              <a:rPr i="1" lang="en-US"/>
              <a:t>n</a:t>
            </a:r>
            <a:r>
              <a:rPr lang="en-US"/>
              <a:t>=1 instead of </a:t>
            </a:r>
            <a:r>
              <a:rPr i="1" lang="en-US"/>
              <a:t>n</a:t>
            </a:r>
            <a:r>
              <a:rPr lang="en-US"/>
              <a:t>=0.  Starting point is arbitrary.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Book typically starts with </a:t>
            </a:r>
            <a:r>
              <a:rPr i="1" lang="en-US"/>
              <a:t>n</a:t>
            </a:r>
            <a:r>
              <a:rPr lang="en-US"/>
              <a:t>=1 instead of </a:t>
            </a:r>
            <a:r>
              <a:rPr i="1" lang="en-US"/>
              <a:t>n</a:t>
            </a:r>
            <a:r>
              <a:rPr lang="en-US"/>
              <a:t>=0.  Starting point is arbitrary.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9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3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38200" y="102870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994172"/>
            <a:ext cx="9144000" cy="34500"/>
          </a:xfrm>
          <a:prstGeom prst="rect">
            <a:avLst/>
          </a:prstGeom>
          <a:solidFill>
            <a:srgbClr val="018952"/>
          </a:solidFill>
          <a:ln cap="flat" cmpd="sng" w="22225">
            <a:solidFill>
              <a:srgbClr val="0189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4800600"/>
            <a:ext cx="53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38200" y="102870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CSE 101: Discrete Mathematics</a:t>
            </a:r>
            <a:endParaRPr b="0" i="0" sz="4000" u="none" cap="none" strike="noStrike">
              <a:solidFill>
                <a:srgbClr val="26262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00" y="1157813"/>
            <a:ext cx="1828800" cy="223123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1730100" y="3134456"/>
            <a:ext cx="5683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AD010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AD0101"/>
                </a:solidFill>
                <a:latin typeface="Roboto Slab"/>
                <a:ea typeface="Roboto Slab"/>
                <a:cs typeface="Roboto Slab"/>
                <a:sym typeface="Roboto Slab"/>
              </a:rPr>
              <a:t>Department of Computer Science and Engineering(CSE)</a:t>
            </a:r>
            <a:endParaRPr b="0" i="0" sz="1300" u="none" cap="none" strike="noStrike">
              <a:solidFill>
                <a:srgbClr val="AD010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AD0101"/>
                </a:solidFill>
                <a:latin typeface="Roboto Slab"/>
                <a:ea typeface="Roboto Slab"/>
                <a:cs typeface="Roboto Slab"/>
                <a:sym typeface="Roboto Slab"/>
              </a:rPr>
              <a:t>Green University of Bangladesh(GUB)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3"/>
          <p:cNvSpPr txBox="1"/>
          <p:nvPr/>
        </p:nvSpPr>
        <p:spPr>
          <a:xfrm flipH="1">
            <a:off x="2220225" y="1157825"/>
            <a:ext cx="6595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07 </a:t>
            </a:r>
            <a:endParaRPr b="1" i="0" sz="4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Induction</a:t>
            </a:r>
            <a:endParaRPr b="1" i="0" sz="4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64" name="Google Shape;164;p12"/>
          <p:cNvSpPr txBox="1"/>
          <p:nvPr>
            <p:ph idx="1" type="body"/>
          </p:nvPr>
        </p:nvSpPr>
        <p:spPr>
          <a:xfrm>
            <a:off x="609600" y="1085850"/>
            <a:ext cx="77724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can conclude that all the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dominos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fall!</a:t>
            </a:r>
            <a:endParaRPr/>
          </a:p>
        </p:txBody>
      </p:sp>
      <p:pic>
        <p:nvPicPr>
          <p:cNvPr descr="fallenDomino"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3887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2"/>
          <p:cNvSpPr txBox="1"/>
          <p:nvPr/>
        </p:nvSpPr>
        <p:spPr>
          <a:xfrm>
            <a:off x="3773487" y="30289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1687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 txBox="1"/>
          <p:nvPr/>
        </p:nvSpPr>
        <p:spPr>
          <a:xfrm>
            <a:off x="5221287" y="3028950"/>
            <a:ext cx="3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914400" y="30289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 txBox="1"/>
          <p:nvPr/>
        </p:nvSpPr>
        <p:spPr>
          <a:xfrm>
            <a:off x="2362200" y="30289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3450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 txBox="1"/>
          <p:nvPr/>
        </p:nvSpPr>
        <p:spPr>
          <a:xfrm>
            <a:off x="6623050" y="3028950"/>
            <a:ext cx="73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250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 txBox="1"/>
          <p:nvPr/>
        </p:nvSpPr>
        <p:spPr>
          <a:xfrm>
            <a:off x="8070850" y="3028950"/>
            <a:ext cx="1060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0" y="133225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Proof Technique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183" name="Google Shape;183;p13"/>
          <p:cNvSpPr txBox="1"/>
          <p:nvPr>
            <p:ph idx="1" type="body"/>
          </p:nvPr>
        </p:nvSpPr>
        <p:spPr>
          <a:xfrm>
            <a:off x="547375" y="1298425"/>
            <a:ext cx="8028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★"/>
            </a:pPr>
            <a:r>
              <a:rPr b="1"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Mathematical induction </a:t>
            </a:r>
            <a:r>
              <a:rPr b="1" i="0" lang="en-US" u="none">
                <a:solidFill>
                  <a:srgbClr val="00682F"/>
                </a:solidFill>
                <a:latin typeface="Roboto"/>
                <a:ea typeface="Roboto"/>
                <a:cs typeface="Roboto"/>
                <a:sym typeface="Roboto"/>
              </a:rPr>
              <a:t>is a technique that can be applied to </a:t>
            </a:r>
            <a:r>
              <a:rPr i="0" lang="en-US" u="none">
                <a:solidFill>
                  <a:srgbClr val="00682F"/>
                </a:solidFill>
                <a:latin typeface="Roboto"/>
                <a:ea typeface="Roboto"/>
                <a:cs typeface="Roboto"/>
                <a:sym typeface="Roboto"/>
              </a:rPr>
              <a:t>prove the universal statements 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sets of </a:t>
            </a:r>
            <a:r>
              <a:rPr i="0" lang="en-US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positive integers or their associated sequences</a:t>
            </a:r>
            <a:r>
              <a:rPr i="0" lang="en-US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title"/>
          </p:nvPr>
        </p:nvSpPr>
        <p:spPr>
          <a:xfrm>
            <a:off x="0" y="162825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Mathematical Induction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190" name="Google Shape;190;p14"/>
          <p:cNvSpPr txBox="1"/>
          <p:nvPr>
            <p:ph idx="1" type="body"/>
          </p:nvPr>
        </p:nvSpPr>
        <p:spPr>
          <a:xfrm>
            <a:off x="261750" y="1066975"/>
            <a:ext cx="86205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➔"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Step 1 (Basis Step):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Show that P(a) is true.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➔"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Step 2 (Induction Step):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Show that for all integers k&gt;=a,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if P(k) is true then P(k+1) is true.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191" name="Google Shape;191;p14"/>
          <p:cNvSpPr txBox="1"/>
          <p:nvPr>
            <p:ph idx="1" type="body"/>
          </p:nvPr>
        </p:nvSpPr>
        <p:spPr>
          <a:xfrm>
            <a:off x="571500" y="2647575"/>
            <a:ext cx="80010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Used to prove statements of the form                 where x ϵ Z+</a:t>
            </a:r>
            <a:endParaRPr i="0" sz="18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Mathematical induction proofs consists of two steps:</a:t>
            </a:r>
            <a:endParaRPr b="1" i="0" sz="18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1) </a:t>
            </a:r>
            <a:r>
              <a:rPr b="1"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Basis Step: </a:t>
            </a:r>
            <a:r>
              <a:rPr b="1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proposition P(1) is true.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2) </a:t>
            </a:r>
            <a:r>
              <a:rPr b="1"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Inductive Step: </a:t>
            </a:r>
            <a:r>
              <a:rPr b="1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implication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P(n)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P(n+1), is true for all positive n.</a:t>
            </a:r>
            <a:endParaRPr i="0" sz="18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Therefore we conclude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400" y="4403225"/>
            <a:ext cx="736551" cy="2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2400" y="2692078"/>
            <a:ext cx="827375" cy="30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0" y="162825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Mathematical Induction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200" name="Google Shape;200;p15"/>
          <p:cNvSpPr txBox="1"/>
          <p:nvPr>
            <p:ph idx="1" type="body"/>
          </p:nvPr>
        </p:nvSpPr>
        <p:spPr>
          <a:xfrm>
            <a:off x="252875" y="1143000"/>
            <a:ext cx="86205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1" lang="en-US" sz="1500" u="sng">
                <a:latin typeface="Roboto"/>
                <a:ea typeface="Roboto"/>
                <a:cs typeface="Roboto"/>
                <a:sym typeface="Roboto"/>
              </a:rPr>
              <a:t>Example:</a:t>
            </a:r>
            <a:r>
              <a:rPr b="1" lang="en-US" sz="1500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-US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Prove that, 1+2+3+....+n = n(n+1)/2   , for n belongs to Z, n&gt;=1</a:t>
            </a:r>
            <a:endParaRPr b="1"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1" lang="en-US" sz="1500" u="sng">
                <a:latin typeface="Roboto"/>
                <a:ea typeface="Roboto"/>
                <a:cs typeface="Roboto"/>
                <a:sym typeface="Roboto"/>
              </a:rPr>
              <a:t>Solution:</a:t>
            </a:r>
            <a:endParaRPr b="1" i="1" sz="15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1500">
                <a:latin typeface="Roboto"/>
                <a:ea typeface="Roboto"/>
                <a:cs typeface="Roboto"/>
                <a:sym typeface="Roboto"/>
              </a:rPr>
              <a:t>Step 1 (Basis Step):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P(1) is true as 1 = 1(1+1)/2 = 1.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1500">
                <a:latin typeface="Roboto"/>
                <a:ea typeface="Roboto"/>
                <a:cs typeface="Roboto"/>
                <a:sym typeface="Roboto"/>
              </a:rPr>
              <a:t>Step 2 (Induction Step):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Assume, 1 + 2 + 3 + … + k = k(k+1)/2 is true. </a:t>
            </a:r>
            <a:r>
              <a:rPr b="1" lang="en-US" sz="1500">
                <a:latin typeface="Roboto"/>
                <a:ea typeface="Roboto"/>
                <a:cs typeface="Roboto"/>
                <a:sym typeface="Roboto"/>
              </a:rPr>
              <a:t>(Induction Hypothesis)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Now, We need to prove,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➔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1 + 2 + 3 + … + (k+1)		= 	(k+1)(k+2)/2. (replacing n with k +1)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➔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1 + 2 + 3 + … + k + (k+1) 	= 	(k+1)(k+2)/2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➔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k(k+1)/2 + (k+1) 		= 	(k+1)(k+2)/2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➔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(k</a:t>
            </a:r>
            <a:r>
              <a:rPr baseline="30000" lang="en-US" sz="15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+ k)/2 + k + 1 		= 	(k</a:t>
            </a:r>
            <a:r>
              <a:rPr baseline="30000" lang="en-US" sz="15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+ 2k + k + 2)/2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➔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(k</a:t>
            </a:r>
            <a:r>
              <a:rPr baseline="30000" lang="en-US" sz="15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+ 2k + k + 2)/2 		= 	(k</a:t>
            </a:r>
            <a:r>
              <a:rPr baseline="30000" lang="en-US" sz="15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+ 2k + k + 2)/2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rPr b="1" lang="en-US" sz="1500">
                <a:latin typeface="Roboto"/>
                <a:ea typeface="Roboto"/>
                <a:cs typeface="Roboto"/>
                <a:sym typeface="Roboto"/>
              </a:rPr>
              <a:t>PROVED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0" y="114925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i="0" lang="en-US" sz="4000" u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Mathematical Induction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Rectangle: Click to edit Master text styles &#10;Second level &#10;Third level &#10;Fourth level &#10;Fifth level" id="207" name="Google Shape;207;p16"/>
          <p:cNvSpPr txBox="1"/>
          <p:nvPr>
            <p:ph idx="1" type="body"/>
          </p:nvPr>
        </p:nvSpPr>
        <p:spPr>
          <a:xfrm>
            <a:off x="533400" y="1143000"/>
            <a:ext cx="80010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b="1"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Prove the sum of first n odd integers is n</a:t>
            </a:r>
            <a:r>
              <a:rPr b="1" baseline="30000"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i.e.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 + 3 + 5 + 7 + ... + (2n - 1) = n</a:t>
            </a:r>
            <a:r>
              <a:rPr baseline="30000"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all positive integers.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1206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i="0" sz="18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Proof: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P(n)?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P(n): 1 + 3 + 5 + 7 + ... + (2n - 1) = n</a:t>
            </a:r>
            <a:r>
              <a:rPr baseline="30000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1206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 baseline="30000" i="0" sz="18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 Example.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13" name="Google Shape;213;p17"/>
          <p:cNvSpPr txBox="1"/>
          <p:nvPr>
            <p:ph idx="1" type="body"/>
          </p:nvPr>
        </p:nvSpPr>
        <p:spPr>
          <a:xfrm>
            <a:off x="838200" y="1028700"/>
            <a:ext cx="75438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Geometric interpretation.  To get next square, need to add next odd number: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Google Shape;214;p17"/>
          <p:cNvGraphicFramePr/>
          <p:nvPr/>
        </p:nvGraphicFramePr>
        <p:xfrm>
          <a:off x="23622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{0C141649-D9F8-46C3-A28F-7FEF8898A008}</a:tableStyleId>
              </a:tblPr>
              <a:tblGrid>
                <a:gridCol w="555625"/>
                <a:gridCol w="554025"/>
                <a:gridCol w="555625"/>
                <a:gridCol w="555625"/>
                <a:gridCol w="555625"/>
                <a:gridCol w="554025"/>
                <a:gridCol w="555625"/>
              </a:tblGrid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 Example.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20" name="Google Shape;220;p18"/>
          <p:cNvSpPr txBox="1"/>
          <p:nvPr>
            <p:ph idx="1" type="body"/>
          </p:nvPr>
        </p:nvSpPr>
        <p:spPr>
          <a:xfrm>
            <a:off x="838200" y="1028700"/>
            <a:ext cx="75438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Geometric interpretation.  To get next square, need to add next odd number: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952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1" name="Google Shape;221;p18"/>
          <p:cNvGraphicFramePr/>
          <p:nvPr/>
        </p:nvGraphicFramePr>
        <p:xfrm>
          <a:off x="23622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{0C141649-D9F8-46C3-A28F-7FEF8898A008}</a:tableStyleId>
              </a:tblPr>
              <a:tblGrid>
                <a:gridCol w="555625"/>
                <a:gridCol w="554025"/>
                <a:gridCol w="555625"/>
                <a:gridCol w="555625"/>
                <a:gridCol w="555625"/>
                <a:gridCol w="554025"/>
                <a:gridCol w="555625"/>
              </a:tblGrid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 Example.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27" name="Google Shape;227;p19"/>
          <p:cNvSpPr txBox="1"/>
          <p:nvPr>
            <p:ph idx="1" type="body"/>
          </p:nvPr>
        </p:nvSpPr>
        <p:spPr>
          <a:xfrm>
            <a:off x="838200" y="1028700"/>
            <a:ext cx="75438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Geometric interpretation.  To get next square, need to add next odd number: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1+3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19"/>
          <p:cNvGraphicFramePr/>
          <p:nvPr/>
        </p:nvGraphicFramePr>
        <p:xfrm>
          <a:off x="23622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{0C141649-D9F8-46C3-A28F-7FEF8898A008}</a:tableStyleId>
              </a:tblPr>
              <a:tblGrid>
                <a:gridCol w="555625"/>
                <a:gridCol w="554025"/>
                <a:gridCol w="555625"/>
                <a:gridCol w="555625"/>
                <a:gridCol w="555625"/>
                <a:gridCol w="554025"/>
                <a:gridCol w="555625"/>
              </a:tblGrid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 Example.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34" name="Google Shape;234;p20"/>
          <p:cNvSpPr txBox="1"/>
          <p:nvPr>
            <p:ph idx="1" type="body"/>
          </p:nvPr>
        </p:nvSpPr>
        <p:spPr>
          <a:xfrm>
            <a:off x="838200" y="1028700"/>
            <a:ext cx="75438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Geometric interpretation.  To get next square, need to add next odd number: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1+3+5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206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5" name="Google Shape;235;p20"/>
          <p:cNvGraphicFramePr/>
          <p:nvPr/>
        </p:nvGraphicFramePr>
        <p:xfrm>
          <a:off x="23622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{0C141649-D9F8-46C3-A28F-7FEF8898A008}</a:tableStyleId>
              </a:tblPr>
              <a:tblGrid>
                <a:gridCol w="555625"/>
                <a:gridCol w="554025"/>
                <a:gridCol w="555625"/>
                <a:gridCol w="555625"/>
                <a:gridCol w="555625"/>
                <a:gridCol w="554025"/>
                <a:gridCol w="555625"/>
              </a:tblGrid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 Example.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41" name="Google Shape;241;p21"/>
          <p:cNvSpPr txBox="1"/>
          <p:nvPr>
            <p:ph idx="1" type="body"/>
          </p:nvPr>
        </p:nvSpPr>
        <p:spPr>
          <a:xfrm>
            <a:off x="838200" y="1028700"/>
            <a:ext cx="75438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Geometric interpretation.  To get next square, need to add next odd number: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1+3+5+7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206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p21"/>
          <p:cNvGraphicFramePr/>
          <p:nvPr/>
        </p:nvGraphicFramePr>
        <p:xfrm>
          <a:off x="23622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{0C141649-D9F8-46C3-A28F-7FEF8898A008}</a:tableStyleId>
              </a:tblPr>
              <a:tblGrid>
                <a:gridCol w="555625"/>
                <a:gridCol w="554025"/>
                <a:gridCol w="555625"/>
                <a:gridCol w="555625"/>
                <a:gridCol w="555625"/>
                <a:gridCol w="554025"/>
                <a:gridCol w="555625"/>
              </a:tblGrid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1" name="Google Shape;31;p4"/>
          <p:cNvSpPr txBox="1"/>
          <p:nvPr>
            <p:ph idx="1" type="body"/>
          </p:nvPr>
        </p:nvSpPr>
        <p:spPr>
          <a:xfrm>
            <a:off x="617650" y="626325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sequence of propositions is a sequence of dominos.</a:t>
            </a:r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6400" y="1771400"/>
            <a:ext cx="3787700" cy="28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 Example.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48" name="Google Shape;248;p22"/>
          <p:cNvSpPr txBox="1"/>
          <p:nvPr>
            <p:ph idx="1" type="body"/>
          </p:nvPr>
        </p:nvSpPr>
        <p:spPr>
          <a:xfrm>
            <a:off x="838200" y="1028700"/>
            <a:ext cx="7543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Geometric interpretation.  To get next square, need to add next odd number: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1+3+5+7+9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9" name="Google Shape;249;p22"/>
          <p:cNvGraphicFramePr/>
          <p:nvPr/>
        </p:nvGraphicFramePr>
        <p:xfrm>
          <a:off x="23622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{0C141649-D9F8-46C3-A28F-7FEF8898A008}</a:tableStyleId>
              </a:tblPr>
              <a:tblGrid>
                <a:gridCol w="555625"/>
                <a:gridCol w="554025"/>
                <a:gridCol w="555625"/>
                <a:gridCol w="555625"/>
                <a:gridCol w="555625"/>
                <a:gridCol w="554025"/>
                <a:gridCol w="555625"/>
              </a:tblGrid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 Example.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55" name="Google Shape;255;p23"/>
          <p:cNvSpPr txBox="1"/>
          <p:nvPr>
            <p:ph idx="1" type="body"/>
          </p:nvPr>
        </p:nvSpPr>
        <p:spPr>
          <a:xfrm>
            <a:off x="685800" y="1028700"/>
            <a:ext cx="77724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Geometric interpretation.  To get next square, need to add next odd number: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1+3+5+7+9 +11</a:t>
            </a:r>
            <a:endParaRPr/>
          </a:p>
          <a:p>
            <a:pPr indent="-952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6" name="Google Shape;256;p23"/>
          <p:cNvGraphicFramePr/>
          <p:nvPr/>
        </p:nvGraphicFramePr>
        <p:xfrm>
          <a:off x="23622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{0C141649-D9F8-46C3-A28F-7FEF8898A008}</a:tableStyleId>
              </a:tblPr>
              <a:tblGrid>
                <a:gridCol w="555625"/>
                <a:gridCol w="554025"/>
                <a:gridCol w="555625"/>
                <a:gridCol w="555625"/>
                <a:gridCol w="555625"/>
                <a:gridCol w="554025"/>
                <a:gridCol w="555625"/>
              </a:tblGrid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 Example.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62" name="Google Shape;262;p24"/>
          <p:cNvSpPr txBox="1"/>
          <p:nvPr>
            <p:ph idx="1" type="body"/>
          </p:nvPr>
        </p:nvSpPr>
        <p:spPr>
          <a:xfrm>
            <a:off x="762000" y="1028700"/>
            <a:ext cx="77724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Geometric interpretation.  To get next square, need to add next odd number: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1+3+5+7+9 +11+13</a:t>
            </a:r>
            <a:endParaRPr/>
          </a:p>
        </p:txBody>
      </p:sp>
      <p:graphicFrame>
        <p:nvGraphicFramePr>
          <p:cNvPr id="263" name="Google Shape;263;p24"/>
          <p:cNvGraphicFramePr/>
          <p:nvPr/>
        </p:nvGraphicFramePr>
        <p:xfrm>
          <a:off x="23622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{0C141649-D9F8-46C3-A28F-7FEF8898A008}</a:tableStyleId>
              </a:tblPr>
              <a:tblGrid>
                <a:gridCol w="555625"/>
                <a:gridCol w="554025"/>
                <a:gridCol w="555625"/>
                <a:gridCol w="555625"/>
                <a:gridCol w="555625"/>
                <a:gridCol w="554025"/>
                <a:gridCol w="555625"/>
              </a:tblGrid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 Example.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69" name="Google Shape;269;p25"/>
          <p:cNvSpPr txBox="1"/>
          <p:nvPr>
            <p:ph idx="1" type="body"/>
          </p:nvPr>
        </p:nvSpPr>
        <p:spPr>
          <a:xfrm>
            <a:off x="838200" y="1028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Geometric interpretation.  To get next square, need to add next odd number: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1+3+5+7+9+11+13=7</a:t>
            </a:r>
            <a:r>
              <a:rPr b="0" baseline="3000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graphicFrame>
        <p:nvGraphicFramePr>
          <p:cNvPr id="270" name="Google Shape;270;p25"/>
          <p:cNvGraphicFramePr/>
          <p:nvPr/>
        </p:nvGraphicFramePr>
        <p:xfrm>
          <a:off x="23622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{0C141649-D9F8-46C3-A28F-7FEF8898A008}</a:tableStyleId>
              </a:tblPr>
              <a:tblGrid>
                <a:gridCol w="555625"/>
                <a:gridCol w="554025"/>
                <a:gridCol w="555625"/>
                <a:gridCol w="555625"/>
                <a:gridCol w="555625"/>
                <a:gridCol w="554025"/>
                <a:gridCol w="555625"/>
              </a:tblGrid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02C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2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77" name="Google Shape;277;p26"/>
          <p:cNvSpPr txBox="1"/>
          <p:nvPr>
            <p:ph idx="1" type="body"/>
          </p:nvPr>
        </p:nvSpPr>
        <p:spPr>
          <a:xfrm>
            <a:off x="533400" y="1143000"/>
            <a:ext cx="8610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Basis Step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P(1) is true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= 1</a:t>
            </a:r>
            <a:r>
              <a:rPr b="0" baseline="3000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Inductive Step </a:t>
            </a:r>
            <a:endParaRPr sz="1800"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</a:t>
            </a:r>
            <a:r>
              <a:rPr b="1" i="0" lang="en-US" sz="18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P(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-US" sz="18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) is true then P(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-US" sz="18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+1) is true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true, </a:t>
            </a:r>
            <a:r>
              <a:rPr lang="en-US" sz="1800"/>
              <a:t>   </a:t>
            </a:r>
            <a:endParaRPr sz="1800"/>
          </a:p>
          <a:p>
            <a:pPr indent="0" lvl="0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   1 + 3 + 5 + 7 + ... + (2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- 1) =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1 + 3 + 5 + 7 + ... + (2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- 1) + (2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+ 1) = (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follows:</a:t>
            </a:r>
            <a:endParaRPr sz="1800"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+ 3 + 5 + 7 + ... + (2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- 1)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(2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+ 1)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3000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(2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r>
              <a:rPr lang="en-US" sz="1800"/>
              <a:t>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27"/>
          <p:cNvCxnSpPr/>
          <p:nvPr/>
        </p:nvCxnSpPr>
        <p:spPr>
          <a:xfrm rot="10800000">
            <a:off x="4000525" y="4492525"/>
            <a:ext cx="1017000" cy="224100"/>
          </a:xfrm>
          <a:prstGeom prst="straightConnector1">
            <a:avLst/>
          </a:prstGeom>
          <a:noFill/>
          <a:ln cap="flat" cmpd="sng" w="76200">
            <a:solidFill>
              <a:srgbClr val="01EA8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84" name="Google Shape;284;p27"/>
          <p:cNvCxnSpPr/>
          <p:nvPr/>
        </p:nvCxnSpPr>
        <p:spPr>
          <a:xfrm flipH="1" rot="10800000">
            <a:off x="2162375" y="4505500"/>
            <a:ext cx="854700" cy="260100"/>
          </a:xfrm>
          <a:prstGeom prst="straightConnector1">
            <a:avLst/>
          </a:prstGeom>
          <a:noFill/>
          <a:ln cap="flat" cmpd="sng" w="76200">
            <a:solidFill>
              <a:srgbClr val="01EA89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85" name="Google Shape;285;p27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86" name="Google Shape;286;p27"/>
          <p:cNvSpPr txBox="1"/>
          <p:nvPr>
            <p:ph idx="1" type="body"/>
          </p:nvPr>
        </p:nvSpPr>
        <p:spPr>
          <a:xfrm>
            <a:off x="533400" y="1143000"/>
            <a:ext cx="86106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Prove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3000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 n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divisible by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all positive integers.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P(n):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 n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divisible by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Basis Step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P(1):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- 1 = 0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divisible by 3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Inductive Step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8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P(n) is true then P(n+1) is true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</a:t>
            </a:r>
            <a:r>
              <a:rPr lang="en-US" sz="1800"/>
              <a:t>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integer.</a:t>
            </a:r>
            <a:endParaRPr b="1" sz="1800"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P(n):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 n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divisible by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true.</a:t>
            </a:r>
            <a:endParaRPr sz="1800"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P(n+1):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(n+1)</a:t>
            </a:r>
            <a:r>
              <a:rPr b="0" baseline="3000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 (n+1)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divisible by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(n+1)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(n+1) 	= n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+ 3n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+ 3n + 1 - n - 1</a:t>
            </a:r>
            <a:endParaRPr sz="1800"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	= (n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n) + 3n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+ 3n</a:t>
            </a:r>
            <a:endParaRPr sz="1800"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	= (n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n) +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n)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533400" y="4686150"/>
            <a:ext cx="1676400" cy="384900"/>
          </a:xfrm>
          <a:prstGeom prst="rect">
            <a:avLst/>
          </a:prstGeom>
          <a:solidFill>
            <a:srgbClr val="01EA8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Divisible by 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4765600" y="4609350"/>
            <a:ext cx="1602600" cy="369300"/>
          </a:xfrm>
          <a:prstGeom prst="rect">
            <a:avLst/>
          </a:prstGeom>
          <a:solidFill>
            <a:srgbClr val="01EA8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Divisible by 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95" name="Google Shape;295;p28"/>
          <p:cNvSpPr txBox="1"/>
          <p:nvPr>
            <p:ph idx="1" type="body"/>
          </p:nvPr>
        </p:nvSpPr>
        <p:spPr>
          <a:xfrm>
            <a:off x="685800" y="1143000"/>
            <a:ext cx="8458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Prove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b="1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b="1"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&lt; n!</a:t>
            </a:r>
            <a:r>
              <a:rPr b="1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for all  </a:t>
            </a:r>
            <a:r>
              <a:rPr b="1"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 ≥ 4.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i="0" sz="1800" u="non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95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AutoNum type="arabicPeriod"/>
            </a:pP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Basis Step: 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P(4) = 2</a:t>
            </a:r>
            <a:r>
              <a:rPr baseline="30000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4! =16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24      (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095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AutoNum type="arabicPeriod"/>
            </a:pP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Inductive Step: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 P(n)  is true then P(n+1) is also true: We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need to show: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baseline="30000" lang="en-US" sz="1800">
                <a:latin typeface="Roboto"/>
                <a:ea typeface="Roboto"/>
                <a:cs typeface="Roboto"/>
                <a:sym typeface="Roboto"/>
              </a:rPr>
              <a:t>n+1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 &lt; (n+1)!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0" sz="18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n+1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2 . 2</a:t>
            </a:r>
            <a:r>
              <a:rPr baseline="30000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US" sz="1800">
                <a:latin typeface="Roboto"/>
                <a:ea typeface="Roboto"/>
                <a:cs typeface="Roboto"/>
                <a:sym typeface="Roboto"/>
              </a:rPr>
              <a:t>n+1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2 . 2</a:t>
            </a:r>
            <a:r>
              <a:rPr baseline="30000" lang="en-US" sz="18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2. n!              (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we assumed 2</a:t>
            </a:r>
            <a:r>
              <a:rPr baseline="30000" lang="en-US" sz="18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 &lt; n! 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US" sz="1800">
                <a:latin typeface="Roboto"/>
                <a:ea typeface="Roboto"/>
                <a:cs typeface="Roboto"/>
                <a:sym typeface="Roboto"/>
              </a:rPr>
              <a:t>n+1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2 . 2</a:t>
            </a:r>
            <a:r>
              <a:rPr baseline="30000" lang="en-US" sz="18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-US" sz="1800" u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(n+1)n!          (2&lt;n+1)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US" sz="1800">
                <a:latin typeface="Roboto"/>
                <a:ea typeface="Roboto"/>
                <a:cs typeface="Roboto"/>
                <a:sym typeface="Roboto"/>
              </a:rPr>
              <a:t>n+1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2 . 2</a:t>
            </a:r>
            <a:r>
              <a:rPr baseline="30000" lang="en-US" sz="18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(n+1)!</a:t>
            </a:r>
            <a:endParaRPr i="0" sz="18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PROVED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baseline="30000" i="0" lang="en-US" sz="18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Strong Induction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02" name="Google Shape;302;p29"/>
          <p:cNvSpPr txBox="1"/>
          <p:nvPr>
            <p:ph idx="1" type="body"/>
          </p:nvPr>
        </p:nvSpPr>
        <p:spPr>
          <a:xfrm>
            <a:off x="533400" y="1143000"/>
            <a:ext cx="8610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regular induction:</a:t>
            </a:r>
            <a:endParaRPr sz="1800"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– 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basis step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P(1) and</a:t>
            </a:r>
            <a:endParaRPr sz="1800"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 inductive step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P(n-1)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P(n)</a:t>
            </a:r>
            <a:endParaRPr sz="1800"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Strong induction uses:</a:t>
            </a:r>
            <a:endParaRPr sz="1800"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–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basis step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P(1) and</a:t>
            </a:r>
            <a:endParaRPr sz="1800"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–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inductive step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P(1)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P(2) … P(n-2)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P(n-1)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P(n)</a:t>
            </a:r>
            <a:endParaRPr sz="1800"/>
          </a:p>
          <a:p>
            <a:pPr indent="-273050" lvl="0" marL="273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Show that a positive integer greater than 1 can be written as a product of primes.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Strong Induction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09" name="Google Shape;309;p30"/>
          <p:cNvSpPr txBox="1"/>
          <p:nvPr>
            <p:ph idx="1" type="body"/>
          </p:nvPr>
        </p:nvSpPr>
        <p:spPr>
          <a:xfrm>
            <a:off x="217487" y="1045369"/>
            <a:ext cx="8610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Show that a positive integer greater than 1 can be written as a product of primes.</a:t>
            </a:r>
            <a:endParaRPr b="1" i="0" sz="1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Impact"/>
              <a:buAutoNum type="arabicPeriod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Basis step: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P(2) is true</a:t>
            </a:r>
            <a:endParaRPr sz="1800"/>
          </a:p>
          <a:p>
            <a:pPr indent="-4191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Impact"/>
              <a:buAutoNum type="arabicPeriod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Inductive step: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true for P(2), P(3), … P(n)</a:t>
            </a:r>
            <a:endParaRPr sz="18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Show that P(n+1) is true as well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Cases: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prime then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P(n+1)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trivially true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n+1 is a composite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it can be written as a product of two integers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(n+1) = a*b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1&lt; a ,b &lt; n+1</a:t>
            </a:r>
            <a:endParaRPr sz="18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assumption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P(a)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P(b)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holds.</a:t>
            </a:r>
            <a:endParaRPr sz="18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Thus,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n+1 can be written as a product of primes</a:t>
            </a:r>
            <a:endParaRPr sz="1800"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proof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Book References</a:t>
            </a:r>
            <a:endParaRPr/>
          </a:p>
        </p:txBody>
      </p:sp>
      <p:sp>
        <p:nvSpPr>
          <p:cNvPr id="316" name="Google Shape;316;p31"/>
          <p:cNvSpPr txBox="1"/>
          <p:nvPr/>
        </p:nvSpPr>
        <p:spPr>
          <a:xfrm>
            <a:off x="421850" y="1112550"/>
            <a:ext cx="8636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5 (Page 311)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◆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(3, 4, 5, 7, 12, 13, 15, 16, 17, 18) (Page-329)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8" name="Google Shape;38;p5"/>
          <p:cNvSpPr txBox="1"/>
          <p:nvPr>
            <p:ph idx="1" type="body"/>
          </p:nvPr>
        </p:nvSpPr>
        <p:spPr>
          <a:xfrm>
            <a:off x="609600" y="108585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sequence of propositions is a sequence of dominos.</a:t>
            </a:r>
            <a:endParaRPr/>
          </a:p>
        </p:txBody>
      </p:sp>
      <p:sp>
        <p:nvSpPr>
          <p:cNvPr id="39" name="Google Shape;39;p5"/>
          <p:cNvSpPr txBox="1"/>
          <p:nvPr/>
        </p:nvSpPr>
        <p:spPr>
          <a:xfrm>
            <a:off x="5761037" y="3028950"/>
            <a:ext cx="3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85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/>
        </p:nvSpPr>
        <p:spPr>
          <a:xfrm>
            <a:off x="7467600" y="25717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42" name="Google Shape;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7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/>
        </p:nvSpPr>
        <p:spPr>
          <a:xfrm>
            <a:off x="6119812" y="2571750"/>
            <a:ext cx="7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9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mino" id="45" name="Google Shape;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51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/>
        </p:nvSpPr>
        <p:spPr>
          <a:xfrm>
            <a:off x="3276600" y="2559844"/>
            <a:ext cx="7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47" name="Google Shape;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/>
        </p:nvSpPr>
        <p:spPr>
          <a:xfrm>
            <a:off x="1828800" y="2559844"/>
            <a:ext cx="7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/>
          <p:nvPr/>
        </p:nvSpPr>
        <p:spPr>
          <a:xfrm>
            <a:off x="381000" y="2559844"/>
            <a:ext cx="7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type="title"/>
          </p:nvPr>
        </p:nvSpPr>
        <p:spPr>
          <a:xfrm>
            <a:off x="0" y="177165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56" name="Google Shape;56;p6"/>
          <p:cNvSpPr txBox="1"/>
          <p:nvPr>
            <p:ph idx="1" type="body"/>
          </p:nvPr>
        </p:nvSpPr>
        <p:spPr>
          <a:xfrm>
            <a:off x="609600" y="108585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can conclude that all the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dominos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fall!</a:t>
            </a:r>
            <a:endParaRPr/>
          </a:p>
        </p:txBody>
      </p:sp>
      <p:sp>
        <p:nvSpPr>
          <p:cNvPr id="57" name="Google Shape;57;p6"/>
          <p:cNvSpPr txBox="1"/>
          <p:nvPr/>
        </p:nvSpPr>
        <p:spPr>
          <a:xfrm>
            <a:off x="5761037" y="3028950"/>
            <a:ext cx="3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58" name="Google Shape;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85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 txBox="1"/>
          <p:nvPr/>
        </p:nvSpPr>
        <p:spPr>
          <a:xfrm>
            <a:off x="7467600" y="25717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60" name="Google Shape;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7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 txBox="1"/>
          <p:nvPr/>
        </p:nvSpPr>
        <p:spPr>
          <a:xfrm>
            <a:off x="6119812" y="2571750"/>
            <a:ext cx="7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62" name="Google Shape;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9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mino" id="63" name="Google Shape;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51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/>
          <p:nvPr/>
        </p:nvSpPr>
        <p:spPr>
          <a:xfrm>
            <a:off x="3276600" y="2559844"/>
            <a:ext cx="7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65" name="Google Shape;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"/>
          <p:cNvSpPr txBox="1"/>
          <p:nvPr/>
        </p:nvSpPr>
        <p:spPr>
          <a:xfrm>
            <a:off x="1828800" y="2559844"/>
            <a:ext cx="7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67" name="Google Shape;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6"/>
          <p:cNvSpPr txBox="1"/>
          <p:nvPr/>
        </p:nvSpPr>
        <p:spPr>
          <a:xfrm>
            <a:off x="381000" y="2559844"/>
            <a:ext cx="7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74" name="Google Shape;74;p7"/>
          <p:cNvSpPr txBox="1"/>
          <p:nvPr>
            <p:ph idx="1" type="body"/>
          </p:nvPr>
        </p:nvSpPr>
        <p:spPr>
          <a:xfrm>
            <a:off x="609600" y="108585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can conclude that all the </a:t>
            </a:r>
            <a:r>
              <a:rPr lang="en-US"/>
              <a:t>dominos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fall!</a:t>
            </a:r>
            <a:endParaRPr/>
          </a:p>
        </p:txBody>
      </p:sp>
      <p:sp>
        <p:nvSpPr>
          <p:cNvPr id="75" name="Google Shape;75;p7"/>
          <p:cNvSpPr txBox="1"/>
          <p:nvPr/>
        </p:nvSpPr>
        <p:spPr>
          <a:xfrm>
            <a:off x="5761037" y="3028950"/>
            <a:ext cx="3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76" name="Google Shape;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50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/>
          <p:nvPr/>
        </p:nvSpPr>
        <p:spPr>
          <a:xfrm>
            <a:off x="1454150" y="30289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78" name="Google Shape;7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85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 txBox="1"/>
          <p:nvPr/>
        </p:nvSpPr>
        <p:spPr>
          <a:xfrm>
            <a:off x="7467600" y="25717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80" name="Google Shape;8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7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7"/>
          <p:cNvSpPr txBox="1"/>
          <p:nvPr/>
        </p:nvSpPr>
        <p:spPr>
          <a:xfrm>
            <a:off x="6119812" y="2571750"/>
            <a:ext cx="7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82" name="Google Shape;8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29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llingDomino" id="83" name="Google Shape;8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2403871"/>
            <a:ext cx="858440" cy="1368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mino" id="84" name="Google Shape;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51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 txBox="1"/>
          <p:nvPr/>
        </p:nvSpPr>
        <p:spPr>
          <a:xfrm>
            <a:off x="3276600" y="2559844"/>
            <a:ext cx="7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2209800" y="2559844"/>
            <a:ext cx="7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92" name="Google Shape;92;p8"/>
          <p:cNvSpPr txBox="1"/>
          <p:nvPr>
            <p:ph idx="1" type="body"/>
          </p:nvPr>
        </p:nvSpPr>
        <p:spPr>
          <a:xfrm>
            <a:off x="609600" y="108585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can conclude that all the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dominos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fall!</a:t>
            </a:r>
            <a:endParaRPr/>
          </a:p>
        </p:txBody>
      </p:sp>
      <p:sp>
        <p:nvSpPr>
          <p:cNvPr id="93" name="Google Shape;93;p8"/>
          <p:cNvSpPr txBox="1"/>
          <p:nvPr/>
        </p:nvSpPr>
        <p:spPr>
          <a:xfrm>
            <a:off x="5761037" y="3028950"/>
            <a:ext cx="3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94" name="Google Shape;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50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8"/>
          <p:cNvSpPr txBox="1"/>
          <p:nvPr/>
        </p:nvSpPr>
        <p:spPr>
          <a:xfrm>
            <a:off x="1454150" y="30289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350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8"/>
          <p:cNvSpPr txBox="1"/>
          <p:nvPr/>
        </p:nvSpPr>
        <p:spPr>
          <a:xfrm>
            <a:off x="2901950" y="30289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98" name="Google Shape;9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85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8"/>
          <p:cNvSpPr txBox="1"/>
          <p:nvPr/>
        </p:nvSpPr>
        <p:spPr>
          <a:xfrm>
            <a:off x="7467600" y="25717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100" name="Google Shape;10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7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 txBox="1"/>
          <p:nvPr/>
        </p:nvSpPr>
        <p:spPr>
          <a:xfrm>
            <a:off x="6119812" y="2571750"/>
            <a:ext cx="7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102" name="Google Shape;10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29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llingDomino" id="103" name="Google Shape;10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0" y="2403871"/>
            <a:ext cx="858440" cy="1368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8"/>
          <p:cNvSpPr txBox="1"/>
          <p:nvPr/>
        </p:nvSpPr>
        <p:spPr>
          <a:xfrm>
            <a:off x="3733800" y="2559844"/>
            <a:ext cx="7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10" name="Google Shape;110;p9"/>
          <p:cNvSpPr txBox="1"/>
          <p:nvPr>
            <p:ph idx="1" type="body"/>
          </p:nvPr>
        </p:nvSpPr>
        <p:spPr>
          <a:xfrm>
            <a:off x="609600" y="108585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can conclude that all the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dominos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fall!</a:t>
            </a:r>
            <a:endParaRPr/>
          </a:p>
        </p:txBody>
      </p:sp>
      <p:pic>
        <p:nvPicPr>
          <p:cNvPr descr="fallenDomino"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637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9"/>
          <p:cNvSpPr txBox="1"/>
          <p:nvPr/>
        </p:nvSpPr>
        <p:spPr>
          <a:xfrm>
            <a:off x="4313237" y="30289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5761037" y="3028950"/>
            <a:ext cx="3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50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9"/>
          <p:cNvSpPr txBox="1"/>
          <p:nvPr/>
        </p:nvSpPr>
        <p:spPr>
          <a:xfrm>
            <a:off x="1454150" y="30289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350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"/>
          <p:cNvSpPr txBox="1"/>
          <p:nvPr/>
        </p:nvSpPr>
        <p:spPr>
          <a:xfrm>
            <a:off x="2901950" y="30289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ingDomino" id="118" name="Google Shape;1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9012" y="2403871"/>
            <a:ext cx="858440" cy="1368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mino" id="119" name="Google Shape;11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85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 txBox="1"/>
          <p:nvPr/>
        </p:nvSpPr>
        <p:spPr>
          <a:xfrm>
            <a:off x="7467600" y="25717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mino" id="121" name="Google Shape;12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07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 txBox="1"/>
          <p:nvPr/>
        </p:nvSpPr>
        <p:spPr>
          <a:xfrm>
            <a:off x="6119812" y="2571750"/>
            <a:ext cx="7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28" name="Google Shape;128;p10"/>
          <p:cNvSpPr txBox="1"/>
          <p:nvPr>
            <p:ph idx="1" type="body"/>
          </p:nvPr>
        </p:nvSpPr>
        <p:spPr>
          <a:xfrm>
            <a:off x="609600" y="108585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can conclude that all the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dominos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fall!</a:t>
            </a:r>
            <a:endParaRPr/>
          </a:p>
        </p:txBody>
      </p:sp>
      <p:pic>
        <p:nvPicPr>
          <p:cNvPr descr="fallenDomino"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637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 txBox="1"/>
          <p:nvPr/>
        </p:nvSpPr>
        <p:spPr>
          <a:xfrm>
            <a:off x="4313237" y="30289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1437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/>
          <p:nvPr/>
        </p:nvSpPr>
        <p:spPr>
          <a:xfrm>
            <a:off x="5761037" y="3028950"/>
            <a:ext cx="3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133" name="Google Shape;1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50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/>
          <p:nvPr/>
        </p:nvSpPr>
        <p:spPr>
          <a:xfrm>
            <a:off x="1454150" y="30289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350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0"/>
          <p:cNvSpPr txBox="1"/>
          <p:nvPr/>
        </p:nvSpPr>
        <p:spPr>
          <a:xfrm>
            <a:off x="2901950" y="30289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ingDomino" id="137" name="Google Shape;1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6812" y="2403871"/>
            <a:ext cx="858440" cy="1368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mino" id="138" name="Google Shape;13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8575" y="2494359"/>
            <a:ext cx="492919" cy="12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0"/>
          <p:cNvSpPr txBox="1"/>
          <p:nvPr/>
        </p:nvSpPr>
        <p:spPr>
          <a:xfrm>
            <a:off x="7467600" y="25717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6553200" y="2571750"/>
            <a:ext cx="7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0" y="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Mathematical Induction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46" name="Google Shape;146;p11"/>
          <p:cNvSpPr txBox="1"/>
          <p:nvPr>
            <p:ph idx="1" type="body"/>
          </p:nvPr>
        </p:nvSpPr>
        <p:spPr>
          <a:xfrm>
            <a:off x="609600" y="108585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can conclude that all the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dominos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fall!</a:t>
            </a:r>
            <a:endParaRPr/>
          </a:p>
        </p:txBody>
      </p:sp>
      <p:pic>
        <p:nvPicPr>
          <p:cNvPr descr="fallenDomino"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637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1"/>
          <p:cNvSpPr txBox="1"/>
          <p:nvPr/>
        </p:nvSpPr>
        <p:spPr>
          <a:xfrm>
            <a:off x="4313237" y="30289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149" name="Google Shape;1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1437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1"/>
          <p:cNvSpPr txBox="1"/>
          <p:nvPr/>
        </p:nvSpPr>
        <p:spPr>
          <a:xfrm>
            <a:off x="5761037" y="3028950"/>
            <a:ext cx="3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50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/>
          <p:nvPr/>
        </p:nvSpPr>
        <p:spPr>
          <a:xfrm>
            <a:off x="1454150" y="30289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350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2901950" y="30289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enDomino"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914650"/>
            <a:ext cx="1222772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/>
          <p:nvPr/>
        </p:nvSpPr>
        <p:spPr>
          <a:xfrm>
            <a:off x="7162800" y="3028950"/>
            <a:ext cx="73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llingDomino" id="157" name="Google Shape;15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0" y="2403871"/>
            <a:ext cx="858440" cy="136802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"/>
          <p:cNvSpPr txBox="1"/>
          <p:nvPr/>
        </p:nvSpPr>
        <p:spPr>
          <a:xfrm>
            <a:off x="7854950" y="2457450"/>
            <a:ext cx="10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