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0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5143500" cx="9144000"/>
  <p:notesSz cx="7315200" cy="9601200"/>
  <p:embeddedFontLst>
    <p:embeddedFont>
      <p:font typeface="Roboto Slab"/>
      <p:regular r:id="rId44"/>
      <p:bold r:id="rId45"/>
    </p:embeddedFon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0353C6-B854-4399-AE56-7AE184A5B3DB}">
  <a:tblStyle styleId="{B00353C6-B854-4399-AE56-7AE184A5B3D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RobotoSlab-regular.fntdata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29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9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p30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30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31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3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38200" y="102870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02870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994172"/>
            <a:ext cx="9144000" cy="34500"/>
          </a:xfrm>
          <a:prstGeom prst="rect">
            <a:avLst/>
          </a:prstGeom>
          <a:solidFill>
            <a:srgbClr val="018952"/>
          </a:solidFill>
          <a:ln cap="flat" cmpd="sng" w="22225">
            <a:solidFill>
              <a:srgbClr val="0189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4800600"/>
            <a:ext cx="53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38200" y="102870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>
            <a:off x="0" y="994172"/>
            <a:ext cx="9144000" cy="34500"/>
          </a:xfrm>
          <a:prstGeom prst="rect">
            <a:avLst/>
          </a:prstGeom>
          <a:solidFill>
            <a:srgbClr val="018952"/>
          </a:solidFill>
          <a:ln cap="flat" cmpd="sng" w="22225">
            <a:solidFill>
              <a:srgbClr val="0189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8610600" y="4800600"/>
            <a:ext cx="53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02870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/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CSE 101: Discrete Mathematics</a:t>
            </a:r>
            <a:endParaRPr b="0" i="0" sz="4000" u="none" cap="none" strike="noStrike">
              <a:solidFill>
                <a:srgbClr val="26262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00" y="1157813"/>
            <a:ext cx="1828800" cy="223123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/>
        </p:nvSpPr>
        <p:spPr>
          <a:xfrm>
            <a:off x="1730100" y="3134456"/>
            <a:ext cx="5683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AD010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AD0101"/>
                </a:solidFill>
                <a:latin typeface="Roboto Slab"/>
                <a:ea typeface="Roboto Slab"/>
                <a:cs typeface="Roboto Slab"/>
                <a:sym typeface="Roboto Slab"/>
              </a:rPr>
              <a:t>Department of Computer Science and Engineering(CSE)</a:t>
            </a:r>
            <a:endParaRPr b="0" i="0" sz="1300" u="none" cap="none" strike="noStrike">
              <a:solidFill>
                <a:srgbClr val="AD010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AD0101"/>
                </a:solidFill>
                <a:latin typeface="Roboto Slab"/>
                <a:ea typeface="Roboto Slab"/>
                <a:cs typeface="Roboto Slab"/>
                <a:sym typeface="Roboto Slab"/>
              </a:rPr>
              <a:t>Green University of Bangladesh(GUB)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5"/>
          <p:cNvSpPr txBox="1"/>
          <p:nvPr/>
        </p:nvSpPr>
        <p:spPr>
          <a:xfrm flipH="1">
            <a:off x="5039925" y="1157825"/>
            <a:ext cx="3776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08 Counting</a:t>
            </a:r>
            <a:endParaRPr b="1" i="0" sz="4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Inclusion Exclusion Principle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04800" y="1028700"/>
            <a:ext cx="85344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in counts where the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decomposition yields two dependent count tasks with overlapping elements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used the sum rule some elements would be counted twice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Inclusion exclusion principle: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sum rule and then corrects for the overlapping elements.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used the principle for the cardinality of the set union.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|A U B| = |A| + |B| - |A ∩ B|</a:t>
            </a:r>
            <a:endParaRPr b="0" i="0" sz="2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3025" y="3229225"/>
            <a:ext cx="4071973" cy="19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Inclusion Exclusion Principle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304800" y="1028700"/>
            <a:ext cx="8534400" cy="1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How many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bit strings of length 8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 with a bit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end with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easy to count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strings that start with 1.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are there?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baseline="3000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easy to count the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strings that end with 00.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are there?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baseline="3000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Is it OK to add the two numbers to get the answer?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baseline="3000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+ 2</a:t>
            </a:r>
            <a:r>
              <a:rPr b="0" baseline="3000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04800" y="2695675"/>
            <a:ext cx="842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No. Overcount.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some strings that can both start with 1</a:t>
            </a: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end with 00. These strings are counted in twice.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04800" y="3495650"/>
            <a:ext cx="80580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How to deal with it? How to correct for overlap?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of strings were counted twice?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baseline="3000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(1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xxxxx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00)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Thus we can correct for the overlap simply by using: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baseline="3000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+ 2</a:t>
            </a:r>
            <a:r>
              <a:rPr b="0" baseline="3000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– 2</a:t>
            </a:r>
            <a:r>
              <a:rPr b="0" baseline="3000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= 128+ 64-32 =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160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Pigeonhole principle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04800" y="1028700"/>
            <a:ext cx="8534400" cy="23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you have a set of objects and a set of bins used to store objects.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pigeonhole principle states that if there are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more objects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than bins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there is at least one bin with more than one object.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Example: 7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balls and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bins to store them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50" y="3565075"/>
            <a:ext cx="3864769" cy="1207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4641" r="13504" t="0"/>
          <a:stretch/>
        </p:blipFill>
        <p:spPr>
          <a:xfrm>
            <a:off x="4328400" y="3565075"/>
            <a:ext cx="4630700" cy="12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1659900" y="2925300"/>
            <a:ext cx="582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At least one bin with more than 1 ball exists.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Pigeonhole principle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304800" y="1028700"/>
            <a:ext cx="8534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Char char="●"/>
            </a:pPr>
            <a:r>
              <a:rPr b="1" i="0" lang="en-US" sz="2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Theorem</a:t>
            </a:r>
            <a:r>
              <a:rPr b="1" i="0" lang="en-US" sz="2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If there are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k+1 objects </a:t>
            </a:r>
            <a:r>
              <a:rPr b="1" i="0" lang="en-US" sz="2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 bins</a:t>
            </a:r>
            <a:r>
              <a:rPr b="1" i="0" lang="en-US" sz="2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Then there is at least one bin with two or more objects.</a:t>
            </a:r>
            <a:endParaRPr b="0" i="0" sz="2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59800" y="3194250"/>
            <a:ext cx="8892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Proof. (</a:t>
            </a:r>
            <a:r>
              <a:rPr b="1" i="0" lang="en-US" sz="21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by contradiction</a:t>
            </a:r>
            <a:r>
              <a:rPr b="1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2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that we have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 + 1 </a:t>
            </a:r>
            <a:r>
              <a:rPr b="0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objects and every bin has at most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one element</a:t>
            </a:r>
            <a:r>
              <a:rPr b="0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Then the total number of elements is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0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which is a contradiction.</a:t>
            </a:r>
            <a:endParaRPr b="0" i="0" sz="2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of proof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975" y="2105875"/>
            <a:ext cx="5897915" cy="10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Pigeonhole principle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304800" y="1028700"/>
            <a:ext cx="8713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367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people. Are there any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two people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who has the same birthday?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days are in the year?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365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there must be at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least two people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the same birthday.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Generalized Pigeonhole principle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304800" y="1028700"/>
            <a:ext cx="8534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often say more about the number of objects.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Say we have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 bins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12 objects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What is it we can say about the bins and number of elements they hold?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must be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bin with at least 3 elements</a:t>
            </a: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Why?</a:t>
            </a:r>
            <a:endParaRPr b="0" i="0" sz="2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304800" y="3656450"/>
            <a:ext cx="824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there is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 bin with more than 2 elements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Then the max number of elements we can have in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 bins is 10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We need to place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so at least one bin should have at least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elements.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Generalized Pigeonhole principle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304800" y="1028700"/>
            <a:ext cx="8534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Theorem. </a:t>
            </a: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b="1" i="1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objects are placed into k bins then there is at least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bin containing at least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objects.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Example.</a:t>
            </a: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100 people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Can you tell something about the number of people born in the same month.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5425" y="1490925"/>
            <a:ext cx="681036" cy="3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6650" y="3623400"/>
            <a:ext cx="1885949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409975" y="3128975"/>
            <a:ext cx="734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There exists a month in which at least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=                                   people were born.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Generalized Pigeonhole principle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179000" y="1036100"/>
            <a:ext cx="8687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Theorem. </a:t>
            </a: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b="1" i="1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objects are placed into k bins then there is at least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bin containing at least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objects.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the minimum number of students required in a discrete mathematics class to be sure that at least six will receive the same grades, (A,B,C,D and F)?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6 = ceiling(N/5)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Formula: N 	= k ( r - 1 ) + 1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= 5 ( 6 - 1 ) + 1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= 26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7000" y="1505725"/>
            <a:ext cx="681036" cy="3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4840075" y="3515350"/>
            <a:ext cx="371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= total number of objects.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 = number of bins.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 = number of at least objects.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Permutations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210225" y="1028700"/>
            <a:ext cx="86289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permutation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 set of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distinct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objects is an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ordered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arrangement of the objects. 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the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objects are distinct, they cannot be selected more than once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Furthermore, the order of the arrangement matters.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we have a set S with n elements. S={a,b,c}.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Permutations of S: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b c   a c b    b a c    b c a    c a b    c b a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Number of Permutations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304800" y="1028700"/>
            <a:ext cx="85344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we have a set S with n elements.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S={a</a:t>
            </a:r>
            <a:r>
              <a:rPr b="0" baseline="-25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a</a:t>
            </a:r>
            <a:r>
              <a:rPr b="0" baseline="-25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… a</a:t>
            </a:r>
            <a:r>
              <a:rPr b="0" baseline="-25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How many different permutations are there?</a:t>
            </a:r>
            <a:endParaRPr b="0" i="0" sz="2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how many different ways we can choose the first element of the permutation?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(either a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a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… or a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Assume we picked a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how many different ways we can choose the remaining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elements?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(either a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a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… or a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but not a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Assume we picked a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In how many different ways we can choose the remaining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elements?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n-2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(either a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a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… or a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but not a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not a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P(n,n) = n.(n-1)(n-2)…1 = n!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Counting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388850" y="1196775"/>
            <a:ext cx="8534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we have a set of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objects with certain properties.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Counting is used to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determine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of these objects.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available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phone numbers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 11 digits in the local  calling area.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possible matches (football, cricket) given the number of team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members.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Number of Permutations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304800" y="1028700"/>
            <a:ext cx="8534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1.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permutations of letters {a,b,c} are there?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permutations is: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P(n,n) =P(3,3) =3! = 6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Verify: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abc   acb   bac   bca   cab   cba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Number of Permutations</a:t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304800" y="1028700"/>
            <a:ext cx="8534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2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permutations of letters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B C D E F G 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 a substring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ABC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Idea: consider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ABC as one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 and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D,E,F,G,H as other 5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elements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the total of 6 elements.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we need to count the number of permutation of these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elements.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6! = 720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K-Permutations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304800" y="1028700"/>
            <a:ext cx="85344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1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k-permutation</a:t>
            </a:r>
            <a:r>
              <a:rPr b="1" i="1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an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ordered</a:t>
            </a:r>
            <a:r>
              <a:rPr b="1" i="1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arrangement of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 elements </a:t>
            </a:r>
            <a:r>
              <a:rPr b="1" i="1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a set.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k-permutations of a set with n distinct elements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is: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P(n,k) = n(n-1)(n-2)…(n-k+1)= n!/(n-k)!</a:t>
            </a:r>
            <a:endParaRPr b="0" i="0" sz="2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we have a set S with n elements. S={a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… 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1st element of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k-permutation may be any of the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elements in the set.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2nd element of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k-permutation may be any of the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remaining elements of the set.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so on. For last element of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k-permutation, there are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n-k+1</a:t>
            </a:r>
            <a:r>
              <a:rPr b="0" i="1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elements remaining to choose from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K-Permutations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304800" y="1028700"/>
            <a:ext cx="8534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2-permutations of set {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a,b,c} are: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ab, ac, ba, bc, ca, cb.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2-permutations of this 3-element set is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P(n,k) = P(3,2) = 6.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Combination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304800" y="1028700"/>
            <a:ext cx="85344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k-combination</a:t>
            </a:r>
            <a:r>
              <a:rPr b="1" i="1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elements of a set is an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unordered selection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 elements </a:t>
            </a:r>
            <a:r>
              <a:rPr b="0" i="1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the set. 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Thus, a k-combination is simply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subset of the set with </a:t>
            </a:r>
            <a:r>
              <a:rPr b="0" i="1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 elements.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r>
              <a:rPr b="0" i="0" lang="en-US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2-combinations of the set {a,b,c}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b   a c    b c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b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covers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2-permutations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b </a:t>
            </a:r>
            <a:r>
              <a:rPr b="1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 a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Combination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304800" y="1028700"/>
            <a:ext cx="8534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Theorem: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k-combinations</a:t>
            </a:r>
            <a:r>
              <a:rPr b="0" i="1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 set with n distinct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elements, where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is a positive integer and k is an integer with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3550" y="1390075"/>
            <a:ext cx="115848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8104" y="1810325"/>
            <a:ext cx="2673574" cy="9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487575" y="2780875"/>
            <a:ext cx="8211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Proof: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k-permutations of the set can be obtained by first</a:t>
            </a:r>
            <a:r>
              <a:rPr b="1" i="1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forming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C(n,k) k-combinations of the set, and then ordering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elements in each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k-combination, which can be done in P(k,k)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ways. Consequently,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1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P(n,k) = C(n,k) * P(k,k).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implies that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1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C(n,k) = P(n,k) / P(k,k) = P(n,k) / k! = n! / (k! (n-k)!)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Combination</a:t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304800" y="10287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Intuition (example):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elements A1, A2, A3, A4 and A5 in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set. All 3-combinations of elements are: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5429375" y="1714500"/>
            <a:ext cx="3269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combination cover many 3-permutations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A1 A2 A3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A1 A3 A2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A2 A1 A3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A2 A3 A1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A3 A1 A2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A3 A2 A1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533400" y="1714500"/>
            <a:ext cx="28194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A1 A2 A3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A1 A2 A4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A1 A2 A5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A1 A3 A4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A1 A3 A5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A1 A4 A5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A2 A3 A4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A2 A3 A5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A2 A4 A5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A3 A4 A5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Total of 10.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2" name="Google Shape;232;p30"/>
          <p:cNvCxnSpPr/>
          <p:nvPr/>
        </p:nvCxnSpPr>
        <p:spPr>
          <a:xfrm>
            <a:off x="2049550" y="1892675"/>
            <a:ext cx="3354600" cy="88590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33" name="Google Shape;233;p30"/>
          <p:cNvSpPr txBox="1"/>
          <p:nvPr/>
        </p:nvSpPr>
        <p:spPr>
          <a:xfrm>
            <a:off x="3742200" y="4300500"/>
            <a:ext cx="403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So: P(5,3) = C(5,3) P(3,3)</a:t>
            </a:r>
            <a:endParaRPr b="0" i="0" sz="2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and: C(5,3) = P(5,3)/P(3,3)</a:t>
            </a:r>
            <a:endParaRPr b="0" i="0" sz="2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Combination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228600" y="1200150"/>
            <a:ext cx="86868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need to create a team of 5 player for the competition out of 10 team members. How many different teams is it possible to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create?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228600" y="2335025"/>
            <a:ext cx="8327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Answer: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creating a team we do not care about the order in which players were picked. It is important that the player is in.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Because of that we need to consider unordered sets of combinations.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C(10,5) = 10!/(10-5)!5! =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252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Combination</a:t>
            </a:r>
            <a:endParaRPr/>
          </a:p>
        </p:txBody>
      </p:sp>
      <p:sp>
        <p:nvSpPr>
          <p:cNvPr id="248" name="Google Shape;248;p32"/>
          <p:cNvSpPr txBox="1"/>
          <p:nvPr/>
        </p:nvSpPr>
        <p:spPr>
          <a:xfrm>
            <a:off x="228600" y="1200150"/>
            <a:ext cx="8686800" cy="3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Corollary: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i="0" lang="en-US" sz="2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C(n,k) = C(n,n-k)</a:t>
            </a:r>
            <a:endParaRPr b="0" i="0" sz="2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Example: C(5,2) = C(5,3)</a:t>
            </a:r>
            <a:endParaRPr b="1" i="0" sz="26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Proof.</a:t>
            </a:r>
            <a:endParaRPr b="0" i="0" sz="2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C(n,k) 	= n! / (n-k)! k!</a:t>
            </a:r>
            <a:endParaRPr b="0" i="0" sz="2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	= n!/ (n-k)! (n – (n-k))!</a:t>
            </a:r>
            <a:endParaRPr b="0" i="0" sz="2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	= C(n,n-k)</a:t>
            </a:r>
            <a:endParaRPr b="0" i="0" sz="2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Caesar Cipher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800100" y="1129550"/>
            <a:ext cx="7543800" cy="21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Earliest known substitution cipher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By Julius Caesar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First attested use in military affairs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Example: </a:t>
            </a:r>
            <a:r>
              <a:rPr lang="en-US"/>
              <a:t>replace each letter by 3rd letter on</a:t>
            </a:r>
            <a:endParaRPr/>
          </a:p>
          <a:p>
            <a: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 (a) = (a+3) mod 26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ENCRYPTION DECRYPTION</a:t>
            </a:r>
            <a:endParaRPr/>
          </a:p>
        </p:txBody>
      </p:sp>
      <p:graphicFrame>
        <p:nvGraphicFramePr>
          <p:cNvPr id="256" name="Google Shape;256;p33"/>
          <p:cNvGraphicFramePr/>
          <p:nvPr/>
        </p:nvGraphicFramePr>
        <p:xfrm>
          <a:off x="852475" y="362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{B00353C6-B854-4399-AE56-7AE184A5B3DB}</a:tableStyleId>
              </a:tblPr>
              <a:tblGrid>
                <a:gridCol w="371475"/>
                <a:gridCol w="295275"/>
                <a:gridCol w="304800"/>
                <a:gridCol w="381000"/>
                <a:gridCol w="285750"/>
                <a:gridCol w="238125"/>
                <a:gridCol w="304800"/>
                <a:gridCol w="314325"/>
                <a:gridCol w="304800"/>
                <a:gridCol w="304800"/>
                <a:gridCol w="314325"/>
                <a:gridCol w="304800"/>
                <a:gridCol w="314325"/>
                <a:gridCol w="304800"/>
                <a:gridCol w="304800"/>
                <a:gridCol w="314325"/>
                <a:gridCol w="304800"/>
                <a:gridCol w="314325"/>
                <a:gridCol w="314325"/>
                <a:gridCol w="304800"/>
                <a:gridCol w="314325"/>
                <a:gridCol w="304800"/>
                <a:gridCol w="304800"/>
                <a:gridCol w="3143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U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K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U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Basic Counting Rules</a:t>
            </a:r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285875" y="1154775"/>
            <a:ext cx="87129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Counting problems may be very hard, not obvious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r>
              <a:rPr b="1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simplify </a:t>
            </a:r>
            <a:r>
              <a:rPr b="1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solution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by decomposing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problem</a:t>
            </a:r>
            <a:endParaRPr b="1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basic decomposition rules:</a:t>
            </a:r>
            <a:endParaRPr b="1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Product rule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count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decomposes into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sequence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of dependent counts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(“each element in the first count is associated with all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elements of the second count”)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Sum rule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count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decomposes into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of independent counts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(“elements of counts are alternatives”)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Caesar Cipher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53100" y="1151950"/>
            <a:ext cx="84378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Font typeface="Roboto"/>
              <a:buChar char="•"/>
            </a:pPr>
            <a:r>
              <a:rPr b="1" lang="en-US" sz="2300">
                <a:latin typeface="Roboto"/>
                <a:ea typeface="Roboto"/>
                <a:cs typeface="Roboto"/>
                <a:sym typeface="Roboto"/>
              </a:rPr>
              <a:t>can define transformation as: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a b c d e f g h i j k l m n o p q r s t u v w x y z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•"/>
            </a:pPr>
            <a:r>
              <a:rPr b="1" lang="en-US" sz="17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D E F G H I J K L M N O P Q R S T U V W X Y Z A B C</a:t>
            </a:r>
            <a:endParaRPr b="1" sz="170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Roboto"/>
              <a:buChar char="•"/>
            </a:pPr>
            <a:r>
              <a:rPr b="1" lang="en-US" sz="2300">
                <a:latin typeface="Roboto"/>
                <a:ea typeface="Roboto"/>
                <a:cs typeface="Roboto"/>
                <a:sym typeface="Roboto"/>
              </a:rPr>
              <a:t>mathematically give each letter a number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•"/>
            </a:pPr>
            <a:r>
              <a:rPr b="1" lang="en-US" sz="2300">
                <a:latin typeface="Roboto"/>
                <a:ea typeface="Roboto"/>
                <a:cs typeface="Roboto"/>
                <a:sym typeface="Roboto"/>
              </a:rPr>
              <a:t>a b c d e f g h i j  k  l  m  n  o  p  q  r  s  t  u  v  w  x  y  z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b="1" lang="en-U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0 1 2 3 4 5 6 7 8 9 10 11 12 13 14 15 16 17 18 19 20 21 22 23 24 25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Roboto"/>
              <a:buChar char="•"/>
            </a:pP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then have Caesar cipher as: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cipher text, c = Encryption(p) = (p + k) mod (26)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plain text, p   = Decryption(c) = (c – k) mod (26)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Example: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 Apply caesar cipher with k = 2 in the plain text “HELLO”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Book References</a:t>
            </a:r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1217575" y="1112550"/>
            <a:ext cx="6918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6.1(Page 385)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6.2(Page 399)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6.3(Page 407)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(Problem 01 - 38) (Page 413)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0" y="104045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Beyond basic counting rules</a:t>
            </a:r>
            <a:endParaRPr/>
          </a:p>
        </p:txBody>
      </p:sp>
      <p:sp>
        <p:nvSpPr>
          <p:cNvPr id="277" name="Google Shape;277;p36"/>
          <p:cNvSpPr txBox="1"/>
          <p:nvPr/>
        </p:nvSpPr>
        <p:spPr>
          <a:xfrm>
            <a:off x="304800" y="1833209"/>
            <a:ext cx="8534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More complex 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counting problems typically require a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combination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sum and product rules.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Example: A login password: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minimum password length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6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maximum is 8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The password can consist of either an uppercase letter or a digit. There must be at least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one digit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password.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How many different passwords are there?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0" y="5715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Extra Topic for Students’ reading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Beyond basic counting rules</a:t>
            </a:r>
            <a:endParaRPr/>
          </a:p>
        </p:txBody>
      </p:sp>
      <p:sp>
        <p:nvSpPr>
          <p:cNvPr id="285" name="Google Shape;285;p37"/>
          <p:cNvSpPr txBox="1"/>
          <p:nvPr/>
        </p:nvSpPr>
        <p:spPr>
          <a:xfrm>
            <a:off x="304800" y="1028700"/>
            <a:ext cx="8534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Step 1:</a:t>
            </a:r>
            <a:endParaRPr b="1" i="0" sz="2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password we select has either 6,7 or 8 characters. So the total number of valid passwords is by the sum rule: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 = P6+P7+P8</a:t>
            </a:r>
            <a:endParaRPr b="0" i="0" sz="2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passwords of length 6,7 and 8 respectively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baseline="30000" i="0" sz="2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Step 2: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passwords with 6 characters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(either digits + upper case letters):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How many are there?</a:t>
            </a:r>
            <a:endParaRPr b="0" i="0" sz="2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let each character to be at any position we have: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P6-all = (26+10)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=(36)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different passwords of length 6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Beyond basic counting rules</a:t>
            </a:r>
            <a:endParaRPr/>
          </a:p>
        </p:txBody>
      </p:sp>
      <p:sp>
        <p:nvSpPr>
          <p:cNvPr id="292" name="Google Shape;292;p38"/>
          <p:cNvSpPr txBox="1"/>
          <p:nvPr/>
        </p:nvSpPr>
        <p:spPr>
          <a:xfrm>
            <a:off x="304800" y="1028700"/>
            <a:ext cx="8534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we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must have a password with at least one digit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How to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 for it?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trick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 the count of all passwords of length 6 into to two mutually exclusive groups: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P6-all = P6-digits + P6-nodigits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P6-digits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count when the password has one or more digits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P6-nodigits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count when the password has no digits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know how to easily compute P6-all and P6-nodigits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P6-all = 36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 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P6-nodigits = 26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P6-digits = P6-all – P6-nodigits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Beyond basic counting rules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304800" y="1028700"/>
            <a:ext cx="8534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1: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total number of valid passwords is by the sum rule: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 = P6+P7+P8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The number of passwords of length 6,7 and 8 respectively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valid passwords of length 6: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P6= P6-digits = P6-all – P6-nodigits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 36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–26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Analogically: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P7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P7-digits = P7-all – P7-nodigits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 36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–26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P8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P8-digits = P8-all – P8-nodigits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 36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8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–26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0" y="177165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Product Rule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304800" y="1028700"/>
            <a:ext cx="8534400" cy="2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count can be broken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down into a sequence of dependent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“each element in the first count is associated with all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elements of the second count”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an auditorium with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seat labeled by a letter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between 1 to 50 (e.g. A23). We want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total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number of seats in the auditorium.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26 letters and 50 numbers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How to count?</a:t>
            </a:r>
            <a:endParaRPr b="0" i="0" sz="18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1044875" y="3914975"/>
            <a:ext cx="715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One solution: </a:t>
            </a:r>
            <a:r>
              <a:rPr b="1" i="0" lang="en-US" sz="20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write down all seats (objects) and count them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A-1 A-2 A-3 …A-50 B-1… Z-49 Z-50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2 3 50 51 … (n-1) 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← eventually we get it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Product Rule</a:t>
            </a:r>
            <a:endParaRPr/>
          </a:p>
        </p:txBody>
      </p:sp>
      <p:sp>
        <p:nvSpPr>
          <p:cNvPr id="62" name="Google Shape;62;p9"/>
          <p:cNvSpPr txBox="1"/>
          <p:nvPr/>
        </p:nvSpPr>
        <p:spPr>
          <a:xfrm>
            <a:off x="304800" y="1028700"/>
            <a:ext cx="8534400" cy="3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26 letters and 50 numbers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How to count?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One solution: </a:t>
            </a:r>
            <a:r>
              <a:rPr b="1" i="0" lang="en-US" sz="20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write down all seats (objects) and count them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A-1 A-2 A-3 …A-50 B-1… Z-49 Z-50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2 3 50 51 … (n-1) 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← eventually we get it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better solution?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each letter there are 50 numbers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the number of seats is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26*50 = 1300</a:t>
            </a:r>
            <a:endParaRPr b="0" i="0" sz="2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rule: </a:t>
            </a:r>
            <a:r>
              <a:rPr b="1" i="0" lang="en-US" sz="20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number of letters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b="1" i="0" lang="en-US" sz="20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number of integers in [1,50]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Product Rule</a:t>
            </a:r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04800" y="1028700"/>
            <a:ext cx="8534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count can be broken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down into a sequence of dependent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“each element in the first count is associated with all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elements of the second count”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Product rule: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 count of elements can be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broken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down into 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sequence of dependent counts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where the first count yields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n1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elements, the second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n2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elements, and kth count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nk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elements, by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product rule the total number of elements is: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= n1*n2* …* nk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Product Rule</a:t>
            </a:r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304800" y="1028700"/>
            <a:ext cx="85344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different bit strings of length 7 are there?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E.g. 1011010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it possible to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decompose the count problem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if yes how?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7925" y="2257425"/>
            <a:ext cx="2914651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/>
        </p:nvSpPr>
        <p:spPr>
          <a:xfrm>
            <a:off x="205200" y="2257425"/>
            <a:ext cx="86340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Yes.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number of possible assignments to bit 1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the specific first bit count possible assignments to bit 2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the specific first two bits count assignments to bit 3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assignments to the first 3 bits: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2*2*2=8</a:t>
            </a:r>
            <a:endParaRPr b="0" i="0" sz="2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Gives a sequence of n dependent counts and by the product rule we have: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= 2* 2 * 2 * 2 * 2 * 2 *2 = 2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0" i="0" sz="18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Sum Rule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304800" y="1028700"/>
            <a:ext cx="85344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count decomposes into a set of independent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“elements of counts are alternatives”, they do not depend 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other.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need to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travel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between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city A and B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You can either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fly, take a train, or a bus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There are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different flights in between A and B,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different trains and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buses. How many options do you have to get from A to B?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baseline="30000" i="0" sz="18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baseline="30000" i="0" sz="18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871700" y="3238375"/>
            <a:ext cx="7104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take only one type of transportation and for each only one option. The number of options: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= 3+2+10</a:t>
            </a:r>
            <a:endParaRPr b="0" i="0" sz="2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 rule: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= number of flights + number of trains + number of buses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Sum Rule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04800" y="1028700"/>
            <a:ext cx="8534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count decomposes into a set of independent counts “elements of counts are alternatives”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Sum rule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If a count of elements can be broken down into 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set</a:t>
            </a:r>
            <a:r>
              <a:rPr b="1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of independent counts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the first count yields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n1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elements,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n2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elements, and kth count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nk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elements, by the sum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rule the total number of elements is: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= n1+n2+ …+ nk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