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7315200" cy="9601200"/>
  <p:embeddedFontLst>
    <p:embeddedFont>
      <p:font typeface="Roboto Slab"/>
      <p:regular r:id="rId36"/>
      <p:bold r:id="rId37"/>
    </p:embeddedFont>
    <p:embeddedFont>
      <p:font typeface="Robo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5.xml"/><Relationship Id="rId41" Type="http://schemas.openxmlformats.org/officeDocument/2006/relationships/font" Target="fonts/Robo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Slab-bold.fntdata"/><Relationship Id="rId14" Type="http://schemas.openxmlformats.org/officeDocument/2006/relationships/slide" Target="slides/slide9.xml"/><Relationship Id="rId36" Type="http://schemas.openxmlformats.org/officeDocument/2006/relationships/font" Target="fonts/RobotoSlab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.fntdata"/><Relationship Id="rId16" Type="http://schemas.openxmlformats.org/officeDocument/2006/relationships/slide" Target="slides/slide11.xml"/><Relationship Id="rId38" Type="http://schemas.openxmlformats.org/officeDocument/2006/relationships/font" Target="fonts/Robo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" name="Google Shape;24;p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10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11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12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13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14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15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16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17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18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19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" name="Google Shape;32;p2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20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21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22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23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24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6" name="Google Shape;216;p25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25:notes"/>
          <p:cNvSpPr txBox="1"/>
          <p:nvPr>
            <p:ph idx="12" type="sldNum"/>
          </p:nvPr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6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2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None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With only 25 possible keys, the Caesar cipher is far from secure. A dramatic increase in the key space can be achieved by allowing an arbitrary substitution, where the translation alphabet can be any permutation of the 26 alphabetic characters.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See example translation alphabet, and an encrypted message using it.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:notes"/>
          <p:cNvSpPr/>
          <p:nvPr>
            <p:ph idx="2" type="sldImg"/>
          </p:nvPr>
        </p:nvSpPr>
        <p:spPr>
          <a:xfrm>
            <a:off x="406720" y="720090"/>
            <a:ext cx="65025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0" name="Google Shape;230;p27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8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Google Shape;237;p2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Illustrate the process with this example from the text in Stallings section 2.2.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:notes"/>
          <p:cNvSpPr txBox="1"/>
          <p:nvPr/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9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4" name="Google Shape;244;p29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" name="Google Shape;40;p3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p30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" name="Google Shape;46;p4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p5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p6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p7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p8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9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838200" y="1028700"/>
            <a:ext cx="75438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indent="-368300" lvl="1" marL="9144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  <a:defRPr>
                <a:solidFill>
                  <a:schemeClr val="dk1"/>
                </a:solidFill>
              </a:defRPr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  <a:defRPr>
                <a:solidFill>
                  <a:schemeClr val="dk1"/>
                </a:solidFill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1pPr>
            <a:lvl2pPr indent="-368300" lvl="1" marL="9144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  <a:defRPr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994172"/>
            <a:ext cx="9144000" cy="34500"/>
          </a:xfrm>
          <a:prstGeom prst="rect">
            <a:avLst/>
          </a:prstGeom>
          <a:solidFill>
            <a:srgbClr val="018952"/>
          </a:solidFill>
          <a:ln cap="flat" cmpd="sng" w="22225">
            <a:solidFill>
              <a:srgbClr val="0189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8610600" y="4800600"/>
            <a:ext cx="53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838200" y="1028700"/>
            <a:ext cx="75438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13.png"/><Relationship Id="rId7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CSE 101: Discrete Mathematics</a:t>
            </a:r>
            <a:endParaRPr b="0" i="0" sz="4000" u="none" cap="none" strike="noStrike">
              <a:solidFill>
                <a:srgbClr val="26262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7" name="Google Shape;2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800" y="1157813"/>
            <a:ext cx="1828800" cy="223123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1730100" y="3134456"/>
            <a:ext cx="56838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Presented by</a:t>
            </a:r>
            <a:endParaRPr b="0" i="0" sz="18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rgbClr val="AD0101"/>
                </a:solidFill>
                <a:latin typeface="Roboto Slab"/>
                <a:ea typeface="Roboto Slab"/>
                <a:cs typeface="Roboto Slab"/>
                <a:sym typeface="Roboto Slab"/>
              </a:rPr>
              <a:t>Md. Sultanul Islam Ovi</a:t>
            </a:r>
            <a:endParaRPr b="0" i="0" sz="2200" u="none" cap="none" strike="noStrike">
              <a:solidFill>
                <a:srgbClr val="AD010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300" u="none" cap="none" strike="noStrike">
                <a:solidFill>
                  <a:srgbClr val="AD0101"/>
                </a:solidFill>
                <a:latin typeface="Roboto Slab"/>
                <a:ea typeface="Roboto Slab"/>
                <a:cs typeface="Roboto Slab"/>
                <a:sym typeface="Roboto Slab"/>
              </a:rPr>
              <a:t>Lecturer</a:t>
            </a:r>
            <a:endParaRPr b="0" i="0" sz="1300" u="none" cap="none" strike="noStrike">
              <a:solidFill>
                <a:srgbClr val="AD010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300" u="none" cap="none" strike="noStrike">
                <a:solidFill>
                  <a:srgbClr val="AD0101"/>
                </a:solidFill>
                <a:latin typeface="Roboto Slab"/>
                <a:ea typeface="Roboto Slab"/>
                <a:cs typeface="Roboto Slab"/>
                <a:sym typeface="Roboto Slab"/>
              </a:rPr>
              <a:t>Department of Computer Science and Engineering(CSE)</a:t>
            </a:r>
            <a:endParaRPr b="0" i="0" sz="1300" u="none" cap="none" strike="noStrike">
              <a:solidFill>
                <a:srgbClr val="AD010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300" u="none" cap="none" strike="noStrike">
                <a:solidFill>
                  <a:srgbClr val="AD0101"/>
                </a:solidFill>
                <a:latin typeface="Roboto Slab"/>
                <a:ea typeface="Roboto Slab"/>
                <a:cs typeface="Roboto Slab"/>
                <a:sym typeface="Roboto Slab"/>
              </a:rPr>
              <a:t>Green University of Bangladesh(GUB)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" name="Google Shape;29;p4"/>
          <p:cNvSpPr txBox="1"/>
          <p:nvPr/>
        </p:nvSpPr>
        <p:spPr>
          <a:xfrm flipH="1">
            <a:off x="3863325" y="1157825"/>
            <a:ext cx="4952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 09</a:t>
            </a:r>
            <a:endParaRPr b="1" i="0" sz="48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Theory</a:t>
            </a:r>
            <a:endParaRPr b="1" i="0" sz="48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Fundamental Theorem of Arithmetic 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97" name="Google Shape;97;p13"/>
          <p:cNvSpPr txBox="1"/>
          <p:nvPr>
            <p:ph idx="1" type="body"/>
          </p:nvPr>
        </p:nvSpPr>
        <p:spPr>
          <a:xfrm>
            <a:off x="1766025" y="2360875"/>
            <a:ext cx="5741100" cy="19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i="0" lang="en-US" sz="3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22  = 2·11, 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i="0" lang="en-US" sz="3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100 = 2·2·5·5, 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i="0" lang="en-US" sz="3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12   = 2·2·3, 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i="0" lang="en-US" sz="3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17   = 17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754875" y="1110100"/>
            <a:ext cx="7763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Q:  Express each of the following number as a product of primes: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22, 100, 12, 17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Primality Testing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04" name="Google Shape;104;p14"/>
          <p:cNvSpPr txBox="1"/>
          <p:nvPr>
            <p:ph idx="1" type="body"/>
          </p:nvPr>
        </p:nvSpPr>
        <p:spPr>
          <a:xfrm>
            <a:off x="407050" y="1085850"/>
            <a:ext cx="8281500" cy="40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Prime numbers 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 very important in 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encryption schemes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 Essential to be able to verify if a number is prime or not.  It turns out that this is quite a difficult problem.  </a:t>
            </a:r>
            <a:endParaRPr i="0" u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First try: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boolean isPrime(integer </a:t>
            </a:r>
            <a:r>
              <a:rPr i="1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	if ( </a:t>
            </a:r>
            <a:r>
              <a:rPr i="1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 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&lt; 2 ) return false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	for(</a:t>
            </a:r>
            <a:r>
              <a:rPr i="1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 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= 2 to</a:t>
            </a:r>
            <a:r>
              <a:rPr i="1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n 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-1)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i="1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	   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if( </a:t>
            </a:r>
            <a:r>
              <a:rPr i="1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 </a:t>
            </a:r>
            <a:r>
              <a:rPr b="1"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|</a:t>
            </a:r>
            <a:r>
              <a:rPr i="1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 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)  	// “divides”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	      return false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	return true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Primality Testing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10" name="Google Shape;110;p15"/>
          <p:cNvSpPr txBox="1"/>
          <p:nvPr>
            <p:ph idx="1" type="body"/>
          </p:nvPr>
        </p:nvSpPr>
        <p:spPr>
          <a:xfrm>
            <a:off x="609600" y="1085850"/>
            <a:ext cx="7772400" cy="1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Q:  What is the running time of this algorithm?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0" lang="en-US" sz="22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A: Assuming divisibility testing is a basic operation –then above primality testing algorithm is </a:t>
            </a:r>
            <a:r>
              <a:rPr i="1" lang="en-US" sz="22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 </a:t>
            </a:r>
            <a:r>
              <a:rPr i="0" lang="en-US" sz="22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i="1" lang="en-US" sz="22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i="0" lang="en-US" sz="22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i="0" lang="en-US" sz="22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i="0" sz="2200" u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i="0" lang="en-US" sz="22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Q: What is the </a:t>
            </a:r>
            <a:r>
              <a:rPr i="0" lang="en-US" sz="22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running time in terms of the input size </a:t>
            </a:r>
            <a:r>
              <a:rPr i="1" lang="en-US" sz="22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i="0" lang="en-US" sz="22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?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669675" y="2619825"/>
            <a:ext cx="74154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A:  Consider </a:t>
            </a:r>
            <a:r>
              <a:rPr b="0" i="1" lang="en-US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 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1,000,000.   The input size is </a:t>
            </a:r>
            <a:r>
              <a:rPr b="0" i="1" lang="en-US" sz="22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k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= 7 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because </a:t>
            </a:r>
            <a:r>
              <a:rPr b="0" i="1" lang="en-US" sz="22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b="0" i="1" lang="en-US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was described using only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digits.  In general we have</a:t>
            </a:r>
            <a:endParaRPr b="0" i="0" sz="2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0" i="1" lang="en-US" sz="22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= </a:t>
            </a:r>
            <a:r>
              <a:rPr b="0" i="1" lang="en-US" sz="22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(10</a:t>
            </a:r>
            <a:r>
              <a:rPr b="0" baseline="30000" i="1" lang="en-US" sz="22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k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).  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Therefore, running time is </a:t>
            </a:r>
            <a:r>
              <a:rPr b="0" i="1" lang="en-US" sz="22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(10</a:t>
            </a:r>
            <a:r>
              <a:rPr b="0" baseline="30000" i="1" lang="en-US" sz="22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k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).   </a:t>
            </a:r>
            <a:endParaRPr b="0" i="0" sz="2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Q: 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Can we improve the algorithm?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Primality Testing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17" name="Google Shape;117;p16"/>
          <p:cNvSpPr txBox="1"/>
          <p:nvPr>
            <p:ph idx="1" type="body"/>
          </p:nvPr>
        </p:nvSpPr>
        <p:spPr>
          <a:xfrm>
            <a:off x="609600" y="1085850"/>
            <a:ext cx="7772400" cy="21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i="0" lang="en-US" sz="2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A: Don’t try number bigger than </a:t>
            </a:r>
            <a:r>
              <a:rPr i="1" lang="en-US" sz="20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i="0" lang="en-US" sz="20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/2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222250" lvl="0" marL="2730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Roboto"/>
              <a:buChar char="•"/>
            </a:pPr>
            <a:r>
              <a:rPr i="0" lang="en-US" sz="2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After trying </a:t>
            </a:r>
            <a:r>
              <a:rPr i="0" lang="en-US" sz="20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i="0" lang="en-US" sz="2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i="0" lang="en-US" sz="20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don’t try </a:t>
            </a:r>
            <a:r>
              <a:rPr i="0" lang="en-US" sz="2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any other </a:t>
            </a:r>
            <a:r>
              <a:rPr i="0" lang="en-US" sz="20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even numbers</a:t>
            </a:r>
            <a:r>
              <a:rPr i="0" lang="en-US" sz="2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because know </a:t>
            </a:r>
            <a:r>
              <a:rPr i="1" lang="en-US" sz="2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 </a:t>
            </a:r>
            <a:r>
              <a:rPr i="0" lang="en-US" sz="2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odd by this point.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222250" lvl="0" marL="2730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Roboto"/>
              <a:buChar char="•"/>
            </a:pPr>
            <a:r>
              <a:rPr i="0" lang="en-US" sz="2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general, try only </a:t>
            </a:r>
            <a:r>
              <a:rPr i="0" lang="en-US" sz="20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smaller prime </a:t>
            </a:r>
            <a:r>
              <a:rPr i="0" lang="en-US" sz="2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numbers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222250" lvl="0" marL="2730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Roboto"/>
              <a:buChar char="•"/>
            </a:pPr>
            <a:r>
              <a:rPr i="0" lang="en-US" sz="2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fact, only need to try to divide by </a:t>
            </a:r>
            <a:r>
              <a:rPr i="0" lang="en-US" sz="20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prime numbers no larger than     </a:t>
            </a:r>
            <a:r>
              <a:rPr i="0" lang="en-US" sz="2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as we’ll see next: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8925" y="2834925"/>
            <a:ext cx="457200" cy="433386"/>
          </a:xfrm>
          <a:prstGeom prst="rect">
            <a:avLst/>
          </a:prstGeom>
          <a:noFill/>
          <a:ln>
            <a:noFill/>
          </a:ln>
        </p:spPr>
      </p:pic>
      <p:sp>
        <p:nvSpPr>
          <p:cNvPr descr="Rectangle: Click to edit Master text styles &#10;Second level &#10;Third level &#10;Fourth level &#10;Fifth level" id="119" name="Google Shape;119;p16"/>
          <p:cNvSpPr txBox="1"/>
          <p:nvPr>
            <p:ph idx="1" type="body"/>
          </p:nvPr>
        </p:nvSpPr>
        <p:spPr>
          <a:xfrm>
            <a:off x="456125" y="3357125"/>
            <a:ext cx="81534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0" lang="en-US" sz="20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LEMMA:</a:t>
            </a:r>
            <a:r>
              <a:rPr i="0" lang="en-US" sz="2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If </a:t>
            </a:r>
            <a:r>
              <a:rPr i="1" lang="en-US" sz="2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 </a:t>
            </a:r>
            <a:r>
              <a:rPr i="0" lang="en-US" sz="2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a composite, then its smallest prime factor is ≤ </a:t>
            </a:r>
            <a:endParaRPr i="0" sz="2000" u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i="1" lang="en-US" sz="2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Proof (by contradiction)</a:t>
            </a:r>
            <a:r>
              <a:rPr b="1" i="0" lang="en-US" sz="2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i="0" lang="en-US" sz="2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1&lt;a&lt;n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i="0" lang="en-US" sz="2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n=ab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 =====&gt; </a:t>
            </a:r>
            <a:r>
              <a:rPr i="0" lang="en-US" sz="2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a&lt;=n or b&lt;=n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i="0" lang="en-US" sz="2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if a&gt;           and b&gt;             then </a:t>
            </a:r>
            <a:r>
              <a:rPr i="0" lang="en-US" sz="20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ab&gt; 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39300" y="4362875"/>
            <a:ext cx="360759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90925" y="4344425"/>
            <a:ext cx="400050" cy="379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58125" y="3357125"/>
            <a:ext cx="360759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Primality Testing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28" name="Google Shape;128;p17"/>
          <p:cNvSpPr txBox="1"/>
          <p:nvPr>
            <p:ph idx="1" type="body"/>
          </p:nvPr>
        </p:nvSpPr>
        <p:spPr>
          <a:xfrm>
            <a:off x="685800" y="10287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EG: Test if 139 and 143 are prime.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List all primes up to	 	and check if they divide the numbers.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i="0" sz="1800" u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i="0" lang="en-US" sz="18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2:  </a:t>
            </a:r>
            <a:r>
              <a:rPr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Neither is even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i="0" lang="en-US" sz="18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3:  </a:t>
            </a:r>
            <a:r>
              <a:rPr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Sum of digits trick: 1+3+9 = 13, 1+4+3 = 8 so neither divisible by 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i="0" lang="en-US" sz="18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5:</a:t>
            </a:r>
            <a:r>
              <a:rPr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Don’t end in 0 or 5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i="0" lang="en-US" sz="18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7:</a:t>
            </a:r>
            <a:r>
              <a:rPr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140 divisible by 7 so neither div. by 7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i="0" lang="en-US" sz="18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11:</a:t>
            </a:r>
            <a:r>
              <a:rPr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Alternating sum trick: 1-3+9 = 7 so 139 not div by 11.  1-4+3 = 0 so 143 </a:t>
            </a:r>
            <a:r>
              <a:rPr i="1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</a:t>
            </a:r>
            <a:r>
              <a:rPr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divisible by 11.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i="0" sz="1800" u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1"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STOP!</a:t>
            </a:r>
            <a:r>
              <a:rPr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Next prime 13 need not be examined since bigger than	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i="0" lang="en-US" sz="18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Conclude:  139 is prime, 143 is composite.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3700" y="4266325"/>
            <a:ext cx="351424" cy="33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29575" y="1561975"/>
            <a:ext cx="400050" cy="379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Division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36" name="Google Shape;136;p18"/>
          <p:cNvSpPr txBox="1"/>
          <p:nvPr>
            <p:ph idx="1" type="body"/>
          </p:nvPr>
        </p:nvSpPr>
        <p:spPr>
          <a:xfrm>
            <a:off x="275775" y="1081750"/>
            <a:ext cx="75438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Remember long division?</a:t>
            </a:r>
            <a:endParaRPr/>
          </a:p>
        </p:txBody>
      </p:sp>
      <p:pic>
        <p:nvPicPr>
          <p:cNvPr id="137" name="Google Shape;13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5125" y="1905000"/>
            <a:ext cx="744187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8852" y="2552700"/>
            <a:ext cx="39736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/>
          <p:nvPr/>
        </p:nvSpPr>
        <p:spPr>
          <a:xfrm>
            <a:off x="3699825" y="1612952"/>
            <a:ext cx="1600200" cy="78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960" y="-8845"/>
                </a:moveTo>
                <a:lnTo>
                  <a:pt x="3240" y="-1235"/>
                </a:lnTo>
              </a:path>
            </a:pathLst>
          </a:custGeom>
          <a:solidFill>
            <a:srgbClr val="92D05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quotient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3677675" y="2667175"/>
            <a:ext cx="1600200" cy="742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960" y="-7740"/>
                </a:moveTo>
                <a:lnTo>
                  <a:pt x="3240" y="-1080"/>
                </a:lnTo>
              </a:path>
            </a:pathLst>
          </a:custGeom>
          <a:solidFill>
            <a:srgbClr val="92D05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1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remainder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438275" y="1714500"/>
            <a:ext cx="1600200" cy="742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4176" y="34740"/>
                </a:moveTo>
                <a:lnTo>
                  <a:pt x="3240" y="27155"/>
                </a:lnTo>
              </a:path>
            </a:pathLst>
          </a:custGeom>
          <a:solidFill>
            <a:srgbClr val="92D05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438275" y="2571750"/>
            <a:ext cx="1600200" cy="78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8100" y="41220"/>
                </a:moveTo>
                <a:lnTo>
                  <a:pt x="3240" y="27155"/>
                </a:lnTo>
              </a:path>
            </a:pathLst>
          </a:custGeom>
          <a:solidFill>
            <a:srgbClr val="92D05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dividend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5639350" y="1620750"/>
            <a:ext cx="29307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117 = 31·3 + 24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1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dq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1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Rectangle: Click to edit Master text styles &#10;Second level &#10;Third level &#10;Fourth level &#10;Fifth level" id="144" name="Google Shape;144;p18"/>
          <p:cNvSpPr txBox="1"/>
          <p:nvPr>
            <p:ph idx="1" type="body"/>
          </p:nvPr>
        </p:nvSpPr>
        <p:spPr>
          <a:xfrm>
            <a:off x="438275" y="3617100"/>
            <a:ext cx="7543800" cy="12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THM:  Let </a:t>
            </a:r>
            <a:r>
              <a:rPr i="1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i="1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 an integer, and </a:t>
            </a:r>
            <a:r>
              <a:rPr i="1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i="1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 a positive integer.  There are unique integers </a:t>
            </a:r>
            <a:r>
              <a:rPr i="1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q, r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with </a:t>
            </a:r>
            <a:r>
              <a:rPr i="1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r 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∈ {0,1,2,…,</a:t>
            </a:r>
            <a:r>
              <a:rPr i="1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-1} 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satisfying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= </a:t>
            </a:r>
            <a:r>
              <a:rPr i="1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dq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+</a:t>
            </a:r>
            <a:r>
              <a:rPr i="1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r</a:t>
            </a:r>
            <a:endParaRPr i="1" u="non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-46975" y="172225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GCD and Relatively Prime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Rectangle: Click to edit Master text styles &#10;Second level &#10;Third level &#10;Fourth level &#10;Fifth level" id="150" name="Google Shape;150;p19"/>
          <p:cNvSpPr txBox="1"/>
          <p:nvPr>
            <p:ph idx="1" type="body"/>
          </p:nvPr>
        </p:nvSpPr>
        <p:spPr>
          <a:xfrm>
            <a:off x="338850" y="1143000"/>
            <a:ext cx="8466300" cy="3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0" lang="en-US" sz="21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 </a:t>
            </a:r>
            <a:r>
              <a:rPr i="1" lang="en-US" sz="21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i="0" lang="en-US" sz="21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i="1" lang="en-US" sz="21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 </a:t>
            </a:r>
            <a:r>
              <a:rPr i="0" lang="en-US" sz="21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 integers, not both zero.  The </a:t>
            </a:r>
            <a:r>
              <a:rPr b="1" i="1" lang="en-US" sz="21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greatest common divisor</a:t>
            </a:r>
            <a:r>
              <a:rPr i="0" lang="en-US" sz="21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0" lang="en-US" sz="21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of </a:t>
            </a:r>
            <a:r>
              <a:rPr i="1" lang="en-US" sz="21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i="0" lang="en-US" sz="21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i="1" lang="en-US" sz="21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i="0" lang="en-US" sz="21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or </a:t>
            </a:r>
            <a:r>
              <a:rPr b="1" i="0" lang="en-US" sz="2100" u="none">
                <a:solidFill>
                  <a:srgbClr val="018952"/>
                </a:solidFill>
                <a:latin typeface="Roboto"/>
                <a:ea typeface="Roboto"/>
                <a:cs typeface="Roboto"/>
                <a:sym typeface="Roboto"/>
              </a:rPr>
              <a:t>gcd(</a:t>
            </a:r>
            <a:r>
              <a:rPr b="1" i="1" lang="en-US" sz="2100" u="none">
                <a:solidFill>
                  <a:srgbClr val="018952"/>
                </a:solidFill>
                <a:latin typeface="Roboto"/>
                <a:ea typeface="Roboto"/>
                <a:cs typeface="Roboto"/>
                <a:sym typeface="Roboto"/>
              </a:rPr>
              <a:t>a,b</a:t>
            </a:r>
            <a:r>
              <a:rPr b="1" i="0" lang="en-US" sz="2100" u="none">
                <a:solidFill>
                  <a:srgbClr val="01895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i="0" lang="en-US" sz="21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is the biggest number </a:t>
            </a:r>
            <a:r>
              <a:rPr i="1" lang="en-US" sz="21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 </a:t>
            </a:r>
            <a:r>
              <a:rPr i="0" lang="en-US" sz="21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which divides both </a:t>
            </a:r>
            <a:r>
              <a:rPr i="1" lang="en-US" sz="21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i="0" lang="en-US" sz="21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i="1" lang="en-US" sz="21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i="0" lang="en-US" sz="21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Roboto"/>
              <a:buChar char="➔"/>
            </a:pPr>
            <a:r>
              <a:rPr i="1" lang="en-US" sz="21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i="0" lang="en-US" sz="21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i="1" lang="en-US" sz="21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 </a:t>
            </a:r>
            <a:r>
              <a:rPr i="0" lang="en-US" sz="21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 said to be </a:t>
            </a:r>
            <a:r>
              <a:rPr b="1" i="1" lang="en-US" sz="21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relatively prime</a:t>
            </a:r>
            <a:r>
              <a:rPr b="1" i="0" lang="en-US" sz="21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0" lang="en-US" sz="21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gcd(</a:t>
            </a:r>
            <a:r>
              <a:rPr i="1" lang="en-US" sz="21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i="0" lang="en-US" sz="21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i="1" lang="en-US" sz="21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i="0" lang="en-US" sz="21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= 1, so </a:t>
            </a:r>
            <a:r>
              <a:rPr i="0" lang="en-US" sz="21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no prime common divisors</a:t>
            </a:r>
            <a:r>
              <a:rPr i="0" lang="en-US" sz="21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➔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gcd(11,77) = 11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Font typeface="Roboto"/>
              <a:buChar char="➔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gcd(33,77) = 11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Font typeface="Roboto"/>
              <a:buChar char="➔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gcd(24,36) = 12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Font typeface="Roboto"/>
              <a:buChar char="➔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gcd(24,25) = 1.  Therefore </a:t>
            </a:r>
            <a:r>
              <a:rPr lang="en-U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24 and 25 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are relatively prime.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NOTE:  A prime number are relatively prime to all other numbers which it doesn’t divide.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0" y="117425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GCD and Relatively Prime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Rectangle: Click to edit Master text styles &#10;Second level &#10;Third level &#10;Fourth level &#10;Fifth level" id="156" name="Google Shape;156;p20"/>
          <p:cNvSpPr txBox="1"/>
          <p:nvPr>
            <p:ph idx="1" type="body"/>
          </p:nvPr>
        </p:nvSpPr>
        <p:spPr>
          <a:xfrm>
            <a:off x="547375" y="1216200"/>
            <a:ext cx="80172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EG:  More realistic.  Find 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gcd(98,420).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Find prime decomposition 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of each number and find all the common factors: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609600" lvl="0" marL="1066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98 = 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2·49 =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2·7·7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609600" lvl="0" marL="1066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420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2·210 = 2·2·105 = 2·2·3·35 = 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2·2·3·5·7</a:t>
            </a:r>
            <a:endParaRPr i="0" u="non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09600" lvl="0" marL="609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Underline common factors: </a:t>
            </a:r>
            <a:r>
              <a:rPr i="0" lang="en-US" u="sng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2·7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·7,   2·</a:t>
            </a:r>
            <a:r>
              <a:rPr i="0" lang="en-US" u="sng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·3·5·</a:t>
            </a:r>
            <a:r>
              <a:rPr i="0" lang="en-US" u="sng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i="0" u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09600" lvl="0" marL="609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Therefore, 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gcd(98,420) = 14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0" y="140925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Least Common Multiple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Rectangle: Click to edit Master text styles &#10;Second level &#10;Third level &#10;Fourth level &#10;Fifth level" id="162" name="Google Shape;162;p21"/>
          <p:cNvSpPr txBox="1"/>
          <p:nvPr>
            <p:ph idx="1" type="body"/>
          </p:nvPr>
        </p:nvSpPr>
        <p:spPr>
          <a:xfrm>
            <a:off x="609600" y="1200150"/>
            <a:ext cx="8153400" cy="39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i="1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least common multiple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i="1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i="1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 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(lcm(</a:t>
            </a:r>
            <a:r>
              <a:rPr i="1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a,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b) ) is the smallest number </a:t>
            </a:r>
            <a:r>
              <a:rPr i="1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i="1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which is 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divisible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by both </a:t>
            </a:r>
            <a:r>
              <a:rPr i="1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i="1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i="1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Find the lcm: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5842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-US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lcm(10,100) = 100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842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-US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lcm(7,5) = 35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842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-US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lcm(9,21) = 63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None/>
            </a:pPr>
            <a:r>
              <a:rPr b="1" lang="en-US">
                <a:solidFill>
                  <a:srgbClr val="018952"/>
                </a:solidFill>
                <a:highlight>
                  <a:srgbClr val="FFF2CC"/>
                </a:highlight>
                <a:latin typeface="Roboto"/>
                <a:ea typeface="Roboto"/>
                <a:cs typeface="Roboto"/>
                <a:sym typeface="Roboto"/>
              </a:rPr>
              <a:t>lcm(a,b) = ab / gcd(a,b)</a:t>
            </a:r>
            <a:endParaRPr b="1">
              <a:solidFill>
                <a:srgbClr val="018952"/>
              </a:solidFill>
              <a:highlight>
                <a:srgbClr val="FFF2CC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0" y="156575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Modular Arithmetic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Rectangle: Click to edit Master text styles &#10;Second level &#10;Third level &#10;Fourth level &#10;Fifth level" id="168" name="Google Shape;168;p22"/>
          <p:cNvSpPr txBox="1"/>
          <p:nvPr>
            <p:ph idx="1" type="body"/>
          </p:nvPr>
        </p:nvSpPr>
        <p:spPr>
          <a:xfrm>
            <a:off x="391450" y="1200150"/>
            <a:ext cx="80667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i="0" lang="en-US" sz="21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 are two types of “mod” (confusing):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228600" lvl="0" marL="2730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Char char="➔"/>
            </a:pPr>
            <a:r>
              <a:rPr i="0" lang="en-US" sz="21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the </a:t>
            </a:r>
            <a:r>
              <a:rPr b="1" i="0" lang="en-US" sz="21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mod</a:t>
            </a:r>
            <a:r>
              <a:rPr b="1" i="1" lang="en-US" sz="21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0" lang="en-US" sz="21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function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254000" lvl="1" marL="59372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Roboto"/>
              <a:buChar char="◆"/>
            </a:pPr>
            <a:r>
              <a:rPr i="0" lang="en-US" sz="21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Inputs a number </a:t>
            </a:r>
            <a:r>
              <a:rPr b="1" i="1" lang="en-US" sz="21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i="1" lang="en-US" sz="21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0" lang="en-US" sz="21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a base </a:t>
            </a:r>
            <a:r>
              <a:rPr b="1" i="1" lang="en-US" sz="21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  <a:p>
            <a:pPr indent="-254000" lvl="1" marL="59372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Char char="◆"/>
            </a:pPr>
            <a:r>
              <a:rPr i="0" lang="en-US" sz="21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Outputs  </a:t>
            </a:r>
            <a:r>
              <a:rPr i="1" lang="en-US" sz="21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b="1" i="0" lang="en-US" sz="21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 </a:t>
            </a:r>
            <a:r>
              <a:rPr i="1" lang="en-US" sz="21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  </a:t>
            </a:r>
            <a:r>
              <a:rPr i="0" lang="en-US" sz="21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number between 0 and </a:t>
            </a:r>
            <a:r>
              <a:rPr i="1" lang="en-US" sz="21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 </a:t>
            </a:r>
            <a:r>
              <a:rPr i="0" lang="en-US" sz="21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–1 inclusive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254000" lvl="1" marL="59372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Roboto"/>
              <a:buChar char="◆"/>
            </a:pPr>
            <a:r>
              <a:rPr i="0" lang="en-US" sz="21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is the remainder of a÷b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i="0" sz="2100" u="non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369250" y="3485750"/>
            <a:ext cx="8111100" cy="1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730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Roboto"/>
              <a:buChar char="➔"/>
            </a:pPr>
            <a:r>
              <a:rPr b="0" i="0" lang="en-US" sz="21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the (mod) congruence</a:t>
            </a:r>
            <a:endParaRPr b="0" i="0" sz="2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54000" lvl="1" marL="5937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Roboto"/>
              <a:buChar char="◆"/>
            </a:pPr>
            <a:r>
              <a:rPr b="0" i="0" lang="en-US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Relates two numbers </a:t>
            </a:r>
            <a:r>
              <a:rPr b="0" i="1" lang="en-US" sz="21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a, b</a:t>
            </a:r>
            <a:r>
              <a:rPr b="0" i="0" lang="en-US" sz="21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US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each other relative some base </a:t>
            </a:r>
            <a:r>
              <a:rPr b="0" i="1" lang="en-US" sz="21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b="0" i="0" sz="2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54000" lvl="1" marL="5937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Roboto"/>
              <a:buChar char="◆"/>
            </a:pPr>
            <a:r>
              <a:rPr b="0" i="1" lang="en-US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b="0" i="0" lang="en-US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≡ </a:t>
            </a:r>
            <a:r>
              <a:rPr b="0" i="1" lang="en-US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  </a:t>
            </a:r>
            <a:r>
              <a:rPr b="0" i="0" lang="en-US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(mod </a:t>
            </a:r>
            <a:r>
              <a:rPr b="0" i="1" lang="en-US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b="0" i="0" lang="en-US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means that </a:t>
            </a:r>
            <a:r>
              <a:rPr b="0" i="1" lang="en-US" sz="21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b="0" i="0" lang="en-US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</a:t>
            </a:r>
            <a:r>
              <a:rPr b="0" i="0" lang="en-US" sz="21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1" lang="en-US" sz="21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b="0" i="0" lang="en-US" sz="21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US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have the </a:t>
            </a:r>
            <a:r>
              <a:rPr b="0" i="0" lang="en-US" sz="21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same remainder when dividing by </a:t>
            </a:r>
            <a:r>
              <a:rPr b="0" i="1" lang="en-US" sz="21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i="0" lang="en-US" sz="4000" u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Importance of Number Theory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Rectangle: Click to edit Master text styles &#10;Second level &#10;Third level &#10;Fourth level &#10;Fifth level" id="35" name="Google Shape;35;p5"/>
          <p:cNvSpPr txBox="1"/>
          <p:nvPr>
            <p:ph idx="1" type="body"/>
          </p:nvPr>
        </p:nvSpPr>
        <p:spPr>
          <a:xfrm>
            <a:off x="381000" y="1161925"/>
            <a:ext cx="8458200" cy="3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Number theory is </a:t>
            </a:r>
            <a:r>
              <a:rPr i="0" lang="en-US" sz="18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crucial </a:t>
            </a:r>
            <a:r>
              <a:rPr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</a:t>
            </a:r>
            <a:r>
              <a:rPr i="0" lang="en-US" sz="18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encryption algorithms </a:t>
            </a:r>
            <a:r>
              <a:rPr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hence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</a:t>
            </a:r>
            <a:r>
              <a:rPr i="0" lang="en-US" sz="18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security</a:t>
            </a:r>
            <a:r>
              <a:rPr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 </a:t>
            </a:r>
            <a:endParaRPr i="0" sz="1800" u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Of utmost importance to everyone from Bill Gates, to the CIA, to Osama Bin Laden.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i="0" lang="en-US" sz="18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encryption algorithms </a:t>
            </a:r>
            <a:r>
              <a:rPr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depend heavily on </a:t>
            </a:r>
            <a:r>
              <a:rPr i="0" lang="en-US" sz="18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modular arithmetic</a:t>
            </a:r>
            <a:r>
              <a:rPr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i="0" sz="1800" u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Machinery (notations and techniques) for </a:t>
            </a:r>
            <a:r>
              <a:rPr i="0" lang="en-US" sz="18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manipulating</a:t>
            </a:r>
            <a:r>
              <a:rPr lang="en-U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0" lang="en-US" sz="18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numbers.</a:t>
            </a:r>
            <a:endParaRPr i="0" sz="1800" u="non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100">
                <a:latin typeface="Roboto"/>
                <a:ea typeface="Roboto"/>
                <a:cs typeface="Roboto"/>
                <a:sym typeface="Roboto"/>
              </a:rPr>
              <a:t>Numbers are of two types (PARITY): EVEN</a:t>
            </a:r>
            <a:r>
              <a:rPr b="1" lang="en-US" sz="21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(2k)</a:t>
            </a:r>
            <a:r>
              <a:rPr lang="en-US" sz="2100">
                <a:latin typeface="Roboto"/>
                <a:ea typeface="Roboto"/>
                <a:cs typeface="Roboto"/>
                <a:sym typeface="Roboto"/>
              </a:rPr>
              <a:t> or ODD</a:t>
            </a:r>
            <a:r>
              <a:rPr b="1" lang="en-US" sz="21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(2k - 1)</a:t>
            </a:r>
            <a:endParaRPr b="1" sz="21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5"/>
          <p:cNvSpPr txBox="1"/>
          <p:nvPr/>
        </p:nvSpPr>
        <p:spPr>
          <a:xfrm>
            <a:off x="529025" y="3618950"/>
            <a:ext cx="4262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Even + Even = Even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Even + Odd  = Odd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Odd  + Odd  = Even</a:t>
            </a:r>
            <a:endParaRPr b="0" i="0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" name="Google Shape;37;p5"/>
          <p:cNvSpPr txBox="1"/>
          <p:nvPr/>
        </p:nvSpPr>
        <p:spPr>
          <a:xfrm>
            <a:off x="4366450" y="3618950"/>
            <a:ext cx="4262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Even X Even = Even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Even X Odd  = Even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Odd  X Odd  = Odd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 function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descr="Rectangle: Click to edit Master text styles &#10;Second level &#10;Third level &#10;Fourth level &#10;Fifth level" id="175" name="Google Shape;175;p23"/>
          <p:cNvSpPr txBox="1"/>
          <p:nvPr>
            <p:ph idx="1" type="body"/>
          </p:nvPr>
        </p:nvSpPr>
        <p:spPr>
          <a:xfrm>
            <a:off x="3867925" y="1216450"/>
            <a:ext cx="31623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latin typeface="Times New Roman"/>
                <a:ea typeface="Times New Roman"/>
                <a:cs typeface="Times New Roman"/>
                <a:sym typeface="Times New Roman"/>
              </a:rPr>
              <a:t>A:  Compute</a:t>
            </a:r>
            <a:endParaRPr b="0" i="0" sz="2400" u="non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AutoNum type="arabicPeriod"/>
            </a:pPr>
            <a:r>
              <a:rPr b="0" i="0" lang="en-US" sz="2400" u="none">
                <a:latin typeface="Times New Roman"/>
                <a:ea typeface="Times New Roman"/>
                <a:cs typeface="Times New Roman"/>
                <a:sym typeface="Times New Roman"/>
              </a:rPr>
              <a:t>113 </a:t>
            </a:r>
            <a:r>
              <a:rPr b="1" i="0" lang="en-US" sz="2400" u="none">
                <a:latin typeface="Times New Roman"/>
                <a:ea typeface="Times New Roman"/>
                <a:cs typeface="Times New Roman"/>
                <a:sym typeface="Times New Roman"/>
              </a:rPr>
              <a:t>mod </a:t>
            </a:r>
            <a:r>
              <a:rPr b="0" i="0" lang="en-US" sz="2400" u="none">
                <a:latin typeface="Times New Roman"/>
                <a:ea typeface="Times New Roman"/>
                <a:cs typeface="Times New Roman"/>
                <a:sym typeface="Times New Roman"/>
              </a:rPr>
              <a:t>24</a:t>
            </a:r>
            <a:endParaRPr/>
          </a:p>
          <a:p>
            <a:pPr indent="-457200" lvl="0" marL="609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609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AutoNum type="arabicPeriod"/>
            </a:pPr>
            <a:r>
              <a:rPr b="0" i="0" lang="en-US" sz="2400" u="none">
                <a:latin typeface="Times New Roman"/>
                <a:ea typeface="Times New Roman"/>
                <a:cs typeface="Times New Roman"/>
                <a:sym typeface="Times New Roman"/>
              </a:rPr>
              <a:t>-29 </a:t>
            </a:r>
            <a:r>
              <a:rPr b="1" i="0" lang="en-US" sz="2400" u="none">
                <a:latin typeface="Times New Roman"/>
                <a:ea typeface="Times New Roman"/>
                <a:cs typeface="Times New Roman"/>
                <a:sym typeface="Times New Roman"/>
              </a:rPr>
              <a:t>mod </a:t>
            </a:r>
            <a:r>
              <a:rPr b="0" i="0" lang="en-US" sz="2400" u="none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8637" y="1702375"/>
            <a:ext cx="1044177" cy="909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8887" y="2419131"/>
            <a:ext cx="466724" cy="8548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23"/>
          <p:cNvCxnSpPr/>
          <p:nvPr/>
        </p:nvCxnSpPr>
        <p:spPr>
          <a:xfrm>
            <a:off x="6361062" y="2532240"/>
            <a:ext cx="1673100" cy="514200"/>
          </a:xfrm>
          <a:prstGeom prst="straightConnector1">
            <a:avLst/>
          </a:prstGeom>
          <a:noFill/>
          <a:ln cap="flat" cmpd="sng" w="412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79" name="Google Shape;179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72300" y="3403778"/>
            <a:ext cx="989409" cy="937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75525" y="4131250"/>
            <a:ext cx="714376" cy="9370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23"/>
          <p:cNvCxnSpPr/>
          <p:nvPr/>
        </p:nvCxnSpPr>
        <p:spPr>
          <a:xfrm>
            <a:off x="5903862" y="3731200"/>
            <a:ext cx="2439900" cy="973800"/>
          </a:xfrm>
          <a:prstGeom prst="straightConnector1">
            <a:avLst/>
          </a:prstGeom>
          <a:noFill/>
          <a:ln cap="flat" cmpd="sng" w="412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82" name="Google Shape;182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362900" y="4602738"/>
            <a:ext cx="273844" cy="385763"/>
          </a:xfrm>
          <a:prstGeom prst="rect">
            <a:avLst/>
          </a:prstGeom>
          <a:noFill/>
          <a:ln>
            <a:noFill/>
          </a:ln>
        </p:spPr>
      </p:pic>
      <p:sp>
        <p:nvSpPr>
          <p:cNvPr descr="Rectangle: Click to edit Master text styles &#10;Second level &#10;Third level &#10;Fourth level &#10;Fifth level" id="183" name="Google Shape;183;p23"/>
          <p:cNvSpPr txBox="1"/>
          <p:nvPr>
            <p:ph idx="1" type="body"/>
          </p:nvPr>
        </p:nvSpPr>
        <p:spPr>
          <a:xfrm>
            <a:off x="231725" y="1216450"/>
            <a:ext cx="34791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answer is always positive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  E.G. </a:t>
            </a:r>
            <a:endParaRPr i="0" u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-10 </a:t>
            </a:r>
            <a:r>
              <a:rPr b="1"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mod 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3 = 2.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0" y="148725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(mod) congruence Formal Definition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Rectangle: Click to edit Master text styles &#10;Second level &#10;Third level &#10;Fourth level &#10;Fifth level" id="189" name="Google Shape;189;p24"/>
          <p:cNvSpPr txBox="1"/>
          <p:nvPr>
            <p:ph idx="1" type="body"/>
          </p:nvPr>
        </p:nvSpPr>
        <p:spPr>
          <a:xfrm>
            <a:off x="685800" y="1200150"/>
            <a:ext cx="80772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Let </a:t>
            </a:r>
            <a:r>
              <a:rPr i="1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i="1" lang="en-US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i="1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be integers and </a:t>
            </a:r>
            <a:r>
              <a:rPr i="1" lang="en-US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i="1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 a positive integer. We say that </a:t>
            </a:r>
            <a:r>
              <a:rPr i="1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congruent to </a:t>
            </a:r>
            <a:r>
              <a:rPr i="1" lang="en-US"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i="1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modulo </a:t>
            </a:r>
            <a:r>
              <a:rPr i="1" lang="en-US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i="1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(denoted by  </a:t>
            </a:r>
            <a:r>
              <a:rPr i="1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≡ </a:t>
            </a:r>
            <a:r>
              <a:rPr i="1" lang="en-US"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i="1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(mod </a:t>
            </a:r>
            <a:r>
              <a:rPr i="1" lang="en-US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)  iff 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| (</a:t>
            </a:r>
            <a:r>
              <a:rPr i="1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– </a:t>
            </a:r>
            <a:r>
              <a:rPr i="1" lang="en-US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i="1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Equivalently:  </a:t>
            </a:r>
            <a:r>
              <a:rPr i="1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b="1"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</a:t>
            </a:r>
            <a:r>
              <a:rPr b="1"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n-US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i="1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i="1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n-US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i="1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</a:t>
            </a:r>
            <a:r>
              <a:rPr b="1"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n-US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533400" lvl="0" marL="5334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i="1" u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33400" lvl="0" marL="5334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Which of the following are true?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508000" lvl="0" marL="5334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"/>
              <a:buAutoNum type="arabicPeriod"/>
            </a:pP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 ≡ 3 (mod 17)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508000" lvl="0" marL="5334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"/>
              <a:buAutoNum type="arabicPeriod"/>
            </a:pP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 ≡ -3 (mod 17)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508000" lvl="0" marL="5334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"/>
              <a:buAutoNum type="arabicPeriod"/>
            </a:pP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172 ≡ 177 (mod 5)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508000" lvl="0" marL="5334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"/>
              <a:buAutoNum type="arabicPeriod"/>
            </a:pP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-13 ≡ 13 (mod 26)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3966775" y="3211925"/>
            <a:ext cx="42627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True.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3966775" y="3552350"/>
            <a:ext cx="49584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False. (3-(-3)) = 6 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isn’t divisible by 17.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24"/>
          <p:cNvSpPr txBox="1"/>
          <p:nvPr/>
        </p:nvSpPr>
        <p:spPr>
          <a:xfrm>
            <a:off x="3966775" y="3944575"/>
            <a:ext cx="42627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True.  172-177 = -5 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a multiple of 5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3929775" y="4329425"/>
            <a:ext cx="42627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True.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-13-13 = -26 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divisible by 26.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0" y="156575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Modular arithmetic harder examples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Rectangle: Click to edit Master text styles &#10;Second level &#10;Third level &#10;Fourth level &#10;Fifth level" id="199" name="Google Shape;199;p25"/>
          <p:cNvSpPr txBox="1"/>
          <p:nvPr>
            <p:ph idx="1" type="body"/>
          </p:nvPr>
        </p:nvSpPr>
        <p:spPr>
          <a:xfrm>
            <a:off x="564725" y="1258075"/>
            <a:ext cx="77724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A: Use the previous identities to help simplify: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5842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"/>
              <a:buAutoNum type="arabicPeriod"/>
            </a:pP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Using multiplication rules, before multiplying (or exponentiating) can reduce modulo 102: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i="0" u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307</a:t>
            </a:r>
            <a:r>
              <a:rPr baseline="30000"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1001 </a:t>
            </a:r>
            <a:r>
              <a:rPr b="1"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 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102  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≡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307</a:t>
            </a:r>
            <a:r>
              <a:rPr baseline="30000"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1001</a:t>
            </a:r>
            <a:r>
              <a:rPr i="1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(mod 102)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≡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1</a:t>
            </a:r>
            <a:r>
              <a:rPr baseline="30000"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1001</a:t>
            </a:r>
            <a:r>
              <a:rPr i="1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(mod 102)      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(102X3)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≡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1</a:t>
            </a:r>
            <a:r>
              <a:rPr i="1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(mod 102).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i="0" u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Therefore, 307</a:t>
            </a:r>
            <a:r>
              <a:rPr baseline="30000"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1001 </a:t>
            </a:r>
            <a:r>
              <a:rPr b="1"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 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102 = 1.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Modular arithmetic harder examples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Rectangle: Click to edit Master text styles &#10;Second level &#10;Third level &#10;Fourth level &#10;Fifth level" id="205" name="Google Shape;205;p26"/>
          <p:cNvSpPr txBox="1"/>
          <p:nvPr>
            <p:ph idx="1" type="body"/>
          </p:nvPr>
        </p:nvSpPr>
        <p:spPr>
          <a:xfrm>
            <a:off x="533400" y="1085850"/>
            <a:ext cx="7772400" cy="40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A: Use the previous identities to help simplify: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2.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Similarly, before taking sum can simplify modulo 11: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4318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</a:pPr>
            <a:r>
              <a:t/>
            </a:r>
            <a:endParaRPr i="0" u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i="0" u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i="0" u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i="0" u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i="0" u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Therefore, the answer is 0.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6" name="Google Shape;20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2228850"/>
            <a:ext cx="3543301" cy="2282427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6"/>
          <p:cNvSpPr txBox="1"/>
          <p:nvPr/>
        </p:nvSpPr>
        <p:spPr>
          <a:xfrm>
            <a:off x="6629400" y="3200400"/>
            <a:ext cx="114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10-(-1)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0" y="125275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Simple Encryption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Rectangle: Click to edit Master text styles &#10;Second level &#10;Third level &#10;Fourth level &#10;Fifth level" id="213" name="Google Shape;213;p27"/>
          <p:cNvSpPr txBox="1"/>
          <p:nvPr>
            <p:ph idx="1" type="body"/>
          </p:nvPr>
        </p:nvSpPr>
        <p:spPr>
          <a:xfrm>
            <a:off x="532575" y="1237575"/>
            <a:ext cx="8296500" cy="3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Variations on the following have been used to encrypt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messages for thousands of years.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584200" lvl="0" marL="609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"/>
              <a:buAutoNum type="arabicPeriod"/>
            </a:pP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Convert a message to capitals.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584200" lvl="0" marL="609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"/>
              <a:buAutoNum type="arabicPeriod"/>
            </a:pP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Think of each letter as a 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number between 1 and 26.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584200" lvl="0" marL="609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"/>
              <a:buAutoNum type="arabicPeriod"/>
            </a:pP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Apply an invertible modular function to each number.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584200" lvl="0" marL="609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"/>
              <a:buAutoNum type="arabicPeriod"/>
            </a:pP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Convert back to letters (0 becomes 26).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95250" lvl="0" marL="2730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t/>
            </a:r>
            <a:endParaRPr i="0" u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0" y="13310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Caesar Cipher</a:t>
            </a:r>
            <a:endParaRPr/>
          </a:p>
        </p:txBody>
      </p:sp>
      <p:sp>
        <p:nvSpPr>
          <p:cNvPr id="220" name="Google Shape;220;p28"/>
          <p:cNvSpPr txBox="1"/>
          <p:nvPr>
            <p:ph idx="1" type="body"/>
          </p:nvPr>
        </p:nvSpPr>
        <p:spPr>
          <a:xfrm>
            <a:off x="353100" y="1085325"/>
            <a:ext cx="84378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00"/>
              <a:buChar char="•"/>
            </a:pPr>
            <a:r>
              <a:rPr b="1" lang="en-US" sz="2100"/>
              <a:t>Example: </a:t>
            </a:r>
            <a:r>
              <a:rPr lang="en-US" sz="2100"/>
              <a:t>replace each letter by 3rd letter on</a:t>
            </a:r>
            <a:endParaRPr sz="2100"/>
          </a:p>
          <a:p>
            <a:pPr indent="-33655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f (a) = (a+3) mod 26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•"/>
            </a:pP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can define transformation as: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•"/>
            </a:pPr>
            <a:r>
              <a:rPr b="1" lang="en-US" sz="1700">
                <a:latin typeface="Roboto"/>
                <a:ea typeface="Roboto"/>
                <a:cs typeface="Roboto"/>
                <a:sym typeface="Roboto"/>
              </a:rPr>
              <a:t>a b c d e f g h i j k l m n o p q r s t u v w x y z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•"/>
            </a:pPr>
            <a:r>
              <a:rPr b="1" lang="en-US" sz="140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D E F G H I J K L M N O P Q R S T U V W X Y Z A B C</a:t>
            </a:r>
            <a:endParaRPr b="1" sz="1400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oboto"/>
              <a:buChar char="•"/>
            </a:pP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mathematically give each letter a number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•"/>
            </a:pP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a b c d e f g h i j  k  l  m  n  o  p  q  r  s  t  u  v  w  x  y  z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</a:pPr>
            <a:r>
              <a:rPr b="1" lang="en-US" sz="1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0 1 2 3 4 5 6 7 8 9 10 11 12 13 14 15 16 17 18 19 20 21 22 23 24 25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Roboto"/>
              <a:buChar char="•"/>
            </a:pPr>
            <a:r>
              <a:rPr b="1" lang="en-US" sz="1900">
                <a:latin typeface="Roboto"/>
                <a:ea typeface="Roboto"/>
                <a:cs typeface="Roboto"/>
                <a:sym typeface="Roboto"/>
              </a:rPr>
              <a:t>then have Caesar cipher as: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</a:pPr>
            <a:r>
              <a:rPr lang="en-US" sz="1900">
                <a:latin typeface="Roboto"/>
                <a:ea typeface="Roboto"/>
                <a:cs typeface="Roboto"/>
                <a:sym typeface="Roboto"/>
              </a:rPr>
              <a:t>cipher text, c = Encryption(p) = (p + k) mod (26)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</a:pPr>
            <a:r>
              <a:rPr lang="en-US" sz="1900">
                <a:latin typeface="Roboto"/>
                <a:ea typeface="Roboto"/>
                <a:cs typeface="Roboto"/>
                <a:sym typeface="Roboto"/>
              </a:rPr>
              <a:t>plain text, p   = Decryption(c) = (c – k) mod (26)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n-US" sz="1900">
                <a:latin typeface="Roboto"/>
                <a:ea typeface="Roboto"/>
                <a:cs typeface="Roboto"/>
                <a:sym typeface="Roboto"/>
              </a:rPr>
              <a:t>Example:</a:t>
            </a:r>
            <a:r>
              <a:rPr lang="en-US" sz="1900">
                <a:latin typeface="Roboto"/>
                <a:ea typeface="Roboto"/>
                <a:cs typeface="Roboto"/>
                <a:sym typeface="Roboto"/>
              </a:rPr>
              <a:t> Apply caesar cipher with k = 2 in the plain text “HELLO”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0" y="117425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Monoalphabetic Cipher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29"/>
          <p:cNvSpPr txBox="1"/>
          <p:nvPr>
            <p:ph idx="1" type="body"/>
          </p:nvPr>
        </p:nvSpPr>
        <p:spPr>
          <a:xfrm>
            <a:off x="229425" y="1028700"/>
            <a:ext cx="8829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03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Roboto"/>
              <a:buChar char="•"/>
            </a:pPr>
            <a:r>
              <a:rPr i="0" lang="en-US" sz="22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rather than just shifting the alphabet 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260350" lvl="0" marL="2730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Roboto"/>
              <a:buChar char="•"/>
            </a:pPr>
            <a:r>
              <a:rPr i="0" lang="en-US" sz="2200" u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could shuffle (jumble) the letters arbitrarily 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260350" lvl="0" marL="2730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Roboto"/>
              <a:buChar char="•"/>
            </a:pPr>
            <a:r>
              <a:rPr i="0" lang="en-US" sz="22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each </a:t>
            </a:r>
            <a:r>
              <a:rPr i="0" lang="en-US" sz="22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plaintext letter maps to a different random </a:t>
            </a:r>
            <a:r>
              <a:rPr i="0" lang="en-US" sz="22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ciphertext letter 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260350" lvl="0" marL="2730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Roboto"/>
              <a:buChar char="•"/>
            </a:pPr>
            <a:r>
              <a:rPr i="0" lang="en-US" sz="22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hence key is 26 letters long 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273050" lvl="1" marL="59372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i="0" sz="1200" u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3050" lvl="1" marL="59372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i="0" lang="en-US" sz="2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Plain:  abcdefghijklmnopqrstuvwxyz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273050" lvl="1" marL="59372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i="0" lang="en-US" sz="2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Cipher: DKVQFIBJWPESCXHTMYAUOLRGZN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228600" lvl="0" marL="2730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Roboto"/>
              <a:buChar char="•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only have 26 possible ciphers. A maps to A,B,..Z 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228600" lvl="0" marL="2730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700"/>
              <a:buFont typeface="Roboto"/>
              <a:buChar char="•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could simply try each in turn 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228600" lvl="0" marL="2730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700"/>
              <a:buChar char="•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b="1" lang="en-US" sz="17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brute force search</a:t>
            </a: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 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228600" lvl="0" marL="2730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700"/>
              <a:buFont typeface="Roboto"/>
              <a:buChar char="•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given ciphertext, just try all shifts of letters </a:t>
            </a:r>
            <a:r>
              <a:rPr lang="en-US" sz="17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(1 to 25)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228600" lvl="0" marL="2730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700"/>
              <a:buFont typeface="Roboto"/>
              <a:buChar char="•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do need to recognize when have plaintext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type="title"/>
          </p:nvPr>
        </p:nvSpPr>
        <p:spPr>
          <a:xfrm>
            <a:off x="505325" y="144875"/>
            <a:ext cx="85671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Rail Fence Cipher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30"/>
          <p:cNvSpPr txBox="1"/>
          <p:nvPr>
            <p:ph idx="1" type="body"/>
          </p:nvPr>
        </p:nvSpPr>
        <p:spPr>
          <a:xfrm>
            <a:off x="458850" y="1206325"/>
            <a:ext cx="8348100" cy="36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•"/>
            </a:pPr>
            <a:r>
              <a:rPr b="1" lang="en-US" sz="2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rearranges the order of plain text.</a:t>
            </a:r>
            <a:endParaRPr b="1" sz="2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•"/>
            </a:pPr>
            <a:r>
              <a:rPr b="1" lang="en-US" sz="2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 = number of rails</a:t>
            </a:r>
            <a:endParaRPr b="1" sz="2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1500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•"/>
            </a:pPr>
            <a:r>
              <a:rPr b="1" lang="en-US" sz="2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Example: Apply Rail Fence Cipher with n = 2 in the plain text “Welcome to the class”</a:t>
            </a:r>
            <a:endParaRPr b="1" sz="2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•"/>
            </a:pPr>
            <a:r>
              <a:rPr b="1" lang="en-US" sz="2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 l o e o h c a s</a:t>
            </a:r>
            <a:endParaRPr b="1" sz="2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•"/>
            </a:pPr>
            <a:r>
              <a:rPr b="1" lang="en-US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   c m t   t   e   l   s</a:t>
            </a:r>
            <a:endParaRPr b="1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•"/>
            </a:pPr>
            <a:r>
              <a:rPr b="1" lang="en-US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Cipher Text: wloeohcasecmttels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>
            <p:ph type="title"/>
          </p:nvPr>
        </p:nvSpPr>
        <p:spPr>
          <a:xfrm>
            <a:off x="0" y="9395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Example Cryptanalysis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31"/>
          <p:cNvSpPr txBox="1"/>
          <p:nvPr>
            <p:ph idx="1" type="body"/>
          </p:nvPr>
        </p:nvSpPr>
        <p:spPr>
          <a:xfrm>
            <a:off x="352175" y="1028700"/>
            <a:ext cx="8029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Roboto"/>
              <a:buChar char="•"/>
            </a:pPr>
            <a:r>
              <a:rPr i="0" lang="en-US" sz="2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given ciphertext: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273050" lvl="1" marL="5937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i="0" lang="en-US" sz="20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UZQSOVUOHXMOPVGPOZPEVSGZWSZOPFPESXUDBMETSXAIZ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273050" lvl="1" marL="593725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i="0" lang="en-US" sz="20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VUEPHZHMDZSHZOWSFPAPPDTSVPQUZWYMXUZUHSX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273050" lvl="1" marL="593725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i="0" lang="en-US" sz="20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EPYEPOPDZSZUFPOMBZWPFUPZHMDJUDTMOHMQ</a:t>
            </a:r>
            <a:endParaRPr i="0" sz="2000" u="non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2250" lvl="0" marL="2730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Roboto"/>
              <a:buChar char="•"/>
            </a:pPr>
            <a:r>
              <a:rPr i="0" lang="en-US" sz="2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count relative letter frequencies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222250" lvl="0" marL="2730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Roboto"/>
              <a:buChar char="•"/>
            </a:pPr>
            <a:r>
              <a:rPr i="0" lang="en-US" sz="2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guess </a:t>
            </a:r>
            <a:r>
              <a:rPr i="0" lang="en-US" sz="20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 &amp; Z </a:t>
            </a:r>
            <a:r>
              <a:rPr i="0" lang="en-US" sz="2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 </a:t>
            </a:r>
            <a:r>
              <a:rPr i="0" lang="en-US" sz="20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i="0" lang="en-US" sz="2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i="0" lang="en-US" sz="20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222250" lvl="0" marL="2730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Roboto"/>
              <a:buChar char="•"/>
            </a:pPr>
            <a:r>
              <a:rPr i="0" lang="en-US" sz="2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guess </a:t>
            </a:r>
            <a:r>
              <a:rPr i="0" lang="en-US" sz="20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ZW</a:t>
            </a:r>
            <a:r>
              <a:rPr i="0" lang="en-US" sz="2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i="0" lang="en-US" sz="20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th</a:t>
            </a:r>
            <a:r>
              <a:rPr i="0" lang="en-US" sz="2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hence </a:t>
            </a:r>
            <a:r>
              <a:rPr i="0" lang="en-US" sz="20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ZWP</a:t>
            </a:r>
            <a:r>
              <a:rPr i="0" lang="en-US" sz="2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i="0" lang="en-US" sz="20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222250" lvl="0" marL="2730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Roboto"/>
              <a:buChar char="•"/>
            </a:pPr>
            <a:r>
              <a:rPr i="0" lang="en-US" sz="2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proceeding with trial and error finally get: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273050" lvl="1" marL="5937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i="0" lang="en-US" sz="20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it was disclosed yesterday that several informal but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273050" lvl="1" marL="593725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i="0" lang="en-US" sz="20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direct contacts have been made with political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273050" lvl="1" marL="593725" rtl="0" algn="l">
              <a:lnSpc>
                <a:spcPct val="90000"/>
              </a:lnSpc>
              <a:spcBef>
                <a:spcPts val="360"/>
              </a:spcBef>
              <a:spcAft>
                <a:spcPts val="1000"/>
              </a:spcAft>
              <a:buSzPts val="1800"/>
              <a:buNone/>
            </a:pPr>
            <a:r>
              <a:rPr i="0" lang="en-US" sz="20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representatives of the viet cong in moscow</a:t>
            </a:r>
            <a:endParaRPr i="0" sz="2000" u="non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Book References</a:t>
            </a:r>
            <a:endParaRPr/>
          </a:p>
        </p:txBody>
      </p:sp>
      <p:sp>
        <p:nvSpPr>
          <p:cNvPr id="247" name="Google Shape;247;p32"/>
          <p:cNvSpPr txBox="1"/>
          <p:nvPr/>
        </p:nvSpPr>
        <p:spPr>
          <a:xfrm>
            <a:off x="1217575" y="1112550"/>
            <a:ext cx="69180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➔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Chapter 4.1(Page 237)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➔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4.3(Page 257)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➔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4.4(Page 274)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Arial"/>
              <a:buChar char="◆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(Problem 01 - 10) (Page 284)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i="0" lang="en-US" sz="4000" u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Divisors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Rectangle: Click to edit Master text styles &#10;Second level &#10;Third level &#10;Fourth level &#10;Fifth level" id="43" name="Google Shape;43;p6"/>
          <p:cNvSpPr txBox="1"/>
          <p:nvPr>
            <p:ph idx="1" type="body"/>
          </p:nvPr>
        </p:nvSpPr>
        <p:spPr>
          <a:xfrm>
            <a:off x="685800" y="120015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DEF:  Let </a:t>
            </a:r>
            <a:r>
              <a:rPr i="1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i="1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 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i="1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 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 integers such that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73050" lvl="0" marL="273050" rtl="0" algn="ct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i="1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= </a:t>
            </a:r>
            <a:r>
              <a:rPr i="1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 ·c </a:t>
            </a:r>
            <a:endParaRPr i="0" u="non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400"/>
              <a:buFont typeface="Roboto"/>
              <a:buChar char="➔"/>
            </a:pPr>
            <a:r>
              <a:rPr i="1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 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  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factors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i="1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➔"/>
            </a:pPr>
            <a:r>
              <a:rPr i="1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i="1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said to be a </a:t>
            </a:r>
            <a:r>
              <a:rPr b="1"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multiple</a:t>
            </a:r>
            <a:r>
              <a:rPr b="1" i="1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of </a:t>
            </a:r>
            <a:r>
              <a:rPr i="1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 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(as well as of </a:t>
            </a:r>
            <a:r>
              <a:rPr i="1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i="0" u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400"/>
              <a:buNone/>
            </a:pP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pipe symbol 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“|” denotes “divides” so the situation is summarized by: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73050" lvl="0" marL="273050" rtl="0" algn="ctr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800"/>
              <a:buNone/>
            </a:pPr>
            <a:r>
              <a:rPr i="1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 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| </a:t>
            </a:r>
            <a:r>
              <a:rPr i="1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  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∧ </a:t>
            </a:r>
            <a:r>
              <a:rPr i="1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 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| </a:t>
            </a:r>
            <a:r>
              <a:rPr i="1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i="1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title"/>
          </p:nvPr>
        </p:nvSpPr>
        <p:spPr>
          <a:xfrm>
            <a:off x="0" y="2068350"/>
            <a:ext cx="91440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b="1" i="0" lang="en-US" sz="6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i="0" lang="en-US" sz="4000" u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Divisors Examples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Rectangle: Click to edit Master text styles &#10;Second level &#10;Third level &#10;Fourth level &#10;Fifth level" id="49" name="Google Shape;49;p7"/>
          <p:cNvSpPr txBox="1"/>
          <p:nvPr>
            <p:ph idx="1" type="body"/>
          </p:nvPr>
        </p:nvSpPr>
        <p:spPr>
          <a:xfrm>
            <a:off x="712400" y="1213725"/>
            <a:ext cx="7543800" cy="3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Which of the following is true?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77 | 7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 | 77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 | 24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| 24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 | 0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9600" lvl="0" marL="6096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Font typeface="Arial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7 | -14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7"/>
          <p:cNvSpPr txBox="1"/>
          <p:nvPr/>
        </p:nvSpPr>
        <p:spPr>
          <a:xfrm>
            <a:off x="2346025" y="1716975"/>
            <a:ext cx="64608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r>
              <a:rPr b="0" i="0" lang="en-US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bigger number can’t divide smaller positive number</a:t>
            </a:r>
            <a:endParaRPr b="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p7"/>
          <p:cNvSpPr txBox="1"/>
          <p:nvPr/>
        </p:nvSpPr>
        <p:spPr>
          <a:xfrm>
            <a:off x="2446625" y="2164875"/>
            <a:ext cx="64608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True </a:t>
            </a:r>
            <a:r>
              <a:rPr b="0" i="0" lang="en-US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because 77 = 7 · 11</a:t>
            </a:r>
            <a:endParaRPr b="0" i="0" sz="9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52;p7"/>
          <p:cNvSpPr txBox="1"/>
          <p:nvPr/>
        </p:nvSpPr>
        <p:spPr>
          <a:xfrm>
            <a:off x="2547225" y="2650825"/>
            <a:ext cx="64608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True </a:t>
            </a:r>
            <a:r>
              <a:rPr b="0" i="0" lang="en-US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because 24 = 24 · 1</a:t>
            </a:r>
            <a:endParaRPr b="0" i="0" sz="9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2625600" y="3136775"/>
            <a:ext cx="64608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r>
              <a:rPr b="0" i="0" lang="en-US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only 0 is divisible by 0</a:t>
            </a:r>
            <a:endParaRPr b="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54;p7"/>
          <p:cNvSpPr txBox="1"/>
          <p:nvPr/>
        </p:nvSpPr>
        <p:spPr>
          <a:xfrm>
            <a:off x="2625600" y="3622725"/>
            <a:ext cx="64608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r>
              <a:rPr b="0" i="0" lang="en-US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0 is divisible by every number (0 = 24 · 0)</a:t>
            </a:r>
            <a:endParaRPr b="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7"/>
          <p:cNvSpPr txBox="1"/>
          <p:nvPr/>
        </p:nvSpPr>
        <p:spPr>
          <a:xfrm>
            <a:off x="2726200" y="4174750"/>
            <a:ext cx="64608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r>
              <a:rPr b="0" i="0" lang="en-US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because -14 = 7 . (-2)</a:t>
            </a:r>
            <a:endParaRPr b="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i="0" lang="en-US" sz="4000" u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Multiples up to given </a:t>
            </a:r>
            <a:r>
              <a:rPr i="1" lang="en-US" sz="4000" u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Rectangle: Click to edit Master text styles &#10;Second level &#10;Third level &#10;Fourth level &#10;Fifth level" id="61" name="Google Shape;61;p8"/>
          <p:cNvSpPr txBox="1"/>
          <p:nvPr>
            <p:ph idx="1" type="body"/>
          </p:nvPr>
        </p:nvSpPr>
        <p:spPr>
          <a:xfrm>
            <a:off x="845600" y="1124925"/>
            <a:ext cx="7543800" cy="16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many positive multiples of 15 are less than 100?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i="0" sz="1100" u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Just list them: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15, 30, 45, 60, 75, 90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Therefore the answer is 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 </a:t>
            </a:r>
            <a:endParaRPr i="0" u="non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8"/>
          <p:cNvSpPr txBox="1"/>
          <p:nvPr/>
        </p:nvSpPr>
        <p:spPr>
          <a:xfrm>
            <a:off x="165950" y="2753025"/>
            <a:ext cx="8903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Q: 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How many positive multiples of 15 are less than 1,000,000?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Rectangle: Click to edit Master text styles &#10;Second level &#10;Third level &#10;Fourth level &#10;Fifth level" id="63" name="Google Shape;63;p8"/>
          <p:cNvSpPr txBox="1"/>
          <p:nvPr>
            <p:ph idx="1" type="body"/>
          </p:nvPr>
        </p:nvSpPr>
        <p:spPr>
          <a:xfrm>
            <a:off x="545975" y="3425650"/>
            <a:ext cx="8382000" cy="12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i="0" lang="en-US" sz="22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A:  Listing is too much of a hassle. </a:t>
            </a:r>
            <a:r>
              <a:rPr b="1" i="0" lang="en-US" sz="22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⎣</a:t>
            </a:r>
            <a:r>
              <a:rPr i="0" lang="en-US" sz="22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1,000,000/15</a:t>
            </a:r>
            <a:r>
              <a:rPr b="1" i="0" lang="en-US" sz="22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⎦</a:t>
            </a:r>
            <a:r>
              <a:rPr i="0" lang="en-US" sz="22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i="0" sz="2200" u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i="0" lang="en-US" sz="22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general:  The number of </a:t>
            </a:r>
            <a:r>
              <a:rPr i="1" lang="en-US" sz="22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i="0" lang="en-US" sz="22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-multiples less than </a:t>
            </a:r>
            <a:r>
              <a:rPr i="1" lang="en-US" sz="22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  </a:t>
            </a:r>
            <a:r>
              <a:rPr i="0" lang="en-US" sz="22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given by:</a:t>
            </a:r>
            <a:endParaRPr i="0" sz="2200" u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3050" lvl="0" marL="273050" rtl="0" algn="ctr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2800"/>
              <a:buNone/>
            </a:pPr>
            <a:r>
              <a:rPr i="0" lang="en-US" sz="22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|{</a:t>
            </a:r>
            <a:r>
              <a:rPr i="1" lang="en-US" sz="22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 </a:t>
            </a:r>
            <a:r>
              <a:rPr i="0" lang="en-US" sz="22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∈ </a:t>
            </a:r>
            <a:r>
              <a:rPr b="1" i="0" lang="en-US" sz="22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</a:t>
            </a:r>
            <a:r>
              <a:rPr baseline="30000" i="0" lang="en-US" sz="22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    </a:t>
            </a:r>
            <a:r>
              <a:rPr i="0" lang="en-US" sz="22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|  </a:t>
            </a:r>
            <a:r>
              <a:rPr i="1" lang="en-US" sz="22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 </a:t>
            </a:r>
            <a:r>
              <a:rPr i="0" lang="en-US" sz="22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|</a:t>
            </a:r>
            <a:r>
              <a:rPr i="1" lang="en-US" sz="22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  </a:t>
            </a:r>
            <a:r>
              <a:rPr i="0" lang="en-US" sz="22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i="1" lang="en-US" sz="22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 </a:t>
            </a:r>
            <a:r>
              <a:rPr i="0" lang="en-US" sz="22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≤ </a:t>
            </a:r>
            <a:r>
              <a:rPr i="1" lang="en-US" sz="22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 </a:t>
            </a:r>
            <a:r>
              <a:rPr i="0" lang="en-US" sz="22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}| = </a:t>
            </a:r>
            <a:r>
              <a:rPr b="1" i="0" lang="en-US" sz="22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⎣</a:t>
            </a:r>
            <a:r>
              <a:rPr i="1" lang="en-US" sz="22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i="0" lang="en-US" sz="22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i="1" lang="en-US" sz="22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b="1" i="0" lang="en-US" sz="22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⎦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i="0" lang="en-US" sz="4000" u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Divisor Theorem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Rectangle: Click to edit Master text styles &#10;Second level &#10;Third level &#10;Fourth level &#10;Fifth level" id="69" name="Google Shape;69;p9"/>
          <p:cNvSpPr txBox="1"/>
          <p:nvPr>
            <p:ph idx="1" type="body"/>
          </p:nvPr>
        </p:nvSpPr>
        <p:spPr>
          <a:xfrm>
            <a:off x="838200" y="1485900"/>
            <a:ext cx="7543800" cy="16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 </a:t>
            </a:r>
            <a:r>
              <a:rPr i="1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a, b, 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i="1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 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be integers.  Then: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584200" lvl="0" marL="6096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"/>
              <a:buAutoNum type="arabicPeriod"/>
            </a:pPr>
            <a:r>
              <a:rPr i="1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|</a:t>
            </a:r>
            <a:r>
              <a:rPr i="1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∧ </a:t>
            </a:r>
            <a:r>
              <a:rPr i="1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|</a:t>
            </a:r>
            <a:r>
              <a:rPr i="1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  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🡪 </a:t>
            </a:r>
            <a:r>
              <a:rPr i="1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|(</a:t>
            </a:r>
            <a:r>
              <a:rPr i="1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+ </a:t>
            </a:r>
            <a:r>
              <a:rPr i="1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 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5842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"/>
              <a:buAutoNum type="arabicPeriod"/>
            </a:pPr>
            <a:r>
              <a:rPr i="1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|</a:t>
            </a:r>
            <a:r>
              <a:rPr i="1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🡪 </a:t>
            </a:r>
            <a:r>
              <a:rPr i="1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|</a:t>
            </a:r>
            <a:r>
              <a:rPr i="1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bc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584200" lvl="0" marL="6096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"/>
              <a:buAutoNum type="arabicPeriod"/>
            </a:pPr>
            <a:r>
              <a:rPr i="1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|</a:t>
            </a:r>
            <a:r>
              <a:rPr i="1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∧ </a:t>
            </a:r>
            <a:r>
              <a:rPr i="1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|</a:t>
            </a:r>
            <a:r>
              <a:rPr i="1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  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🡪 </a:t>
            </a:r>
            <a:r>
              <a:rPr i="1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|</a:t>
            </a:r>
            <a:r>
              <a:rPr i="1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i="0" u="non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9"/>
          <p:cNvSpPr txBox="1"/>
          <p:nvPr/>
        </p:nvSpPr>
        <p:spPr>
          <a:xfrm>
            <a:off x="801200" y="3389500"/>
            <a:ext cx="53952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84200" lvl="0" marL="6096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17|34 ∧ 17|170 🡪 17|204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9"/>
          <p:cNvSpPr txBox="1"/>
          <p:nvPr/>
        </p:nvSpPr>
        <p:spPr>
          <a:xfrm>
            <a:off x="838200" y="3940125"/>
            <a:ext cx="42627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84200" lvl="0" marL="6096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 startAt="2"/>
            </a:pPr>
            <a:r>
              <a:rPr b="1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17|34 🡪 17|340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9"/>
          <p:cNvSpPr txBox="1"/>
          <p:nvPr/>
        </p:nvSpPr>
        <p:spPr>
          <a:xfrm>
            <a:off x="801200" y="4490750"/>
            <a:ext cx="42627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84200" lvl="0" marL="6096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 startAt="3"/>
            </a:pPr>
            <a:r>
              <a:rPr b="1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6|12 ∧ 12|144 🡪 6 | 144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i="0" lang="en-US" sz="4000" u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Divisor Theorem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Rectangle: Click to edit Master text styles &#10;Second level &#10;Third level &#10;Fourth level &#10;Fifth level" id="78" name="Google Shape;78;p10"/>
          <p:cNvSpPr txBox="1"/>
          <p:nvPr>
            <p:ph idx="1" type="body"/>
          </p:nvPr>
        </p:nvSpPr>
        <p:spPr>
          <a:xfrm>
            <a:off x="355225" y="1143000"/>
            <a:ext cx="84840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general, such statements are proved by starting from the definitions and manipulating to get the desired results.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EG. </a:t>
            </a:r>
            <a:r>
              <a:rPr i="1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Proof of no. 2	 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i="1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|</a:t>
            </a:r>
            <a:r>
              <a:rPr i="1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🡪 </a:t>
            </a:r>
            <a:r>
              <a:rPr i="1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|</a:t>
            </a:r>
            <a:r>
              <a:rPr i="1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bc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i="0" sz="1000" u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Suppose </a:t>
            </a:r>
            <a:r>
              <a:rPr i="1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|</a:t>
            </a:r>
            <a:r>
              <a:rPr i="1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i="1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609600" lvl="0" marL="10668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Then there exist </a:t>
            </a:r>
            <a:r>
              <a:rPr i="1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i="1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such that </a:t>
            </a:r>
            <a:r>
              <a:rPr i="1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 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i="1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am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609600" lvl="0" marL="10668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Multiply both sides by </a:t>
            </a:r>
            <a:r>
              <a:rPr i="1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 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get </a:t>
            </a:r>
            <a:r>
              <a:rPr i="1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bc 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i="1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amc 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= </a:t>
            </a:r>
            <a:r>
              <a:rPr i="1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i="1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mc 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i="0" u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400"/>
              <a:buNone/>
            </a:pP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Consequently, </a:t>
            </a:r>
            <a:r>
              <a:rPr i="1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bc 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has been expressed as </a:t>
            </a:r>
            <a:r>
              <a:rPr i="1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times the integer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mc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so by definition of “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|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”, </a:t>
            </a:r>
            <a:r>
              <a:rPr i="1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|</a:t>
            </a:r>
            <a:r>
              <a:rPr i="1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bc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</a:t>
            </a:r>
            <a:endParaRPr i="0" u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Prime Numbers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84" name="Google Shape;84;p11"/>
          <p:cNvSpPr txBox="1"/>
          <p:nvPr>
            <p:ph idx="1" type="body"/>
          </p:nvPr>
        </p:nvSpPr>
        <p:spPr>
          <a:xfrm>
            <a:off x="592050" y="1028700"/>
            <a:ext cx="8015100" cy="18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number </a:t>
            </a:r>
            <a:r>
              <a:rPr i="1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 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≥</a:t>
            </a:r>
            <a:r>
              <a:rPr i="1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 </a:t>
            </a:r>
            <a:r>
              <a:rPr b="1" i="1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prime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if it is only divisible by 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itself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number </a:t>
            </a:r>
            <a:r>
              <a:rPr i="1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 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≥</a:t>
            </a:r>
            <a:r>
              <a:rPr i="1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 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which 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isn’t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prime is called </a:t>
            </a:r>
            <a:r>
              <a:rPr b="1" i="1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composite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i="0" u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Q:  Which of the following are prime?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73050" lvl="0" marL="27305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0,1,2,3,4,5,6,7,8,9,10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Rectangle: Click to edit Master text styles &#10;Second level &#10;Third level &#10;Fourth level &#10;Fifth level" id="85" name="Google Shape;85;p11"/>
          <p:cNvSpPr txBox="1"/>
          <p:nvPr>
            <p:ph idx="1" type="body"/>
          </p:nvPr>
        </p:nvSpPr>
        <p:spPr>
          <a:xfrm>
            <a:off x="451450" y="3035500"/>
            <a:ext cx="8534400" cy="19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A:  </a:t>
            </a:r>
            <a:r>
              <a:rPr i="0" lang="en-US" sz="18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0, and 1 </a:t>
            </a:r>
            <a:r>
              <a:rPr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 prime since </a:t>
            </a:r>
            <a:r>
              <a:rPr i="0" lang="en-US" sz="18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not positive </a:t>
            </a:r>
            <a:r>
              <a:rPr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i="0" lang="en-US" sz="18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greater or equal to 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2 is prime as 1 and 2 are only factors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 is prime as 1 and 3 are only factors.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4,6,8,10 not prime as </a:t>
            </a:r>
            <a:r>
              <a:rPr i="1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non-trivially</a:t>
            </a:r>
            <a:r>
              <a:rPr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divisible by 2.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5, 7 prime.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i="0" lang="en-US" sz="18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9 = 3 </a:t>
            </a:r>
            <a:r>
              <a:rPr i="1" lang="en-US" sz="18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· </a:t>
            </a:r>
            <a:r>
              <a:rPr i="0" lang="en-US" sz="18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3 </a:t>
            </a:r>
            <a:r>
              <a:rPr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 prime.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Last example shows that not all odd numbers are prime.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i="0" lang="en-US" sz="4000" u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Fundamental Theorem of Arithmetic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Rectangle: Click to edit Master text styles &#10;Second level &#10;Third level &#10;Fourth level &#10;Fifth level" id="91" name="Google Shape;91;p12"/>
          <p:cNvSpPr txBox="1"/>
          <p:nvPr>
            <p:ph idx="1" type="body"/>
          </p:nvPr>
        </p:nvSpPr>
        <p:spPr>
          <a:xfrm>
            <a:off x="609600" y="1143000"/>
            <a:ext cx="80772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Any number </a:t>
            </a:r>
            <a:r>
              <a:rPr i="1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 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≥</a:t>
            </a:r>
            <a:r>
              <a:rPr i="1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 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expressible as a unique product of 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 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more prime numbers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i="0" u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None/>
            </a:pP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Note: 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prime numbers are considered 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be “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products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” of 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  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prime.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None/>
            </a:pP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We’ll need induction and some more number theory tools to prove this.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NewsPrint">
  <a:themeElements>
    <a:clrScheme name="NewsPrint">
      <a:dk1>
        <a:srgbClr val="000000"/>
      </a:dk1>
      <a:lt1>
        <a:srgbClr val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