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7315200" cy="9601200"/>
  <p:embeddedFontLst>
    <p:embeddedFont>
      <p:font typeface="Roboto Slab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73E1DD-A226-4068-B005-F43E291ECDF0}">
  <a:tblStyle styleId="{C573E1DD-A226-4068-B005-F43E291ECD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4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101: Discrete Mathematics</a:t>
            </a:r>
            <a:endParaRPr b="0" i="0" sz="4000" u="none" cap="none" strike="noStrik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00" y="1157813"/>
            <a:ext cx="1828800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1730100" y="3134456"/>
            <a:ext cx="568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Engineering(CSE)</a:t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Green University of Bangladesh(GUB)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 txBox="1"/>
          <p:nvPr/>
        </p:nvSpPr>
        <p:spPr>
          <a:xfrm flipH="1">
            <a:off x="5039925" y="1157825"/>
            <a:ext cx="377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06 Graph Tree</a:t>
            </a:r>
            <a:endParaRPr b="1" i="0" sz="4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381000" y="1085850"/>
            <a:ext cx="822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What are the degrees and neighborhoods of the vertices in the graphs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381000" y="3044175"/>
            <a:ext cx="838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H: deg(a) = 4, deg(b) = deg(e) = 6, deg(c) = 1, deg(d) = 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= {b, d, e}, N(b) = {a, b, c, d, e}, N(c) = {b},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N(d) = {a, b, e}, N(e) = {a, b ,d}.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725" y="1569675"/>
            <a:ext cx="3131075" cy="1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81000" y="1085850"/>
            <a:ext cx="8229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G = (V,E) is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undirected graph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edges,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contributes twice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degree count of all vertices.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both the left-hand and right-hand sides of this equation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twice the number of edges.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714500"/>
            <a:ext cx="1447800" cy="5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81000" y="1085850"/>
            <a:ext cx="8229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2: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undirected graph has an even number of vertices of odd degree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Let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vertices of even degree and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vertices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odd degree in an undirected graph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with m edges.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3038400"/>
            <a:ext cx="3638548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551800" y="3676200"/>
            <a:ext cx="1143000" cy="101580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since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v)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∈ V</a:t>
            </a:r>
            <a:r>
              <a:rPr b="0" baseline="-2500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953000" y="3543300"/>
            <a:ext cx="3124200" cy="138540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sum must be even because 2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even and the sum of the degrees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vertices of even degrees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even. Because this is the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degrees of all vertices of odd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in the graph, there must 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 number of such vertices.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57650"/>
            <a:ext cx="2607469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81000" y="1085850"/>
            <a:ext cx="853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in-degree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v, denoted deg</a:t>
            </a:r>
            <a:r>
              <a:rPr b="0" baseline="30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(v), is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which terminate at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out-degree of v,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baseline="30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(v),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with v as their initial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Note that a loop at a vertex contributes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graph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25" y="2871450"/>
            <a:ext cx="3657600" cy="21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905650" y="2888088"/>
            <a:ext cx="5105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(a)=2,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(b)=2,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(c)=3,      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905650" y="3929750"/>
            <a:ext cx="483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(d)=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(e)=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(f)=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381000" y="1085850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in-degree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v, denoted deg</a:t>
            </a:r>
            <a:r>
              <a:rPr b="0" baseline="30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(v), is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which terminate at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out-degree of v,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baseline="30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(v),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with v as their initial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Note that a loop at a vertex contributes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graph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0" y="3157775"/>
            <a:ext cx="3027618" cy="19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39075" y="3299394"/>
            <a:ext cx="51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(a)=4,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(b)=1,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(c)=2,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766975" y="4026000"/>
            <a:ext cx="48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(d)=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(e)=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b="0" baseline="30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(f)=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81000" y="1085850"/>
            <a:ext cx="8229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be a graph with directed edges. Then: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sum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counts the number of outgoing edges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 vertices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sum counts the number of incoming edges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vertices. It follows that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sums equal the number of edges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1733550"/>
            <a:ext cx="27622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175" y="1809875"/>
            <a:ext cx="17430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graph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 graph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 vertices, denoted by K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that contains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exactly one edge between each pair of 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400300"/>
            <a:ext cx="6361509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Cycle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810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 ≥ 3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vertices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,⋯ ,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{v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,⋯ , {v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{v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400300"/>
            <a:ext cx="560665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N-dimensional hypercube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810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n-dimensional hypercube, or n-cube,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a graph with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representing all bit strings of length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there is 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between two vertices that differ in exactly one bit position.</a:t>
            </a:r>
            <a:endParaRPr b="0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75" y="2298125"/>
            <a:ext cx="5197450" cy="20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Representation: Adjacency List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304800" y="1085850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adjacency list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represent a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with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multiple edges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specifying the vertices that are adjacent to each vertex of the graph.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00" y="2655750"/>
            <a:ext cx="2779900" cy="233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21"/>
          <p:cNvGraphicFramePr/>
          <p:nvPr/>
        </p:nvGraphicFramePr>
        <p:xfrm>
          <a:off x="37784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{C573E1DD-A226-4068-B005-F43E291ECDF0}</a:tableStyleId>
              </a:tblPr>
              <a:tblGrid>
                <a:gridCol w="1142150"/>
                <a:gridCol w="3426425"/>
              </a:tblGrid>
              <a:tr h="360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adjacency list for a simple graph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 hMerge="1"/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vertex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vertex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d, 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c, 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c, d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Social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Communications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Information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Software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Transportation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Biological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Representation: Adjacency List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304800" y="1085850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adjacency list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represent a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with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multiple edges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specifying the vertices that are adjacent to each vertex of the graph.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39560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{C573E1DD-A226-4068-B005-F43E291ECDF0}</a:tableStyleId>
              </a:tblPr>
              <a:tblGrid>
                <a:gridCol w="1107000"/>
                <a:gridCol w="3320975"/>
              </a:tblGrid>
              <a:tr h="37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adjacency list for a directed graph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 hMerge="1"/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vertex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vertex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d, 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d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c, 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d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A89"/>
                    </a:solidFill>
                  </a:tcPr>
                </a:tc>
              </a:tr>
            </a:tbl>
          </a:graphicData>
        </a:graphic>
      </p:graphicFrame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25" y="2407300"/>
            <a:ext cx="3425150" cy="25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304800" y="1085850"/>
            <a:ext cx="853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Suppose that G = (V, E) is a simple graph where |V| = n. Arbitrarily list the vertices of G as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, 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adjacency matrix A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G, with respect to the listing of vertices, is the n × n zero-one matrix with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 j)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entry when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 j)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entry when they are not adjacent.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250" y="2948600"/>
            <a:ext cx="2443578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1325" y="2571750"/>
            <a:ext cx="2375651" cy="24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3048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matrices can also be used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represent graphs with loops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multiple edges.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adjacency matrix of the pseudograph shown here using the ordering of vertices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343" y="2409450"/>
            <a:ext cx="2512975" cy="2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50" y="2409450"/>
            <a:ext cx="3341025" cy="25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304800" y="1085850"/>
            <a:ext cx="86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is 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connected undirected graph with no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circuits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23283" l="0" r="0" t="0"/>
          <a:stretch/>
        </p:blipFill>
        <p:spPr>
          <a:xfrm>
            <a:off x="1919800" y="1599950"/>
            <a:ext cx="6596000" cy="2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2405250" y="4370125"/>
            <a:ext cx="80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907600" y="4370125"/>
            <a:ext cx="80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184875" y="4370125"/>
            <a:ext cx="146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Tree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682875" y="4370125"/>
            <a:ext cx="146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Tree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graph that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no simple circuit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connected components in a forest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tree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150" y="1826325"/>
            <a:ext cx="7588029" cy="33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undirected graph is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tree if and only if there is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simple path between any two of its vertices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925" y="1834975"/>
            <a:ext cx="5779921" cy="3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304800" y="1085850"/>
            <a:ext cx="861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rooted tree is a tree in which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vertex has been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designated as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every edge is directed away from the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unrooted tree can be converted into different rooted 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one of the vertices is chosen as the root.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75" y="2717550"/>
            <a:ext cx="6980666" cy="2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is a vertex of a rooted tree other than the root, the parent of v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unique vertex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such that there is a directed edge from u to v.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is a parent of v, v is called a child of u. Vertices with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parent are called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75" y="2409450"/>
            <a:ext cx="3103731" cy="2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4343400" y="2800350"/>
            <a:ext cx="2667000" cy="1200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g: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Children of g: h,i,j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Sibling: b,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22025" y="1085850"/>
            <a:ext cx="87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vertex are the vertices on the path from the root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this vertex, excluding the vertex itself and including the root.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descendants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vertex v are those vertices that have v as 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4191000" y="2800350"/>
            <a:ext cx="2667000" cy="831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 j: g, a  descendant  j: l,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75" y="2134700"/>
            <a:ext cx="3501587" cy="30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304800" y="1085850"/>
            <a:ext cx="861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vertex of a rooted tree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no children is called 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Vertices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children are called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vertices.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191000" y="2800350"/>
            <a:ext cx="4953000" cy="1200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Leafs: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d, e, k, l, m, f,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internal nodes: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 g, h, c, j,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00" y="1826725"/>
            <a:ext cx="3703407" cy="3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381000" y="1314450"/>
            <a:ext cx="800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(V, E)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</a:t>
            </a:r>
            <a:r>
              <a:rPr b="0" i="1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nonempty set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 of vertices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nodes) and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E of edges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Each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either one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two vertices associated with it, called its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endpoints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An edge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said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its endpoints.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450" y="3288400"/>
            <a:ext cx="2235994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5972350" y="1094900"/>
            <a:ext cx="2671800" cy="35094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is B.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Children of 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Siblings of 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 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Descendant  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75" y="1094900"/>
            <a:ext cx="5820000" cy="4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304800" y="1085850"/>
            <a:ext cx="86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vertex in a tree,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subtree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its root is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tree consisting of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and its descendants and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edges incident to these descendants.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057400"/>
            <a:ext cx="2680096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4343400" y="2743200"/>
            <a:ext cx="1905000" cy="1714500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304800" y="1085850"/>
            <a:ext cx="861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tree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ordered rooted where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internal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has at most two children.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 internal vertex of a binary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has two children, the first is called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child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second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child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tree rooted at the left child of a vertex is called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subtree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vertex, and the tree rooted at the right child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is called the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subtree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vertex.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413" y="2717550"/>
            <a:ext cx="5845375" cy="23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M-ary Tree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rooted tree is called an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m-ary tree if every 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has no more than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children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tree is called a full m-ary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if every internal vertex has exactly m children.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m-ary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= 2 is called a binary tree.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25" y="2452500"/>
            <a:ext cx="8352124" cy="22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simple graph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is bipartite if V can be partitioned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disjoint subsets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edge connects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in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a vertex in V</a:t>
            </a:r>
            <a:r>
              <a:rPr b="0" baseline="-2500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other words, there are no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connect two vertices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V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313" y="2528150"/>
            <a:ext cx="4093375" cy="2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25" name="Google Shape;325;p37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 = {A, C}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 = {B,D}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471" y="2571750"/>
            <a:ext cx="4748655" cy="2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bipartite.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25" y="1820410"/>
            <a:ext cx="2212621" cy="16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371475" y="3804050"/>
            <a:ext cx="784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can partition the vertex set into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{v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every edge of 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a vertex in 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5375" y="1840588"/>
            <a:ext cx="3340850" cy="1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bipartite.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360775" y="2971800"/>
            <a:ext cx="7848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divide the vertex set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two nonempty sets,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of the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must contain two vertices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But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vertex is connected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every other vertex. Therefore, the two vertices in the same partition are connected. Hence,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not bipartite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925" y="1685925"/>
            <a:ext cx="2032152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Bipartite Graph </a:t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304800" y="1085850"/>
            <a:ext cx="8229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bipartite graph K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m,n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graph that has 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set partitioned into two subsets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size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size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there is an edge from every vertex in 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every vertex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Bipartite Graph </a:t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display four complete bipartite graphs here.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9697" l="0" r="0" t="0"/>
          <a:stretch/>
        </p:blipFill>
        <p:spPr>
          <a:xfrm>
            <a:off x="1094250" y="1635675"/>
            <a:ext cx="6650701" cy="32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381000" y="1085850"/>
            <a:ext cx="8001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graph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connects two different vertices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two edges connect the same pair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vertices.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Multigraphs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have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edges connecting the same two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When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different edges connect the vertices u and v, we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 that {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u,v} is an edge of multiplicity m.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 edge that connects a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to itself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pseudograph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include loops, as well as multiple edges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the same pair of vertices.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3775" y="1535225"/>
            <a:ext cx="800100" cy="4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912" y="3248944"/>
            <a:ext cx="1248965" cy="75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304800" y="1085850"/>
            <a:ext cx="850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 of a graph G = (V,E) is a graph (W,F),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 ⊂ V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⊂ E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of G is a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if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≠ G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00" y="3310425"/>
            <a:ext cx="3618309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 txBox="1"/>
          <p:nvPr/>
        </p:nvSpPr>
        <p:spPr>
          <a:xfrm>
            <a:off x="375050" y="2298275"/>
            <a:ext cx="473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one of its subgraphs.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4407600" y="2298275"/>
            <a:ext cx="473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subgraph induced by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 = {a,b,c,e}.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475" y="3281850"/>
            <a:ext cx="3626644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Union of Graph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304800" y="1085850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of two simple graphs G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simple graph with vertex set 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V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edge set E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E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union of G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denoted by G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G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00" y="3394650"/>
            <a:ext cx="565784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Isomorphism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39300" y="1085850"/>
            <a:ext cx="8754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 graphs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isomorphic if there is a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 and onto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from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property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a and b are adjacent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and only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f(a) and f(b) are adjacent in G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for all a and b in 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Such 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is called an isomorphism. Two simple graphs that are 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isomorphic are called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isomorphic.</a:t>
            </a:r>
            <a:endParaRPr b="0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one-to-one correspondence between vertices of the two graphs that preserves the adjacency 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292078"/>
            <a:ext cx="1223962" cy="167997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 txBox="1"/>
          <p:nvPr/>
        </p:nvSpPr>
        <p:spPr>
          <a:xfrm>
            <a:off x="1906175" y="3204000"/>
            <a:ext cx="4572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 two graph isomorphic?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v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3870725" y="4250525"/>
            <a:ext cx="4926900" cy="831000"/>
          </a:xfrm>
          <a:prstGeom prst="rect">
            <a:avLst/>
          </a:prstGeom>
          <a:solidFill>
            <a:srgbClr val="01EA8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Isomorphism</a:t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3048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graphs G1 and G2 are said to be isomorphic if −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number of components (vertices and edges) are same.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sequences of G1 and G2 are same.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71800"/>
            <a:ext cx="1428750" cy="19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 txBox="1"/>
          <p:nvPr/>
        </p:nvSpPr>
        <p:spPr>
          <a:xfrm>
            <a:off x="2591975" y="2444700"/>
            <a:ext cx="457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 two graph isomorphic?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2643200" y="3220650"/>
            <a:ext cx="517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G1 and G2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= 4, Edges = 4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sequences = 2,2,2,2.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Book References</a:t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>
            <a:off x="1217575" y="1112544"/>
            <a:ext cx="58329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10.1(Page 641)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(1-10) (Page-649)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10.2(Page 651)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(1-58) (Page-665)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10.3(Page 668)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(1-18) (Page-675)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11.1(Page 745)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(1-33) (Page-755)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0" y="17716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381000" y="1085850"/>
            <a:ext cx="800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(or digraph)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(V, E)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nonempty set V of vertices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nodes)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E of directed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arcs). Each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associated with an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ordered pair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vertices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directed edge associated with the ordered pair (u,v) is said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u and end at 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Remark: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Graphs where the endpoints of an edge are not ordered are said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undirected graphs.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375" y="2507682"/>
            <a:ext cx="2701275" cy="1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81000" y="1085850"/>
            <a:ext cx="6634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directed graph has no loops and no multiple edges.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multigraph may have multiple directed edges.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there are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directed edges from the vertex u to the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v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that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(u,v)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edge of multiplicity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multiplicity of (</a:t>
            </a:r>
            <a:r>
              <a:rPr b="0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and the multiplicity of (</a:t>
            </a:r>
            <a:r>
              <a:rPr b="0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b,c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650" y="1325125"/>
            <a:ext cx="1728788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875" y="3460650"/>
            <a:ext cx="18669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3685550" y="3885375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4632713" y="42034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381000" y="1085850"/>
            <a:ext cx="8229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directed graph G = (V, E) consists of V,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nonempty set of vertices (or nodes), and E, a set of directed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arcs. Each edge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ordered pair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vertices. The directed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(u,v) is said to start at u and end at v.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(u,v) be an edge in G. Then u is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edge and is adjacent to v and v is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end)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edge and is adjacent from u.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and terminal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 of a loop are the same.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222025" y="1085850"/>
            <a:ext cx="8562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1.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 u, v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undirected graph G are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neighbors) in G if there is an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u and v. Such an edge e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vertices u and v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 is said to connect u and v.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2.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neighbors of a vertex v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G = (V, E),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N(v)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called the neighborhood of v. If A is a subset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V, we denote by N(A) the set of all vertices in G that are adjacent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at least one vertex in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3.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degree of a vertex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undirected graph is the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incident with 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except that a loop at a vertex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contributes two to the degree of that vertex. The degree of the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v is denoted by deg(v).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381000" y="1085850"/>
            <a:ext cx="822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What are the degrees and neighborhoods of the vertices in the graphs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550" y="2096050"/>
            <a:ext cx="2607469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449800" y="1849750"/>
            <a:ext cx="8382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G: deg(a) =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deg(b) = deg(c) = deg(f ) =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deg(d ) =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=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deg(g) =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= {b, f }, N(b) = {a, c, e, f }, N(c) = {b, d, e, f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N(d) = {c}, N(e) = {b, c , f }, N(f) = {a, b, c, e}, N(g) =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