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22/9/2024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22/9/2024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22/9/2024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22/9/2024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22/9/2024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22/9/2024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22/9/2024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22/9/2024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22/9/2024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22/9/2024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22/9/2024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1  Introduction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endParaRPr lang="en-GB" dirty="0"/>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a:xfrm>
            <a:off x="457200" y="1417638"/>
            <a:ext cx="8229600" cy="4868862"/>
          </a:xfrm>
        </p:spPr>
        <p:txBody>
          <a:bodyPr/>
          <a:lstStyle/>
          <a:p>
            <a:r>
              <a:rPr lang="en-GB" b="1" dirty="0"/>
              <a:t>Software specification, </a:t>
            </a:r>
            <a:r>
              <a:rPr lang="en-GB" dirty="0"/>
              <a:t>where customers and engineers define the software that is to be produced and the constraints on its operation.</a:t>
            </a:r>
          </a:p>
          <a:p>
            <a:endParaRPr lang="en-GB" dirty="0"/>
          </a:p>
          <a:p>
            <a:r>
              <a:rPr lang="en-GB" b="1" dirty="0"/>
              <a:t>Software development</a:t>
            </a:r>
            <a:r>
              <a:rPr lang="en-GB" dirty="0"/>
              <a:t>, where the software is designed and programmed.</a:t>
            </a:r>
          </a:p>
          <a:p>
            <a:endParaRPr lang="en-GB" dirty="0"/>
          </a:p>
          <a:p>
            <a:r>
              <a:rPr lang="en-GB" b="1" dirty="0"/>
              <a:t>Software validation, </a:t>
            </a:r>
            <a:r>
              <a:rPr lang="en-GB" dirty="0"/>
              <a:t>where the software is checked to ensure that it is what the customer requires.</a:t>
            </a:r>
          </a:p>
          <a:p>
            <a:r>
              <a:rPr lang="en-GB" b="1" dirty="0"/>
              <a:t>Software evolution, </a:t>
            </a:r>
            <a:r>
              <a:rPr lang="en-GB" dirty="0"/>
              <a:t>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t>Security and trust </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a:t>
            </a:r>
            <a:r>
              <a:rPr lang="en-GB" b="1" dirty="0"/>
              <a:t>managed and understood development process.</a:t>
            </a:r>
            <a:r>
              <a:rPr lang="en-GB" dirty="0"/>
              <a:t> Of course, different processes are used for different types of software.</a:t>
            </a:r>
          </a:p>
          <a:p>
            <a:pPr lvl="1"/>
            <a:r>
              <a:rPr lang="en-GB" b="1" dirty="0"/>
              <a:t>Dependability and performance </a:t>
            </a:r>
            <a:r>
              <a:rPr lang="en-GB" dirty="0"/>
              <a:t>are important for all types of system. </a:t>
            </a:r>
          </a:p>
          <a:p>
            <a:pPr lvl="1"/>
            <a:r>
              <a:rPr lang="en-GB" b="1" dirty="0"/>
              <a:t>Understanding and managing the software specification </a:t>
            </a:r>
            <a:r>
              <a:rPr lang="en-GB" dirty="0"/>
              <a:t>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and the web</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 is the dominant approach for constructing web-based systems. 	</a:t>
            </a:r>
          </a:p>
          <a:p>
            <a:pPr lvl="1"/>
            <a:r>
              <a:rPr lang="en-GB" dirty="0"/>
              <a:t>When building these systems, you think about how you can assemble them from pre-existing software components and systems.</a:t>
            </a:r>
          </a:p>
          <a:p>
            <a:r>
              <a:rPr lang="en-GB" dirty="0"/>
              <a:t>Web-based systems should be developed and delivered incrementally.</a:t>
            </a:r>
          </a:p>
          <a:p>
            <a:pPr lvl="1"/>
            <a:r>
              <a:rPr lang="en-GB" dirty="0"/>
              <a:t>It is now generally recognized that it is impractical to specify all the requirements for such systems in advance. </a:t>
            </a:r>
          </a:p>
          <a:p>
            <a:r>
              <a:rPr lang="en-GB" dirty="0"/>
              <a:t>User interfaces are constrained by the capabilities of web browsers. </a:t>
            </a:r>
          </a:p>
          <a:p>
            <a:pPr lvl="1"/>
            <a:r>
              <a:rPr lang="en-GB" dirty="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endParaRPr lang="en-US" dirty="0"/>
          </a:p>
          <a:p>
            <a:pPr>
              <a:buNone/>
            </a:pP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lvl="1">
              <a:lnSpc>
                <a:spcPct val="90000"/>
              </a:lnSpc>
            </a:pPr>
            <a:endParaRPr lang="en-GB" dirty="0"/>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pPr marL="457200" lvl="1" indent="0">
              <a:buNone/>
            </a:pPr>
            <a:endParaRPr lang="en-GB" sz="2000" dirty="0"/>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endParaRPr lang="en-GB" dirty="0"/>
          </a:p>
          <a:p>
            <a:pPr>
              <a:lnSpc>
                <a:spcPct val="90000"/>
              </a:lnSpc>
            </a:pPr>
            <a:r>
              <a:rPr lang="en-GB" dirty="0"/>
              <a:t>Members of these organisations sign up to the code of practice when they join.</a:t>
            </a:r>
          </a:p>
          <a:p>
            <a:pPr>
              <a:lnSpc>
                <a:spcPct val="90000"/>
              </a:lnSpc>
            </a:pPr>
            <a:endParaRPr lang="en-GB" dirty="0"/>
          </a:p>
          <a:p>
            <a:pPr>
              <a:lnSpc>
                <a:spcPct val="90000"/>
              </a:lnSpc>
            </a:pPr>
            <a:r>
              <a:rPr lang="en-GB" dirty="0"/>
              <a:t>The Code contains </a:t>
            </a:r>
            <a:r>
              <a:rPr lang="en-GB" sz="2800" b="1" dirty="0"/>
              <a:t>eight Principles </a:t>
            </a:r>
            <a:r>
              <a:rPr lang="en-GB" dirty="0"/>
              <a:t>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a:t>
            </a:r>
            <a:r>
              <a:rPr lang="en-GB" b="1" i="1" dirty="0"/>
              <a:t>Software engineers are those who contribute </a:t>
            </a:r>
            <a:r>
              <a:rPr lang="en-GB" i="1" dirty="0"/>
              <a:t>by direct participation or by teaching, to the analysis, specification, design, development, certification, maintenance and testing of software systems. </a:t>
            </a:r>
          </a:p>
          <a:p>
            <a:pPr lvl="1"/>
            <a:endParaRPr lang="en-GB" i="1" dirty="0"/>
          </a:p>
          <a:p>
            <a:pPr lvl="1"/>
            <a:r>
              <a:rPr lang="en-GB" i="1" dirty="0"/>
              <a:t>Because of their roles in developing software systems, software engineers have significant</a:t>
            </a:r>
            <a:r>
              <a:rPr lang="en-GB" dirty="0"/>
              <a:t> </a:t>
            </a:r>
            <a:r>
              <a:rPr lang="en-GB" b="1" i="1" dirty="0"/>
              <a:t>opportunities to do good or cause harm</a:t>
            </a:r>
            <a:r>
              <a:rPr lang="en-GB" i="1" dirty="0"/>
              <a:t>,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5" name="Footer Placeholder 4"/>
          <p:cNvSpPr>
            <a:spLocks noGrp="1"/>
          </p:cNvSpPr>
          <p:nvPr>
            <p:ph type="ftr" sz="quarter" idx="11"/>
          </p:nvPr>
        </p:nvSpPr>
        <p:spPr/>
        <p:txBody>
          <a:bodyPr/>
          <a:lstStyle/>
          <a:p>
            <a:pPr>
              <a:defRPr/>
            </a:pPr>
            <a:r>
              <a:rPr lang="en-US" dirty="0"/>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a:xfrm>
            <a:off x="457200" y="1581150"/>
            <a:ext cx="8229600" cy="4525963"/>
          </a:xfrm>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lstStyle/>
          <a:p>
            <a:r>
              <a:rPr lang="en-GB" dirty="0"/>
              <a:t>The MHC-PMS (Mental Health Care-Patient Management System)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a:xfrm>
            <a:off x="457200" y="1600200"/>
            <a:ext cx="8534400" cy="4525963"/>
          </a:xfrm>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pPr marL="0" indent="0">
              <a:buNone/>
            </a:pPr>
            <a:endParaRPr lang="en-GB" dirty="0"/>
          </a:p>
          <a:p>
            <a:r>
              <a:rPr lang="en-GB" b="1" dirty="0"/>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a:t>Software 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p>
          <a:p>
            <a:r>
              <a:rPr lang="en-GB" dirty="0"/>
              <a:t>Three case studies are used in the book:</a:t>
            </a:r>
          </a:p>
          <a:p>
            <a:pPr lvl="1"/>
            <a:r>
              <a:rPr lang="en-GB" sz="2000" dirty="0"/>
              <a:t>An embedded insulin pump control system</a:t>
            </a:r>
          </a:p>
          <a:p>
            <a:pPr lvl="1"/>
            <a:r>
              <a:rPr lang="en-GB" dirty="0"/>
              <a:t>A system for mental health care patient management</a:t>
            </a:r>
          </a:p>
          <a:p>
            <a:pPr lvl="1"/>
            <a:r>
              <a:rPr lang="en-GB" sz="2000" dirty="0"/>
              <a:t>A wilderness weather station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 and organization</a:t>
            </a:r>
          </a:p>
        </p:txBody>
      </p:sp>
      <p:sp>
        <p:nvSpPr>
          <p:cNvPr id="3" name="Content Placeholder 2"/>
          <p:cNvSpPr>
            <a:spLocks noGrp="1"/>
          </p:cNvSpPr>
          <p:nvPr>
            <p:ph idx="1"/>
          </p:nvPr>
        </p:nvSpPr>
        <p:spPr/>
        <p:txBody>
          <a:bodyPr/>
          <a:lstStyle/>
          <a:p>
            <a:r>
              <a:rPr lang="en-US" i="1" dirty="0"/>
              <a:t>Add your own material here about how you will be running the course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 </a:t>
            </a:r>
            <a:br>
              <a:rPr lang="en-US" dirty="0"/>
            </a:br>
            <a:r>
              <a:rPr lang="en-US" sz="1700" dirty="0"/>
              <a:t>(</a:t>
            </a:r>
            <a:r>
              <a:rPr lang="en-US" sz="1700" dirty="0" err="1"/>
              <a:t>সফটওয়্যার</a:t>
            </a:r>
            <a:r>
              <a:rPr lang="en-US" sz="1700" dirty="0"/>
              <a:t> </a:t>
            </a:r>
            <a:r>
              <a:rPr lang="en-US" sz="1700" dirty="0" err="1"/>
              <a:t>প্রোডাক্ট</a:t>
            </a:r>
            <a:r>
              <a:rPr lang="en-US" sz="1700" dirty="0"/>
              <a:t> </a:t>
            </a:r>
            <a:r>
              <a:rPr lang="en-US" sz="1700" dirty="0" err="1"/>
              <a:t>কি</a:t>
            </a:r>
            <a:r>
              <a:rPr lang="en-US" sz="1700" dirty="0"/>
              <a:t> </a:t>
            </a:r>
            <a:r>
              <a:rPr lang="en-US" sz="1700" dirty="0" err="1"/>
              <a:t>ধরণের</a:t>
            </a:r>
            <a:r>
              <a:rPr lang="en-US" sz="1700" dirty="0"/>
              <a:t> </a:t>
            </a:r>
            <a:r>
              <a:rPr lang="en-US" sz="1700" dirty="0" err="1"/>
              <a:t>হতে</a:t>
            </a:r>
            <a:r>
              <a:rPr lang="en-US" sz="1700" dirty="0"/>
              <a:t> </a:t>
            </a:r>
            <a:r>
              <a:rPr lang="en-US" sz="1700" dirty="0" err="1"/>
              <a:t>পারে</a:t>
            </a:r>
            <a:r>
              <a:rPr lang="en-US" sz="1700" dirty="0"/>
              <a:t>)</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pPr marL="457200" lvl="1" indent="0">
              <a:buNone/>
            </a:pPr>
            <a:endParaRPr lang="en-US" dirty="0"/>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pPr marL="457200" lvl="1" indent="0">
              <a:buNone/>
            </a:pPr>
            <a:endParaRPr lang="en-US" dirty="0"/>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dirty="0">
                          <a:latin typeface="Arial"/>
                          <a:cs typeface="Arial"/>
                        </a:rPr>
                        <a:t>What are the fundamental software engineering activities?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dirty="0">
                          <a:latin typeface="Arial"/>
                          <a:cs typeface="Arial"/>
                        </a:rPr>
                        <a:t>What is the difference between software engineering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dirty="0">
                          <a:latin typeface="Arial"/>
                          <a:cs typeface="Arial"/>
                        </a:rPr>
                        <a:t>What is the difference between software engineering and system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1891</TotalTime>
  <Words>3846</Words>
  <Application>Microsoft Office PowerPoint</Application>
  <PresentationFormat>On-screen Show (4:3)</PresentationFormat>
  <Paragraphs>343</Paragraphs>
  <Slides>49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SE9</vt:lpstr>
      <vt:lpstr>Chapter 1- Introduction</vt:lpstr>
      <vt:lpstr>Topics covered</vt:lpstr>
      <vt:lpstr>Software engineering</vt:lpstr>
      <vt:lpstr>Software costs</vt:lpstr>
      <vt:lpstr>Software products  (সফটওয়্যার প্রোডাক্ট কি ধরণের হতে পারে)</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Abrar Hasan</cp:lastModifiedBy>
  <cp:revision>16</cp:revision>
  <dcterms:created xsi:type="dcterms:W3CDTF">2009-12-29T10:39:27Z</dcterms:created>
  <dcterms:modified xsi:type="dcterms:W3CDTF">2024-09-22T14:30:26Z</dcterms:modified>
</cp:coreProperties>
</file>