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64" r:id="rId3"/>
    <p:sldId id="268" r:id="rId4"/>
    <p:sldId id="286" r:id="rId5"/>
    <p:sldId id="287" r:id="rId6"/>
    <p:sldId id="288" r:id="rId7"/>
    <p:sldId id="289" r:id="rId8"/>
    <p:sldId id="277" r:id="rId9"/>
    <p:sldId id="290" r:id="rId10"/>
    <p:sldId id="291" r:id="rId11"/>
    <p:sldId id="27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ilita One" panose="020B0604020202020204" charset="0"/>
      <p:regular r:id="rId15"/>
    </p:embeddedFont>
    <p:embeddedFont>
      <p:font typeface="Mulish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 varScale="1">
        <p:scale>
          <a:sx n="87" d="100"/>
          <a:sy n="8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5BB32F8D-416B-4A57-0E7C-31C35CC3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C5D6601B-B86A-CFEF-00FE-1818BC255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90EF49E-3EBC-6C7F-8671-751291BF3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1523D51-6B79-44B5-7210-764A3C4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5A3309F8-3825-4BED-2C99-80607FEB1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7849BC3-3DAC-E74D-A868-172D743CF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5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0E3E197D-16A8-4F52-7604-6DEEABEC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4BDBCA3E-7EA5-BAFE-AFFD-585F1A7BA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4481109-05AD-6D0A-E34F-BB3BBAD0A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A2B65BF-8B30-8FA3-0B94-99807186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5AFA7DC-0A0F-1FA0-72DF-549290544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FCDE0DEB-3A3F-A1D1-7A34-6C32DD792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0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4B12154-1720-0091-79C4-607B956C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FBB7A317-1D3A-B82A-54D0-6FA4B05B8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3FECF16C-6CA1-C34B-689C-E3FF873FB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0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 Part 2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Back Propagation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B1666CB8-5132-9E2E-DA92-9C5C73DD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74CE480A-C74A-C0E2-16F3-762C510423DF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7EE9FA94-2E4E-DDC4-E5F7-03F81E3A9C75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8CE4A3-4606-E225-164C-80EACE8D4DC0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3911D3-2AF3-58B7-3DDB-FE7886A9C7A0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/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blipFill>
                <a:blip r:embed="rId4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/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blipFill>
                <a:blip r:embed="rId5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Back Propagation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Propagation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918130"/>
            <a:ext cx="7498685" cy="48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Remember Gradient Descent?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3EACB-DC57-E8F5-7AD4-5A97F2366F79}"/>
              </a:ext>
            </a:extLst>
          </p:cNvPr>
          <p:cNvSpPr txBox="1"/>
          <p:nvPr/>
        </p:nvSpPr>
        <p:spPr>
          <a:xfrm>
            <a:off x="1295372" y="2741824"/>
            <a:ext cx="7398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Mulish"/>
              </a:rPr>
              <a:t>Gradient descent is an optimization algorithm commonly used to train machine learning models and neural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2EDAB82C-D01B-D2A2-1D89-18F8583B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21C83EAC-2FD9-78BB-7BAC-69FA744FA88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4DD7C14-E7BD-29C2-EBB3-1067355EE6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5F9F0-FAC1-AC5D-597D-3659F5C43AD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EE52DF-4EEA-9DB3-D830-6E7D4C391FA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357A6656-5620-8C37-6BAD-F91740652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/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/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/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blipFill>
                <a:blip r:embed="rId6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D7815-77C2-A7EB-7BDC-34B5CFC1A874}"/>
              </a:ext>
            </a:extLst>
          </p:cNvPr>
          <p:cNvCxnSpPr>
            <a:cxnSpLocks/>
          </p:cNvCxnSpPr>
          <p:nvPr/>
        </p:nvCxnSpPr>
        <p:spPr>
          <a:xfrm>
            <a:off x="2958792" y="238583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35FA6D-12B7-C59B-FC6F-55FD0797B5C3}"/>
              </a:ext>
            </a:extLst>
          </p:cNvPr>
          <p:cNvCxnSpPr>
            <a:cxnSpLocks/>
          </p:cNvCxnSpPr>
          <p:nvPr/>
        </p:nvCxnSpPr>
        <p:spPr>
          <a:xfrm>
            <a:off x="3622258" y="2394797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/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/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7396 -3.3333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43A7-8A1B-BA97-95EF-691CE02C536C}"/>
              </a:ext>
            </a:extLst>
          </p:cNvPr>
          <p:cNvSpPr txBox="1"/>
          <p:nvPr/>
        </p:nvSpPr>
        <p:spPr>
          <a:xfrm>
            <a:off x="1400175" y="13417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49DE-6048-82E4-4903-E844970690DE}"/>
              </a:ext>
            </a:extLst>
          </p:cNvPr>
          <p:cNvSpPr txBox="1"/>
          <p:nvPr/>
        </p:nvSpPr>
        <p:spPr>
          <a:xfrm>
            <a:off x="1400175" y="18000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/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Mulish"/>
                  </a:rPr>
                  <a:t>Now we have to 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blipFill>
                <a:blip r:embed="rId4"/>
                <a:stretch>
                  <a:fillRect l="-29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8237075-E421-F19E-223C-E8DDB489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684D4DF3-7859-390C-46D2-4D71F47A107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6588B5-4D81-EEC7-0A03-08C2A123E070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AF3CA-716B-E455-3400-84D0C675A43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EF7E5-5F40-AF87-E68E-04101431A33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91E7235E-B2AA-BE9A-F697-562C50B36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15A7-DA0E-DAD0-F412-66380F6ACED4}"/>
              </a:ext>
            </a:extLst>
          </p:cNvPr>
          <p:cNvSpPr txBox="1"/>
          <p:nvPr/>
        </p:nvSpPr>
        <p:spPr>
          <a:xfrm>
            <a:off x="879928" y="1180000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What generally we do,</a:t>
            </a:r>
          </a:p>
          <a:p>
            <a:endParaRPr lang="en-US" sz="2400" dirty="0">
              <a:latin typeface="Mulis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0972-EA3D-08C5-F68D-A27C8C28C2EF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03BA4-9F97-C109-BEBF-0DF17A68505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A13C5B-0C9E-93D1-B664-1549460A0054}"/>
              </a:ext>
            </a:extLst>
          </p:cNvPr>
          <p:cNvSpPr txBox="1"/>
          <p:nvPr/>
        </p:nvSpPr>
        <p:spPr>
          <a:xfrm>
            <a:off x="1105799" y="1975498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  <a:p>
            <a:r>
              <a:rPr lang="en-US" sz="2400" dirty="0">
                <a:latin typeface="Mulish"/>
              </a:rPr>
              <a:t>   = 5(t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)+3</a:t>
            </a:r>
            <a:endParaRPr lang="en-US" sz="2400" baseline="30000" dirty="0">
              <a:latin typeface="Mulish"/>
            </a:endParaRPr>
          </a:p>
          <a:p>
            <a:r>
              <a:rPr lang="en-US" sz="2400" dirty="0">
                <a:latin typeface="Mulish"/>
              </a:rPr>
              <a:t>   = 5t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+3</a:t>
            </a:r>
            <a:endParaRPr lang="en-US" sz="2400" baseline="300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/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31FB57-9B70-DC09-CC63-57B2FD61851B}"/>
              </a:ext>
            </a:extLst>
          </p:cNvPr>
          <p:cNvSpPr txBox="1"/>
          <p:nvPr/>
        </p:nvSpPr>
        <p:spPr>
          <a:xfrm>
            <a:off x="1840840" y="4186968"/>
            <a:ext cx="1026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F772164A-3DAD-444A-A596-4A9B429A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7A2BE6F-1077-BA29-AE0B-E74F27A42F28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6B0F1886-FB0D-6080-BCF7-9961383515CF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69656-7A4E-8FE6-F7A9-CC8A9ECEC40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32F749-8C22-7909-1146-A11CE266EEA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1C579A6A-A5A0-8219-2A42-82041768C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58A5-9BC1-F6E4-7338-2B708B390ED8}"/>
              </a:ext>
            </a:extLst>
          </p:cNvPr>
          <p:cNvSpPr txBox="1"/>
          <p:nvPr/>
        </p:nvSpPr>
        <p:spPr>
          <a:xfrm>
            <a:off x="879927" y="1180000"/>
            <a:ext cx="394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But in chain rule we see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2100-94DF-D247-EE88-478905B997F5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54C3-0AB7-6FF7-EB82-61178F3FFE7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/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2A007B-E2D3-D684-B248-1A188ACD60AE}"/>
              </a:ext>
            </a:extLst>
          </p:cNvPr>
          <p:cNvSpPr txBox="1"/>
          <p:nvPr/>
        </p:nvSpPr>
        <p:spPr>
          <a:xfrm>
            <a:off x="1381125" y="15820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Y is function of X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X is a function of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/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/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/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0669EC-B9D2-E29C-E1DA-6E479453A9AD}"/>
              </a:ext>
            </a:extLst>
          </p:cNvPr>
          <p:cNvCxnSpPr>
            <a:cxnSpLocks/>
          </p:cNvCxnSpPr>
          <p:nvPr/>
        </p:nvCxnSpPr>
        <p:spPr>
          <a:xfrm>
            <a:off x="5584891" y="308613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48491B-7FD1-4ACD-D820-0BE7644F4AD9}"/>
              </a:ext>
            </a:extLst>
          </p:cNvPr>
          <p:cNvCxnSpPr>
            <a:cxnSpLocks/>
          </p:cNvCxnSpPr>
          <p:nvPr/>
        </p:nvCxnSpPr>
        <p:spPr>
          <a:xfrm>
            <a:off x="6248357" y="3095101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/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/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blipFill>
                <a:blip r:embed="rId10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79AB9C-FF52-B710-7101-29013494E549}"/>
              </a:ext>
            </a:extLst>
          </p:cNvPr>
          <p:cNvSpPr txBox="1"/>
          <p:nvPr/>
        </p:nvSpPr>
        <p:spPr>
          <a:xfrm>
            <a:off x="-2950" y="2445303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Instead of doing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/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/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blipFill>
                <a:blip r:embed="rId12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/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blipFill>
                <a:blip r:embed="rId13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6D9B56-A47F-3A55-AE8F-0A2846C761C9}"/>
              </a:ext>
            </a:extLst>
          </p:cNvPr>
          <p:cNvCxnSpPr>
            <a:cxnSpLocks/>
          </p:cNvCxnSpPr>
          <p:nvPr/>
        </p:nvCxnSpPr>
        <p:spPr>
          <a:xfrm>
            <a:off x="4922686" y="3959383"/>
            <a:ext cx="357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7E89C1-AA0D-E74E-5E8A-91A2017F844B}"/>
              </a:ext>
            </a:extLst>
          </p:cNvPr>
          <p:cNvCxnSpPr>
            <a:cxnSpLocks/>
          </p:cNvCxnSpPr>
          <p:nvPr/>
        </p:nvCxnSpPr>
        <p:spPr>
          <a:xfrm>
            <a:off x="7041083" y="39690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/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/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/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8D7D15B-45F7-256A-48FB-74BDF3F76F06}"/>
              </a:ext>
            </a:extLst>
          </p:cNvPr>
          <p:cNvSpPr txBox="1"/>
          <p:nvPr/>
        </p:nvSpPr>
        <p:spPr>
          <a:xfrm>
            <a:off x="6485415" y="3823812"/>
            <a:ext cx="850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9594C2-0FE5-5643-6EC7-8B448B04109A}"/>
              </a:ext>
            </a:extLst>
          </p:cNvPr>
          <p:cNvSpPr txBox="1"/>
          <p:nvPr/>
        </p:nvSpPr>
        <p:spPr>
          <a:xfrm>
            <a:off x="7573790" y="3728550"/>
            <a:ext cx="1009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(t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585A61-97E2-89F2-8402-8B8AED74959A}"/>
              </a:ext>
            </a:extLst>
          </p:cNvPr>
          <p:cNvSpPr txBox="1"/>
          <p:nvPr/>
        </p:nvSpPr>
        <p:spPr>
          <a:xfrm>
            <a:off x="4637086" y="4536068"/>
            <a:ext cx="2377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=5 *2t  = 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7" grpId="0"/>
      <p:bldP spid="10" grpId="0"/>
      <p:bldP spid="5" grpId="0"/>
      <p:bldP spid="6" grpId="0"/>
      <p:bldP spid="11" grpId="0"/>
      <p:bldP spid="13" grpId="0"/>
      <p:bldP spid="16" grpId="0"/>
      <p:bldP spid="18" grpId="0"/>
      <p:bldP spid="19" grpId="0"/>
      <p:bldP spid="27" grpId="0"/>
      <p:bldP spid="28" grpId="0"/>
      <p:bldP spid="29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2483119" y="158388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2505561" y="2094956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AEF588AA-9A21-58DA-533C-7B46D7286AEB}"/>
              </a:ext>
            </a:extLst>
          </p:cNvPr>
          <p:cNvSpPr/>
          <p:nvPr/>
        </p:nvSpPr>
        <p:spPr>
          <a:xfrm>
            <a:off x="2518767" y="2613704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3878644" y="1549282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3872782" y="2191123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EA4676AC-8D2B-66F1-C201-73696967D13A}"/>
              </a:ext>
            </a:extLst>
          </p:cNvPr>
          <p:cNvSpPr/>
          <p:nvPr/>
        </p:nvSpPr>
        <p:spPr>
          <a:xfrm>
            <a:off x="3872781" y="2901469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C65A57E8-2999-58F6-E4C6-BD46FE385589}"/>
              </a:ext>
            </a:extLst>
          </p:cNvPr>
          <p:cNvSpPr/>
          <p:nvPr/>
        </p:nvSpPr>
        <p:spPr>
          <a:xfrm>
            <a:off x="4980610" y="1566867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462657FD-F456-4E3B-D955-95F171935AA5}"/>
              </a:ext>
            </a:extLst>
          </p:cNvPr>
          <p:cNvSpPr/>
          <p:nvPr/>
        </p:nvSpPr>
        <p:spPr>
          <a:xfrm>
            <a:off x="4974748" y="2208708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E7F070AF-2950-95E4-8D10-D16FCE44D6F4}"/>
              </a:ext>
            </a:extLst>
          </p:cNvPr>
          <p:cNvSpPr/>
          <p:nvPr/>
        </p:nvSpPr>
        <p:spPr>
          <a:xfrm>
            <a:off x="4974747" y="2919054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3E802ECC-E174-1C44-9BC1-167157390A1C}"/>
              </a:ext>
            </a:extLst>
          </p:cNvPr>
          <p:cNvCxnSpPr>
            <a:stCxn id="932" idx="6"/>
            <a:endCxn id="936" idx="2"/>
          </p:cNvCxnSpPr>
          <p:nvPr/>
        </p:nvCxnSpPr>
        <p:spPr>
          <a:xfrm flipV="1">
            <a:off x="2729304" y="1684098"/>
            <a:ext cx="1149340" cy="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729304" y="1718703"/>
            <a:ext cx="1143478" cy="6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42568F82-6359-DE0D-E378-46E89B55F068}"/>
              </a:ext>
            </a:extLst>
          </p:cNvPr>
          <p:cNvCxnSpPr>
            <a:cxnSpLocks/>
            <a:stCxn id="933" idx="6"/>
            <a:endCxn id="938" idx="2"/>
          </p:cNvCxnSpPr>
          <p:nvPr/>
        </p:nvCxnSpPr>
        <p:spPr>
          <a:xfrm>
            <a:off x="2751746" y="2229772"/>
            <a:ext cx="1121035" cy="8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BC5D53A1-4D99-B3D5-4ABF-80E124693690}"/>
              </a:ext>
            </a:extLst>
          </p:cNvPr>
          <p:cNvCxnSpPr>
            <a:cxnSpLocks/>
            <a:stCxn id="935" idx="6"/>
            <a:endCxn id="937" idx="2"/>
          </p:cNvCxnSpPr>
          <p:nvPr/>
        </p:nvCxnSpPr>
        <p:spPr>
          <a:xfrm flipV="1">
            <a:off x="2764952" y="2325939"/>
            <a:ext cx="1107830" cy="42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6309574C-62E5-8575-7E5B-F172347045DF}"/>
              </a:ext>
            </a:extLst>
          </p:cNvPr>
          <p:cNvCxnSpPr>
            <a:cxnSpLocks/>
            <a:stCxn id="935" idx="6"/>
            <a:endCxn id="938" idx="2"/>
          </p:cNvCxnSpPr>
          <p:nvPr/>
        </p:nvCxnSpPr>
        <p:spPr>
          <a:xfrm>
            <a:off x="2764952" y="2748520"/>
            <a:ext cx="1107829" cy="2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Box 962">
            <a:extLst>
              <a:ext uri="{FF2B5EF4-FFF2-40B4-BE49-F238E27FC236}">
                <a16:creationId xmlns:a16="http://schemas.microsoft.com/office/drawing/2014/main" id="{F8714412-41C1-4806-2524-3EF6366DACF4}"/>
              </a:ext>
            </a:extLst>
          </p:cNvPr>
          <p:cNvSpPr txBox="1"/>
          <p:nvPr/>
        </p:nvSpPr>
        <p:spPr>
          <a:xfrm rot="16200000">
            <a:off x="1305930" y="2147688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E49EC908-4F5E-774C-1042-B34B4FA2ABA8}"/>
              </a:ext>
            </a:extLst>
          </p:cNvPr>
          <p:cNvCxnSpPr>
            <a:cxnSpLocks/>
            <a:stCxn id="936" idx="6"/>
            <a:endCxn id="940" idx="2"/>
          </p:cNvCxnSpPr>
          <p:nvPr/>
        </p:nvCxnSpPr>
        <p:spPr>
          <a:xfrm>
            <a:off x="4124829" y="1684098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515871EB-FF38-0016-5D9A-7D265D6C7454}"/>
              </a:ext>
            </a:extLst>
          </p:cNvPr>
          <p:cNvCxnSpPr>
            <a:cxnSpLocks/>
            <a:endCxn id="939" idx="2"/>
          </p:cNvCxnSpPr>
          <p:nvPr/>
        </p:nvCxnSpPr>
        <p:spPr>
          <a:xfrm flipV="1">
            <a:off x="4103813" y="1701683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48614789-8CB1-D50D-FBA1-585DC77FA7A2}"/>
              </a:ext>
            </a:extLst>
          </p:cNvPr>
          <p:cNvCxnSpPr>
            <a:cxnSpLocks/>
            <a:endCxn id="941" idx="2"/>
          </p:cNvCxnSpPr>
          <p:nvPr/>
        </p:nvCxnSpPr>
        <p:spPr>
          <a:xfrm>
            <a:off x="4103813" y="2334730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8045E11D-C2F7-C47C-FFC2-43056735A5F2}"/>
              </a:ext>
            </a:extLst>
          </p:cNvPr>
          <p:cNvCxnSpPr>
            <a:cxnSpLocks/>
            <a:endCxn id="940" idx="1"/>
          </p:cNvCxnSpPr>
          <p:nvPr/>
        </p:nvCxnSpPr>
        <p:spPr>
          <a:xfrm flipV="1">
            <a:off x="4123834" y="2248195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Oval 975">
            <a:extLst>
              <a:ext uri="{FF2B5EF4-FFF2-40B4-BE49-F238E27FC236}">
                <a16:creationId xmlns:a16="http://schemas.microsoft.com/office/drawing/2014/main" id="{6EB231A8-F40E-1B0F-3B15-1281CBE86D2C}"/>
              </a:ext>
            </a:extLst>
          </p:cNvPr>
          <p:cNvSpPr/>
          <p:nvPr/>
        </p:nvSpPr>
        <p:spPr>
          <a:xfrm>
            <a:off x="6063737" y="1560027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9F82AAA4-B1BB-32AA-6D28-79A70E28248A}"/>
              </a:ext>
            </a:extLst>
          </p:cNvPr>
          <p:cNvSpPr/>
          <p:nvPr/>
        </p:nvSpPr>
        <p:spPr>
          <a:xfrm>
            <a:off x="6057875" y="2201868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E34F7062-BFD8-CC33-E772-936C9D8B972C}"/>
              </a:ext>
            </a:extLst>
          </p:cNvPr>
          <p:cNvSpPr/>
          <p:nvPr/>
        </p:nvSpPr>
        <p:spPr>
          <a:xfrm>
            <a:off x="6057874" y="2912214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E8A7D245-98DD-F2A6-D5DC-16EDF47281B8}"/>
              </a:ext>
            </a:extLst>
          </p:cNvPr>
          <p:cNvCxnSpPr>
            <a:cxnSpLocks/>
          </p:cNvCxnSpPr>
          <p:nvPr/>
        </p:nvCxnSpPr>
        <p:spPr>
          <a:xfrm>
            <a:off x="5221896" y="1663365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B4BEDC2F-6244-1867-E561-3A47D49B1E22}"/>
              </a:ext>
            </a:extLst>
          </p:cNvPr>
          <p:cNvCxnSpPr>
            <a:cxnSpLocks/>
            <a:endCxn id="977" idx="2"/>
          </p:cNvCxnSpPr>
          <p:nvPr/>
        </p:nvCxnSpPr>
        <p:spPr>
          <a:xfrm>
            <a:off x="5200880" y="2313997"/>
            <a:ext cx="856995" cy="2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94D28593-4244-B80C-14B2-A6FB9A7DEAB6}"/>
              </a:ext>
            </a:extLst>
          </p:cNvPr>
          <p:cNvCxnSpPr>
            <a:cxnSpLocks/>
          </p:cNvCxnSpPr>
          <p:nvPr/>
        </p:nvCxnSpPr>
        <p:spPr>
          <a:xfrm flipV="1">
            <a:off x="5220901" y="1680950"/>
            <a:ext cx="856776" cy="13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561B7FB0-D8B6-35D0-ED66-954E57BDC517}"/>
              </a:ext>
            </a:extLst>
          </p:cNvPr>
          <p:cNvCxnSpPr>
            <a:cxnSpLocks/>
          </p:cNvCxnSpPr>
          <p:nvPr/>
        </p:nvCxnSpPr>
        <p:spPr>
          <a:xfrm>
            <a:off x="5220901" y="3006758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1A15959-EFF2-6846-431E-282178F1CFA3}"/>
              </a:ext>
            </a:extLst>
          </p:cNvPr>
          <p:cNvSpPr txBox="1"/>
          <p:nvPr/>
        </p:nvSpPr>
        <p:spPr>
          <a:xfrm>
            <a:off x="3120438" y="1326044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7A362DD6-45BF-3BB8-CD45-4E702AD1868D}"/>
              </a:ext>
            </a:extLst>
          </p:cNvPr>
          <p:cNvSpPr txBox="1"/>
          <p:nvPr/>
        </p:nvSpPr>
        <p:spPr>
          <a:xfrm>
            <a:off x="3229464" y="176675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1E593847-F95C-0CF9-25A3-8D106E21DCCC}"/>
              </a:ext>
            </a:extLst>
          </p:cNvPr>
          <p:cNvSpPr txBox="1"/>
          <p:nvPr/>
        </p:nvSpPr>
        <p:spPr>
          <a:xfrm>
            <a:off x="2878814" y="2152726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4D49DE04-165F-0951-25FC-28CC95405FDA}"/>
              </a:ext>
            </a:extLst>
          </p:cNvPr>
          <p:cNvSpPr txBox="1"/>
          <p:nvPr/>
        </p:nvSpPr>
        <p:spPr>
          <a:xfrm>
            <a:off x="3352557" y="2516074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E7A22EA-D55B-CC40-FCBA-6434C0ED9CBA}"/>
              </a:ext>
            </a:extLst>
          </p:cNvPr>
          <p:cNvSpPr txBox="1"/>
          <p:nvPr/>
        </p:nvSpPr>
        <p:spPr>
          <a:xfrm>
            <a:off x="2822124" y="2879248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216F18-E578-9C95-B81D-2AFCD1094D57}"/>
              </a:ext>
            </a:extLst>
          </p:cNvPr>
          <p:cNvSpPr txBox="1"/>
          <p:nvPr/>
        </p:nvSpPr>
        <p:spPr>
          <a:xfrm>
            <a:off x="4631264" y="247328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B4EA4D3-7A8E-516D-9815-4BDC226B7B10}"/>
              </a:ext>
            </a:extLst>
          </p:cNvPr>
          <p:cNvSpPr txBox="1"/>
          <p:nvPr/>
        </p:nvSpPr>
        <p:spPr>
          <a:xfrm>
            <a:off x="4201409" y="285893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W6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E88DF61-482E-9C29-89F2-8A1C60E831C2}"/>
              </a:ext>
            </a:extLst>
          </p:cNvPr>
          <p:cNvSpPr txBox="1"/>
          <p:nvPr/>
        </p:nvSpPr>
        <p:spPr>
          <a:xfrm>
            <a:off x="4235552" y="1580681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W7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90D0BA2-33D4-749A-4037-00CE0DF00E0F}"/>
              </a:ext>
            </a:extLst>
          </p:cNvPr>
          <p:cNvSpPr txBox="1"/>
          <p:nvPr/>
        </p:nvSpPr>
        <p:spPr>
          <a:xfrm>
            <a:off x="4244792" y="2099358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W8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1746A8F7-865C-905F-1502-8CBC61181901}"/>
              </a:ext>
            </a:extLst>
          </p:cNvPr>
          <p:cNvSpPr txBox="1"/>
          <p:nvPr/>
        </p:nvSpPr>
        <p:spPr>
          <a:xfrm>
            <a:off x="4046653" y="2430059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W9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6E96864-6AA6-ABA3-4311-30E3FD6D42F7}"/>
              </a:ext>
            </a:extLst>
          </p:cNvPr>
          <p:cNvSpPr txBox="1"/>
          <p:nvPr/>
        </p:nvSpPr>
        <p:spPr>
          <a:xfrm>
            <a:off x="5314930" y="161434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24A2542-4FB0-5FB7-F25C-9DEBCD6A1ADA}"/>
              </a:ext>
            </a:extLst>
          </p:cNvPr>
          <p:cNvSpPr txBox="1"/>
          <p:nvPr/>
        </p:nvSpPr>
        <p:spPr>
          <a:xfrm>
            <a:off x="5845867" y="1856917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D0251F7-27C8-C33A-1EAC-E657757C3674}"/>
              </a:ext>
            </a:extLst>
          </p:cNvPr>
          <p:cNvSpPr txBox="1"/>
          <p:nvPr/>
        </p:nvSpPr>
        <p:spPr>
          <a:xfrm>
            <a:off x="5154244" y="229735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W12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248F75F-BFBC-9FE5-43D8-EDFB59189B56}"/>
              </a:ext>
            </a:extLst>
          </p:cNvPr>
          <p:cNvSpPr txBox="1"/>
          <p:nvPr/>
        </p:nvSpPr>
        <p:spPr>
          <a:xfrm>
            <a:off x="5259428" y="3046013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W13</a:t>
            </a:r>
          </a:p>
        </p:txBody>
      </p: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DE192BC-2173-28D4-016E-9AFE52887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17E613F-24BA-47D6-9599-1EBCE164FE0D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4CE12D48-0CB3-70EC-E4CE-BC912F2AABA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F8B7E-3831-BED4-96E9-D98C11861CD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244A58-BC91-DE4A-C7F1-6C744517C22D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6FFD7FF9-B631-F974-A3C5-75CE3568C969}"/>
              </a:ext>
            </a:extLst>
          </p:cNvPr>
          <p:cNvSpPr/>
          <p:nvPr/>
        </p:nvSpPr>
        <p:spPr>
          <a:xfrm>
            <a:off x="2725490" y="693918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69303621-9FE9-67E9-E900-E8935A5C9E6C}"/>
              </a:ext>
            </a:extLst>
          </p:cNvPr>
          <p:cNvSpPr/>
          <p:nvPr/>
        </p:nvSpPr>
        <p:spPr>
          <a:xfrm>
            <a:off x="2747932" y="120498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72B80FFF-9290-DBAA-1E10-00DE284F0FEE}"/>
              </a:ext>
            </a:extLst>
          </p:cNvPr>
          <p:cNvSpPr/>
          <p:nvPr/>
        </p:nvSpPr>
        <p:spPr>
          <a:xfrm>
            <a:off x="2761138" y="172373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C4D4EE73-15E1-0EB7-3CA4-24863D256C0A}"/>
              </a:ext>
            </a:extLst>
          </p:cNvPr>
          <p:cNvSpPr/>
          <p:nvPr/>
        </p:nvSpPr>
        <p:spPr>
          <a:xfrm>
            <a:off x="4121015" y="659313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41DCA4D3-671A-03A2-4FC2-99E275B1F8B5}"/>
              </a:ext>
            </a:extLst>
          </p:cNvPr>
          <p:cNvSpPr/>
          <p:nvPr/>
        </p:nvSpPr>
        <p:spPr>
          <a:xfrm>
            <a:off x="4115153" y="1301154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8A12880A-6A91-9AF0-F6CE-578F23DC1FCE}"/>
              </a:ext>
            </a:extLst>
          </p:cNvPr>
          <p:cNvSpPr/>
          <p:nvPr/>
        </p:nvSpPr>
        <p:spPr>
          <a:xfrm>
            <a:off x="4115152" y="201150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5BE379A7-EF20-CDBB-B0F5-AB862BCBEBF5}"/>
              </a:ext>
            </a:extLst>
          </p:cNvPr>
          <p:cNvSpPr/>
          <p:nvPr/>
        </p:nvSpPr>
        <p:spPr>
          <a:xfrm>
            <a:off x="5222981" y="676898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4CC5F9F8-56B2-D653-B220-2DDEF8B9BBD9}"/>
              </a:ext>
            </a:extLst>
          </p:cNvPr>
          <p:cNvSpPr/>
          <p:nvPr/>
        </p:nvSpPr>
        <p:spPr>
          <a:xfrm>
            <a:off x="5217119" y="1318739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FEF8057A-91E8-F6AF-5CD8-DCAAD86C3C88}"/>
              </a:ext>
            </a:extLst>
          </p:cNvPr>
          <p:cNvSpPr/>
          <p:nvPr/>
        </p:nvSpPr>
        <p:spPr>
          <a:xfrm>
            <a:off x="5217118" y="202908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17E141EB-ACAD-3685-A00C-0D58D8ECECBE}"/>
              </a:ext>
            </a:extLst>
          </p:cNvPr>
          <p:cNvCxnSpPr>
            <a:stCxn id="932" idx="6"/>
            <a:endCxn id="936" idx="2"/>
          </p:cNvCxnSpPr>
          <p:nvPr/>
        </p:nvCxnSpPr>
        <p:spPr>
          <a:xfrm flipV="1">
            <a:off x="2971675" y="794129"/>
            <a:ext cx="1149340" cy="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189AD763-EBFC-D203-18E1-EA93E117BB27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971675" y="828734"/>
            <a:ext cx="1143478" cy="6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31435BF2-D867-C6CA-BF19-FFAB4AEC2553}"/>
              </a:ext>
            </a:extLst>
          </p:cNvPr>
          <p:cNvCxnSpPr>
            <a:cxnSpLocks/>
            <a:stCxn id="933" idx="6"/>
            <a:endCxn id="938" idx="2"/>
          </p:cNvCxnSpPr>
          <p:nvPr/>
        </p:nvCxnSpPr>
        <p:spPr>
          <a:xfrm>
            <a:off x="2994117" y="1339803"/>
            <a:ext cx="1121035" cy="8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67FA5081-2C1A-48A7-968A-B9DB690583B1}"/>
              </a:ext>
            </a:extLst>
          </p:cNvPr>
          <p:cNvCxnSpPr>
            <a:cxnSpLocks/>
            <a:stCxn id="935" idx="6"/>
            <a:endCxn id="937" idx="2"/>
          </p:cNvCxnSpPr>
          <p:nvPr/>
        </p:nvCxnSpPr>
        <p:spPr>
          <a:xfrm flipV="1">
            <a:off x="3007323" y="1435970"/>
            <a:ext cx="1107830" cy="42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EAA5FA87-4883-A0B5-40F6-682139B30D40}"/>
              </a:ext>
            </a:extLst>
          </p:cNvPr>
          <p:cNvCxnSpPr>
            <a:cxnSpLocks/>
            <a:stCxn id="935" idx="6"/>
            <a:endCxn id="938" idx="2"/>
          </p:cNvCxnSpPr>
          <p:nvPr/>
        </p:nvCxnSpPr>
        <p:spPr>
          <a:xfrm>
            <a:off x="3007323" y="1858551"/>
            <a:ext cx="1107829" cy="2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Box 962">
            <a:extLst>
              <a:ext uri="{FF2B5EF4-FFF2-40B4-BE49-F238E27FC236}">
                <a16:creationId xmlns:a16="http://schemas.microsoft.com/office/drawing/2014/main" id="{D0BE95D8-35D1-57BC-CDFB-192B9359ECC9}"/>
              </a:ext>
            </a:extLst>
          </p:cNvPr>
          <p:cNvSpPr txBox="1"/>
          <p:nvPr/>
        </p:nvSpPr>
        <p:spPr>
          <a:xfrm rot="16200000">
            <a:off x="1548301" y="1257719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0EB61BFE-66DC-A7E6-E46B-0DA07AE329CA}"/>
              </a:ext>
            </a:extLst>
          </p:cNvPr>
          <p:cNvCxnSpPr>
            <a:cxnSpLocks/>
            <a:stCxn id="936" idx="6"/>
            <a:endCxn id="940" idx="2"/>
          </p:cNvCxnSpPr>
          <p:nvPr/>
        </p:nvCxnSpPr>
        <p:spPr>
          <a:xfrm>
            <a:off x="4367200" y="794129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BD894D85-1900-004A-2CCE-925051616727}"/>
              </a:ext>
            </a:extLst>
          </p:cNvPr>
          <p:cNvCxnSpPr>
            <a:cxnSpLocks/>
            <a:endCxn id="939" idx="2"/>
          </p:cNvCxnSpPr>
          <p:nvPr/>
        </p:nvCxnSpPr>
        <p:spPr>
          <a:xfrm flipV="1">
            <a:off x="4346184" y="811714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CDE83076-9D8B-A29C-729B-5AFD30658CCE}"/>
              </a:ext>
            </a:extLst>
          </p:cNvPr>
          <p:cNvCxnSpPr>
            <a:cxnSpLocks/>
            <a:endCxn id="941" idx="2"/>
          </p:cNvCxnSpPr>
          <p:nvPr/>
        </p:nvCxnSpPr>
        <p:spPr>
          <a:xfrm>
            <a:off x="4346184" y="1444761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DFE8DBB3-1DCE-DED1-6576-8F8AB6411F72}"/>
              </a:ext>
            </a:extLst>
          </p:cNvPr>
          <p:cNvCxnSpPr>
            <a:cxnSpLocks/>
            <a:endCxn id="940" idx="1"/>
          </p:cNvCxnSpPr>
          <p:nvPr/>
        </p:nvCxnSpPr>
        <p:spPr>
          <a:xfrm flipV="1">
            <a:off x="4366205" y="1358226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Oval 975">
            <a:extLst>
              <a:ext uri="{FF2B5EF4-FFF2-40B4-BE49-F238E27FC236}">
                <a16:creationId xmlns:a16="http://schemas.microsoft.com/office/drawing/2014/main" id="{DAB764AF-967B-17C7-61A9-9029B69C8928}"/>
              </a:ext>
            </a:extLst>
          </p:cNvPr>
          <p:cNvSpPr/>
          <p:nvPr/>
        </p:nvSpPr>
        <p:spPr>
          <a:xfrm>
            <a:off x="6306108" y="670058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B29B9782-DF4D-D378-31EA-DC4A0290F369}"/>
              </a:ext>
            </a:extLst>
          </p:cNvPr>
          <p:cNvSpPr/>
          <p:nvPr/>
        </p:nvSpPr>
        <p:spPr>
          <a:xfrm>
            <a:off x="6300246" y="1311899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C83C758F-3713-331C-EC28-3A9EC47B577A}"/>
              </a:ext>
            </a:extLst>
          </p:cNvPr>
          <p:cNvSpPr/>
          <p:nvPr/>
        </p:nvSpPr>
        <p:spPr>
          <a:xfrm>
            <a:off x="6300245" y="2022245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34C0983E-3276-A5A1-2816-C6FA3C0FE679}"/>
              </a:ext>
            </a:extLst>
          </p:cNvPr>
          <p:cNvCxnSpPr>
            <a:cxnSpLocks/>
          </p:cNvCxnSpPr>
          <p:nvPr/>
        </p:nvCxnSpPr>
        <p:spPr>
          <a:xfrm>
            <a:off x="5464267" y="77339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0D8EC87A-4278-9586-E4EC-DD3D83B0D1DE}"/>
              </a:ext>
            </a:extLst>
          </p:cNvPr>
          <p:cNvCxnSpPr>
            <a:cxnSpLocks/>
            <a:endCxn id="977" idx="2"/>
          </p:cNvCxnSpPr>
          <p:nvPr/>
        </p:nvCxnSpPr>
        <p:spPr>
          <a:xfrm>
            <a:off x="5443251" y="1424028"/>
            <a:ext cx="856995" cy="2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9EAECAD7-CA8A-02AD-660C-DFA8C8C11F8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463272" y="795714"/>
            <a:ext cx="810328" cy="1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6B014F9C-A469-E252-9A7E-DCCC4D7E27DB}"/>
              </a:ext>
            </a:extLst>
          </p:cNvPr>
          <p:cNvCxnSpPr>
            <a:cxnSpLocks/>
          </p:cNvCxnSpPr>
          <p:nvPr/>
        </p:nvCxnSpPr>
        <p:spPr>
          <a:xfrm>
            <a:off x="5463272" y="211678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44E4845A-6144-C2D8-8251-CB8860736DA4}"/>
              </a:ext>
            </a:extLst>
          </p:cNvPr>
          <p:cNvSpPr txBox="1"/>
          <p:nvPr/>
        </p:nvSpPr>
        <p:spPr>
          <a:xfrm>
            <a:off x="3362809" y="4360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55DF4A4D-FBBA-9E70-A8CC-40188C1CF47C}"/>
              </a:ext>
            </a:extLst>
          </p:cNvPr>
          <p:cNvSpPr txBox="1"/>
          <p:nvPr/>
        </p:nvSpPr>
        <p:spPr>
          <a:xfrm>
            <a:off x="3471835" y="87679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04C152AC-8FC6-E6A4-C178-ED5D9610820B}"/>
              </a:ext>
            </a:extLst>
          </p:cNvPr>
          <p:cNvSpPr txBox="1"/>
          <p:nvPr/>
        </p:nvSpPr>
        <p:spPr>
          <a:xfrm>
            <a:off x="3121185" y="1262757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74FC3031-0161-AFE1-D1CD-A9C3F91B50DD}"/>
              </a:ext>
            </a:extLst>
          </p:cNvPr>
          <p:cNvSpPr txBox="1"/>
          <p:nvPr/>
        </p:nvSpPr>
        <p:spPr>
          <a:xfrm>
            <a:off x="3594928" y="162610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D26E9CD-DA44-ABE4-3DD2-34A929CCD3B7}"/>
              </a:ext>
            </a:extLst>
          </p:cNvPr>
          <p:cNvSpPr txBox="1"/>
          <p:nvPr/>
        </p:nvSpPr>
        <p:spPr>
          <a:xfrm>
            <a:off x="3064495" y="198927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F0CF0B5-6AE2-BF49-4EF9-9C0E7278BEE7}"/>
              </a:ext>
            </a:extLst>
          </p:cNvPr>
          <p:cNvSpPr txBox="1"/>
          <p:nvPr/>
        </p:nvSpPr>
        <p:spPr>
          <a:xfrm>
            <a:off x="4873635" y="158332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27DBF4B-961E-93C2-5203-7053B6E81604}"/>
              </a:ext>
            </a:extLst>
          </p:cNvPr>
          <p:cNvSpPr txBox="1"/>
          <p:nvPr/>
        </p:nvSpPr>
        <p:spPr>
          <a:xfrm>
            <a:off x="4443780" y="196897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W6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779BA69-E1A6-8604-5884-478D17334CC3}"/>
              </a:ext>
            </a:extLst>
          </p:cNvPr>
          <p:cNvSpPr txBox="1"/>
          <p:nvPr/>
        </p:nvSpPr>
        <p:spPr>
          <a:xfrm>
            <a:off x="4477923" y="690712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W7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908E481-8D5B-1EBE-9D3A-C9A071469D50}"/>
              </a:ext>
            </a:extLst>
          </p:cNvPr>
          <p:cNvSpPr txBox="1"/>
          <p:nvPr/>
        </p:nvSpPr>
        <p:spPr>
          <a:xfrm>
            <a:off x="4487163" y="1209389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W8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14D28D3-6D49-FDB1-451D-A0781CF0E5D7}"/>
              </a:ext>
            </a:extLst>
          </p:cNvPr>
          <p:cNvSpPr txBox="1"/>
          <p:nvPr/>
        </p:nvSpPr>
        <p:spPr>
          <a:xfrm>
            <a:off x="4289024" y="1540090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W9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44C8B16-047C-A9ED-8958-E33C6E219031}"/>
              </a:ext>
            </a:extLst>
          </p:cNvPr>
          <p:cNvSpPr txBox="1"/>
          <p:nvPr/>
        </p:nvSpPr>
        <p:spPr>
          <a:xfrm>
            <a:off x="5557301" y="724376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14EA40D-DD43-DA66-CF74-30DA98CFAEDE}"/>
              </a:ext>
            </a:extLst>
          </p:cNvPr>
          <p:cNvSpPr txBox="1"/>
          <p:nvPr/>
        </p:nvSpPr>
        <p:spPr>
          <a:xfrm>
            <a:off x="6099000" y="966948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2CA2E42-6F42-35F4-CE01-3963780EE445}"/>
              </a:ext>
            </a:extLst>
          </p:cNvPr>
          <p:cNvSpPr txBox="1"/>
          <p:nvPr/>
        </p:nvSpPr>
        <p:spPr>
          <a:xfrm>
            <a:off x="5441609" y="11503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W12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059429E-7113-6847-BD10-487C07356F12}"/>
              </a:ext>
            </a:extLst>
          </p:cNvPr>
          <p:cNvSpPr txBox="1"/>
          <p:nvPr/>
        </p:nvSpPr>
        <p:spPr>
          <a:xfrm>
            <a:off x="5501799" y="2156044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/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blipFill>
                <a:blip r:embed="rId4"/>
                <a:stretch>
                  <a:fillRect l="-126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E331F0-5048-8E53-EDC6-CF36442D3285}"/>
              </a:ext>
            </a:extLst>
          </p:cNvPr>
          <p:cNvSpPr txBox="1"/>
          <p:nvPr/>
        </p:nvSpPr>
        <p:spPr>
          <a:xfrm>
            <a:off x="6273600" y="64182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E4C730-1E58-4455-A135-501838ADF9A0}"/>
              </a:ext>
            </a:extLst>
          </p:cNvPr>
          <p:cNvCxnSpPr>
            <a:cxnSpLocks/>
            <a:stCxn id="940" idx="7"/>
            <a:endCxn id="4" idx="1"/>
          </p:cNvCxnSpPr>
          <p:nvPr/>
        </p:nvCxnSpPr>
        <p:spPr>
          <a:xfrm flipV="1">
            <a:off x="5427251" y="795714"/>
            <a:ext cx="846349" cy="56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71B75D-59B3-CD88-A496-6A4E7E2F24AE}"/>
              </a:ext>
            </a:extLst>
          </p:cNvPr>
          <p:cNvSpPr txBox="1"/>
          <p:nvPr/>
        </p:nvSpPr>
        <p:spPr>
          <a:xfrm>
            <a:off x="1256237" y="3953671"/>
            <a:ext cx="5052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Outy</a:t>
            </a:r>
            <a:r>
              <a:rPr lang="en-US" sz="2400" baseline="-25000" dirty="0"/>
              <a:t>1</a:t>
            </a:r>
            <a:r>
              <a:rPr lang="en-US" sz="2400" dirty="0"/>
              <a:t>= activation(w</a:t>
            </a:r>
            <a:r>
              <a:rPr lang="en-US" sz="2400" baseline="-25000" dirty="0"/>
              <a:t>10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+ w</a:t>
            </a:r>
            <a:r>
              <a:rPr lang="en-US" sz="2400" baseline="-25000" dirty="0"/>
              <a:t>11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07596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271</Words>
  <Application>Microsoft Office PowerPoint</Application>
  <PresentationFormat>On-screen Show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Lilita One</vt:lpstr>
      <vt:lpstr>Mulish</vt:lpstr>
      <vt:lpstr>Cambria Math</vt:lpstr>
      <vt:lpstr>Arial</vt:lpstr>
      <vt:lpstr>Muli</vt:lpstr>
      <vt:lpstr>Modern Wave XL by Slidesgo</vt:lpstr>
      <vt:lpstr>Lecture 11 Part 2  Back Propagation</vt:lpstr>
      <vt:lpstr>Back Propagation</vt:lpstr>
      <vt:lpstr>Back Propagation</vt:lpstr>
      <vt:lpstr>Chain Rule</vt:lpstr>
      <vt:lpstr>Chain Rule</vt:lpstr>
      <vt:lpstr>Chain Rule</vt:lpstr>
      <vt:lpstr>Chain Rule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Admin</cp:lastModifiedBy>
  <cp:revision>31</cp:revision>
  <dcterms:modified xsi:type="dcterms:W3CDTF">2024-11-19T08:03:02Z</dcterms:modified>
</cp:coreProperties>
</file>