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256" r:id="rId2"/>
    <p:sldId id="264" r:id="rId3"/>
    <p:sldId id="268" r:id="rId4"/>
    <p:sldId id="286" r:id="rId5"/>
    <p:sldId id="287" r:id="rId6"/>
    <p:sldId id="288" r:id="rId7"/>
    <p:sldId id="28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6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ilita One"/>
      <p:regular r:id="rId21"/>
    </p:embeddedFont>
    <p:embeddedFont>
      <p:font typeface="Mulish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 varScale="1">
        <p:scale>
          <a:sx n="87" d="100"/>
          <a:sy n="8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1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8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8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3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8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5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5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0E3E197D-16A8-4F52-7604-6DEEABEC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BDBCA3E-7EA5-BAFE-AFFD-585F1A7BA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4481109-05AD-6D0A-E34F-BB3BBAD0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A2B65BF-8B30-8FA3-0B94-9980718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5AFA7DC-0A0F-1FA0-72DF-549290544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FCDE0DEB-3A3F-A1D1-7A34-6C32DD79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 Part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Back Propagation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6CA46-C2BD-4632-B877-162499E1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3" y="1253364"/>
            <a:ext cx="813124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4113F-28E4-4E62-A7D5-19B15738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19" y="1446475"/>
            <a:ext cx="7585933" cy="17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49BDAA-4717-487E-9A7C-49762D6C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0883"/>
              </p:ext>
            </p:extLst>
          </p:nvPr>
        </p:nvGraphicFramePr>
        <p:xfrm>
          <a:off x="1897380" y="1751330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1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74720" y="36361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4023360" y="3414466"/>
            <a:ext cx="1081472" cy="496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64311" y="2086136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5037457" y="1699694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7993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A61C096-F4BB-4DF3-AA11-DD692739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0743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48368" y="364379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997008" y="3414466"/>
            <a:ext cx="1107824" cy="50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49294" y="2196517"/>
            <a:ext cx="879824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W1 =0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W2=0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4935746" y="1693047"/>
            <a:ext cx="925479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1346"/>
            <a:ext cx="0" cy="485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43CEBDE7-D5A2-4D2D-9B88-141B2EDA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54076"/>
              </p:ext>
            </p:extLst>
          </p:nvPr>
        </p:nvGraphicFramePr>
        <p:xfrm>
          <a:off x="946531" y="199547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29" name="Google Shape;922;p69">
            <a:extLst>
              <a:ext uri="{FF2B5EF4-FFF2-40B4-BE49-F238E27FC236}">
                <a16:creationId xmlns:a16="http://schemas.microsoft.com/office/drawing/2014/main" id="{6ED658DC-E7D7-40C2-9205-313B5B818E9B}"/>
              </a:ext>
            </a:extLst>
          </p:cNvPr>
          <p:cNvSpPr txBox="1">
            <a:spLocks/>
          </p:cNvSpPr>
          <p:nvPr/>
        </p:nvSpPr>
        <p:spPr>
          <a:xfrm>
            <a:off x="5398485" y="3581264"/>
            <a:ext cx="1786320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 algn="ctr"/>
            <a:r>
              <a:rPr lang="en-US" sz="1400" dirty="0"/>
              <a:t>= 1 * 0+ 1*0+0</a:t>
            </a:r>
          </a:p>
          <a:p>
            <a:pPr marL="0" indent="0" algn="ctr"/>
            <a:r>
              <a:rPr lang="en-US" sz="1400" dirty="0"/>
              <a:t>=0</a:t>
            </a:r>
          </a:p>
        </p:txBody>
      </p:sp>
      <p:sp>
        <p:nvSpPr>
          <p:cNvPr id="30" name="Google Shape;922;p69">
            <a:extLst>
              <a:ext uri="{FF2B5EF4-FFF2-40B4-BE49-F238E27FC236}">
                <a16:creationId xmlns:a16="http://schemas.microsoft.com/office/drawing/2014/main" id="{49A4A290-437D-4687-AC0D-86FE5376E488}"/>
              </a:ext>
            </a:extLst>
          </p:cNvPr>
          <p:cNvSpPr txBox="1">
            <a:spLocks/>
          </p:cNvSpPr>
          <p:nvPr/>
        </p:nvSpPr>
        <p:spPr>
          <a:xfrm>
            <a:off x="7357680" y="1964497"/>
            <a:ext cx="178632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Predicted Value </a:t>
            </a:r>
          </a:p>
          <a:p>
            <a:pPr marL="0" indent="0" algn="ctr"/>
            <a:r>
              <a:rPr lang="en-US" sz="1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50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39C00D-9A46-445E-BA9D-9D271EA25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92" t="19208" r="33150" b="48834"/>
          <a:stretch/>
        </p:blipFill>
        <p:spPr>
          <a:xfrm>
            <a:off x="5233657" y="1323114"/>
            <a:ext cx="2143593" cy="572700"/>
          </a:xfrm>
          <a:prstGeom prst="rect">
            <a:avLst/>
          </a:prstGeom>
        </p:spPr>
      </p:pic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137378" y="1789477"/>
            <a:ext cx="3631867" cy="10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= w</a:t>
            </a:r>
            <a:r>
              <a:rPr lang="en-US" sz="1400" baseline="-25000" dirty="0"/>
              <a:t>1old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02990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FACB36E-45A9-4AC3-AFB3-059722B8D600}"/>
              </a:ext>
            </a:extLst>
          </p:cNvPr>
          <p:cNvSpPr txBox="1"/>
          <p:nvPr/>
        </p:nvSpPr>
        <p:spPr>
          <a:xfrm>
            <a:off x="5137378" y="303016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= w</a:t>
            </a:r>
            <a:r>
              <a:rPr lang="en-US" sz="1400" baseline="-25000" dirty="0"/>
              <a:t>2old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F6CC32D-57C4-413B-94BF-AEE923914381}"/>
              </a:ext>
            </a:extLst>
          </p:cNvPr>
          <p:cNvSpPr/>
          <p:nvPr/>
        </p:nvSpPr>
        <p:spPr>
          <a:xfrm rot="21365728">
            <a:off x="2864723" y="724427"/>
            <a:ext cx="3926599" cy="1704039"/>
          </a:xfrm>
          <a:prstGeom prst="curvedDownArrow">
            <a:avLst>
              <a:gd name="adj1" fmla="val 9439"/>
              <a:gd name="adj2" fmla="val 50000"/>
              <a:gd name="adj3" fmla="val 25000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F5729907-B51A-4035-A71D-FE86659AF00D}"/>
              </a:ext>
            </a:extLst>
          </p:cNvPr>
          <p:cNvSpPr/>
          <p:nvPr/>
        </p:nvSpPr>
        <p:spPr>
          <a:xfrm rot="21365728">
            <a:off x="1066250" y="638410"/>
            <a:ext cx="6097926" cy="1716144"/>
          </a:xfrm>
          <a:prstGeom prst="curvedDownArrow">
            <a:avLst>
              <a:gd name="adj1" fmla="val 9439"/>
              <a:gd name="adj2" fmla="val 50000"/>
              <a:gd name="adj3" fmla="val 24989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86E98-23CF-48AB-A52D-18203F31E668}"/>
              </a:ext>
            </a:extLst>
          </p:cNvPr>
          <p:cNvSpPr txBox="1"/>
          <p:nvPr/>
        </p:nvSpPr>
        <p:spPr>
          <a:xfrm>
            <a:off x="4994579" y="399471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= </a:t>
            </a:r>
            <a:r>
              <a:rPr lang="en-US" sz="1400" b="1" dirty="0" err="1"/>
              <a:t>w</a:t>
            </a:r>
            <a:r>
              <a:rPr lang="en-US" sz="1400" baseline="-25000" dirty="0" err="1"/>
              <a:t>old</a:t>
            </a:r>
            <a:r>
              <a:rPr lang="en-US" sz="1400" dirty="0"/>
              <a:t> + (learning Rate) (y)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</p:spTree>
    <p:extLst>
      <p:ext uri="{BB962C8B-B14F-4D97-AF65-F5344CB8AC3E}">
        <p14:creationId xmlns:p14="http://schemas.microsoft.com/office/powerpoint/2010/main" val="15730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23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280179" y="1180000"/>
            <a:ext cx="1427919" cy="126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     =1</a:t>
            </a:r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92967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15" name="Google Shape;922;p69">
            <a:extLst>
              <a:ext uri="{FF2B5EF4-FFF2-40B4-BE49-F238E27FC236}">
                <a16:creationId xmlns:a16="http://schemas.microsoft.com/office/drawing/2014/main" id="{5FF25CFA-9ABB-40B1-8D96-96CC3AC3EC69}"/>
              </a:ext>
            </a:extLst>
          </p:cNvPr>
          <p:cNvSpPr txBox="1">
            <a:spLocks/>
          </p:cNvSpPr>
          <p:nvPr/>
        </p:nvSpPr>
        <p:spPr>
          <a:xfrm>
            <a:off x="5280179" y="2788309"/>
            <a:ext cx="3085948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/>
            <a:r>
              <a:rPr lang="en-US" sz="1400" dirty="0"/>
              <a:t>= 1 * 1+ 1*1+1</a:t>
            </a:r>
          </a:p>
          <a:p>
            <a:pPr marL="0" indent="0"/>
            <a:r>
              <a:rPr lang="en-US" sz="1400" dirty="0"/>
              <a:t>=3</a:t>
            </a:r>
          </a:p>
        </p:txBody>
      </p:sp>
      <p:sp>
        <p:nvSpPr>
          <p:cNvPr id="16" name="Google Shape;922;p69">
            <a:extLst>
              <a:ext uri="{FF2B5EF4-FFF2-40B4-BE49-F238E27FC236}">
                <a16:creationId xmlns:a16="http://schemas.microsoft.com/office/drawing/2014/main" id="{0AA57A0F-A0B3-47AE-A89D-05E279569864}"/>
              </a:ext>
            </a:extLst>
          </p:cNvPr>
          <p:cNvSpPr txBox="1">
            <a:spLocks/>
          </p:cNvSpPr>
          <p:nvPr/>
        </p:nvSpPr>
        <p:spPr>
          <a:xfrm>
            <a:off x="5280179" y="3651981"/>
            <a:ext cx="3085948" cy="41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After Sigmoid Predicted Value = 1</a:t>
            </a:r>
          </a:p>
          <a:p>
            <a:pPr marL="0" indent="0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F33A-F4C0-4C39-8F5E-408BC9D408C0}"/>
              </a:ext>
            </a:extLst>
          </p:cNvPr>
          <p:cNvSpPr txBox="1"/>
          <p:nvPr/>
        </p:nvSpPr>
        <p:spPr>
          <a:xfrm>
            <a:off x="5280179" y="4062335"/>
            <a:ext cx="2639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Actual Output = 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99896-F3A0-415B-85D5-391942E89B9F}"/>
              </a:ext>
            </a:extLst>
          </p:cNvPr>
          <p:cNvSpPr/>
          <p:nvPr/>
        </p:nvSpPr>
        <p:spPr>
          <a:xfrm>
            <a:off x="2595966" y="2860897"/>
            <a:ext cx="760290" cy="332296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74CA2-2B8D-471E-9598-79D5CD81178B}"/>
              </a:ext>
            </a:extLst>
          </p:cNvPr>
          <p:cNvSpPr txBox="1"/>
          <p:nvPr/>
        </p:nvSpPr>
        <p:spPr>
          <a:xfrm>
            <a:off x="5280179" y="4261922"/>
            <a:ext cx="237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So update the weights</a:t>
            </a:r>
          </a:p>
        </p:txBody>
      </p:sp>
    </p:spTree>
    <p:extLst>
      <p:ext uri="{BB962C8B-B14F-4D97-AF65-F5344CB8AC3E}">
        <p14:creationId xmlns:p14="http://schemas.microsoft.com/office/powerpoint/2010/main" val="13042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15" grpId="0"/>
      <p:bldP spid="16" grpId="0"/>
      <p:bldP spid="18" grpId="0"/>
      <p:bldP spid="4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Back Propagation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Propagation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918130"/>
            <a:ext cx="7498685" cy="48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Remember Gradient Descent?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1295372" y="2741824"/>
            <a:ext cx="7398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Mulish"/>
              </a:rPr>
              <a:t>Gradient descent is an optimization algorithm commonly used to train machine learning models and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/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/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/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x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blipFill>
                <a:blip r:embed="rId6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D7815-77C2-A7EB-7BDC-34B5CFC1A874}"/>
              </a:ext>
            </a:extLst>
          </p:cNvPr>
          <p:cNvCxnSpPr>
            <a:cxnSpLocks/>
          </p:cNvCxnSpPr>
          <p:nvPr/>
        </p:nvCxnSpPr>
        <p:spPr>
          <a:xfrm>
            <a:off x="2958792" y="238583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35FA6D-12B7-C59B-FC6F-55FD0797B5C3}"/>
              </a:ext>
            </a:extLst>
          </p:cNvPr>
          <p:cNvCxnSpPr>
            <a:cxnSpLocks/>
          </p:cNvCxnSpPr>
          <p:nvPr/>
        </p:nvCxnSpPr>
        <p:spPr>
          <a:xfrm>
            <a:off x="3622258" y="2394797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/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/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7396 -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43A7-8A1B-BA97-95EF-691CE02C536C}"/>
              </a:ext>
            </a:extLst>
          </p:cNvPr>
          <p:cNvSpPr txBox="1"/>
          <p:nvPr/>
        </p:nvSpPr>
        <p:spPr>
          <a:xfrm>
            <a:off x="1400175" y="13417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49DE-6048-82E4-4903-E844970690DE}"/>
              </a:ext>
            </a:extLst>
          </p:cNvPr>
          <p:cNvSpPr txBox="1"/>
          <p:nvPr/>
        </p:nvSpPr>
        <p:spPr>
          <a:xfrm>
            <a:off x="1400175" y="18000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/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ulish"/>
                  </a:rPr>
                  <a:t>Now we have to 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blipFill>
                <a:blip r:embed="rId4"/>
                <a:stretch>
                  <a:fillRect l="-29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8237075-E421-F19E-223C-E8DDB489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684D4DF3-7859-390C-46D2-4D71F47A107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6588B5-4D81-EEC7-0A03-08C2A123E07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AF3CA-716B-E455-3400-84D0C675A43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EF7E5-5F40-AF87-E68E-04101431A33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91E7235E-B2AA-BE9A-F697-562C50B36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15A7-DA0E-DAD0-F412-66380F6ACED4}"/>
              </a:ext>
            </a:extLst>
          </p:cNvPr>
          <p:cNvSpPr txBox="1"/>
          <p:nvPr/>
        </p:nvSpPr>
        <p:spPr>
          <a:xfrm>
            <a:off x="879928" y="1180000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What generally we do,</a:t>
            </a:r>
          </a:p>
          <a:p>
            <a:endParaRPr lang="en-US" sz="2400" dirty="0"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0972-EA3D-08C5-F68D-A27C8C28C2EF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03BA4-9F97-C109-BEBF-0DF17A68505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A13C5B-0C9E-93D1-B664-1549460A0054}"/>
              </a:ext>
            </a:extLst>
          </p:cNvPr>
          <p:cNvSpPr txBox="1"/>
          <p:nvPr/>
        </p:nvSpPr>
        <p:spPr>
          <a:xfrm>
            <a:off x="1105799" y="1975498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  <a:p>
            <a:r>
              <a:rPr lang="en-US" sz="2400" dirty="0">
                <a:latin typeface="Mulish"/>
              </a:rPr>
              <a:t>   = 5(t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)+3</a:t>
            </a:r>
            <a:endParaRPr lang="en-US" sz="2400" baseline="30000" dirty="0">
              <a:latin typeface="Mulish"/>
            </a:endParaRPr>
          </a:p>
          <a:p>
            <a:r>
              <a:rPr lang="en-US" sz="2400" dirty="0">
                <a:latin typeface="Mulish"/>
              </a:rPr>
              <a:t>   = 5t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+3</a:t>
            </a:r>
            <a:endParaRPr lang="en-US" sz="2400" baseline="30000" dirty="0">
              <a:latin typeface="Mulis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/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latin typeface="Mulish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31FB57-9B70-DC09-CC63-57B2FD61851B}"/>
              </a:ext>
            </a:extLst>
          </p:cNvPr>
          <p:cNvSpPr txBox="1"/>
          <p:nvPr/>
        </p:nvSpPr>
        <p:spPr>
          <a:xfrm>
            <a:off x="1840840" y="4186968"/>
            <a:ext cx="1026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F772164A-3DAD-444A-A596-4A9B429A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7A2BE6F-1077-BA29-AE0B-E74F27A42F2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6B0F1886-FB0D-6080-BCF7-9961383515C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69656-7A4E-8FE6-F7A9-CC8A9ECEC40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32F749-8C22-7909-1146-A11CE266EEA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1C579A6A-A5A0-8219-2A42-82041768C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58A5-9BC1-F6E4-7338-2B708B390ED8}"/>
              </a:ext>
            </a:extLst>
          </p:cNvPr>
          <p:cNvSpPr txBox="1"/>
          <p:nvPr/>
        </p:nvSpPr>
        <p:spPr>
          <a:xfrm>
            <a:off x="879927" y="1180000"/>
            <a:ext cx="394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But in chain rule we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2100-94DF-D247-EE88-478905B997F5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54C3-0AB7-6FF7-EB82-61178F3FFE7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/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Mulish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2A007B-E2D3-D684-B248-1A188ACD60AE}"/>
              </a:ext>
            </a:extLst>
          </p:cNvPr>
          <p:cNvSpPr txBox="1"/>
          <p:nvPr/>
        </p:nvSpPr>
        <p:spPr>
          <a:xfrm>
            <a:off x="1381125" y="15820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Y is function of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X is a function of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/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/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/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0669EC-B9D2-E29C-E1DA-6E479453A9AD}"/>
              </a:ext>
            </a:extLst>
          </p:cNvPr>
          <p:cNvCxnSpPr>
            <a:cxnSpLocks/>
          </p:cNvCxnSpPr>
          <p:nvPr/>
        </p:nvCxnSpPr>
        <p:spPr>
          <a:xfrm>
            <a:off x="5584891" y="308613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8491B-7FD1-4ACD-D820-0BE7644F4AD9}"/>
              </a:ext>
            </a:extLst>
          </p:cNvPr>
          <p:cNvCxnSpPr>
            <a:cxnSpLocks/>
          </p:cNvCxnSpPr>
          <p:nvPr/>
        </p:nvCxnSpPr>
        <p:spPr>
          <a:xfrm>
            <a:off x="6248357" y="3095101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/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/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blipFill>
                <a:blip r:embed="rId10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79AB9C-FF52-B710-7101-29013494E549}"/>
              </a:ext>
            </a:extLst>
          </p:cNvPr>
          <p:cNvSpPr txBox="1"/>
          <p:nvPr/>
        </p:nvSpPr>
        <p:spPr>
          <a:xfrm>
            <a:off x="-2950" y="2445303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Instead of doing this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/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/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blipFill>
                <a:blip r:embed="rId12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/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blipFill>
                <a:blip r:embed="rId13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6D9B56-A47F-3A55-AE8F-0A2846C761C9}"/>
              </a:ext>
            </a:extLst>
          </p:cNvPr>
          <p:cNvCxnSpPr>
            <a:cxnSpLocks/>
          </p:cNvCxnSpPr>
          <p:nvPr/>
        </p:nvCxnSpPr>
        <p:spPr>
          <a:xfrm>
            <a:off x="4922686" y="3959383"/>
            <a:ext cx="357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E89C1-AA0D-E74E-5E8A-91A2017F844B}"/>
              </a:ext>
            </a:extLst>
          </p:cNvPr>
          <p:cNvCxnSpPr>
            <a:cxnSpLocks/>
          </p:cNvCxnSpPr>
          <p:nvPr/>
        </p:nvCxnSpPr>
        <p:spPr>
          <a:xfrm>
            <a:off x="7041083" y="39690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/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/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/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8D7D15B-45F7-256A-48FB-74BDF3F76F06}"/>
              </a:ext>
            </a:extLst>
          </p:cNvPr>
          <p:cNvSpPr txBox="1"/>
          <p:nvPr/>
        </p:nvSpPr>
        <p:spPr>
          <a:xfrm>
            <a:off x="6485415" y="3823812"/>
            <a:ext cx="850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30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9594C2-0FE5-5643-6EC7-8B448B04109A}"/>
              </a:ext>
            </a:extLst>
          </p:cNvPr>
          <p:cNvSpPr txBox="1"/>
          <p:nvPr/>
        </p:nvSpPr>
        <p:spPr>
          <a:xfrm>
            <a:off x="7573790" y="3728550"/>
            <a:ext cx="100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dirty="0">
                <a:solidFill>
                  <a:schemeClr val="tx1"/>
                </a:solidFill>
              </a:rPr>
              <a:t>(t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85A61-97E2-89F2-8402-8B8AED74959A}"/>
              </a:ext>
            </a:extLst>
          </p:cNvPr>
          <p:cNvSpPr txBox="1"/>
          <p:nvPr/>
        </p:nvSpPr>
        <p:spPr>
          <a:xfrm>
            <a:off x="4637086" y="4536068"/>
            <a:ext cx="237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=5 *2t  = 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7" grpId="0"/>
      <p:bldP spid="10" grpId="0"/>
      <p:bldP spid="5" grpId="0"/>
      <p:bldP spid="6" grpId="0"/>
      <p:bldP spid="11" grpId="0"/>
      <p:bldP spid="13" grpId="0"/>
      <p:bldP spid="16" grpId="0"/>
      <p:bldP spid="18" grpId="0"/>
      <p:bldP spid="19" grpId="0"/>
      <p:bldP spid="27" grpId="0"/>
      <p:bldP spid="28" grpId="0"/>
      <p:bldP spid="29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CE243-EC0E-4D97-B086-C7286D161F36}"/>
              </a:ext>
            </a:extLst>
          </p:cNvPr>
          <p:cNvSpPr/>
          <p:nvPr/>
        </p:nvSpPr>
        <p:spPr>
          <a:xfrm>
            <a:off x="1348740" y="17678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AEB42-C07C-4614-A37C-0B1A524CFB93}"/>
              </a:ext>
            </a:extLst>
          </p:cNvPr>
          <p:cNvSpPr/>
          <p:nvPr/>
        </p:nvSpPr>
        <p:spPr>
          <a:xfrm>
            <a:off x="1348740" y="244602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3BDC6A-87A0-4226-97B6-9CD8360A3C3E}"/>
              </a:ext>
            </a:extLst>
          </p:cNvPr>
          <p:cNvSpPr/>
          <p:nvPr/>
        </p:nvSpPr>
        <p:spPr>
          <a:xfrm>
            <a:off x="1348740" y="312420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/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7143" t="-58824" r="-47857" b="-9346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FD72-2A5B-432D-A049-8B33229B6472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1897380" y="2042160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28046B-212B-4A01-925F-CC8AECEE2C4A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1897380" y="2637228"/>
            <a:ext cx="906496" cy="83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D021F-A93B-495E-9A02-E404E4E3DAA0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1897380" y="2959170"/>
            <a:ext cx="1028132" cy="439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DE964-09ED-415D-80F0-582CE7A86085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634456" y="2616626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E9CDE0D-F507-42B0-8DBB-B0E4F6D64FBE}"/>
              </a:ext>
            </a:extLst>
          </p:cNvPr>
          <p:cNvSpPr/>
          <p:nvPr/>
        </p:nvSpPr>
        <p:spPr>
          <a:xfrm>
            <a:off x="4678112" y="2116454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7412E-6ED5-483F-89A5-D560911BB38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508692" y="2290873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45186E-466C-4757-BEA8-6BAC4DEAE472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08692" y="2571750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922;p69">
            <a:extLst>
              <a:ext uri="{FF2B5EF4-FFF2-40B4-BE49-F238E27FC236}">
                <a16:creationId xmlns:a16="http://schemas.microsoft.com/office/drawing/2014/main" id="{46EA96D9-49E5-4CF3-912C-0CEBDBFBCB74}"/>
              </a:ext>
            </a:extLst>
          </p:cNvPr>
          <p:cNvSpPr txBox="1">
            <a:spLocks/>
          </p:cNvSpPr>
          <p:nvPr/>
        </p:nvSpPr>
        <p:spPr>
          <a:xfrm>
            <a:off x="2084991" y="1630840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57" name="Google Shape;922;p69">
            <a:extLst>
              <a:ext uri="{FF2B5EF4-FFF2-40B4-BE49-F238E27FC236}">
                <a16:creationId xmlns:a16="http://schemas.microsoft.com/office/drawing/2014/main" id="{9A9AF8CF-63CE-4448-87DB-BAF4EF5702CD}"/>
              </a:ext>
            </a:extLst>
          </p:cNvPr>
          <p:cNvSpPr txBox="1">
            <a:spLocks/>
          </p:cNvSpPr>
          <p:nvPr/>
        </p:nvSpPr>
        <p:spPr>
          <a:xfrm>
            <a:off x="1973296" y="2571749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58" name="Google Shape;922;p69">
            <a:extLst>
              <a:ext uri="{FF2B5EF4-FFF2-40B4-BE49-F238E27FC236}">
                <a16:creationId xmlns:a16="http://schemas.microsoft.com/office/drawing/2014/main" id="{CD4B9039-F735-400E-AE2C-7409AD927C97}"/>
              </a:ext>
            </a:extLst>
          </p:cNvPr>
          <p:cNvSpPr txBox="1">
            <a:spLocks/>
          </p:cNvSpPr>
          <p:nvPr/>
        </p:nvSpPr>
        <p:spPr>
          <a:xfrm>
            <a:off x="2189279" y="3214543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w3</a:t>
            </a:r>
          </a:p>
        </p:txBody>
      </p:sp>
      <p:sp>
        <p:nvSpPr>
          <p:cNvPr id="59" name="Google Shape;922;p69">
            <a:extLst>
              <a:ext uri="{FF2B5EF4-FFF2-40B4-BE49-F238E27FC236}">
                <a16:creationId xmlns:a16="http://schemas.microsoft.com/office/drawing/2014/main" id="{CA926E4E-92A7-46FA-A4DD-B88379490D29}"/>
              </a:ext>
            </a:extLst>
          </p:cNvPr>
          <p:cNvSpPr txBox="1">
            <a:spLocks/>
          </p:cNvSpPr>
          <p:nvPr/>
        </p:nvSpPr>
        <p:spPr>
          <a:xfrm>
            <a:off x="2858137" y="1244398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734D4-822F-438C-A976-A932B6FD3E77}"/>
              </a:ext>
            </a:extLst>
          </p:cNvPr>
          <p:cNvCxnSpPr>
            <a:cxnSpLocks/>
            <a:stCxn id="59" idx="2"/>
            <a:endCxn id="23" idx="0"/>
          </p:cNvCxnSpPr>
          <p:nvPr/>
        </p:nvCxnSpPr>
        <p:spPr>
          <a:xfrm>
            <a:off x="3219166" y="1702697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032F51-DCF0-4050-B948-98A710832BDC}"/>
              </a:ext>
            </a:extLst>
          </p:cNvPr>
          <p:cNvCxnSpPr>
            <a:cxnSpLocks/>
          </p:cNvCxnSpPr>
          <p:nvPr/>
        </p:nvCxnSpPr>
        <p:spPr>
          <a:xfrm flipV="1">
            <a:off x="4884277" y="2467279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E63E-1F9C-4C8F-AC62-912925E5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86" y="1180000"/>
            <a:ext cx="73992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867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535</Words>
  <Application>Microsoft Office PowerPoint</Application>
  <PresentationFormat>On-screen Show (16:9)</PresentationFormat>
  <Paragraphs>252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Mulish</vt:lpstr>
      <vt:lpstr>Lilita One</vt:lpstr>
      <vt:lpstr>Arial</vt:lpstr>
      <vt:lpstr>Muli</vt:lpstr>
      <vt:lpstr>Modern Wave XL by Slidesgo</vt:lpstr>
      <vt:lpstr>Lecture 11 Part 2  Back Propagation</vt:lpstr>
      <vt:lpstr>Back Propagation</vt:lpstr>
      <vt:lpstr>Back Propagation</vt:lpstr>
      <vt:lpstr>Chain Rule</vt:lpstr>
      <vt:lpstr>Chain Rule</vt:lpstr>
      <vt:lpstr>Chain Rule</vt:lpstr>
      <vt:lpstr>Chain Rule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Admin</cp:lastModifiedBy>
  <cp:revision>30</cp:revision>
  <dcterms:modified xsi:type="dcterms:W3CDTF">2024-11-19T03:28:15Z</dcterms:modified>
</cp:coreProperties>
</file>