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92" r:id="rId7"/>
    <p:sldId id="293" r:id="rId8"/>
    <p:sldId id="294" r:id="rId9"/>
    <p:sldId id="261" r:id="rId10"/>
    <p:sldId id="295" r:id="rId11"/>
    <p:sldId id="296" r:id="rId12"/>
    <p:sldId id="297" r:id="rId13"/>
    <p:sldId id="262" r:id="rId14"/>
    <p:sldId id="263" r:id="rId15"/>
    <p:sldId id="264" r:id="rId16"/>
    <p:sldId id="298" r:id="rId17"/>
    <p:sldId id="299" r:id="rId18"/>
    <p:sldId id="265" r:id="rId19"/>
    <p:sldId id="266" r:id="rId20"/>
    <p:sldId id="300" r:id="rId21"/>
    <p:sldId id="303" r:id="rId22"/>
    <p:sldId id="301" r:id="rId23"/>
    <p:sldId id="302" r:id="rId24"/>
    <p:sldId id="304" r:id="rId25"/>
    <p:sldId id="305" r:id="rId26"/>
    <p:sldId id="306" r:id="rId27"/>
    <p:sldId id="268" r:id="rId28"/>
    <p:sldId id="307" r:id="rId29"/>
    <p:sldId id="269" r:id="rId30"/>
    <p:sldId id="270" r:id="rId31"/>
    <p:sldId id="271" r:id="rId32"/>
    <p:sldId id="272" r:id="rId33"/>
    <p:sldId id="273" r:id="rId34"/>
    <p:sldId id="274" r:id="rId35"/>
    <p:sldId id="308"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5" d="100"/>
          <a:sy n="165" d="100"/>
        </p:scale>
        <p:origin x="830"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600" b="0" i="0">
                <a:solidFill>
                  <a:srgbClr val="F2E4AC"/>
                </a:solidFill>
                <a:latin typeface="LM Sans 8"/>
                <a:cs typeface="LM Sans 8"/>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0" i="0">
                <a:solidFill>
                  <a:srgbClr val="F2E4AC"/>
                </a:solidFill>
                <a:latin typeface="LM Sans 8"/>
                <a:cs typeface="LM Sans 8"/>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0" i="0">
                <a:solidFill>
                  <a:srgbClr val="F2E4AC"/>
                </a:solidFill>
                <a:latin typeface="LM Sans 8"/>
                <a:cs typeface="LM Sans 8"/>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0" i="0">
                <a:solidFill>
                  <a:srgbClr val="F2E4AC"/>
                </a:solidFill>
                <a:latin typeface="LM Sans 8"/>
                <a:cs typeface="LM Sans 8"/>
              </a:defRPr>
            </a:lvl1pPr>
          </a:lstStyle>
          <a:p>
            <a:endParaRPr/>
          </a:p>
        </p:txBody>
      </p:sp>
      <p:sp>
        <p:nvSpPr>
          <p:cNvPr id="3" name="Holder 3"/>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371160" y="2661038"/>
            <a:ext cx="352775" cy="342778"/>
          </a:xfrm>
          <a:prstGeom prst="rect">
            <a:avLst/>
          </a:prstGeom>
        </p:spPr>
      </p:pic>
      <p:sp>
        <p:nvSpPr>
          <p:cNvPr id="17" name="bg object 17"/>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18" name="bg object 18"/>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bg object 19"/>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bg object 20"/>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bg object 21"/>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bg object 22"/>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bg object 23"/>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 name="Holder 2"/>
          <p:cNvSpPr>
            <a:spLocks noGrp="1"/>
          </p:cNvSpPr>
          <p:nvPr>
            <p:ph type="title"/>
          </p:nvPr>
        </p:nvSpPr>
        <p:spPr>
          <a:xfrm>
            <a:off x="95300" y="25252"/>
            <a:ext cx="777240" cy="116839"/>
          </a:xfrm>
          <a:prstGeom prst="rect">
            <a:avLst/>
          </a:prstGeom>
        </p:spPr>
        <p:txBody>
          <a:bodyPr wrap="square" lIns="0" tIns="0" rIns="0" bIns="0">
            <a:spAutoFit/>
          </a:bodyPr>
          <a:lstStyle>
            <a:lvl1pPr>
              <a:defRPr sz="600" b="0" i="0">
                <a:solidFill>
                  <a:srgbClr val="F2E4AC"/>
                </a:solidFill>
                <a:latin typeface="LM Sans 8"/>
                <a:cs typeface="LM Sans 8"/>
              </a:defRPr>
            </a:lvl1pPr>
          </a:lstStyle>
          <a:p>
            <a:endParaRPr/>
          </a:p>
        </p:txBody>
      </p:sp>
      <p:sp>
        <p:nvSpPr>
          <p:cNvPr id="3" name="Holder 3"/>
          <p:cNvSpPr>
            <a:spLocks noGrp="1"/>
          </p:cNvSpPr>
          <p:nvPr>
            <p:ph type="body" idx="1"/>
          </p:nvPr>
        </p:nvSpPr>
        <p:spPr>
          <a:xfrm>
            <a:off x="288290" y="746315"/>
            <a:ext cx="5189220"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679010" y="3130124"/>
            <a:ext cx="986154" cy="104139"/>
          </a:xfrm>
          <a:prstGeom prst="rect">
            <a:avLst/>
          </a:prstGeom>
        </p:spPr>
        <p:txBody>
          <a:bodyPr wrap="square" lIns="0" tIns="0" rIns="0" bIns="0">
            <a:spAutoFit/>
          </a:bodyPr>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a:xfrm>
            <a:off x="4151376" y="3017710"/>
            <a:ext cx="1326134" cy="1622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hyperlink" Target="mailto:muhammad.hasan@cse.green.edu.bd" TargetMode="External"/></Relationships>
</file>

<file path=ppt/slides/_rels/slide10.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xml"/><Relationship Id="rId7" Type="http://schemas.openxmlformats.org/officeDocument/2006/relationships/slide" Target="slide43.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10" Type="http://schemas.openxmlformats.org/officeDocument/2006/relationships/image" Target="../media/image5.png"/><Relationship Id="rId4" Type="http://schemas.openxmlformats.org/officeDocument/2006/relationships/slide" Target="slide18.xml"/><Relationship Id="rId9" Type="http://schemas.openxmlformats.org/officeDocument/2006/relationships/slide" Target="slide1.xml"/></Relationships>
</file>

<file path=ppt/slides/_rels/slide11.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xml"/><Relationship Id="rId7" Type="http://schemas.openxmlformats.org/officeDocument/2006/relationships/slide" Target="slide43.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10" Type="http://schemas.openxmlformats.org/officeDocument/2006/relationships/image" Target="../media/image6.png"/><Relationship Id="rId4" Type="http://schemas.openxmlformats.org/officeDocument/2006/relationships/slide" Target="slide18.xml"/><Relationship Id="rId9" Type="http://schemas.openxmlformats.org/officeDocument/2006/relationships/slide" Target="slide1.xml"/></Relationships>
</file>

<file path=ppt/slides/_rels/slide12.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xml"/><Relationship Id="rId7" Type="http://schemas.openxmlformats.org/officeDocument/2006/relationships/slide" Target="slide43.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10" Type="http://schemas.openxmlformats.org/officeDocument/2006/relationships/image" Target="../media/image7.png"/><Relationship Id="rId4" Type="http://schemas.openxmlformats.org/officeDocument/2006/relationships/slide" Target="slide18.xml"/><Relationship Id="rId9" Type="http://schemas.openxmlformats.org/officeDocument/2006/relationships/slide" Target="slide1.xml"/></Relationships>
</file>

<file path=ppt/slides/_rels/slide13.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xml"/><Relationship Id="rId7" Type="http://schemas.openxmlformats.org/officeDocument/2006/relationships/slide" Target="slide43.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4" Type="http://schemas.openxmlformats.org/officeDocument/2006/relationships/slide" Target="slide18.xml"/><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xml"/><Relationship Id="rId7" Type="http://schemas.openxmlformats.org/officeDocument/2006/relationships/slide" Target="slide43.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10" Type="http://schemas.openxmlformats.org/officeDocument/2006/relationships/slide" Target="slide1.xml"/><Relationship Id="rId4" Type="http://schemas.openxmlformats.org/officeDocument/2006/relationships/slide" Target="slide18.xml"/><Relationship Id="rId9"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xml"/><Relationship Id="rId7" Type="http://schemas.openxmlformats.org/officeDocument/2006/relationships/slide" Target="slide43.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10" Type="http://schemas.openxmlformats.org/officeDocument/2006/relationships/slide" Target="slide1.xml"/><Relationship Id="rId4" Type="http://schemas.openxmlformats.org/officeDocument/2006/relationships/slide" Target="slide18.xml"/><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xml"/><Relationship Id="rId7" Type="http://schemas.openxmlformats.org/officeDocument/2006/relationships/slide" Target="slide43.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10" Type="http://schemas.openxmlformats.org/officeDocument/2006/relationships/image" Target="../media/image11.png"/><Relationship Id="rId4" Type="http://schemas.openxmlformats.org/officeDocument/2006/relationships/slide" Target="slide18.xml"/><Relationship Id="rId9" Type="http://schemas.openxmlformats.org/officeDocument/2006/relationships/slide" Target="slide1.xml"/></Relationships>
</file>

<file path=ppt/slides/_rels/slide17.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xml"/><Relationship Id="rId7" Type="http://schemas.openxmlformats.org/officeDocument/2006/relationships/slide" Target="slide43.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4" Type="http://schemas.openxmlformats.org/officeDocument/2006/relationships/slide" Target="slide18.xml"/><Relationship Id="rId9" Type="http://schemas.openxmlformats.org/officeDocument/2006/relationships/slide" Target="slide1.xml"/></Relationships>
</file>

<file path=ppt/slides/_rels/slide18.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s>
</file>

<file path=ppt/slides/_rels/slide19.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s>
</file>

<file path=ppt/slides/_rels/slide2.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s>
</file>

<file path=ppt/slides/_rels/slide20.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s>
</file>

<file path=ppt/slides/_rels/slide21.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image" Target="../media/image15.png"/></Relationships>
</file>

<file path=ppt/slides/_rels/slide25.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image" Target="../media/image16.png"/></Relationships>
</file>

<file path=ppt/slides/_rels/slide26.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image" Target="../media/image17.png"/></Relationships>
</file>

<file path=ppt/slides/_rels/slide27.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s>
</file>

<file path=ppt/slides/_rels/slide3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slide" Target="slide1.xml"/></Relationships>
</file>

<file path=ppt/slides/_rels/slide3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slide" Target="slide1.xml"/></Relationships>
</file>

<file path=ppt/slides/_rels/slide3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slide" Target="slide1.xml"/></Relationships>
</file>

<file path=ppt/slides/_rels/slide34.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slide" Target="slide1.xml"/></Relationships>
</file>

<file path=ppt/slides/_rels/slide37.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image" Target="../media/image26.png"/></Relationships>
</file>

<file path=ppt/slides/_rels/slide38.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image" Target="../media/image27.png"/></Relationships>
</file>

<file path=ppt/slides/_rels/slide39.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s>
</file>

<file path=ppt/slides/_rels/slide4.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xml"/><Relationship Id="rId7" Type="http://schemas.openxmlformats.org/officeDocument/2006/relationships/slide" Target="slide4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34.xml"/><Relationship Id="rId5" Type="http://schemas.openxmlformats.org/officeDocument/2006/relationships/slide" Target="slide27.xml"/><Relationship Id="rId4" Type="http://schemas.openxmlformats.org/officeDocument/2006/relationships/slide" Target="slide18.xml"/><Relationship Id="rId9" Type="http://schemas.openxmlformats.org/officeDocument/2006/relationships/slide" Target="slide1.xml"/></Relationships>
</file>

<file path=ppt/slides/_rels/slide40.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image" Target="../media/image28.png"/></Relationships>
</file>

<file path=ppt/slides/_rels/slide41.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s>
</file>

<file path=ppt/slides/_rels/slide42.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s>
</file>

<file path=ppt/slides/_rels/slide43.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s>
</file>

<file path=ppt/slides/_rels/slide44.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s>
</file>

<file path=ppt/slides/_rels/slide4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slide" Target="slide1.xml"/></Relationships>
</file>

<file path=ppt/slides/_rels/slide4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slide" Target="slide1.xml"/></Relationships>
</file>

<file path=ppt/slides/_rels/slide4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slide" Target="slide1.xml"/></Relationships>
</file>

<file path=ppt/slides/_rels/slide48.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s>
</file>

<file path=ppt/slides/_rels/slide49.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s>
</file>

<file path=ppt/slides/_rels/slide5.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xml"/><Relationship Id="rId7" Type="http://schemas.openxmlformats.org/officeDocument/2006/relationships/slide" Target="slide43.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4" Type="http://schemas.openxmlformats.org/officeDocument/2006/relationships/slide" Target="slide18.xml"/><Relationship Id="rId9" Type="http://schemas.openxmlformats.org/officeDocument/2006/relationships/slide" Target="slide1.xml"/></Relationships>
</file>

<file path=ppt/slides/_rels/slide50.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s>
</file>

<file path=ppt/slides/_rels/slide5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slide" Target="slide18.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3.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slide" Target="slide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xml"/><Relationship Id="rId7" Type="http://schemas.openxmlformats.org/officeDocument/2006/relationships/slide" Target="slide43.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10" Type="http://schemas.openxmlformats.org/officeDocument/2006/relationships/image" Target="../media/image3.png"/><Relationship Id="rId4" Type="http://schemas.openxmlformats.org/officeDocument/2006/relationships/slide" Target="slide18.xml"/><Relationship Id="rId9" Type="http://schemas.openxmlformats.org/officeDocument/2006/relationships/slide" Target="slide1.xml"/></Relationships>
</file>

<file path=ppt/slides/_rels/slide9.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xml"/><Relationship Id="rId7" Type="http://schemas.openxmlformats.org/officeDocument/2006/relationships/slide" Target="slide43.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10" Type="http://schemas.openxmlformats.org/officeDocument/2006/relationships/image" Target="../media/image4.png"/><Relationship Id="rId4" Type="http://schemas.openxmlformats.org/officeDocument/2006/relationships/slide" Target="slide18.xml"/><Relationship Id="rId9"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
            <a:ext cx="5759996" cy="3239996"/>
          </a:xfrm>
          <a:prstGeom prst="rect">
            <a:avLst/>
          </a:prstGeom>
        </p:spPr>
      </p:pic>
      <p:sp>
        <p:nvSpPr>
          <p:cNvPr id="3" name="object 3"/>
          <p:cNvSpPr txBox="1"/>
          <p:nvPr/>
        </p:nvSpPr>
        <p:spPr>
          <a:xfrm>
            <a:off x="359994" y="213588"/>
            <a:ext cx="5039995" cy="626745"/>
          </a:xfrm>
          <a:prstGeom prst="rect">
            <a:avLst/>
          </a:prstGeom>
          <a:solidFill>
            <a:srgbClr val="C1E5B1"/>
          </a:solidFill>
        </p:spPr>
        <p:txBody>
          <a:bodyPr vert="horz" wrap="square" lIns="0" tIns="49530" rIns="0" bIns="0" rtlCol="0">
            <a:spAutoFit/>
          </a:bodyPr>
          <a:lstStyle/>
          <a:p>
            <a:pPr algn="ctr">
              <a:lnSpc>
                <a:spcPct val="100000"/>
              </a:lnSpc>
              <a:spcBef>
                <a:spcPts val="390"/>
              </a:spcBef>
            </a:pPr>
            <a:r>
              <a:rPr sz="1400" b="1" dirty="0">
                <a:solidFill>
                  <a:srgbClr val="0168B4"/>
                </a:solidFill>
                <a:latin typeface="LM Sans 10"/>
                <a:cs typeface="LM Sans 10"/>
              </a:rPr>
              <a:t>CSE</a:t>
            </a:r>
            <a:r>
              <a:rPr sz="1400" b="1" spc="60" dirty="0">
                <a:solidFill>
                  <a:srgbClr val="0168B4"/>
                </a:solidFill>
                <a:latin typeface="LM Sans 10"/>
                <a:cs typeface="LM Sans 10"/>
              </a:rPr>
              <a:t> </a:t>
            </a:r>
            <a:r>
              <a:rPr sz="1400" b="1" dirty="0">
                <a:solidFill>
                  <a:srgbClr val="0168B4"/>
                </a:solidFill>
                <a:latin typeface="LM Sans 10"/>
                <a:cs typeface="LM Sans 10"/>
              </a:rPr>
              <a:t>405:</a:t>
            </a:r>
            <a:r>
              <a:rPr sz="1400" b="1" spc="254" dirty="0">
                <a:solidFill>
                  <a:srgbClr val="0168B4"/>
                </a:solidFill>
                <a:latin typeface="LM Sans 10"/>
                <a:cs typeface="LM Sans 10"/>
              </a:rPr>
              <a:t> </a:t>
            </a:r>
            <a:r>
              <a:rPr sz="1400" b="1" dirty="0">
                <a:solidFill>
                  <a:srgbClr val="0168B4"/>
                </a:solidFill>
                <a:latin typeface="LM Sans 10"/>
                <a:cs typeface="LM Sans 10"/>
              </a:rPr>
              <a:t>Machine</a:t>
            </a:r>
            <a:r>
              <a:rPr sz="1400" b="1" spc="60" dirty="0">
                <a:solidFill>
                  <a:srgbClr val="0168B4"/>
                </a:solidFill>
                <a:latin typeface="LM Sans 10"/>
                <a:cs typeface="LM Sans 10"/>
              </a:rPr>
              <a:t> </a:t>
            </a:r>
            <a:r>
              <a:rPr sz="1400" b="1" spc="-10" dirty="0">
                <a:solidFill>
                  <a:srgbClr val="0168B4"/>
                </a:solidFill>
                <a:latin typeface="LM Sans 10"/>
                <a:cs typeface="LM Sans 10"/>
              </a:rPr>
              <a:t>Learning</a:t>
            </a:r>
            <a:endParaRPr sz="1400">
              <a:latin typeface="LM Sans 10"/>
              <a:cs typeface="LM Sans 10"/>
            </a:endParaRPr>
          </a:p>
          <a:p>
            <a:pPr marL="635" algn="ctr">
              <a:lnSpc>
                <a:spcPct val="100000"/>
              </a:lnSpc>
              <a:spcBef>
                <a:spcPts val="665"/>
              </a:spcBef>
            </a:pPr>
            <a:r>
              <a:rPr sz="1400" b="1" dirty="0">
                <a:solidFill>
                  <a:srgbClr val="DCB413"/>
                </a:solidFill>
                <a:latin typeface="LM Sans 10"/>
                <a:cs typeface="LM Sans 10"/>
              </a:rPr>
              <a:t>Parametric</a:t>
            </a:r>
            <a:r>
              <a:rPr sz="1400" b="1" spc="50" dirty="0">
                <a:solidFill>
                  <a:srgbClr val="DCB413"/>
                </a:solidFill>
                <a:latin typeface="LM Sans 10"/>
                <a:cs typeface="LM Sans 10"/>
              </a:rPr>
              <a:t> </a:t>
            </a:r>
            <a:r>
              <a:rPr sz="1400" b="1" spc="-10" dirty="0">
                <a:solidFill>
                  <a:srgbClr val="DCB413"/>
                </a:solidFill>
                <a:latin typeface="LM Sans 10"/>
                <a:cs typeface="LM Sans 10"/>
              </a:rPr>
              <a:t>Methods</a:t>
            </a:r>
            <a:endParaRPr sz="1400">
              <a:latin typeface="LM Sans 10"/>
              <a:cs typeface="LM Sans 10"/>
            </a:endParaRPr>
          </a:p>
        </p:txBody>
      </p:sp>
      <p:sp>
        <p:nvSpPr>
          <p:cNvPr id="4" name="object 4"/>
          <p:cNvSpPr txBox="1"/>
          <p:nvPr/>
        </p:nvSpPr>
        <p:spPr>
          <a:xfrm>
            <a:off x="1991029" y="1037588"/>
            <a:ext cx="1778000" cy="191770"/>
          </a:xfrm>
          <a:prstGeom prst="rect">
            <a:avLst/>
          </a:prstGeom>
        </p:spPr>
        <p:txBody>
          <a:bodyPr vert="horz" wrap="square" lIns="0" tIns="11430" rIns="0" bIns="0" rtlCol="0">
            <a:spAutoFit/>
          </a:bodyPr>
          <a:lstStyle/>
          <a:p>
            <a:pPr marL="12700">
              <a:lnSpc>
                <a:spcPct val="100000"/>
              </a:lnSpc>
              <a:spcBef>
                <a:spcPts val="90"/>
              </a:spcBef>
            </a:pPr>
            <a:r>
              <a:rPr sz="1100" b="1" dirty="0">
                <a:solidFill>
                  <a:srgbClr val="0168B4"/>
                </a:solidFill>
                <a:latin typeface="LM Sans 10"/>
                <a:cs typeface="LM Sans 10"/>
              </a:rPr>
              <a:t>Dr</a:t>
            </a:r>
            <a:r>
              <a:rPr sz="1100" b="1" spc="-45" dirty="0">
                <a:solidFill>
                  <a:srgbClr val="0168B4"/>
                </a:solidFill>
                <a:latin typeface="LM Sans 10"/>
                <a:cs typeface="LM Sans 10"/>
              </a:rPr>
              <a:t> </a:t>
            </a:r>
            <a:r>
              <a:rPr sz="1100" b="1" dirty="0">
                <a:solidFill>
                  <a:srgbClr val="0168B4"/>
                </a:solidFill>
                <a:latin typeface="LM Sans 10"/>
                <a:cs typeface="LM Sans 10"/>
              </a:rPr>
              <a:t>Muhammad</a:t>
            </a:r>
            <a:r>
              <a:rPr sz="1100" b="1" spc="-40" dirty="0">
                <a:solidFill>
                  <a:srgbClr val="0168B4"/>
                </a:solidFill>
                <a:latin typeface="LM Sans 10"/>
                <a:cs typeface="LM Sans 10"/>
              </a:rPr>
              <a:t> </a:t>
            </a:r>
            <a:r>
              <a:rPr sz="1100" b="1" dirty="0">
                <a:solidFill>
                  <a:srgbClr val="0168B4"/>
                </a:solidFill>
                <a:latin typeface="LM Sans 10"/>
                <a:cs typeface="LM Sans 10"/>
              </a:rPr>
              <a:t>Abul</a:t>
            </a:r>
            <a:r>
              <a:rPr sz="1100" b="1" spc="-40" dirty="0">
                <a:solidFill>
                  <a:srgbClr val="0168B4"/>
                </a:solidFill>
                <a:latin typeface="LM Sans 10"/>
                <a:cs typeface="LM Sans 10"/>
              </a:rPr>
              <a:t> </a:t>
            </a:r>
            <a:r>
              <a:rPr sz="1100" b="1" spc="-10" dirty="0">
                <a:solidFill>
                  <a:srgbClr val="0168B4"/>
                </a:solidFill>
                <a:latin typeface="LM Sans 10"/>
                <a:cs typeface="LM Sans 10"/>
              </a:rPr>
              <a:t>Hasan</a:t>
            </a:r>
            <a:endParaRPr sz="1100">
              <a:latin typeface="LM Sans 10"/>
              <a:cs typeface="LM Sans 10"/>
            </a:endParaRPr>
          </a:p>
        </p:txBody>
      </p:sp>
      <p:pic>
        <p:nvPicPr>
          <p:cNvPr id="5" name="object 5"/>
          <p:cNvPicPr/>
          <p:nvPr/>
        </p:nvPicPr>
        <p:blipFill>
          <a:blip r:embed="rId3" cstate="print"/>
          <a:stretch>
            <a:fillRect/>
          </a:stretch>
        </p:blipFill>
        <p:spPr>
          <a:xfrm>
            <a:off x="2509520" y="1403997"/>
            <a:ext cx="740935" cy="719937"/>
          </a:xfrm>
          <a:prstGeom prst="rect">
            <a:avLst/>
          </a:prstGeom>
        </p:spPr>
      </p:pic>
      <p:sp>
        <p:nvSpPr>
          <p:cNvPr id="6" name="object 6"/>
          <p:cNvSpPr txBox="1"/>
          <p:nvPr/>
        </p:nvSpPr>
        <p:spPr>
          <a:xfrm>
            <a:off x="1738223" y="2130207"/>
            <a:ext cx="2284095" cy="728980"/>
          </a:xfrm>
          <a:prstGeom prst="rect">
            <a:avLst/>
          </a:prstGeom>
        </p:spPr>
        <p:txBody>
          <a:bodyPr vert="horz" wrap="square" lIns="0" tIns="17145" rIns="0" bIns="0" rtlCol="0">
            <a:spAutoFit/>
          </a:bodyPr>
          <a:lstStyle/>
          <a:p>
            <a:pPr marL="12700" marR="5080" algn="ctr">
              <a:lnSpc>
                <a:spcPts val="950"/>
              </a:lnSpc>
              <a:spcBef>
                <a:spcPts val="135"/>
              </a:spcBef>
            </a:pPr>
            <a:r>
              <a:rPr sz="800" dirty="0">
                <a:latin typeface="LM Sans 8"/>
                <a:cs typeface="LM Sans 8"/>
              </a:rPr>
              <a:t>Department</a:t>
            </a:r>
            <a:r>
              <a:rPr sz="800" spc="-25" dirty="0">
                <a:latin typeface="LM Sans 8"/>
                <a:cs typeface="LM Sans 8"/>
              </a:rPr>
              <a:t> </a:t>
            </a:r>
            <a:r>
              <a:rPr sz="800" dirty="0">
                <a:latin typeface="LM Sans 8"/>
                <a:cs typeface="LM Sans 8"/>
              </a:rPr>
              <a:t>of</a:t>
            </a:r>
            <a:r>
              <a:rPr sz="800" spc="-30" dirty="0">
                <a:latin typeface="LM Sans 8"/>
                <a:cs typeface="LM Sans 8"/>
              </a:rPr>
              <a:t> </a:t>
            </a:r>
            <a:r>
              <a:rPr sz="800" dirty="0">
                <a:latin typeface="LM Sans 8"/>
                <a:cs typeface="LM Sans 8"/>
              </a:rPr>
              <a:t>Computer</a:t>
            </a:r>
            <a:r>
              <a:rPr sz="800" spc="-30" dirty="0">
                <a:latin typeface="LM Sans 8"/>
                <a:cs typeface="LM Sans 8"/>
              </a:rPr>
              <a:t> </a:t>
            </a:r>
            <a:r>
              <a:rPr sz="800" dirty="0">
                <a:latin typeface="LM Sans 8"/>
                <a:cs typeface="LM Sans 8"/>
              </a:rPr>
              <a:t>Science</a:t>
            </a:r>
            <a:r>
              <a:rPr sz="800" spc="-30" dirty="0">
                <a:latin typeface="LM Sans 8"/>
                <a:cs typeface="LM Sans 8"/>
              </a:rPr>
              <a:t> </a:t>
            </a:r>
            <a:r>
              <a:rPr sz="800" dirty="0">
                <a:latin typeface="LM Sans 8"/>
                <a:cs typeface="LM Sans 8"/>
              </a:rPr>
              <a:t>and</a:t>
            </a:r>
            <a:r>
              <a:rPr sz="800" spc="-30" dirty="0">
                <a:latin typeface="LM Sans 8"/>
                <a:cs typeface="LM Sans 8"/>
              </a:rPr>
              <a:t> </a:t>
            </a:r>
            <a:r>
              <a:rPr sz="800" spc="-10" dirty="0">
                <a:latin typeface="LM Sans 8"/>
                <a:cs typeface="LM Sans 8"/>
              </a:rPr>
              <a:t>Engineering </a:t>
            </a:r>
            <a:r>
              <a:rPr sz="800" dirty="0">
                <a:latin typeface="LM Sans 8"/>
                <a:cs typeface="LM Sans 8"/>
              </a:rPr>
              <a:t>Green</a:t>
            </a:r>
            <a:r>
              <a:rPr sz="800" spc="-30" dirty="0">
                <a:latin typeface="LM Sans 8"/>
                <a:cs typeface="LM Sans 8"/>
              </a:rPr>
              <a:t> </a:t>
            </a:r>
            <a:r>
              <a:rPr sz="800" dirty="0">
                <a:latin typeface="LM Sans 8"/>
                <a:cs typeface="LM Sans 8"/>
              </a:rPr>
              <a:t>University</a:t>
            </a:r>
            <a:r>
              <a:rPr sz="800" spc="-25" dirty="0">
                <a:latin typeface="LM Sans 8"/>
                <a:cs typeface="LM Sans 8"/>
              </a:rPr>
              <a:t> </a:t>
            </a:r>
            <a:r>
              <a:rPr sz="800" dirty="0">
                <a:latin typeface="LM Sans 8"/>
                <a:cs typeface="LM Sans 8"/>
              </a:rPr>
              <a:t>of</a:t>
            </a:r>
            <a:r>
              <a:rPr sz="800" spc="-25" dirty="0">
                <a:latin typeface="LM Sans 8"/>
                <a:cs typeface="LM Sans 8"/>
              </a:rPr>
              <a:t> </a:t>
            </a:r>
            <a:r>
              <a:rPr sz="800" spc="-10" dirty="0">
                <a:latin typeface="LM Sans 8"/>
                <a:cs typeface="LM Sans 8"/>
              </a:rPr>
              <a:t>Bangladesh </a:t>
            </a:r>
            <a:r>
              <a:rPr sz="800" spc="-10" dirty="0">
                <a:latin typeface="IBM 3270"/>
                <a:cs typeface="IBM 3270"/>
                <a:hlinkClick r:id="rId4"/>
              </a:rPr>
              <a:t>muhammad.hasan@cse.green.edu.bd</a:t>
            </a:r>
            <a:endParaRPr sz="800">
              <a:latin typeface="IBM 3270"/>
              <a:cs typeface="IBM 3270"/>
            </a:endParaRPr>
          </a:p>
          <a:p>
            <a:pPr>
              <a:lnSpc>
                <a:spcPct val="100000"/>
              </a:lnSpc>
              <a:spcBef>
                <a:spcPts val="459"/>
              </a:spcBef>
            </a:pPr>
            <a:endParaRPr sz="800">
              <a:latin typeface="IBM 3270"/>
              <a:cs typeface="IBM 3270"/>
            </a:endParaRPr>
          </a:p>
          <a:p>
            <a:pPr algn="ctr">
              <a:lnSpc>
                <a:spcPct val="100000"/>
              </a:lnSpc>
            </a:pPr>
            <a:r>
              <a:rPr sz="1100" dirty="0">
                <a:latin typeface="LM Sans 10"/>
                <a:cs typeface="LM Sans 10"/>
              </a:rPr>
              <a:t>Fall</a:t>
            </a:r>
            <a:r>
              <a:rPr sz="1100" spc="-60" dirty="0">
                <a:latin typeface="LM Sans 10"/>
                <a:cs typeface="LM Sans 10"/>
              </a:rPr>
              <a:t> </a:t>
            </a:r>
            <a:r>
              <a:rPr sz="1100" spc="-20" dirty="0">
                <a:latin typeface="LM Sans 10"/>
                <a:cs typeface="LM Sans 10"/>
              </a:rPr>
              <a:t>2023</a:t>
            </a:r>
            <a:endParaRPr sz="1100">
              <a:latin typeface="LM Sans 10"/>
              <a:cs typeface="LM Sans 10"/>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59" name="Picture 58">
            <a:extLst>
              <a:ext uri="{FF2B5EF4-FFF2-40B4-BE49-F238E27FC236}">
                <a16:creationId xmlns:a16="http://schemas.microsoft.com/office/drawing/2014/main" id="{284F1E24-CCF8-4252-BC3F-B37A203A6C16}"/>
              </a:ext>
            </a:extLst>
          </p:cNvPr>
          <p:cNvPicPr>
            <a:picLocks noChangeAspect="1"/>
          </p:cNvPicPr>
          <p:nvPr/>
        </p:nvPicPr>
        <p:blipFill>
          <a:blip r:embed="rId10"/>
          <a:stretch>
            <a:fillRect/>
          </a:stretch>
        </p:blipFill>
        <p:spPr>
          <a:xfrm>
            <a:off x="-7620" y="606243"/>
            <a:ext cx="5765800" cy="1813745"/>
          </a:xfrm>
          <a:prstGeom prst="rect">
            <a:avLst/>
          </a:prstGeom>
        </p:spPr>
      </p:pic>
    </p:spTree>
    <p:extLst>
      <p:ext uri="{BB962C8B-B14F-4D97-AF65-F5344CB8AC3E}">
        <p14:creationId xmlns:p14="http://schemas.microsoft.com/office/powerpoint/2010/main" val="119872122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52" name="Picture 51">
            <a:extLst>
              <a:ext uri="{FF2B5EF4-FFF2-40B4-BE49-F238E27FC236}">
                <a16:creationId xmlns:a16="http://schemas.microsoft.com/office/drawing/2014/main" id="{24010430-E62D-43CA-A264-3F68E4609F1B}"/>
              </a:ext>
            </a:extLst>
          </p:cNvPr>
          <p:cNvPicPr>
            <a:picLocks noChangeAspect="1"/>
          </p:cNvPicPr>
          <p:nvPr/>
        </p:nvPicPr>
        <p:blipFill>
          <a:blip r:embed="rId10"/>
          <a:stretch>
            <a:fillRect/>
          </a:stretch>
        </p:blipFill>
        <p:spPr>
          <a:xfrm>
            <a:off x="408851" y="558229"/>
            <a:ext cx="3981750" cy="2326931"/>
          </a:xfrm>
          <a:prstGeom prst="rect">
            <a:avLst/>
          </a:prstGeom>
        </p:spPr>
      </p:pic>
    </p:spTree>
    <p:extLst>
      <p:ext uri="{BB962C8B-B14F-4D97-AF65-F5344CB8AC3E}">
        <p14:creationId xmlns:p14="http://schemas.microsoft.com/office/powerpoint/2010/main" val="3974462872"/>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53" name="Picture 52">
            <a:extLst>
              <a:ext uri="{FF2B5EF4-FFF2-40B4-BE49-F238E27FC236}">
                <a16:creationId xmlns:a16="http://schemas.microsoft.com/office/drawing/2014/main" id="{A7C679D6-ACBC-46EB-A2DD-69A5DFCE01A5}"/>
              </a:ext>
            </a:extLst>
          </p:cNvPr>
          <p:cNvPicPr>
            <a:picLocks noChangeAspect="1"/>
          </p:cNvPicPr>
          <p:nvPr/>
        </p:nvPicPr>
        <p:blipFill>
          <a:blip r:embed="rId10"/>
          <a:stretch>
            <a:fillRect/>
          </a:stretch>
        </p:blipFill>
        <p:spPr>
          <a:xfrm>
            <a:off x="462307" y="569465"/>
            <a:ext cx="3857229" cy="2471398"/>
          </a:xfrm>
          <a:prstGeom prst="rect">
            <a:avLst/>
          </a:prstGeom>
        </p:spPr>
      </p:pic>
    </p:spTree>
    <p:extLst>
      <p:ext uri="{BB962C8B-B14F-4D97-AF65-F5344CB8AC3E}">
        <p14:creationId xmlns:p14="http://schemas.microsoft.com/office/powerpoint/2010/main" val="674459079"/>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69" name="object 69"/>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1" name="object 71"/>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73" name="Picture 72">
            <a:extLst>
              <a:ext uri="{FF2B5EF4-FFF2-40B4-BE49-F238E27FC236}">
                <a16:creationId xmlns:a16="http://schemas.microsoft.com/office/drawing/2014/main" id="{F2C8333E-6EB4-47C5-AE70-C918ED7E281C}"/>
              </a:ext>
            </a:extLst>
          </p:cNvPr>
          <p:cNvPicPr>
            <a:picLocks noChangeAspect="1"/>
          </p:cNvPicPr>
          <p:nvPr/>
        </p:nvPicPr>
        <p:blipFill>
          <a:blip r:embed="rId9"/>
          <a:stretch>
            <a:fillRect/>
          </a:stretch>
        </p:blipFill>
        <p:spPr>
          <a:xfrm>
            <a:off x="0" y="229588"/>
            <a:ext cx="4679010" cy="2841101"/>
          </a:xfrm>
          <a:prstGeom prst="rect">
            <a:avLst/>
          </a:prstGeom>
        </p:spPr>
      </p:pic>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1" name="object 51"/>
          <p:cNvSpPr txBox="1"/>
          <p:nvPr/>
        </p:nvSpPr>
        <p:spPr>
          <a:xfrm>
            <a:off x="82600" y="280299"/>
            <a:ext cx="2225040" cy="612775"/>
          </a:xfrm>
          <a:prstGeom prst="rect">
            <a:avLst/>
          </a:prstGeom>
        </p:spPr>
        <p:txBody>
          <a:bodyPr vert="horz" wrap="square" lIns="0" tIns="12065" rIns="0" bIns="0" rtlCol="0">
            <a:spAutoFit/>
          </a:bodyPr>
          <a:lstStyle/>
          <a:p>
            <a:pPr marL="25400">
              <a:lnSpc>
                <a:spcPct val="100000"/>
              </a:lnSpc>
              <a:spcBef>
                <a:spcPts val="95"/>
              </a:spcBef>
            </a:pPr>
            <a:r>
              <a:rPr sz="1200" b="1" dirty="0">
                <a:solidFill>
                  <a:srgbClr val="0168B4"/>
                </a:solidFill>
                <a:latin typeface="LM Sans 10"/>
                <a:cs typeface="LM Sans 10"/>
              </a:rPr>
              <a:t>Gaussian</a:t>
            </a:r>
            <a:r>
              <a:rPr sz="1200" b="1" spc="-75" dirty="0">
                <a:solidFill>
                  <a:srgbClr val="0168B4"/>
                </a:solidFill>
                <a:latin typeface="LM Sans 10"/>
                <a:cs typeface="LM Sans 10"/>
              </a:rPr>
              <a:t> </a:t>
            </a:r>
            <a:r>
              <a:rPr sz="1200" b="1" dirty="0">
                <a:solidFill>
                  <a:srgbClr val="0168B4"/>
                </a:solidFill>
                <a:latin typeface="LM Sans 10"/>
                <a:cs typeface="LM Sans 10"/>
              </a:rPr>
              <a:t>(Normal)</a:t>
            </a:r>
            <a:r>
              <a:rPr sz="1200" b="1" spc="-75" dirty="0">
                <a:solidFill>
                  <a:srgbClr val="0168B4"/>
                </a:solidFill>
                <a:latin typeface="LM Sans 10"/>
                <a:cs typeface="LM Sans 10"/>
              </a:rPr>
              <a:t> </a:t>
            </a:r>
            <a:r>
              <a:rPr sz="1200" b="1" spc="-10" dirty="0">
                <a:solidFill>
                  <a:srgbClr val="0168B4"/>
                </a:solidFill>
                <a:latin typeface="LM Sans 10"/>
                <a:cs typeface="LM Sans 10"/>
              </a:rPr>
              <a:t>Distribution</a:t>
            </a:r>
            <a:endParaRPr sz="1200">
              <a:latin typeface="LM Sans 10"/>
              <a:cs typeface="LM Sans 10"/>
            </a:endParaRPr>
          </a:p>
          <a:p>
            <a:pPr>
              <a:lnSpc>
                <a:spcPct val="100000"/>
              </a:lnSpc>
              <a:spcBef>
                <a:spcPts val="150"/>
              </a:spcBef>
            </a:pPr>
            <a:endParaRPr sz="1200">
              <a:latin typeface="LM Sans 10"/>
              <a:cs typeface="LM Sans 10"/>
            </a:endParaRPr>
          </a:p>
          <a:p>
            <a:pPr marL="552450" indent="-175260">
              <a:lnSpc>
                <a:spcPct val="100000"/>
              </a:lnSpc>
              <a:buClr>
                <a:srgbClr val="DCB413"/>
              </a:buClr>
              <a:buFont typeface="Arial"/>
              <a:buChar char="■"/>
              <a:tabLst>
                <a:tab pos="552450" algn="l"/>
              </a:tabLst>
            </a:pPr>
            <a:r>
              <a:rPr sz="1100" i="1" spc="85" dirty="0">
                <a:solidFill>
                  <a:srgbClr val="0168B4"/>
                </a:solidFill>
                <a:latin typeface="Liberation Serif"/>
                <a:cs typeface="Liberation Serif"/>
              </a:rPr>
              <a:t>p</a:t>
            </a:r>
            <a:r>
              <a:rPr sz="1100" spc="85" dirty="0">
                <a:solidFill>
                  <a:srgbClr val="0168B4"/>
                </a:solidFill>
                <a:latin typeface="Symbola"/>
                <a:cs typeface="Symbola"/>
              </a:rPr>
              <a:t>(</a:t>
            </a:r>
            <a:r>
              <a:rPr sz="1100" i="1" spc="85" dirty="0">
                <a:solidFill>
                  <a:srgbClr val="0168B4"/>
                </a:solidFill>
                <a:latin typeface="Liberation Serif"/>
                <a:cs typeface="Liberation Serif"/>
              </a:rPr>
              <a:t>x</a:t>
            </a:r>
            <a:r>
              <a:rPr sz="1100" spc="85" dirty="0">
                <a:solidFill>
                  <a:srgbClr val="0168B4"/>
                </a:solidFill>
                <a:latin typeface="Symbola"/>
                <a:cs typeface="Symbola"/>
              </a:rPr>
              <a:t>)</a:t>
            </a:r>
            <a:r>
              <a:rPr sz="1100" spc="40" dirty="0">
                <a:solidFill>
                  <a:srgbClr val="0168B4"/>
                </a:solidFill>
                <a:latin typeface="Symbola"/>
                <a:cs typeface="Symbola"/>
              </a:rPr>
              <a:t> </a:t>
            </a:r>
            <a:r>
              <a:rPr sz="1100" dirty="0">
                <a:solidFill>
                  <a:srgbClr val="0168B4"/>
                </a:solidFill>
                <a:latin typeface="Asana Math"/>
                <a:cs typeface="Asana Math"/>
              </a:rPr>
              <a:t>=</a:t>
            </a:r>
            <a:r>
              <a:rPr sz="1100" spc="40" dirty="0">
                <a:solidFill>
                  <a:srgbClr val="0168B4"/>
                </a:solidFill>
                <a:latin typeface="Asana Math"/>
                <a:cs typeface="Asana Math"/>
              </a:rPr>
              <a:t> </a:t>
            </a:r>
            <a:r>
              <a:rPr sz="1100" i="1" dirty="0">
                <a:solidFill>
                  <a:srgbClr val="0168B4"/>
                </a:solidFill>
                <a:latin typeface="Georgia"/>
                <a:cs typeface="Georgia"/>
              </a:rPr>
              <a:t>N</a:t>
            </a:r>
            <a:r>
              <a:rPr sz="1100" i="1" spc="-95" dirty="0">
                <a:solidFill>
                  <a:srgbClr val="0168B4"/>
                </a:solidFill>
                <a:latin typeface="Georgia"/>
                <a:cs typeface="Georgia"/>
              </a:rPr>
              <a:t> </a:t>
            </a:r>
            <a:r>
              <a:rPr sz="1100" spc="50" dirty="0">
                <a:solidFill>
                  <a:srgbClr val="0168B4"/>
                </a:solidFill>
                <a:latin typeface="Symbola"/>
                <a:cs typeface="Symbola"/>
              </a:rPr>
              <a:t>(</a:t>
            </a:r>
            <a:r>
              <a:rPr sz="1100" i="1" spc="50" dirty="0">
                <a:solidFill>
                  <a:srgbClr val="0168B4"/>
                </a:solidFill>
                <a:latin typeface="Liberation Serif"/>
                <a:cs typeface="Liberation Serif"/>
              </a:rPr>
              <a:t>µ,</a:t>
            </a:r>
            <a:r>
              <a:rPr sz="1100" i="1" spc="-85" dirty="0">
                <a:solidFill>
                  <a:srgbClr val="0168B4"/>
                </a:solidFill>
                <a:latin typeface="Liberation Serif"/>
                <a:cs typeface="Liberation Serif"/>
              </a:rPr>
              <a:t> </a:t>
            </a:r>
            <a:r>
              <a:rPr sz="1100" i="1" spc="65" dirty="0">
                <a:solidFill>
                  <a:srgbClr val="0168B4"/>
                </a:solidFill>
                <a:latin typeface="Liberation Serif"/>
                <a:cs typeface="Liberation Serif"/>
              </a:rPr>
              <a:t>σ</a:t>
            </a:r>
            <a:r>
              <a:rPr sz="1200" spc="97" baseline="38194" dirty="0">
                <a:solidFill>
                  <a:srgbClr val="0168B4"/>
                </a:solidFill>
                <a:latin typeface="Trebuchet MS"/>
                <a:cs typeface="Trebuchet MS"/>
              </a:rPr>
              <a:t>2</a:t>
            </a:r>
            <a:r>
              <a:rPr sz="1100" spc="65" dirty="0">
                <a:solidFill>
                  <a:srgbClr val="0168B4"/>
                </a:solidFill>
                <a:latin typeface="Symbola"/>
                <a:cs typeface="Symbola"/>
              </a:rPr>
              <a:t>)</a:t>
            </a:r>
            <a:endParaRPr sz="1100">
              <a:latin typeface="Symbola"/>
              <a:cs typeface="Symbola"/>
            </a:endParaRPr>
          </a:p>
        </p:txBody>
      </p:sp>
      <p:sp>
        <p:nvSpPr>
          <p:cNvPr id="52" name="object 52"/>
          <p:cNvSpPr txBox="1"/>
          <p:nvPr/>
        </p:nvSpPr>
        <p:spPr>
          <a:xfrm>
            <a:off x="1616544" y="1004581"/>
            <a:ext cx="95250"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LM Roman 10"/>
                <a:cs typeface="LM Roman 10"/>
              </a:rPr>
              <a:t>1</a:t>
            </a:r>
            <a:endParaRPr sz="1100">
              <a:latin typeface="LM Roman 10"/>
              <a:cs typeface="LM Roman 10"/>
            </a:endParaRPr>
          </a:p>
        </p:txBody>
      </p:sp>
      <p:sp>
        <p:nvSpPr>
          <p:cNvPr id="53" name="object 53"/>
          <p:cNvSpPr/>
          <p:nvPr/>
        </p:nvSpPr>
        <p:spPr>
          <a:xfrm>
            <a:off x="1496707" y="1213459"/>
            <a:ext cx="334645" cy="0"/>
          </a:xfrm>
          <a:custGeom>
            <a:avLst/>
            <a:gdLst/>
            <a:ahLst/>
            <a:cxnLst/>
            <a:rect l="l" t="t" r="r" b="b"/>
            <a:pathLst>
              <a:path w="334644">
                <a:moveTo>
                  <a:pt x="0" y="0"/>
                </a:moveTo>
                <a:lnTo>
                  <a:pt x="334340" y="0"/>
                </a:lnTo>
              </a:path>
            </a:pathLst>
          </a:custGeom>
          <a:ln w="7759">
            <a:solidFill>
              <a:srgbClr val="0168B4"/>
            </a:solidFill>
          </a:ln>
        </p:spPr>
        <p:txBody>
          <a:bodyPr wrap="square" lIns="0" tIns="0" rIns="0" bIns="0" rtlCol="0"/>
          <a:lstStyle/>
          <a:p>
            <a:endParaRPr/>
          </a:p>
        </p:txBody>
      </p:sp>
      <p:sp>
        <p:nvSpPr>
          <p:cNvPr id="54" name="object 54"/>
          <p:cNvSpPr txBox="1"/>
          <p:nvPr/>
        </p:nvSpPr>
        <p:spPr>
          <a:xfrm>
            <a:off x="1009015" y="1033907"/>
            <a:ext cx="576580" cy="265457"/>
          </a:xfrm>
          <a:prstGeom prst="rect">
            <a:avLst/>
          </a:prstGeom>
        </p:spPr>
        <p:txBody>
          <a:bodyPr vert="horz" wrap="square" lIns="0" tIns="11430" rIns="0" bIns="0" rtlCol="0">
            <a:spAutoFit/>
          </a:bodyPr>
          <a:lstStyle/>
          <a:p>
            <a:pPr marL="12700">
              <a:lnSpc>
                <a:spcPct val="100000"/>
              </a:lnSpc>
              <a:spcBef>
                <a:spcPts val="90"/>
              </a:spcBef>
            </a:pPr>
            <a:r>
              <a:rPr sz="1650" i="1" spc="127" baseline="2525" dirty="0">
                <a:solidFill>
                  <a:srgbClr val="0168B4"/>
                </a:solidFill>
                <a:latin typeface="Liberation Serif"/>
                <a:cs typeface="Liberation Serif"/>
              </a:rPr>
              <a:t>p</a:t>
            </a:r>
            <a:r>
              <a:rPr sz="1650" spc="127" baseline="2525" dirty="0">
                <a:solidFill>
                  <a:srgbClr val="0168B4"/>
                </a:solidFill>
                <a:latin typeface="Symbola"/>
                <a:cs typeface="Symbola"/>
              </a:rPr>
              <a:t>(</a:t>
            </a:r>
            <a:r>
              <a:rPr sz="1650" i="1" spc="127" baseline="2525" dirty="0">
                <a:solidFill>
                  <a:srgbClr val="0168B4"/>
                </a:solidFill>
                <a:latin typeface="Liberation Serif"/>
                <a:cs typeface="Liberation Serif"/>
              </a:rPr>
              <a:t>x</a:t>
            </a:r>
            <a:r>
              <a:rPr sz="1650" spc="127" baseline="2525" dirty="0">
                <a:solidFill>
                  <a:srgbClr val="0168B4"/>
                </a:solidFill>
                <a:latin typeface="Symbola"/>
                <a:cs typeface="Symbola"/>
              </a:rPr>
              <a:t>)</a:t>
            </a:r>
            <a:r>
              <a:rPr sz="1650" spc="30" baseline="2525" dirty="0">
                <a:solidFill>
                  <a:srgbClr val="0168B4"/>
                </a:solidFill>
                <a:latin typeface="Symbola"/>
                <a:cs typeface="Symbola"/>
              </a:rPr>
              <a:t> </a:t>
            </a:r>
            <a:r>
              <a:rPr sz="1650" baseline="2525" dirty="0">
                <a:solidFill>
                  <a:srgbClr val="0168B4"/>
                </a:solidFill>
                <a:latin typeface="Asana Math"/>
                <a:cs typeface="Asana Math"/>
              </a:rPr>
              <a:t>=</a:t>
            </a:r>
            <a:endParaRPr sz="1100" dirty="0">
              <a:latin typeface="Symbola"/>
              <a:cs typeface="Symbola"/>
            </a:endParaRPr>
          </a:p>
        </p:txBody>
      </p:sp>
      <p:sp>
        <p:nvSpPr>
          <p:cNvPr id="55" name="object 55"/>
          <p:cNvSpPr/>
          <p:nvPr/>
        </p:nvSpPr>
        <p:spPr>
          <a:xfrm>
            <a:off x="1593684" y="1252245"/>
            <a:ext cx="153670" cy="0"/>
          </a:xfrm>
          <a:custGeom>
            <a:avLst/>
            <a:gdLst/>
            <a:ahLst/>
            <a:cxnLst/>
            <a:rect l="l" t="t" r="r" b="b"/>
            <a:pathLst>
              <a:path w="153669">
                <a:moveTo>
                  <a:pt x="0" y="0"/>
                </a:moveTo>
                <a:lnTo>
                  <a:pt x="153212" y="0"/>
                </a:lnTo>
              </a:path>
            </a:pathLst>
          </a:custGeom>
          <a:ln w="7759">
            <a:solidFill>
              <a:srgbClr val="0168B4"/>
            </a:solidFill>
          </a:ln>
        </p:spPr>
        <p:txBody>
          <a:bodyPr wrap="square" lIns="0" tIns="0" rIns="0" bIns="0" rtlCol="0"/>
          <a:lstStyle/>
          <a:p>
            <a:endParaRPr/>
          </a:p>
        </p:txBody>
      </p:sp>
      <p:sp>
        <p:nvSpPr>
          <p:cNvPr id="56" name="object 56"/>
          <p:cNvSpPr txBox="1"/>
          <p:nvPr/>
        </p:nvSpPr>
        <p:spPr>
          <a:xfrm>
            <a:off x="1580984" y="1217585"/>
            <a:ext cx="257810" cy="191770"/>
          </a:xfrm>
          <a:prstGeom prst="rect">
            <a:avLst/>
          </a:prstGeom>
        </p:spPr>
        <p:txBody>
          <a:bodyPr vert="horz" wrap="square" lIns="0" tIns="11430" rIns="0" bIns="0" rtlCol="0">
            <a:spAutoFit/>
          </a:bodyPr>
          <a:lstStyle/>
          <a:p>
            <a:pPr marL="12700">
              <a:lnSpc>
                <a:spcPct val="100000"/>
              </a:lnSpc>
              <a:spcBef>
                <a:spcPts val="90"/>
              </a:spcBef>
            </a:pPr>
            <a:r>
              <a:rPr sz="1100" spc="35" dirty="0">
                <a:solidFill>
                  <a:srgbClr val="0168B4"/>
                </a:solidFill>
                <a:latin typeface="LM Roman 10"/>
                <a:cs typeface="LM Roman 10"/>
              </a:rPr>
              <a:t>2</a:t>
            </a:r>
            <a:r>
              <a:rPr sz="1100" i="1" spc="35" dirty="0">
                <a:solidFill>
                  <a:srgbClr val="0168B4"/>
                </a:solidFill>
                <a:latin typeface="Liberation Serif"/>
                <a:cs typeface="Liberation Serif"/>
              </a:rPr>
              <a:t>πσ</a:t>
            </a:r>
            <a:endParaRPr sz="1100">
              <a:latin typeface="Liberation Serif"/>
              <a:cs typeface="Liberation Serif"/>
            </a:endParaRPr>
          </a:p>
        </p:txBody>
      </p:sp>
      <p:sp>
        <p:nvSpPr>
          <p:cNvPr id="57" name="object 57"/>
          <p:cNvSpPr txBox="1"/>
          <p:nvPr/>
        </p:nvSpPr>
        <p:spPr>
          <a:xfrm>
            <a:off x="1856613" y="1100313"/>
            <a:ext cx="237490" cy="191770"/>
          </a:xfrm>
          <a:prstGeom prst="rect">
            <a:avLst/>
          </a:prstGeom>
        </p:spPr>
        <p:txBody>
          <a:bodyPr vert="horz" wrap="square" lIns="0" tIns="11430" rIns="0" bIns="0" rtlCol="0">
            <a:spAutoFit/>
          </a:bodyPr>
          <a:lstStyle/>
          <a:p>
            <a:pPr marL="12700">
              <a:lnSpc>
                <a:spcPct val="100000"/>
              </a:lnSpc>
              <a:spcBef>
                <a:spcPts val="90"/>
              </a:spcBef>
            </a:pPr>
            <a:r>
              <a:rPr sz="1100" spc="-25" dirty="0">
                <a:solidFill>
                  <a:srgbClr val="0168B4"/>
                </a:solidFill>
                <a:latin typeface="LM Roman 10"/>
                <a:cs typeface="LM Roman 10"/>
              </a:rPr>
              <a:t>exp</a:t>
            </a:r>
            <a:endParaRPr sz="1100">
              <a:latin typeface="LM Roman 10"/>
              <a:cs typeface="LM Roman 10"/>
            </a:endParaRPr>
          </a:p>
        </p:txBody>
      </p:sp>
      <p:sp>
        <p:nvSpPr>
          <p:cNvPr id="58" name="object 58"/>
          <p:cNvSpPr txBox="1"/>
          <p:nvPr/>
        </p:nvSpPr>
        <p:spPr>
          <a:xfrm>
            <a:off x="2042883" y="1008391"/>
            <a:ext cx="441959" cy="147320"/>
          </a:xfrm>
          <a:prstGeom prst="rect">
            <a:avLst/>
          </a:prstGeom>
        </p:spPr>
        <p:txBody>
          <a:bodyPr vert="horz" wrap="square" lIns="0" tIns="12065" rIns="0" bIns="0" rtlCol="0">
            <a:spAutoFit/>
          </a:bodyPr>
          <a:lstStyle/>
          <a:p>
            <a:pPr marL="38100">
              <a:lnSpc>
                <a:spcPct val="100000"/>
              </a:lnSpc>
              <a:spcBef>
                <a:spcPts val="95"/>
              </a:spcBef>
            </a:pPr>
            <a:r>
              <a:rPr sz="1200" spc="254" baseline="-27777" dirty="0">
                <a:solidFill>
                  <a:srgbClr val="0168B4"/>
                </a:solidFill>
                <a:latin typeface="TeX Gyre Adventor"/>
                <a:cs typeface="TeX Gyre Adventor"/>
              </a:rPr>
              <a:t>–</a:t>
            </a:r>
            <a:r>
              <a:rPr sz="1200" spc="-157" baseline="-27777" dirty="0">
                <a:solidFill>
                  <a:srgbClr val="0168B4"/>
                </a:solidFill>
                <a:latin typeface="TeX Gyre Adventor"/>
                <a:cs typeface="TeX Gyre Adventor"/>
              </a:rPr>
              <a:t> </a:t>
            </a:r>
            <a:r>
              <a:rPr sz="600" spc="75" dirty="0">
                <a:solidFill>
                  <a:srgbClr val="0168B4"/>
                </a:solidFill>
                <a:latin typeface="Symbola"/>
                <a:cs typeface="Symbola"/>
              </a:rPr>
              <a:t>(</a:t>
            </a:r>
            <a:r>
              <a:rPr sz="600" i="1" spc="75" dirty="0">
                <a:solidFill>
                  <a:srgbClr val="0168B4"/>
                </a:solidFill>
                <a:latin typeface="Georgia"/>
                <a:cs typeface="Georgia"/>
              </a:rPr>
              <a:t>x</a:t>
            </a:r>
            <a:r>
              <a:rPr sz="600" spc="75" dirty="0">
                <a:solidFill>
                  <a:srgbClr val="0168B4"/>
                </a:solidFill>
                <a:latin typeface="TeX Gyre Adventor"/>
                <a:cs typeface="TeX Gyre Adventor"/>
              </a:rPr>
              <a:t>−</a:t>
            </a:r>
            <a:r>
              <a:rPr sz="600" i="1" spc="75" dirty="0">
                <a:solidFill>
                  <a:srgbClr val="0168B4"/>
                </a:solidFill>
                <a:latin typeface="Georgia"/>
                <a:cs typeface="Georgia"/>
              </a:rPr>
              <a:t>µ</a:t>
            </a:r>
            <a:r>
              <a:rPr sz="600" spc="75" dirty="0">
                <a:solidFill>
                  <a:srgbClr val="0168B4"/>
                </a:solidFill>
                <a:latin typeface="Symbola"/>
                <a:cs typeface="Symbola"/>
              </a:rPr>
              <a:t>)</a:t>
            </a:r>
            <a:r>
              <a:rPr sz="900" spc="112" baseline="27777" dirty="0">
                <a:solidFill>
                  <a:srgbClr val="0168B4"/>
                </a:solidFill>
                <a:latin typeface="IPAPMincho"/>
                <a:cs typeface="IPAPMincho"/>
              </a:rPr>
              <a:t>2</a:t>
            </a:r>
            <a:endParaRPr sz="900" baseline="27777">
              <a:latin typeface="IPAPMincho"/>
              <a:cs typeface="IPAPMincho"/>
            </a:endParaRPr>
          </a:p>
        </p:txBody>
      </p:sp>
      <p:sp>
        <p:nvSpPr>
          <p:cNvPr id="59" name="object 59"/>
          <p:cNvSpPr/>
          <p:nvPr/>
        </p:nvSpPr>
        <p:spPr>
          <a:xfrm>
            <a:off x="2169045" y="1147127"/>
            <a:ext cx="284480" cy="0"/>
          </a:xfrm>
          <a:custGeom>
            <a:avLst/>
            <a:gdLst/>
            <a:ahLst/>
            <a:cxnLst/>
            <a:rect l="l" t="t" r="r" b="b"/>
            <a:pathLst>
              <a:path w="284480">
                <a:moveTo>
                  <a:pt x="0" y="0"/>
                </a:moveTo>
                <a:lnTo>
                  <a:pt x="283946" y="0"/>
                </a:lnTo>
              </a:path>
            </a:pathLst>
          </a:custGeom>
          <a:ln w="5664">
            <a:solidFill>
              <a:srgbClr val="0168B4"/>
            </a:solidFill>
          </a:ln>
        </p:spPr>
        <p:txBody>
          <a:bodyPr wrap="square" lIns="0" tIns="0" rIns="0" bIns="0" rtlCol="0"/>
          <a:lstStyle/>
          <a:p>
            <a:endParaRPr/>
          </a:p>
        </p:txBody>
      </p:sp>
      <p:sp>
        <p:nvSpPr>
          <p:cNvPr id="60" name="object 60"/>
          <p:cNvSpPr txBox="1"/>
          <p:nvPr/>
        </p:nvSpPr>
        <p:spPr>
          <a:xfrm>
            <a:off x="2194814" y="1144033"/>
            <a:ext cx="226695" cy="116839"/>
          </a:xfrm>
          <a:prstGeom prst="rect">
            <a:avLst/>
          </a:prstGeom>
        </p:spPr>
        <p:txBody>
          <a:bodyPr vert="horz" wrap="square" lIns="0" tIns="12065" rIns="0" bIns="0" rtlCol="0">
            <a:spAutoFit/>
          </a:bodyPr>
          <a:lstStyle/>
          <a:p>
            <a:pPr marL="38100">
              <a:lnSpc>
                <a:spcPct val="100000"/>
              </a:lnSpc>
              <a:spcBef>
                <a:spcPts val="95"/>
              </a:spcBef>
            </a:pPr>
            <a:r>
              <a:rPr sz="600" spc="-25" dirty="0">
                <a:solidFill>
                  <a:srgbClr val="0168B4"/>
                </a:solidFill>
                <a:latin typeface="IPAPMincho"/>
                <a:cs typeface="IPAPMincho"/>
              </a:rPr>
              <a:t>2</a:t>
            </a:r>
            <a:r>
              <a:rPr sz="600" i="1" spc="-25" dirty="0">
                <a:solidFill>
                  <a:srgbClr val="0168B4"/>
                </a:solidFill>
                <a:latin typeface="Georgia"/>
                <a:cs typeface="Georgia"/>
              </a:rPr>
              <a:t>σ</a:t>
            </a:r>
            <a:r>
              <a:rPr sz="900" spc="-37" baseline="18518" dirty="0">
                <a:solidFill>
                  <a:srgbClr val="0168B4"/>
                </a:solidFill>
                <a:latin typeface="IPAPMincho"/>
                <a:cs typeface="IPAPMincho"/>
              </a:rPr>
              <a:t>2</a:t>
            </a:r>
            <a:endParaRPr sz="900" baseline="18518">
              <a:latin typeface="IPAPMincho"/>
              <a:cs typeface="IPAPMincho"/>
            </a:endParaRPr>
          </a:p>
        </p:txBody>
      </p:sp>
      <p:sp>
        <p:nvSpPr>
          <p:cNvPr id="61" name="object 61"/>
          <p:cNvSpPr txBox="1"/>
          <p:nvPr/>
        </p:nvSpPr>
        <p:spPr>
          <a:xfrm>
            <a:off x="421957" y="1621598"/>
            <a:ext cx="1348105" cy="191770"/>
          </a:xfrm>
          <a:prstGeom prst="rect">
            <a:avLst/>
          </a:prstGeom>
        </p:spPr>
        <p:txBody>
          <a:bodyPr vert="horz" wrap="square" lIns="0" tIns="11430" rIns="0" bIns="0" rtlCol="0">
            <a:spAutoFit/>
          </a:bodyPr>
          <a:lstStyle/>
          <a:p>
            <a:pPr marL="213360" indent="-175260">
              <a:lnSpc>
                <a:spcPct val="100000"/>
              </a:lnSpc>
              <a:spcBef>
                <a:spcPts val="90"/>
              </a:spcBef>
              <a:buClr>
                <a:srgbClr val="DCB413"/>
              </a:buClr>
              <a:buFont typeface="Arial"/>
              <a:buChar char="■"/>
              <a:tabLst>
                <a:tab pos="213360" algn="l"/>
              </a:tabLst>
            </a:pPr>
            <a:r>
              <a:rPr sz="1100" dirty="0">
                <a:latin typeface="LM Sans 10"/>
                <a:cs typeface="LM Sans 10"/>
              </a:rPr>
              <a:t>MLE</a:t>
            </a:r>
            <a:r>
              <a:rPr sz="1100" spc="-30" dirty="0">
                <a:latin typeface="LM Sans 10"/>
                <a:cs typeface="LM Sans 10"/>
              </a:rPr>
              <a:t> </a:t>
            </a:r>
            <a:r>
              <a:rPr sz="1100" dirty="0">
                <a:latin typeface="LM Sans 10"/>
                <a:cs typeface="LM Sans 10"/>
              </a:rPr>
              <a:t>for</a:t>
            </a:r>
            <a:r>
              <a:rPr sz="1100" spc="-30" dirty="0">
                <a:latin typeface="LM Sans 10"/>
                <a:cs typeface="LM Sans 10"/>
              </a:rPr>
              <a:t> </a:t>
            </a:r>
            <a:r>
              <a:rPr sz="1100" i="1" dirty="0">
                <a:solidFill>
                  <a:srgbClr val="0168B4"/>
                </a:solidFill>
                <a:latin typeface="Liberation Serif"/>
                <a:cs typeface="Liberation Serif"/>
              </a:rPr>
              <a:t>µ</a:t>
            </a:r>
            <a:r>
              <a:rPr sz="1100" i="1" spc="60" dirty="0">
                <a:solidFill>
                  <a:srgbClr val="0168B4"/>
                </a:solidFill>
                <a:latin typeface="Liberation Serif"/>
                <a:cs typeface="Liberation Serif"/>
              </a:rPr>
              <a:t> </a:t>
            </a:r>
            <a:r>
              <a:rPr sz="1100" dirty="0">
                <a:latin typeface="LM Sans 10"/>
                <a:cs typeface="LM Sans 10"/>
              </a:rPr>
              <a:t>and</a:t>
            </a:r>
            <a:r>
              <a:rPr sz="1100" spc="-30" dirty="0">
                <a:latin typeface="LM Sans 10"/>
                <a:cs typeface="LM Sans 10"/>
              </a:rPr>
              <a:t> </a:t>
            </a:r>
            <a:r>
              <a:rPr sz="1100" i="1" spc="25" dirty="0">
                <a:solidFill>
                  <a:srgbClr val="0168B4"/>
                </a:solidFill>
                <a:latin typeface="Liberation Serif"/>
                <a:cs typeface="Liberation Serif"/>
              </a:rPr>
              <a:t>σ</a:t>
            </a:r>
            <a:r>
              <a:rPr sz="1200" spc="37" baseline="38194" dirty="0">
                <a:solidFill>
                  <a:srgbClr val="0168B4"/>
                </a:solidFill>
                <a:latin typeface="Trebuchet MS"/>
                <a:cs typeface="Trebuchet MS"/>
              </a:rPr>
              <a:t>2</a:t>
            </a:r>
            <a:r>
              <a:rPr sz="1100" spc="25" dirty="0">
                <a:latin typeface="LM Sans 10"/>
                <a:cs typeface="LM Sans 10"/>
              </a:rPr>
              <a:t>:</a:t>
            </a:r>
            <a:endParaRPr sz="1100" dirty="0">
              <a:latin typeface="LM Sans 10"/>
              <a:cs typeface="LM Sans 10"/>
            </a:endParaRPr>
          </a:p>
        </p:txBody>
      </p:sp>
      <p:sp>
        <p:nvSpPr>
          <p:cNvPr id="62" name="object 62"/>
          <p:cNvSpPr txBox="1"/>
          <p:nvPr/>
        </p:nvSpPr>
        <p:spPr>
          <a:xfrm>
            <a:off x="1274724" y="2041002"/>
            <a:ext cx="239395"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µ</a:t>
            </a:r>
            <a:r>
              <a:rPr sz="1100" i="1" spc="40" dirty="0">
                <a:solidFill>
                  <a:srgbClr val="0168B4"/>
                </a:solidFill>
                <a:latin typeface="Liberation Serif"/>
                <a:cs typeface="Liberation Serif"/>
              </a:rPr>
              <a:t> </a:t>
            </a:r>
            <a:r>
              <a:rPr sz="1100" spc="-50" dirty="0">
                <a:solidFill>
                  <a:srgbClr val="0168B4"/>
                </a:solidFill>
                <a:latin typeface="Asana Math"/>
                <a:cs typeface="Asana Math"/>
              </a:rPr>
              <a:t>=</a:t>
            </a:r>
            <a:endParaRPr sz="1100">
              <a:latin typeface="Asana Math"/>
              <a:cs typeface="Asana Math"/>
            </a:endParaRPr>
          </a:p>
        </p:txBody>
      </p:sp>
      <p:sp>
        <p:nvSpPr>
          <p:cNvPr id="63" name="object 63"/>
          <p:cNvSpPr txBox="1"/>
          <p:nvPr/>
        </p:nvSpPr>
        <p:spPr>
          <a:xfrm>
            <a:off x="1666481" y="2013075"/>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4" name="object 64"/>
          <p:cNvSpPr txBox="1"/>
          <p:nvPr/>
        </p:nvSpPr>
        <p:spPr>
          <a:xfrm>
            <a:off x="1541792" y="1934665"/>
            <a:ext cx="297815" cy="191770"/>
          </a:xfrm>
          <a:prstGeom prst="rect">
            <a:avLst/>
          </a:prstGeom>
        </p:spPr>
        <p:txBody>
          <a:bodyPr vert="horz" wrap="square" lIns="0" tIns="11430" rIns="0" bIns="0" rtlCol="0">
            <a:spAutoFit/>
          </a:bodyPr>
          <a:lstStyle/>
          <a:p>
            <a:pPr marL="12700">
              <a:lnSpc>
                <a:spcPct val="100000"/>
              </a:lnSpc>
              <a:spcBef>
                <a:spcPts val="90"/>
              </a:spcBef>
            </a:pPr>
            <a:r>
              <a:rPr sz="1100" spc="185" dirty="0">
                <a:solidFill>
                  <a:srgbClr val="0168B4"/>
                </a:solidFill>
                <a:latin typeface="Times New Roman"/>
                <a:cs typeface="Times New Roman"/>
              </a:rPr>
              <a:t>∑</a:t>
            </a:r>
            <a:r>
              <a:rPr sz="1100" spc="260" dirty="0">
                <a:solidFill>
                  <a:srgbClr val="0168B4"/>
                </a:solidFill>
                <a:latin typeface="Times New Roman"/>
                <a:cs typeface="Times New Roman"/>
              </a:rPr>
              <a:t> </a:t>
            </a:r>
            <a:r>
              <a:rPr sz="1100" i="1" spc="80" dirty="0">
                <a:solidFill>
                  <a:srgbClr val="0168B4"/>
                </a:solidFill>
                <a:latin typeface="Liberation Serif"/>
                <a:cs typeface="Liberation Serif"/>
              </a:rPr>
              <a:t>x</a:t>
            </a:r>
            <a:endParaRPr sz="1100" dirty="0">
              <a:latin typeface="Liberation Serif"/>
              <a:cs typeface="Liberation Serif"/>
            </a:endParaRPr>
          </a:p>
        </p:txBody>
      </p:sp>
      <p:sp>
        <p:nvSpPr>
          <p:cNvPr id="65" name="object 65"/>
          <p:cNvSpPr txBox="1"/>
          <p:nvPr/>
        </p:nvSpPr>
        <p:spPr>
          <a:xfrm>
            <a:off x="1813915" y="1899956"/>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6" name="object 66"/>
          <p:cNvSpPr/>
          <p:nvPr/>
        </p:nvSpPr>
        <p:spPr>
          <a:xfrm>
            <a:off x="1554492" y="2154148"/>
            <a:ext cx="317500" cy="0"/>
          </a:xfrm>
          <a:custGeom>
            <a:avLst/>
            <a:gdLst/>
            <a:ahLst/>
            <a:cxnLst/>
            <a:rect l="l" t="t" r="r" b="b"/>
            <a:pathLst>
              <a:path w="317500">
                <a:moveTo>
                  <a:pt x="0" y="0"/>
                </a:moveTo>
                <a:lnTo>
                  <a:pt x="317296" y="0"/>
                </a:lnTo>
              </a:path>
            </a:pathLst>
          </a:custGeom>
          <a:ln w="7759">
            <a:solidFill>
              <a:srgbClr val="0168B4"/>
            </a:solidFill>
          </a:ln>
        </p:spPr>
        <p:txBody>
          <a:bodyPr wrap="square" lIns="0" tIns="0" rIns="0" bIns="0" rtlCol="0"/>
          <a:lstStyle/>
          <a:p>
            <a:endParaRPr/>
          </a:p>
        </p:txBody>
      </p:sp>
      <p:sp>
        <p:nvSpPr>
          <p:cNvPr id="67" name="object 67"/>
          <p:cNvSpPr txBox="1"/>
          <p:nvPr/>
        </p:nvSpPr>
        <p:spPr>
          <a:xfrm>
            <a:off x="1637220" y="2124734"/>
            <a:ext cx="137160" cy="191770"/>
          </a:xfrm>
          <a:prstGeom prst="rect">
            <a:avLst/>
          </a:prstGeom>
        </p:spPr>
        <p:txBody>
          <a:bodyPr vert="horz" wrap="square" lIns="0" tIns="11430" rIns="0" bIns="0" rtlCol="0">
            <a:spAutoFit/>
          </a:bodyPr>
          <a:lstStyle/>
          <a:p>
            <a:pPr marL="12700">
              <a:lnSpc>
                <a:spcPct val="100000"/>
              </a:lnSpc>
              <a:spcBef>
                <a:spcPts val="90"/>
              </a:spcBef>
            </a:pPr>
            <a:r>
              <a:rPr sz="1100" i="1" spc="80" dirty="0">
                <a:solidFill>
                  <a:srgbClr val="0168B4"/>
                </a:solidFill>
                <a:latin typeface="Liberation Serif"/>
                <a:cs typeface="Liberation Serif"/>
              </a:rPr>
              <a:t>N</a:t>
            </a:r>
            <a:endParaRPr sz="1100">
              <a:latin typeface="Liberation Serif"/>
              <a:cs typeface="Liberation Serif"/>
            </a:endParaRPr>
          </a:p>
        </p:txBody>
      </p:sp>
      <p:sp>
        <p:nvSpPr>
          <p:cNvPr id="68" name="object 68"/>
          <p:cNvSpPr txBox="1"/>
          <p:nvPr/>
        </p:nvSpPr>
        <p:spPr>
          <a:xfrm>
            <a:off x="1188567" y="2353702"/>
            <a:ext cx="1125220" cy="191770"/>
          </a:xfrm>
          <a:prstGeom prst="rect">
            <a:avLst/>
          </a:prstGeom>
        </p:spPr>
        <p:txBody>
          <a:bodyPr vert="horz" wrap="square" lIns="0" tIns="11430" rIns="0" bIns="0" rtlCol="0">
            <a:spAutoFit/>
          </a:bodyPr>
          <a:lstStyle/>
          <a:p>
            <a:pPr marL="38100">
              <a:lnSpc>
                <a:spcPct val="100000"/>
              </a:lnSpc>
              <a:spcBef>
                <a:spcPts val="90"/>
              </a:spcBef>
              <a:tabLst>
                <a:tab pos="1086485" algn="l"/>
              </a:tabLst>
            </a:pPr>
            <a:r>
              <a:rPr sz="1650" i="1" spc="82" baseline="-25252" dirty="0">
                <a:solidFill>
                  <a:srgbClr val="0168B4"/>
                </a:solidFill>
                <a:latin typeface="Liberation Serif"/>
                <a:cs typeface="Liberation Serif"/>
              </a:rPr>
              <a:t>σ</a:t>
            </a:r>
            <a:r>
              <a:rPr sz="1200" spc="82" baseline="6944" dirty="0">
                <a:solidFill>
                  <a:srgbClr val="0168B4"/>
                </a:solidFill>
                <a:latin typeface="Trebuchet MS"/>
                <a:cs typeface="Trebuchet MS"/>
              </a:rPr>
              <a:t>2</a:t>
            </a:r>
            <a:r>
              <a:rPr sz="1200" spc="157" baseline="6944" dirty="0">
                <a:solidFill>
                  <a:srgbClr val="0168B4"/>
                </a:solidFill>
                <a:latin typeface="Trebuchet MS"/>
                <a:cs typeface="Trebuchet MS"/>
              </a:rPr>
              <a:t> </a:t>
            </a:r>
            <a:r>
              <a:rPr sz="1650" baseline="-25252" dirty="0">
                <a:solidFill>
                  <a:srgbClr val="0168B4"/>
                </a:solidFill>
                <a:latin typeface="Asana Math"/>
                <a:cs typeface="Asana Math"/>
              </a:rPr>
              <a:t>=</a:t>
            </a:r>
            <a:r>
              <a:rPr sz="1650" spc="209" baseline="-25252" dirty="0">
                <a:solidFill>
                  <a:srgbClr val="0168B4"/>
                </a:solidFill>
                <a:latin typeface="Asana Math"/>
                <a:cs typeface="Asana Math"/>
              </a:rPr>
              <a:t> </a:t>
            </a:r>
            <a:r>
              <a:rPr sz="800" u="sng" spc="280" dirty="0">
                <a:solidFill>
                  <a:srgbClr val="0168B4"/>
                </a:solidFill>
                <a:uFill>
                  <a:solidFill>
                    <a:srgbClr val="0168B4"/>
                  </a:solidFill>
                </a:uFill>
                <a:latin typeface="Times New Roman"/>
                <a:cs typeface="Times New Roman"/>
              </a:rPr>
              <a:t>  </a:t>
            </a:r>
            <a:r>
              <a:rPr sz="800" i="1" u="sng" spc="-50" dirty="0">
                <a:solidFill>
                  <a:srgbClr val="0168B4"/>
                </a:solidFill>
                <a:uFill>
                  <a:solidFill>
                    <a:srgbClr val="0168B4"/>
                  </a:solidFill>
                </a:uFill>
                <a:latin typeface="Georgia"/>
                <a:cs typeface="Georgia"/>
              </a:rPr>
              <a:t>t</a:t>
            </a:r>
            <a:r>
              <a:rPr sz="800" i="1" u="sng" dirty="0">
                <a:solidFill>
                  <a:srgbClr val="0168B4"/>
                </a:solidFill>
                <a:uFill>
                  <a:solidFill>
                    <a:srgbClr val="0168B4"/>
                  </a:solidFill>
                </a:uFill>
                <a:latin typeface="Georgia"/>
                <a:cs typeface="Georgia"/>
              </a:rPr>
              <a:t>	</a:t>
            </a:r>
            <a:endParaRPr sz="800">
              <a:latin typeface="Georgia"/>
              <a:cs typeface="Georgia"/>
            </a:endParaRPr>
          </a:p>
        </p:txBody>
      </p:sp>
      <p:sp>
        <p:nvSpPr>
          <p:cNvPr id="69" name="object 69"/>
          <p:cNvSpPr txBox="1"/>
          <p:nvPr/>
        </p:nvSpPr>
        <p:spPr>
          <a:xfrm>
            <a:off x="1851647" y="2277896"/>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70" name="object 70"/>
          <p:cNvSpPr txBox="1"/>
          <p:nvPr/>
        </p:nvSpPr>
        <p:spPr>
          <a:xfrm>
            <a:off x="1541792" y="2312617"/>
            <a:ext cx="686435" cy="191770"/>
          </a:xfrm>
          <a:prstGeom prst="rect">
            <a:avLst/>
          </a:prstGeom>
        </p:spPr>
        <p:txBody>
          <a:bodyPr vert="horz" wrap="square" lIns="0" tIns="11430" rIns="0" bIns="0" rtlCol="0">
            <a:spAutoFit/>
          </a:bodyPr>
          <a:lstStyle/>
          <a:p>
            <a:pPr marL="12700">
              <a:lnSpc>
                <a:spcPct val="100000"/>
              </a:lnSpc>
              <a:spcBef>
                <a:spcPts val="90"/>
              </a:spcBef>
            </a:pPr>
            <a:r>
              <a:rPr sz="1100" spc="185" dirty="0">
                <a:solidFill>
                  <a:srgbClr val="0168B4"/>
                </a:solidFill>
                <a:latin typeface="Times New Roman"/>
                <a:cs typeface="Times New Roman"/>
              </a:rPr>
              <a:t>∑</a:t>
            </a:r>
            <a:r>
              <a:rPr sz="1100" spc="80" dirty="0">
                <a:solidFill>
                  <a:srgbClr val="0168B4"/>
                </a:solidFill>
                <a:latin typeface="Times New Roman"/>
                <a:cs typeface="Times New Roman"/>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325"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70" dirty="0">
                <a:solidFill>
                  <a:srgbClr val="0168B4"/>
                </a:solidFill>
                <a:latin typeface="Liberation Serif"/>
                <a:cs typeface="Liberation Serif"/>
              </a:rPr>
              <a:t>µ</a:t>
            </a:r>
            <a:r>
              <a:rPr sz="1100" spc="-70" dirty="0">
                <a:solidFill>
                  <a:srgbClr val="0168B4"/>
                </a:solidFill>
                <a:latin typeface="Symbola"/>
                <a:cs typeface="Symbola"/>
              </a:rPr>
              <a:t>)</a:t>
            </a:r>
            <a:endParaRPr sz="1100">
              <a:latin typeface="Symbola"/>
              <a:cs typeface="Symbola"/>
            </a:endParaRPr>
          </a:p>
        </p:txBody>
      </p:sp>
      <p:sp>
        <p:nvSpPr>
          <p:cNvPr id="71" name="object 71"/>
          <p:cNvSpPr txBox="1"/>
          <p:nvPr/>
        </p:nvSpPr>
        <p:spPr>
          <a:xfrm>
            <a:off x="2202446" y="2277896"/>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2</a:t>
            </a:r>
            <a:endParaRPr sz="800">
              <a:latin typeface="Trebuchet MS"/>
              <a:cs typeface="Trebuchet MS"/>
            </a:endParaRPr>
          </a:p>
        </p:txBody>
      </p:sp>
      <p:sp>
        <p:nvSpPr>
          <p:cNvPr id="72" name="object 72"/>
          <p:cNvSpPr txBox="1"/>
          <p:nvPr/>
        </p:nvSpPr>
        <p:spPr>
          <a:xfrm>
            <a:off x="1838960" y="2502685"/>
            <a:ext cx="137160" cy="191770"/>
          </a:xfrm>
          <a:prstGeom prst="rect">
            <a:avLst/>
          </a:prstGeom>
        </p:spPr>
        <p:txBody>
          <a:bodyPr vert="horz" wrap="square" lIns="0" tIns="11430" rIns="0" bIns="0" rtlCol="0">
            <a:spAutoFit/>
          </a:bodyPr>
          <a:lstStyle/>
          <a:p>
            <a:pPr marL="12700">
              <a:lnSpc>
                <a:spcPct val="100000"/>
              </a:lnSpc>
              <a:spcBef>
                <a:spcPts val="90"/>
              </a:spcBef>
            </a:pPr>
            <a:r>
              <a:rPr sz="1100" i="1" spc="80" dirty="0">
                <a:solidFill>
                  <a:srgbClr val="0168B4"/>
                </a:solidFill>
                <a:latin typeface="Liberation Serif"/>
                <a:cs typeface="Liberation Serif"/>
              </a:rPr>
              <a:t>N</a:t>
            </a:r>
            <a:endParaRPr sz="1100">
              <a:latin typeface="Liberation Serif"/>
              <a:cs typeface="Liberation Serif"/>
            </a:endParaRPr>
          </a:p>
        </p:txBody>
      </p:sp>
      <p:pic>
        <p:nvPicPr>
          <p:cNvPr id="73" name="object 73"/>
          <p:cNvPicPr/>
          <p:nvPr/>
        </p:nvPicPr>
        <p:blipFill>
          <a:blip r:embed="rId9" cstate="print"/>
          <a:stretch>
            <a:fillRect/>
          </a:stretch>
        </p:blipFill>
        <p:spPr>
          <a:xfrm>
            <a:off x="2980817" y="939181"/>
            <a:ext cx="2153709" cy="1717988"/>
          </a:xfrm>
          <a:prstGeom prst="rect">
            <a:avLst/>
          </a:prstGeom>
        </p:spPr>
      </p:pic>
      <p:sp>
        <p:nvSpPr>
          <p:cNvPr id="74" name="object 7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5" name="object 7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10" action="ppaction://hlinksldjump"/>
              </a:rPr>
              <a:t>CSE</a:t>
            </a:r>
            <a:r>
              <a:rPr sz="600" spc="-10" dirty="0">
                <a:solidFill>
                  <a:srgbClr val="FFFFFF"/>
                </a:solidFill>
                <a:latin typeface="LM Sans 8"/>
                <a:cs typeface="LM Sans 8"/>
                <a:hlinkClick r:id="rId10" action="ppaction://hlinksldjump"/>
              </a:rPr>
              <a:t> </a:t>
            </a:r>
            <a:r>
              <a:rPr sz="600" dirty="0">
                <a:solidFill>
                  <a:srgbClr val="FFFFFF"/>
                </a:solidFill>
                <a:latin typeface="LM Sans 8"/>
                <a:cs typeface="LM Sans 8"/>
                <a:hlinkClick r:id="rId10" action="ppaction://hlinksldjump"/>
              </a:rPr>
              <a:t>405:</a:t>
            </a:r>
            <a:r>
              <a:rPr sz="600" spc="65" dirty="0">
                <a:solidFill>
                  <a:srgbClr val="FFFFFF"/>
                </a:solidFill>
                <a:latin typeface="LM Sans 8"/>
                <a:cs typeface="LM Sans 8"/>
                <a:hlinkClick r:id="rId10" action="ppaction://hlinksldjump"/>
              </a:rPr>
              <a:t> </a:t>
            </a:r>
            <a:r>
              <a:rPr sz="600" dirty="0">
                <a:solidFill>
                  <a:srgbClr val="FFFFFF"/>
                </a:solidFill>
                <a:latin typeface="LM Sans 8"/>
                <a:cs typeface="LM Sans 8"/>
                <a:hlinkClick r:id="rId10" action="ppaction://hlinksldjump"/>
              </a:rPr>
              <a:t>Machine</a:t>
            </a:r>
            <a:r>
              <a:rPr sz="600" spc="-5" dirty="0">
                <a:solidFill>
                  <a:srgbClr val="FFFFFF"/>
                </a:solidFill>
                <a:latin typeface="LM Sans 8"/>
                <a:cs typeface="LM Sans 8"/>
                <a:hlinkClick r:id="rId10" action="ppaction://hlinksldjump"/>
              </a:rPr>
              <a:t> </a:t>
            </a:r>
            <a:r>
              <a:rPr sz="600" spc="-10" dirty="0">
                <a:solidFill>
                  <a:srgbClr val="FFFFFF"/>
                </a:solidFill>
                <a:latin typeface="LM Sans 8"/>
                <a:cs typeface="LM Sans 8"/>
                <a:hlinkClick r:id="rId10" action="ppaction://hlinksldjump"/>
              </a:rPr>
              <a:t>Learning</a:t>
            </a:r>
            <a:endParaRPr sz="600">
              <a:latin typeface="LM Sans 8"/>
              <a:cs typeface="LM Sans 8"/>
            </a:endParaRPr>
          </a:p>
        </p:txBody>
      </p:sp>
      <p:sp>
        <p:nvSpPr>
          <p:cNvPr id="76" name="object 7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78" name="TextBox 77">
            <a:extLst>
              <a:ext uri="{FF2B5EF4-FFF2-40B4-BE49-F238E27FC236}">
                <a16:creationId xmlns:a16="http://schemas.microsoft.com/office/drawing/2014/main" id="{624F8CD9-4336-40AF-A832-C7445D8428B9}"/>
              </a:ext>
            </a:extLst>
          </p:cNvPr>
          <p:cNvSpPr txBox="1"/>
          <p:nvPr/>
        </p:nvSpPr>
        <p:spPr>
          <a:xfrm>
            <a:off x="1394421" y="1134994"/>
            <a:ext cx="2882900" cy="369332"/>
          </a:xfrm>
          <a:prstGeom prst="rect">
            <a:avLst/>
          </a:prstGeom>
          <a:noFill/>
        </p:spPr>
        <p:txBody>
          <a:bodyPr wrap="square">
            <a:spAutoFit/>
          </a:bodyPr>
          <a:lstStyle/>
          <a:p>
            <a:r>
              <a:rPr lang="en-US" sz="1800" spc="-85" dirty="0">
                <a:solidFill>
                  <a:srgbClr val="0168B4"/>
                </a:solidFill>
                <a:latin typeface="Symbola"/>
                <a:cs typeface="Symbola"/>
              </a:rPr>
              <a:t>√</a:t>
            </a:r>
            <a:endParaRPr lang="en-US" dirty="0"/>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726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1" name="object 51"/>
          <p:cNvSpPr txBox="1"/>
          <p:nvPr/>
        </p:nvSpPr>
        <p:spPr>
          <a:xfrm>
            <a:off x="-6299" y="280299"/>
            <a:ext cx="3530600" cy="1794594"/>
          </a:xfrm>
          <a:prstGeom prst="rect">
            <a:avLst/>
          </a:prstGeom>
        </p:spPr>
        <p:txBody>
          <a:bodyPr vert="horz" wrap="square" lIns="0" tIns="12065" rIns="0" bIns="0" rtlCol="0">
            <a:spAutoFit/>
          </a:bodyPr>
          <a:lstStyle/>
          <a:p>
            <a:pPr marL="114300">
              <a:lnSpc>
                <a:spcPct val="100000"/>
              </a:lnSpc>
              <a:spcBef>
                <a:spcPts val="95"/>
              </a:spcBef>
            </a:pPr>
            <a:r>
              <a:rPr sz="1200" b="1" dirty="0">
                <a:solidFill>
                  <a:srgbClr val="0168B4"/>
                </a:solidFill>
                <a:latin typeface="LM Sans 10"/>
                <a:cs typeface="LM Sans 10"/>
              </a:rPr>
              <a:t>Bias</a:t>
            </a:r>
            <a:r>
              <a:rPr sz="1200" b="1" spc="-30" dirty="0">
                <a:solidFill>
                  <a:srgbClr val="0168B4"/>
                </a:solidFill>
                <a:latin typeface="LM Sans 10"/>
                <a:cs typeface="LM Sans 10"/>
              </a:rPr>
              <a:t> </a:t>
            </a:r>
            <a:r>
              <a:rPr sz="1200" b="1" dirty="0">
                <a:solidFill>
                  <a:srgbClr val="0168B4"/>
                </a:solidFill>
                <a:latin typeface="LM Sans 10"/>
                <a:cs typeface="LM Sans 10"/>
              </a:rPr>
              <a:t>and</a:t>
            </a:r>
            <a:r>
              <a:rPr sz="1200" b="1" spc="-25" dirty="0">
                <a:solidFill>
                  <a:srgbClr val="0168B4"/>
                </a:solidFill>
                <a:latin typeface="LM Sans 10"/>
                <a:cs typeface="LM Sans 10"/>
              </a:rPr>
              <a:t> </a:t>
            </a:r>
            <a:r>
              <a:rPr sz="1200" b="1" spc="-10" dirty="0">
                <a:solidFill>
                  <a:srgbClr val="0168B4"/>
                </a:solidFill>
                <a:latin typeface="LM Sans 10"/>
                <a:cs typeface="LM Sans 10"/>
              </a:rPr>
              <a:t>Variance</a:t>
            </a:r>
            <a:endParaRPr sz="1200" dirty="0">
              <a:latin typeface="LM Sans 10"/>
              <a:cs typeface="LM Sans 10"/>
            </a:endParaRPr>
          </a:p>
          <a:p>
            <a:pPr>
              <a:lnSpc>
                <a:spcPct val="100000"/>
              </a:lnSpc>
              <a:spcBef>
                <a:spcPts val="175"/>
              </a:spcBef>
            </a:pPr>
            <a:endParaRPr sz="1200" dirty="0">
              <a:latin typeface="LM Sans 10"/>
              <a:cs typeface="LM Sans 10"/>
            </a:endParaRPr>
          </a:p>
          <a:p>
            <a:pPr marL="641350" marR="132080" indent="-175260">
              <a:lnSpc>
                <a:spcPct val="102699"/>
              </a:lnSpc>
              <a:buClr>
                <a:srgbClr val="DCB413"/>
              </a:buClr>
              <a:buFont typeface="Arial"/>
              <a:buChar char="■"/>
              <a:tabLst>
                <a:tab pos="643255" algn="l"/>
              </a:tabLst>
            </a:pPr>
            <a:r>
              <a:rPr sz="1100" dirty="0">
                <a:latin typeface="LM Sans 10"/>
                <a:cs typeface="LM Sans 10"/>
              </a:rPr>
              <a:t>Unknown</a:t>
            </a:r>
            <a:r>
              <a:rPr sz="1100" spc="-20" dirty="0">
                <a:latin typeface="LM Sans 10"/>
                <a:cs typeface="LM Sans 10"/>
              </a:rPr>
              <a:t> </a:t>
            </a:r>
            <a:r>
              <a:rPr sz="1100" spc="-10" dirty="0">
                <a:latin typeface="LM Sans 10"/>
                <a:cs typeface="LM Sans 10"/>
              </a:rPr>
              <a:t>parameter</a:t>
            </a:r>
            <a:r>
              <a:rPr sz="1100" spc="-20" dirty="0">
                <a:latin typeface="LM Sans 10"/>
                <a:cs typeface="LM Sans 10"/>
              </a:rPr>
              <a:t> </a:t>
            </a:r>
            <a:r>
              <a:rPr sz="1100" i="1" dirty="0">
                <a:solidFill>
                  <a:srgbClr val="0168B4"/>
                </a:solidFill>
                <a:latin typeface="Liberation Serif"/>
                <a:cs typeface="Liberation Serif"/>
              </a:rPr>
              <a:t>θ</a:t>
            </a:r>
            <a:r>
              <a:rPr sz="1100" i="1" spc="100" dirty="0">
                <a:solidFill>
                  <a:srgbClr val="0168B4"/>
                </a:solidFill>
                <a:latin typeface="Liberation Serif"/>
                <a:cs typeface="Liberation Serif"/>
              </a:rPr>
              <a:t> </a:t>
            </a:r>
            <a:r>
              <a:rPr sz="1100" spc="-10" dirty="0">
                <a:latin typeface="LM Sans 10"/>
                <a:cs typeface="LM Sans 10"/>
              </a:rPr>
              <a:t>Estimator </a:t>
            </a:r>
            <a:r>
              <a:rPr sz="1100" i="1" dirty="0">
                <a:solidFill>
                  <a:srgbClr val="0168B4"/>
                </a:solidFill>
                <a:latin typeface="Liberation Serif"/>
                <a:cs typeface="Liberation Serif"/>
              </a:rPr>
              <a:t>d</a:t>
            </a:r>
            <a:r>
              <a:rPr sz="1200" i="1" baseline="-13888" dirty="0">
                <a:solidFill>
                  <a:srgbClr val="0168B4"/>
                </a:solidFill>
                <a:latin typeface="Georgia"/>
                <a:cs typeface="Georgia"/>
              </a:rPr>
              <a:t>i</a:t>
            </a:r>
            <a:r>
              <a:rPr sz="1200" i="1" spc="202" baseline="-13888" dirty="0">
                <a:solidFill>
                  <a:srgbClr val="0168B4"/>
                </a:solidFill>
                <a:latin typeface="Georgia"/>
                <a:cs typeface="Georgi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i="1" spc="110" dirty="0">
                <a:solidFill>
                  <a:srgbClr val="0168B4"/>
                </a:solidFill>
                <a:latin typeface="Liberation Serif"/>
                <a:cs typeface="Liberation Serif"/>
              </a:rPr>
              <a:t>d</a:t>
            </a:r>
            <a:r>
              <a:rPr sz="1100" spc="110" dirty="0">
                <a:solidFill>
                  <a:srgbClr val="0168B4"/>
                </a:solidFill>
                <a:latin typeface="Symbola"/>
                <a:cs typeface="Symbola"/>
              </a:rPr>
              <a:t>(</a:t>
            </a:r>
            <a:r>
              <a:rPr sz="1100" i="1" spc="110" dirty="0">
                <a:solidFill>
                  <a:srgbClr val="0168B4"/>
                </a:solidFill>
                <a:latin typeface="Liberation Serif"/>
                <a:cs typeface="Liberation Serif"/>
              </a:rPr>
              <a:t>X</a:t>
            </a:r>
            <a:r>
              <a:rPr sz="1200" i="1" spc="165" baseline="-13888" dirty="0">
                <a:solidFill>
                  <a:srgbClr val="0168B4"/>
                </a:solidFill>
                <a:latin typeface="Georgia"/>
                <a:cs typeface="Georgia"/>
              </a:rPr>
              <a:t>i</a:t>
            </a:r>
            <a:r>
              <a:rPr sz="1100" spc="110" dirty="0">
                <a:solidFill>
                  <a:srgbClr val="0168B4"/>
                </a:solidFill>
                <a:latin typeface="Symbola"/>
                <a:cs typeface="Symbola"/>
              </a:rPr>
              <a:t>)</a:t>
            </a:r>
            <a:r>
              <a:rPr sz="1100" spc="70" dirty="0">
                <a:solidFill>
                  <a:srgbClr val="0168B4"/>
                </a:solidFill>
                <a:latin typeface="Symbola"/>
                <a:cs typeface="Symbola"/>
              </a:rPr>
              <a:t> </a:t>
            </a:r>
            <a:r>
              <a:rPr sz="1100" spc="-25" dirty="0">
                <a:latin typeface="LM Sans 10"/>
                <a:cs typeface="LM Sans 10"/>
              </a:rPr>
              <a:t>on 	</a:t>
            </a:r>
            <a:r>
              <a:rPr sz="1100" dirty="0">
                <a:latin typeface="LM Sans 10"/>
                <a:cs typeface="LM Sans 10"/>
              </a:rPr>
              <a:t>sample</a:t>
            </a:r>
            <a:r>
              <a:rPr sz="1100" spc="-40" dirty="0">
                <a:latin typeface="LM Sans 10"/>
                <a:cs typeface="LM Sans 10"/>
              </a:rPr>
              <a:t> </a:t>
            </a:r>
            <a:r>
              <a:rPr sz="1100" i="1" spc="110" dirty="0">
                <a:solidFill>
                  <a:srgbClr val="0168B4"/>
                </a:solidFill>
                <a:latin typeface="Liberation Serif"/>
                <a:cs typeface="Liberation Serif"/>
              </a:rPr>
              <a:t>X</a:t>
            </a:r>
            <a:r>
              <a:rPr sz="1200" i="1" spc="165" baseline="-13888" dirty="0">
                <a:solidFill>
                  <a:srgbClr val="0168B4"/>
                </a:solidFill>
                <a:latin typeface="Georgia"/>
                <a:cs typeface="Georgia"/>
              </a:rPr>
              <a:t>i</a:t>
            </a:r>
            <a:endParaRPr sz="1200" baseline="-13888" dirty="0">
              <a:latin typeface="Georgia"/>
              <a:cs typeface="Georgia"/>
            </a:endParaRPr>
          </a:p>
          <a:p>
            <a:pPr marL="641350" indent="-175260">
              <a:lnSpc>
                <a:spcPct val="100000"/>
              </a:lnSpc>
              <a:spcBef>
                <a:spcPts val="334"/>
              </a:spcBef>
              <a:buClr>
                <a:srgbClr val="DCB413"/>
              </a:buClr>
              <a:buFont typeface="Arial"/>
              <a:buChar char="■"/>
              <a:tabLst>
                <a:tab pos="641350" algn="l"/>
              </a:tabLst>
            </a:pPr>
            <a:r>
              <a:rPr sz="1100" dirty="0">
                <a:latin typeface="LM Sans 10"/>
                <a:cs typeface="LM Sans 10"/>
              </a:rPr>
              <a:t>Bias:</a:t>
            </a:r>
            <a:r>
              <a:rPr sz="1100" spc="105" dirty="0">
                <a:latin typeface="LM Sans 10"/>
                <a:cs typeface="LM Sans 10"/>
              </a:rPr>
              <a:t> </a:t>
            </a:r>
            <a:endParaRPr lang="en-US" sz="1100" spc="105" dirty="0">
              <a:latin typeface="LM Sans 10"/>
              <a:cs typeface="LM Sans 10"/>
            </a:endParaRPr>
          </a:p>
          <a:p>
            <a:pPr marL="466090" lvl="1">
              <a:spcBef>
                <a:spcPts val="334"/>
              </a:spcBef>
              <a:buClr>
                <a:srgbClr val="DCB413"/>
              </a:buClr>
              <a:tabLst>
                <a:tab pos="641350" algn="l"/>
              </a:tabLst>
            </a:pPr>
            <a:r>
              <a:rPr lang="en-US" sz="1100" i="1" spc="105" dirty="0">
                <a:solidFill>
                  <a:srgbClr val="0168B4"/>
                </a:solidFill>
                <a:latin typeface="LM Sans 10"/>
                <a:cs typeface="Liberation Serif"/>
              </a:rPr>
              <a:t>		</a:t>
            </a:r>
          </a:p>
          <a:p>
            <a:pPr marL="466090" lvl="1">
              <a:spcBef>
                <a:spcPts val="334"/>
              </a:spcBef>
              <a:buClr>
                <a:srgbClr val="DCB413"/>
              </a:buClr>
              <a:tabLst>
                <a:tab pos="641350" algn="l"/>
              </a:tabLst>
            </a:pPr>
            <a:r>
              <a:rPr lang="en-US" sz="1100" i="1" spc="105" dirty="0">
                <a:solidFill>
                  <a:srgbClr val="0168B4"/>
                </a:solidFill>
                <a:latin typeface="LM Sans 10"/>
                <a:cs typeface="Liberation Serif"/>
              </a:rPr>
              <a:t>		</a:t>
            </a:r>
            <a:r>
              <a:rPr sz="1100" i="1" spc="-70" dirty="0" err="1">
                <a:solidFill>
                  <a:srgbClr val="0168B4"/>
                </a:solidFill>
                <a:latin typeface="Liberation Serif"/>
                <a:cs typeface="Liberation Serif"/>
              </a:rPr>
              <a:t>b</a:t>
            </a:r>
            <a:r>
              <a:rPr sz="1200" i="1" spc="-104" baseline="-13888" dirty="0" err="1">
                <a:solidFill>
                  <a:srgbClr val="0168B4"/>
                </a:solidFill>
                <a:latin typeface="Georgia"/>
                <a:cs typeface="Georgia"/>
              </a:rPr>
              <a:t>θ</a:t>
            </a:r>
            <a:r>
              <a:rPr sz="1200" i="1" spc="-179" baseline="-13888" dirty="0">
                <a:solidFill>
                  <a:srgbClr val="0168B4"/>
                </a:solidFill>
                <a:latin typeface="Georgia"/>
                <a:cs typeface="Georgia"/>
              </a:rPr>
              <a:t> </a:t>
            </a:r>
            <a:r>
              <a:rPr sz="1100" spc="80" dirty="0">
                <a:solidFill>
                  <a:srgbClr val="0168B4"/>
                </a:solidFill>
                <a:latin typeface="Symbola"/>
                <a:cs typeface="Symbola"/>
              </a:rPr>
              <a:t>(</a:t>
            </a:r>
            <a:r>
              <a:rPr sz="1100" i="1" spc="80" dirty="0">
                <a:solidFill>
                  <a:srgbClr val="0168B4"/>
                </a:solidFill>
                <a:latin typeface="Liberation Serif"/>
                <a:cs typeface="Liberation Serif"/>
              </a:rPr>
              <a:t>d</a:t>
            </a:r>
            <a:r>
              <a:rPr sz="1100" spc="80" dirty="0">
                <a:solidFill>
                  <a:srgbClr val="0168B4"/>
                </a:solidFill>
                <a:latin typeface="Symbola"/>
                <a:cs typeface="Symbola"/>
              </a:rPr>
              <a:t>)</a:t>
            </a:r>
            <a:r>
              <a:rPr sz="1100" spc="20" dirty="0">
                <a:solidFill>
                  <a:srgbClr val="0168B4"/>
                </a:solidFill>
                <a:latin typeface="Symbola"/>
                <a:cs typeface="Symbola"/>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i="1" spc="100" dirty="0">
                <a:solidFill>
                  <a:srgbClr val="0168B4"/>
                </a:solidFill>
                <a:latin typeface="Liberation Serif"/>
                <a:cs typeface="Liberation Serif"/>
              </a:rPr>
              <a:t>E</a:t>
            </a:r>
            <a:r>
              <a:rPr sz="1100" spc="100" dirty="0">
                <a:solidFill>
                  <a:srgbClr val="0168B4"/>
                </a:solidFill>
                <a:latin typeface="Symbola"/>
                <a:cs typeface="Symbola"/>
              </a:rPr>
              <a:t>[</a:t>
            </a:r>
            <a:r>
              <a:rPr sz="1100" i="1" spc="100" dirty="0">
                <a:solidFill>
                  <a:srgbClr val="0168B4"/>
                </a:solidFill>
                <a:latin typeface="Liberation Serif"/>
                <a:cs typeface="Liberation Serif"/>
              </a:rPr>
              <a:t>d</a:t>
            </a:r>
            <a:r>
              <a:rPr sz="1100" spc="100" dirty="0">
                <a:solidFill>
                  <a:srgbClr val="0168B4"/>
                </a:solidFill>
                <a:latin typeface="Symbola"/>
                <a:cs typeface="Symbola"/>
              </a:rPr>
              <a:t>]</a:t>
            </a:r>
            <a:r>
              <a:rPr sz="1100" spc="-40" dirty="0">
                <a:solidFill>
                  <a:srgbClr val="0168B4"/>
                </a:solidFill>
                <a:latin typeface="Symbola"/>
                <a:cs typeface="Symbola"/>
              </a:rPr>
              <a:t> </a:t>
            </a:r>
            <a:r>
              <a:rPr sz="1100" spc="330" dirty="0">
                <a:solidFill>
                  <a:srgbClr val="0168B4"/>
                </a:solidFill>
                <a:latin typeface="TeX Gyre Adventor"/>
                <a:cs typeface="TeX Gyre Adventor"/>
              </a:rPr>
              <a:t>−</a:t>
            </a:r>
            <a:r>
              <a:rPr sz="1100" spc="-70" dirty="0">
                <a:solidFill>
                  <a:srgbClr val="0168B4"/>
                </a:solidFill>
                <a:latin typeface="TeX Gyre Adventor"/>
                <a:cs typeface="TeX Gyre Adventor"/>
              </a:rPr>
              <a:t> </a:t>
            </a:r>
            <a:r>
              <a:rPr sz="1100" i="1" spc="-50" dirty="0">
                <a:solidFill>
                  <a:srgbClr val="0168B4"/>
                </a:solidFill>
                <a:latin typeface="Liberation Serif"/>
                <a:cs typeface="Liberation Serif"/>
              </a:rPr>
              <a:t>θ</a:t>
            </a:r>
            <a:endParaRPr lang="en-US" sz="1100" i="1" spc="-50" dirty="0">
              <a:solidFill>
                <a:srgbClr val="0168B4"/>
              </a:solidFill>
              <a:latin typeface="Liberation Serif"/>
              <a:cs typeface="Liberation Serif"/>
            </a:endParaRPr>
          </a:p>
          <a:p>
            <a:pPr marL="466090" lvl="1">
              <a:spcBef>
                <a:spcPts val="334"/>
              </a:spcBef>
              <a:buClr>
                <a:srgbClr val="DCB413"/>
              </a:buClr>
              <a:tabLst>
                <a:tab pos="641350" algn="l"/>
              </a:tabLst>
            </a:pPr>
            <a:endParaRPr sz="1100" dirty="0">
              <a:latin typeface="Liberation Serif"/>
              <a:cs typeface="Liberation Serif"/>
            </a:endParaRPr>
          </a:p>
          <a:p>
            <a:pPr marL="636270" indent="-170180">
              <a:lnSpc>
                <a:spcPct val="100000"/>
              </a:lnSpc>
              <a:spcBef>
                <a:spcPts val="330"/>
              </a:spcBef>
              <a:buClr>
                <a:srgbClr val="DCB413"/>
              </a:buClr>
              <a:buFont typeface="Arial"/>
              <a:buChar char="■"/>
              <a:tabLst>
                <a:tab pos="636270" algn="l"/>
              </a:tabLst>
            </a:pPr>
            <a:r>
              <a:rPr sz="1100" dirty="0">
                <a:latin typeface="LM Sans 10"/>
                <a:cs typeface="LM Sans 10"/>
              </a:rPr>
              <a:t>Variance:</a:t>
            </a:r>
            <a:r>
              <a:rPr sz="1100" spc="50" dirty="0">
                <a:latin typeface="LM Sans 10"/>
                <a:cs typeface="LM Sans 10"/>
              </a:rPr>
              <a:t> </a:t>
            </a:r>
            <a:r>
              <a:rPr sz="1100" i="1" spc="100" dirty="0">
                <a:solidFill>
                  <a:srgbClr val="0168B4"/>
                </a:solidFill>
                <a:latin typeface="Liberation Serif"/>
                <a:cs typeface="Liberation Serif"/>
              </a:rPr>
              <a:t>E</a:t>
            </a:r>
            <a:r>
              <a:rPr sz="1100" spc="100" dirty="0">
                <a:solidFill>
                  <a:srgbClr val="0168B4"/>
                </a:solidFill>
                <a:latin typeface="Symbola"/>
                <a:cs typeface="Symbola"/>
              </a:rPr>
              <a:t>[(</a:t>
            </a:r>
            <a:r>
              <a:rPr sz="1100" i="1" spc="100" dirty="0">
                <a:solidFill>
                  <a:srgbClr val="0168B4"/>
                </a:solidFill>
                <a:latin typeface="Liberation Serif"/>
                <a:cs typeface="Liberation Serif"/>
              </a:rPr>
              <a:t>d</a:t>
            </a:r>
            <a:r>
              <a:rPr sz="1100" i="1" spc="-6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75" dirty="0">
                <a:solidFill>
                  <a:srgbClr val="0168B4"/>
                </a:solidFill>
                <a:latin typeface="TeX Gyre Adventor"/>
                <a:cs typeface="TeX Gyre Adventor"/>
              </a:rPr>
              <a:t> </a:t>
            </a:r>
            <a:r>
              <a:rPr sz="1100" i="1" spc="80" dirty="0">
                <a:solidFill>
                  <a:srgbClr val="0168B4"/>
                </a:solidFill>
                <a:latin typeface="Liberation Serif"/>
                <a:cs typeface="Liberation Serif"/>
              </a:rPr>
              <a:t>E</a:t>
            </a:r>
            <a:r>
              <a:rPr sz="1100" spc="80" dirty="0">
                <a:solidFill>
                  <a:srgbClr val="0168B4"/>
                </a:solidFill>
                <a:latin typeface="Symbola"/>
                <a:cs typeface="Symbola"/>
              </a:rPr>
              <a:t>[</a:t>
            </a:r>
            <a:r>
              <a:rPr sz="1100" i="1" spc="80" dirty="0">
                <a:solidFill>
                  <a:srgbClr val="0168B4"/>
                </a:solidFill>
                <a:latin typeface="Liberation Serif"/>
                <a:cs typeface="Liberation Serif"/>
              </a:rPr>
              <a:t>d</a:t>
            </a:r>
            <a:r>
              <a:rPr sz="1100" spc="80" dirty="0">
                <a:solidFill>
                  <a:srgbClr val="0168B4"/>
                </a:solidFill>
                <a:latin typeface="Symbola"/>
                <a:cs typeface="Symbola"/>
              </a:rPr>
              <a:t>])</a:t>
            </a:r>
            <a:r>
              <a:rPr sz="1200" spc="120" baseline="38194" dirty="0">
                <a:solidFill>
                  <a:srgbClr val="0168B4"/>
                </a:solidFill>
                <a:latin typeface="Trebuchet MS"/>
                <a:cs typeface="Trebuchet MS"/>
              </a:rPr>
              <a:t>2</a:t>
            </a:r>
            <a:r>
              <a:rPr sz="1100" spc="80" dirty="0">
                <a:solidFill>
                  <a:srgbClr val="0168B4"/>
                </a:solidFill>
                <a:latin typeface="Symbola"/>
                <a:cs typeface="Symbola"/>
              </a:rPr>
              <a:t>]</a:t>
            </a:r>
            <a:endParaRPr sz="1100" dirty="0">
              <a:latin typeface="Symbola"/>
              <a:cs typeface="Symbola"/>
            </a:endParaRPr>
          </a:p>
        </p:txBody>
      </p:sp>
      <p:pic>
        <p:nvPicPr>
          <p:cNvPr id="52" name="object 52"/>
          <p:cNvPicPr/>
          <p:nvPr/>
        </p:nvPicPr>
        <p:blipFill>
          <a:blip r:embed="rId9" cstate="print"/>
          <a:stretch>
            <a:fillRect/>
          </a:stretch>
        </p:blipFill>
        <p:spPr>
          <a:xfrm>
            <a:off x="3484778" y="1287453"/>
            <a:ext cx="1966336" cy="1002127"/>
          </a:xfrm>
          <a:prstGeom prst="rect">
            <a:avLst/>
          </a:prstGeom>
        </p:spPr>
      </p:pic>
      <p:sp>
        <p:nvSpPr>
          <p:cNvPr id="53" name="object 5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4" name="object 5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10" action="ppaction://hlinksldjump"/>
              </a:rPr>
              <a:t>CSE</a:t>
            </a:r>
            <a:r>
              <a:rPr sz="600" spc="-10" dirty="0">
                <a:solidFill>
                  <a:srgbClr val="FFFFFF"/>
                </a:solidFill>
                <a:latin typeface="LM Sans 8"/>
                <a:cs typeface="LM Sans 8"/>
                <a:hlinkClick r:id="rId10" action="ppaction://hlinksldjump"/>
              </a:rPr>
              <a:t> </a:t>
            </a:r>
            <a:r>
              <a:rPr sz="600" dirty="0">
                <a:solidFill>
                  <a:srgbClr val="FFFFFF"/>
                </a:solidFill>
                <a:latin typeface="LM Sans 8"/>
                <a:cs typeface="LM Sans 8"/>
                <a:hlinkClick r:id="rId10" action="ppaction://hlinksldjump"/>
              </a:rPr>
              <a:t>405:</a:t>
            </a:r>
            <a:r>
              <a:rPr sz="600" spc="65" dirty="0">
                <a:solidFill>
                  <a:srgbClr val="FFFFFF"/>
                </a:solidFill>
                <a:latin typeface="LM Sans 8"/>
                <a:cs typeface="LM Sans 8"/>
                <a:hlinkClick r:id="rId10" action="ppaction://hlinksldjump"/>
              </a:rPr>
              <a:t> </a:t>
            </a:r>
            <a:r>
              <a:rPr sz="600" dirty="0">
                <a:solidFill>
                  <a:srgbClr val="FFFFFF"/>
                </a:solidFill>
                <a:latin typeface="LM Sans 8"/>
                <a:cs typeface="LM Sans 8"/>
                <a:hlinkClick r:id="rId10" action="ppaction://hlinksldjump"/>
              </a:rPr>
              <a:t>Machine</a:t>
            </a:r>
            <a:r>
              <a:rPr sz="600" spc="-5" dirty="0">
                <a:solidFill>
                  <a:srgbClr val="FFFFFF"/>
                </a:solidFill>
                <a:latin typeface="LM Sans 8"/>
                <a:cs typeface="LM Sans 8"/>
                <a:hlinkClick r:id="rId10" action="ppaction://hlinksldjump"/>
              </a:rPr>
              <a:t> </a:t>
            </a:r>
            <a:r>
              <a:rPr sz="600" spc="-10" dirty="0">
                <a:solidFill>
                  <a:srgbClr val="FFFFFF"/>
                </a:solidFill>
                <a:latin typeface="LM Sans 8"/>
                <a:cs typeface="LM Sans 8"/>
                <a:hlinkClick r:id="rId10" action="ppaction://hlinksldjump"/>
              </a:rPr>
              <a:t>Learning</a:t>
            </a:r>
            <a:endParaRPr sz="600">
              <a:latin typeface="LM Sans 8"/>
              <a:cs typeface="LM Sans 8"/>
            </a:endParaRPr>
          </a:p>
        </p:txBody>
      </p:sp>
      <p:sp>
        <p:nvSpPr>
          <p:cNvPr id="55" name="object 5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7" name="TextBox 56">
            <a:extLst>
              <a:ext uri="{FF2B5EF4-FFF2-40B4-BE49-F238E27FC236}">
                <a16:creationId xmlns:a16="http://schemas.microsoft.com/office/drawing/2014/main" id="{6BA39C65-A188-4FA8-B27E-4B0E2FF3683E}"/>
              </a:ext>
            </a:extLst>
          </p:cNvPr>
          <p:cNvSpPr txBox="1"/>
          <p:nvPr/>
        </p:nvSpPr>
        <p:spPr>
          <a:xfrm>
            <a:off x="837842" y="1042999"/>
            <a:ext cx="2886362" cy="461665"/>
          </a:xfrm>
          <a:prstGeom prst="rect">
            <a:avLst/>
          </a:prstGeom>
          <a:noFill/>
        </p:spPr>
        <p:txBody>
          <a:bodyPr wrap="square">
            <a:spAutoFit/>
          </a:bodyPr>
          <a:lstStyle/>
          <a:p>
            <a:r>
              <a:rPr lang="en-US" sz="800" dirty="0"/>
              <a:t>Bias refers to the difference between the expected value of an estimator (or a model’s predicted value) and the true value of the parameter or quantity being estimated.</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726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3" name="object 5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4" name="object 5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5" name="object 5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58" name="Picture 57">
            <a:extLst>
              <a:ext uri="{FF2B5EF4-FFF2-40B4-BE49-F238E27FC236}">
                <a16:creationId xmlns:a16="http://schemas.microsoft.com/office/drawing/2014/main" id="{6273349E-6653-48E3-9533-D6BC27D0B45F}"/>
              </a:ext>
            </a:extLst>
          </p:cNvPr>
          <p:cNvPicPr>
            <a:picLocks noChangeAspect="1"/>
          </p:cNvPicPr>
          <p:nvPr/>
        </p:nvPicPr>
        <p:blipFill>
          <a:blip r:embed="rId10"/>
          <a:stretch>
            <a:fillRect/>
          </a:stretch>
        </p:blipFill>
        <p:spPr>
          <a:xfrm>
            <a:off x="755002" y="602598"/>
            <a:ext cx="4138815" cy="2286203"/>
          </a:xfrm>
          <a:prstGeom prst="rect">
            <a:avLst/>
          </a:prstGeom>
        </p:spPr>
      </p:pic>
    </p:spTree>
    <p:extLst>
      <p:ext uri="{BB962C8B-B14F-4D97-AF65-F5344CB8AC3E}">
        <p14:creationId xmlns:p14="http://schemas.microsoft.com/office/powerpoint/2010/main" val="1394679848"/>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726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3" name="object 5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4" name="object 5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5" name="object 5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6" name="TextBox 55">
            <a:extLst>
              <a:ext uri="{FF2B5EF4-FFF2-40B4-BE49-F238E27FC236}">
                <a16:creationId xmlns:a16="http://schemas.microsoft.com/office/drawing/2014/main" id="{161E358F-8F81-48B0-9E0C-052769697F68}"/>
              </a:ext>
            </a:extLst>
          </p:cNvPr>
          <p:cNvSpPr txBox="1"/>
          <p:nvPr/>
        </p:nvSpPr>
        <p:spPr>
          <a:xfrm>
            <a:off x="390753" y="842724"/>
            <a:ext cx="4414981" cy="1559401"/>
          </a:xfrm>
          <a:prstGeom prst="rect">
            <a:avLst/>
          </a:prstGeom>
          <a:noFill/>
        </p:spPr>
        <p:txBody>
          <a:bodyPr wrap="square">
            <a:spAutoFit/>
          </a:bodyPr>
          <a:lstStyle/>
          <a:p>
            <a:pPr marL="641350" indent="-175260">
              <a:lnSpc>
                <a:spcPct val="100000"/>
              </a:lnSpc>
              <a:spcBef>
                <a:spcPts val="335"/>
              </a:spcBef>
              <a:buClr>
                <a:srgbClr val="DCB413"/>
              </a:buClr>
              <a:buFont typeface="Arial"/>
              <a:buChar char="■"/>
              <a:tabLst>
                <a:tab pos="641350" algn="l"/>
              </a:tabLst>
            </a:pPr>
            <a:r>
              <a:rPr lang="en-US" sz="1800" dirty="0">
                <a:latin typeface="LM Sans 10"/>
                <a:cs typeface="LM Sans 10"/>
              </a:rPr>
              <a:t>Mean</a:t>
            </a:r>
            <a:r>
              <a:rPr lang="en-US" sz="1800" spc="-50" dirty="0">
                <a:latin typeface="LM Sans 10"/>
                <a:cs typeface="LM Sans 10"/>
              </a:rPr>
              <a:t> </a:t>
            </a:r>
            <a:r>
              <a:rPr lang="en-US" sz="1800" dirty="0">
                <a:latin typeface="LM Sans 10"/>
                <a:cs typeface="LM Sans 10"/>
              </a:rPr>
              <a:t>square</a:t>
            </a:r>
            <a:r>
              <a:rPr lang="en-US" sz="1800" spc="-45" dirty="0">
                <a:latin typeface="LM Sans 10"/>
                <a:cs typeface="LM Sans 10"/>
              </a:rPr>
              <a:t> </a:t>
            </a:r>
            <a:r>
              <a:rPr lang="en-US" sz="1800" spc="-10" dirty="0">
                <a:latin typeface="LM Sans 10"/>
                <a:cs typeface="LM Sans 10"/>
              </a:rPr>
              <a:t>error:</a:t>
            </a:r>
            <a:endParaRPr lang="en-US" sz="1800" dirty="0">
              <a:latin typeface="LM Sans 10"/>
              <a:cs typeface="LM Sans 10"/>
            </a:endParaRPr>
          </a:p>
          <a:p>
            <a:pPr marL="821055">
              <a:lnSpc>
                <a:spcPct val="100000"/>
              </a:lnSpc>
              <a:spcBef>
                <a:spcPts val="1130"/>
              </a:spcBef>
            </a:pPr>
            <a:r>
              <a:rPr lang="en-US" sz="1800" i="1" spc="60" dirty="0">
                <a:solidFill>
                  <a:srgbClr val="0168B4"/>
                </a:solidFill>
                <a:latin typeface="Liberation Serif"/>
                <a:cs typeface="Liberation Serif"/>
              </a:rPr>
              <a:t>r</a:t>
            </a:r>
            <a:r>
              <a:rPr lang="en-US" sz="1800" spc="60" dirty="0">
                <a:solidFill>
                  <a:srgbClr val="0168B4"/>
                </a:solidFill>
                <a:latin typeface="Symbola"/>
                <a:cs typeface="Symbola"/>
              </a:rPr>
              <a:t>(</a:t>
            </a:r>
            <a:r>
              <a:rPr lang="en-US" sz="1800" i="1" spc="60" dirty="0">
                <a:solidFill>
                  <a:srgbClr val="0168B4"/>
                </a:solidFill>
                <a:latin typeface="Liberation Serif"/>
                <a:cs typeface="Liberation Serif"/>
              </a:rPr>
              <a:t>d,</a:t>
            </a:r>
            <a:r>
              <a:rPr lang="en-US" sz="1800" i="1" spc="-95" dirty="0">
                <a:solidFill>
                  <a:srgbClr val="0168B4"/>
                </a:solidFill>
                <a:latin typeface="Liberation Serif"/>
                <a:cs typeface="Liberation Serif"/>
              </a:rPr>
              <a:t> </a:t>
            </a:r>
            <a:r>
              <a:rPr lang="el-GR" sz="1800" i="1" spc="55" dirty="0">
                <a:solidFill>
                  <a:srgbClr val="0168B4"/>
                </a:solidFill>
                <a:latin typeface="Liberation Serif"/>
                <a:cs typeface="Liberation Serif"/>
              </a:rPr>
              <a:t>θ</a:t>
            </a:r>
            <a:r>
              <a:rPr lang="el-GR" sz="1800" spc="55" dirty="0">
                <a:solidFill>
                  <a:srgbClr val="0168B4"/>
                </a:solidFill>
                <a:latin typeface="Symbola"/>
                <a:cs typeface="Symbola"/>
              </a:rPr>
              <a:t>)</a:t>
            </a:r>
            <a:r>
              <a:rPr lang="el-GR" sz="1800" spc="25" dirty="0">
                <a:solidFill>
                  <a:srgbClr val="0168B4"/>
                </a:solidFill>
                <a:latin typeface="Symbola"/>
                <a:cs typeface="Symbola"/>
              </a:rPr>
              <a:t> </a:t>
            </a:r>
            <a:r>
              <a:rPr lang="el-GR" sz="1800" dirty="0">
                <a:solidFill>
                  <a:srgbClr val="0168B4"/>
                </a:solidFill>
                <a:latin typeface="Asana Math"/>
                <a:cs typeface="Asana Math"/>
              </a:rPr>
              <a:t>=</a:t>
            </a:r>
            <a:r>
              <a:rPr lang="el-GR" sz="1800" spc="30" dirty="0">
                <a:solidFill>
                  <a:srgbClr val="0168B4"/>
                </a:solidFill>
                <a:latin typeface="Asana Math"/>
                <a:cs typeface="Asana Math"/>
              </a:rPr>
              <a:t> </a:t>
            </a:r>
            <a:r>
              <a:rPr lang="en-US" sz="1800" i="1" spc="100" dirty="0">
                <a:solidFill>
                  <a:srgbClr val="0168B4"/>
                </a:solidFill>
                <a:latin typeface="Liberation Serif"/>
                <a:cs typeface="Liberation Serif"/>
              </a:rPr>
              <a:t>E</a:t>
            </a:r>
            <a:r>
              <a:rPr lang="en-US" sz="1800" spc="100" dirty="0">
                <a:solidFill>
                  <a:srgbClr val="0168B4"/>
                </a:solidFill>
                <a:latin typeface="Symbola"/>
                <a:cs typeface="Symbola"/>
              </a:rPr>
              <a:t>[(</a:t>
            </a:r>
            <a:r>
              <a:rPr lang="en-US" sz="1800" i="1" spc="100" dirty="0">
                <a:solidFill>
                  <a:srgbClr val="0168B4"/>
                </a:solidFill>
                <a:latin typeface="Liberation Serif"/>
                <a:cs typeface="Liberation Serif"/>
              </a:rPr>
              <a:t>d</a:t>
            </a:r>
            <a:r>
              <a:rPr lang="en-US" sz="1800" i="1" spc="-35" dirty="0">
                <a:solidFill>
                  <a:srgbClr val="0168B4"/>
                </a:solidFill>
                <a:latin typeface="Liberation Serif"/>
                <a:cs typeface="Liberation Serif"/>
              </a:rPr>
              <a:t> </a:t>
            </a:r>
            <a:r>
              <a:rPr lang="en-US" sz="1800" spc="330" dirty="0">
                <a:solidFill>
                  <a:srgbClr val="0168B4"/>
                </a:solidFill>
                <a:latin typeface="TeX Gyre Adventor"/>
                <a:cs typeface="TeX Gyre Adventor"/>
              </a:rPr>
              <a:t>−</a:t>
            </a:r>
            <a:r>
              <a:rPr lang="en-US" sz="1800" spc="-65" dirty="0">
                <a:solidFill>
                  <a:srgbClr val="0168B4"/>
                </a:solidFill>
                <a:latin typeface="TeX Gyre Adventor"/>
                <a:cs typeface="TeX Gyre Adventor"/>
              </a:rPr>
              <a:t> </a:t>
            </a:r>
            <a:r>
              <a:rPr lang="el-GR" sz="1800" i="1" spc="45" dirty="0">
                <a:solidFill>
                  <a:srgbClr val="0168B4"/>
                </a:solidFill>
                <a:latin typeface="Liberation Serif"/>
                <a:cs typeface="Liberation Serif"/>
              </a:rPr>
              <a:t>θ</a:t>
            </a:r>
            <a:r>
              <a:rPr lang="el-GR" sz="1800" spc="45" dirty="0">
                <a:solidFill>
                  <a:srgbClr val="0168B4"/>
                </a:solidFill>
                <a:latin typeface="Symbola"/>
                <a:cs typeface="Symbola"/>
              </a:rPr>
              <a:t>)</a:t>
            </a:r>
            <a:r>
              <a:rPr lang="el-GR" sz="2000" spc="67" baseline="41666" dirty="0">
                <a:solidFill>
                  <a:srgbClr val="0168B4"/>
                </a:solidFill>
                <a:latin typeface="Trebuchet MS"/>
                <a:cs typeface="Trebuchet MS"/>
              </a:rPr>
              <a:t>2</a:t>
            </a:r>
            <a:r>
              <a:rPr lang="el-GR" sz="1800" spc="45" dirty="0">
                <a:solidFill>
                  <a:srgbClr val="0168B4"/>
                </a:solidFill>
                <a:latin typeface="Symbola"/>
                <a:cs typeface="Symbola"/>
              </a:rPr>
              <a:t>]</a:t>
            </a:r>
            <a:endParaRPr lang="el-GR" sz="1800" dirty="0">
              <a:latin typeface="Symbola"/>
              <a:cs typeface="Symbola"/>
            </a:endParaRPr>
          </a:p>
          <a:p>
            <a:pPr marL="1249680">
              <a:lnSpc>
                <a:spcPct val="100000"/>
              </a:lnSpc>
              <a:spcBef>
                <a:spcPts val="750"/>
              </a:spcBef>
            </a:pPr>
            <a:r>
              <a:rPr lang="el-GR" sz="1800" dirty="0">
                <a:solidFill>
                  <a:srgbClr val="0168B4"/>
                </a:solidFill>
                <a:latin typeface="Asana Math"/>
                <a:cs typeface="Asana Math"/>
              </a:rPr>
              <a:t>=</a:t>
            </a:r>
            <a:r>
              <a:rPr lang="el-GR" sz="1800" spc="40" dirty="0">
                <a:solidFill>
                  <a:srgbClr val="0168B4"/>
                </a:solidFill>
                <a:latin typeface="Asana Math"/>
                <a:cs typeface="Asana Math"/>
              </a:rPr>
              <a:t> </a:t>
            </a:r>
            <a:r>
              <a:rPr lang="el-GR" sz="1800" spc="100" dirty="0">
                <a:solidFill>
                  <a:srgbClr val="0168B4"/>
                </a:solidFill>
                <a:latin typeface="Symbola"/>
                <a:cs typeface="Symbola"/>
              </a:rPr>
              <a:t>(</a:t>
            </a:r>
            <a:r>
              <a:rPr lang="en-US" sz="1800" i="1" spc="100" dirty="0">
                <a:solidFill>
                  <a:srgbClr val="0168B4"/>
                </a:solidFill>
                <a:latin typeface="Liberation Serif"/>
                <a:cs typeface="Liberation Serif"/>
              </a:rPr>
              <a:t>E</a:t>
            </a:r>
            <a:r>
              <a:rPr lang="en-US" sz="1800" spc="100" dirty="0">
                <a:solidFill>
                  <a:srgbClr val="0168B4"/>
                </a:solidFill>
                <a:latin typeface="Symbola"/>
                <a:cs typeface="Symbola"/>
              </a:rPr>
              <a:t>[</a:t>
            </a:r>
            <a:r>
              <a:rPr lang="en-US" sz="1800" i="1" spc="100" dirty="0">
                <a:solidFill>
                  <a:srgbClr val="0168B4"/>
                </a:solidFill>
                <a:latin typeface="Liberation Serif"/>
                <a:cs typeface="Liberation Serif"/>
              </a:rPr>
              <a:t>d</a:t>
            </a:r>
            <a:r>
              <a:rPr lang="en-US" sz="1800" spc="100" dirty="0">
                <a:solidFill>
                  <a:srgbClr val="0168B4"/>
                </a:solidFill>
                <a:latin typeface="Symbola"/>
                <a:cs typeface="Symbola"/>
              </a:rPr>
              <a:t>]</a:t>
            </a:r>
            <a:r>
              <a:rPr lang="en-US" sz="1800" spc="-20" dirty="0">
                <a:solidFill>
                  <a:srgbClr val="0168B4"/>
                </a:solidFill>
                <a:latin typeface="Symbola"/>
                <a:cs typeface="Symbola"/>
              </a:rPr>
              <a:t> </a:t>
            </a:r>
            <a:r>
              <a:rPr lang="en-US" sz="1800" spc="330" dirty="0">
                <a:solidFill>
                  <a:srgbClr val="0168B4"/>
                </a:solidFill>
                <a:latin typeface="TeX Gyre Adventor"/>
                <a:cs typeface="TeX Gyre Adventor"/>
              </a:rPr>
              <a:t>−</a:t>
            </a:r>
            <a:r>
              <a:rPr lang="en-US" sz="1800" spc="-50" dirty="0">
                <a:solidFill>
                  <a:srgbClr val="0168B4"/>
                </a:solidFill>
                <a:latin typeface="TeX Gyre Adventor"/>
                <a:cs typeface="TeX Gyre Adventor"/>
              </a:rPr>
              <a:t> </a:t>
            </a:r>
            <a:r>
              <a:rPr lang="el-GR" sz="1800" i="1" dirty="0">
                <a:solidFill>
                  <a:srgbClr val="0168B4"/>
                </a:solidFill>
                <a:latin typeface="Liberation Serif"/>
                <a:cs typeface="Liberation Serif"/>
              </a:rPr>
              <a:t>θ</a:t>
            </a:r>
            <a:r>
              <a:rPr lang="el-GR" sz="1800" dirty="0">
                <a:solidFill>
                  <a:srgbClr val="0168B4"/>
                </a:solidFill>
                <a:latin typeface="Symbola"/>
                <a:cs typeface="Symbola"/>
              </a:rPr>
              <a:t>)</a:t>
            </a:r>
            <a:r>
              <a:rPr lang="el-GR" sz="2000" baseline="41666" dirty="0">
                <a:solidFill>
                  <a:srgbClr val="0168B4"/>
                </a:solidFill>
                <a:latin typeface="Trebuchet MS"/>
                <a:cs typeface="Trebuchet MS"/>
              </a:rPr>
              <a:t>2</a:t>
            </a:r>
            <a:r>
              <a:rPr lang="el-GR" sz="2000" spc="97" baseline="41666" dirty="0">
                <a:solidFill>
                  <a:srgbClr val="0168B4"/>
                </a:solidFill>
                <a:latin typeface="Trebuchet MS"/>
                <a:cs typeface="Trebuchet MS"/>
              </a:rPr>
              <a:t> </a:t>
            </a:r>
            <a:r>
              <a:rPr lang="el-GR" sz="1800" dirty="0">
                <a:solidFill>
                  <a:srgbClr val="0168B4"/>
                </a:solidFill>
                <a:latin typeface="TeX Gyre Adventor"/>
                <a:cs typeface="TeX Gyre Adventor"/>
              </a:rPr>
              <a:t>+</a:t>
            </a:r>
            <a:r>
              <a:rPr lang="el-GR" sz="1800" spc="-50" dirty="0">
                <a:solidFill>
                  <a:srgbClr val="0168B4"/>
                </a:solidFill>
                <a:latin typeface="TeX Gyre Adventor"/>
                <a:cs typeface="TeX Gyre Adventor"/>
              </a:rPr>
              <a:t> </a:t>
            </a:r>
            <a:r>
              <a:rPr lang="en-US" sz="1800" i="1" spc="120" dirty="0">
                <a:solidFill>
                  <a:srgbClr val="0168B4"/>
                </a:solidFill>
                <a:latin typeface="Liberation Serif"/>
                <a:cs typeface="Liberation Serif"/>
              </a:rPr>
              <a:t>E</a:t>
            </a:r>
            <a:r>
              <a:rPr lang="en-US" sz="1800" spc="120" dirty="0">
                <a:solidFill>
                  <a:srgbClr val="0168B4"/>
                </a:solidFill>
                <a:latin typeface="Symbola"/>
                <a:cs typeface="Symbola"/>
              </a:rPr>
              <a:t>[(</a:t>
            </a:r>
            <a:r>
              <a:rPr lang="en-US" sz="1800" i="1" spc="120" dirty="0">
                <a:solidFill>
                  <a:srgbClr val="0168B4"/>
                </a:solidFill>
                <a:latin typeface="Liberation Serif"/>
                <a:cs typeface="Liberation Serif"/>
              </a:rPr>
              <a:t>d</a:t>
            </a:r>
            <a:r>
              <a:rPr lang="en-US" sz="1800" i="1" spc="-20" dirty="0">
                <a:solidFill>
                  <a:srgbClr val="0168B4"/>
                </a:solidFill>
                <a:latin typeface="Liberation Serif"/>
                <a:cs typeface="Liberation Serif"/>
              </a:rPr>
              <a:t> </a:t>
            </a:r>
            <a:r>
              <a:rPr lang="en-US" sz="1800" spc="330" dirty="0">
                <a:solidFill>
                  <a:srgbClr val="0168B4"/>
                </a:solidFill>
                <a:latin typeface="TeX Gyre Adventor"/>
                <a:cs typeface="TeX Gyre Adventor"/>
              </a:rPr>
              <a:t>−</a:t>
            </a:r>
            <a:r>
              <a:rPr lang="en-US" sz="1800" spc="-50" dirty="0">
                <a:solidFill>
                  <a:srgbClr val="0168B4"/>
                </a:solidFill>
                <a:latin typeface="TeX Gyre Adventor"/>
                <a:cs typeface="TeX Gyre Adventor"/>
              </a:rPr>
              <a:t> </a:t>
            </a:r>
            <a:r>
              <a:rPr lang="en-US" sz="1800" i="1" spc="90" dirty="0">
                <a:solidFill>
                  <a:srgbClr val="0168B4"/>
                </a:solidFill>
                <a:latin typeface="Liberation Serif"/>
                <a:cs typeface="Liberation Serif"/>
              </a:rPr>
              <a:t>E</a:t>
            </a:r>
            <a:r>
              <a:rPr lang="en-US" sz="1800" spc="90" dirty="0">
                <a:solidFill>
                  <a:srgbClr val="0168B4"/>
                </a:solidFill>
                <a:latin typeface="Symbola"/>
                <a:cs typeface="Symbola"/>
              </a:rPr>
              <a:t>[</a:t>
            </a:r>
            <a:r>
              <a:rPr lang="en-US" sz="1800" i="1" spc="90" dirty="0">
                <a:solidFill>
                  <a:srgbClr val="0168B4"/>
                </a:solidFill>
                <a:latin typeface="Liberation Serif"/>
                <a:cs typeface="Liberation Serif"/>
              </a:rPr>
              <a:t>d</a:t>
            </a:r>
            <a:r>
              <a:rPr lang="en-US" sz="1800" spc="90" dirty="0">
                <a:solidFill>
                  <a:srgbClr val="0168B4"/>
                </a:solidFill>
                <a:latin typeface="Symbola"/>
                <a:cs typeface="Symbola"/>
              </a:rPr>
              <a:t>])</a:t>
            </a:r>
            <a:r>
              <a:rPr lang="en-US" sz="2000" spc="135" baseline="41666" dirty="0">
                <a:solidFill>
                  <a:srgbClr val="0168B4"/>
                </a:solidFill>
                <a:latin typeface="Trebuchet MS"/>
                <a:cs typeface="Trebuchet MS"/>
              </a:rPr>
              <a:t>2</a:t>
            </a:r>
            <a:r>
              <a:rPr lang="en-US" sz="1800" spc="90" dirty="0">
                <a:solidFill>
                  <a:srgbClr val="0168B4"/>
                </a:solidFill>
                <a:latin typeface="Symbola"/>
                <a:cs typeface="Symbola"/>
              </a:rPr>
              <a:t>]</a:t>
            </a:r>
            <a:endParaRPr lang="en-US" sz="1800" dirty="0">
              <a:latin typeface="Symbola"/>
              <a:cs typeface="Symbola"/>
            </a:endParaRPr>
          </a:p>
          <a:p>
            <a:pPr marL="1249680">
              <a:lnSpc>
                <a:spcPct val="100000"/>
              </a:lnSpc>
              <a:spcBef>
                <a:spcPts val="855"/>
              </a:spcBef>
            </a:pPr>
            <a:r>
              <a:rPr lang="en-US" sz="1800" dirty="0">
                <a:solidFill>
                  <a:srgbClr val="0168B4"/>
                </a:solidFill>
                <a:latin typeface="Asana Math"/>
                <a:cs typeface="Asana Math"/>
              </a:rPr>
              <a:t>=</a:t>
            </a:r>
            <a:r>
              <a:rPr lang="en-US" sz="1800" spc="-15" dirty="0">
                <a:solidFill>
                  <a:srgbClr val="0168B4"/>
                </a:solidFill>
                <a:latin typeface="Asana Math"/>
                <a:cs typeface="Asana Math"/>
              </a:rPr>
              <a:t> </a:t>
            </a:r>
            <a:r>
              <a:rPr lang="en-US" sz="1800" dirty="0">
                <a:latin typeface="LM Sans 10"/>
                <a:cs typeface="LM Sans 10"/>
              </a:rPr>
              <a:t>Bias</a:t>
            </a:r>
            <a:r>
              <a:rPr lang="en-US" sz="2000" baseline="41666" dirty="0">
                <a:solidFill>
                  <a:srgbClr val="0168B4"/>
                </a:solidFill>
                <a:latin typeface="Trebuchet MS"/>
                <a:cs typeface="Trebuchet MS"/>
              </a:rPr>
              <a:t>2</a:t>
            </a:r>
            <a:r>
              <a:rPr lang="en-US" sz="2000" spc="37" baseline="41666" dirty="0">
                <a:solidFill>
                  <a:srgbClr val="0168B4"/>
                </a:solidFill>
                <a:latin typeface="Trebuchet MS"/>
                <a:cs typeface="Trebuchet MS"/>
              </a:rPr>
              <a:t> </a:t>
            </a:r>
            <a:r>
              <a:rPr lang="en-US" sz="1800" dirty="0">
                <a:solidFill>
                  <a:srgbClr val="0168B4"/>
                </a:solidFill>
                <a:latin typeface="TeX Gyre Adventor"/>
                <a:cs typeface="TeX Gyre Adventor"/>
              </a:rPr>
              <a:t>+</a:t>
            </a:r>
            <a:r>
              <a:rPr lang="en-US" sz="1800" spc="-75" dirty="0">
                <a:solidFill>
                  <a:srgbClr val="0168B4"/>
                </a:solidFill>
                <a:latin typeface="TeX Gyre Adventor"/>
                <a:cs typeface="TeX Gyre Adventor"/>
              </a:rPr>
              <a:t> </a:t>
            </a:r>
            <a:r>
              <a:rPr lang="en-US" sz="1800" spc="-10" dirty="0">
                <a:latin typeface="LM Sans 10"/>
                <a:cs typeface="LM Sans 10"/>
              </a:rPr>
              <a:t>Variance</a:t>
            </a:r>
            <a:endParaRPr lang="en-US" sz="1800" dirty="0">
              <a:latin typeface="LM Sans 10"/>
              <a:cs typeface="LM Sans 10"/>
            </a:endParaRPr>
          </a:p>
        </p:txBody>
      </p:sp>
    </p:spTree>
    <p:extLst>
      <p:ext uri="{BB962C8B-B14F-4D97-AF65-F5344CB8AC3E}">
        <p14:creationId xmlns:p14="http://schemas.microsoft.com/office/powerpoint/2010/main" val="676605124"/>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5" name="object 5"/>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857781" y="1482261"/>
            <a:ext cx="2049145"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Bayes’</a:t>
            </a:r>
            <a:r>
              <a:rPr sz="2050" b="1" spc="-125" dirty="0">
                <a:solidFill>
                  <a:srgbClr val="DCB413"/>
                </a:solidFill>
                <a:latin typeface="LM Sans 10"/>
                <a:cs typeface="LM Sans 10"/>
              </a:rPr>
              <a:t> </a:t>
            </a:r>
            <a:r>
              <a:rPr sz="2050" b="1" spc="-10" dirty="0">
                <a:solidFill>
                  <a:srgbClr val="DCB413"/>
                </a:solidFill>
                <a:latin typeface="LM Sans 10"/>
                <a:cs typeface="LM Sans 10"/>
              </a:rPr>
              <a:t>Estimator</a:t>
            </a:r>
            <a:endParaRPr sz="2050" dirty="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Bayes’</a:t>
            </a:r>
            <a:r>
              <a:rPr sz="1200" b="1" spc="-110" dirty="0">
                <a:solidFill>
                  <a:srgbClr val="0168B4"/>
                </a:solidFill>
                <a:latin typeface="LM Sans 10"/>
                <a:cs typeface="LM Sans 10"/>
              </a:rPr>
              <a:t> </a:t>
            </a:r>
            <a:r>
              <a:rPr sz="1200" b="1" spc="-10" dirty="0">
                <a:solidFill>
                  <a:srgbClr val="0168B4"/>
                </a:solidFill>
                <a:latin typeface="LM Sans 10"/>
                <a:cs typeface="LM Sans 10"/>
              </a:rPr>
              <a:t>Estimator</a:t>
            </a:r>
            <a:endParaRPr sz="120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1" name="TextBox 50">
            <a:extLst>
              <a:ext uri="{FF2B5EF4-FFF2-40B4-BE49-F238E27FC236}">
                <a16:creationId xmlns:a16="http://schemas.microsoft.com/office/drawing/2014/main" id="{14168EED-17C6-4EFD-944F-9319936185F5}"/>
              </a:ext>
            </a:extLst>
          </p:cNvPr>
          <p:cNvSpPr txBox="1"/>
          <p:nvPr/>
        </p:nvSpPr>
        <p:spPr>
          <a:xfrm>
            <a:off x="47649" y="923230"/>
            <a:ext cx="5664785" cy="1384995"/>
          </a:xfrm>
          <a:prstGeom prst="rect">
            <a:avLst/>
          </a:prstGeom>
          <a:noFill/>
        </p:spPr>
        <p:txBody>
          <a:bodyPr wrap="square">
            <a:spAutoFit/>
          </a:bodyPr>
          <a:lstStyle/>
          <a:p>
            <a:r>
              <a:rPr lang="en-US" sz="1200" dirty="0"/>
              <a:t>The </a:t>
            </a:r>
            <a:r>
              <a:rPr lang="en-US" sz="1200" b="1" dirty="0"/>
              <a:t>Bayes' estimator</a:t>
            </a:r>
            <a:r>
              <a:rPr lang="en-US" sz="1200" dirty="0"/>
              <a:t> is a statistical estimation method that shows </a:t>
            </a:r>
            <a:r>
              <a:rPr lang="en-US" sz="1200" b="1" dirty="0"/>
              <a:t>Bayesian probability theory</a:t>
            </a:r>
            <a:r>
              <a:rPr lang="en-US" sz="1200" dirty="0"/>
              <a:t> to estimate an unknown parameter by incorporating prior information and observed data. </a:t>
            </a:r>
          </a:p>
          <a:p>
            <a:endParaRPr lang="en-US" sz="1200" dirty="0"/>
          </a:p>
          <a:p>
            <a:r>
              <a:rPr lang="en-US" sz="1200" dirty="0"/>
              <a:t>Unlike classical estimators like the maximum likelihood estimator (MLE), which only consider the data at hand, Bayes' estimators combine prior beliefs about the parameter with evidence from the data to make more informed decisions.</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27" y="140134"/>
            <a:ext cx="243204" cy="41275"/>
            <a:chOff x="4916627" y="140134"/>
            <a:chExt cx="243204" cy="41275"/>
          </a:xfrm>
        </p:grpSpPr>
        <p:sp>
          <p:nvSpPr>
            <p:cNvPr id="34" name="object 3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5" name="object 3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9" name="object 3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0" name="object 4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1" name="object 41"/>
          <p:cNvSpPr/>
          <p:nvPr/>
        </p:nvSpPr>
        <p:spPr>
          <a:xfrm>
            <a:off x="340639" y="889571"/>
            <a:ext cx="130810" cy="130810"/>
          </a:xfrm>
          <a:custGeom>
            <a:avLst/>
            <a:gdLst/>
            <a:ahLst/>
            <a:cxnLst/>
            <a:rect l="l" t="t" r="r" b="b"/>
            <a:pathLst>
              <a:path w="130809" h="130809">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2" name="object 42"/>
          <p:cNvSpPr/>
          <p:nvPr/>
        </p:nvSpPr>
        <p:spPr>
          <a:xfrm>
            <a:off x="340639" y="1219365"/>
            <a:ext cx="130810" cy="130810"/>
          </a:xfrm>
          <a:custGeom>
            <a:avLst/>
            <a:gdLst/>
            <a:ahLst/>
            <a:cxnLst/>
            <a:rect l="l" t="t" r="r" b="b"/>
            <a:pathLst>
              <a:path w="130809" h="130809">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3" name="object 43"/>
          <p:cNvSpPr/>
          <p:nvPr/>
        </p:nvSpPr>
        <p:spPr>
          <a:xfrm>
            <a:off x="340639" y="1549171"/>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4" name="object 44"/>
          <p:cNvSpPr/>
          <p:nvPr/>
        </p:nvSpPr>
        <p:spPr>
          <a:xfrm>
            <a:off x="340639" y="1878964"/>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5" name="object 45"/>
          <p:cNvSpPr/>
          <p:nvPr/>
        </p:nvSpPr>
        <p:spPr>
          <a:xfrm>
            <a:off x="340639" y="2208758"/>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6" name="object 46"/>
          <p:cNvSpPr/>
          <p:nvPr/>
        </p:nvSpPr>
        <p:spPr>
          <a:xfrm>
            <a:off x="340639" y="2538552"/>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7" name="object 47"/>
          <p:cNvSpPr txBox="1"/>
          <p:nvPr/>
        </p:nvSpPr>
        <p:spPr>
          <a:xfrm>
            <a:off x="95300" y="280299"/>
            <a:ext cx="2031364" cy="240601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Outline</a:t>
            </a:r>
            <a:endParaRPr sz="1200">
              <a:latin typeface="LM Sans 10"/>
              <a:cs typeface="LM Sans 10"/>
            </a:endParaRPr>
          </a:p>
          <a:p>
            <a:pPr>
              <a:lnSpc>
                <a:spcPct val="100000"/>
              </a:lnSpc>
              <a:spcBef>
                <a:spcPts val="1290"/>
              </a:spcBef>
            </a:pPr>
            <a:endParaRPr sz="1200">
              <a:latin typeface="LM Sans 10"/>
              <a:cs typeface="LM Sans 10"/>
            </a:endParaRPr>
          </a:p>
          <a:p>
            <a:pPr marL="453390" indent="-177800">
              <a:lnSpc>
                <a:spcPct val="100000"/>
              </a:lnSpc>
              <a:buClr>
                <a:srgbClr val="FFFFFF"/>
              </a:buClr>
              <a:buSzPct val="90909"/>
              <a:buAutoNum type="arabicPlain"/>
              <a:tabLst>
                <a:tab pos="453390" algn="l"/>
              </a:tabLst>
            </a:pPr>
            <a:r>
              <a:rPr sz="1100" b="1" spc="-10" dirty="0">
                <a:solidFill>
                  <a:srgbClr val="0168B4"/>
                </a:solidFill>
                <a:latin typeface="LM Sans 10"/>
                <a:cs typeface="LM Sans 10"/>
                <a:hlinkClick r:id="rId2" action="ppaction://hlinksldjump"/>
              </a:rPr>
              <a:t>Parametric</a:t>
            </a:r>
            <a:r>
              <a:rPr sz="1100" b="1" spc="-80" dirty="0">
                <a:solidFill>
                  <a:srgbClr val="0168B4"/>
                </a:solidFill>
                <a:latin typeface="LM Sans 10"/>
                <a:cs typeface="LM Sans 10"/>
                <a:hlinkClick r:id="rId2" action="ppaction://hlinksldjump"/>
              </a:rPr>
              <a:t> </a:t>
            </a:r>
            <a:r>
              <a:rPr sz="1100" b="1" spc="-10" dirty="0">
                <a:solidFill>
                  <a:srgbClr val="0168B4"/>
                </a:solidFill>
                <a:latin typeface="LM Sans 10"/>
                <a:cs typeface="LM Sans 10"/>
                <a:hlinkClick r:id="rId2" action="ppaction://hlinksldjump"/>
              </a:rPr>
              <a:t>Estimation</a:t>
            </a:r>
            <a:endParaRPr sz="1100">
              <a:latin typeface="LM Sans 10"/>
              <a:cs typeface="LM Sans 10"/>
            </a:endParaRPr>
          </a:p>
          <a:p>
            <a:pPr marL="453390" indent="-177800">
              <a:lnSpc>
                <a:spcPct val="100000"/>
              </a:lnSpc>
              <a:spcBef>
                <a:spcPts val="1275"/>
              </a:spcBef>
              <a:buClr>
                <a:srgbClr val="FFFFFF"/>
              </a:buClr>
              <a:buSzPct val="90909"/>
              <a:buAutoNum type="arabicPlain"/>
              <a:tabLst>
                <a:tab pos="453390" algn="l"/>
              </a:tabLst>
            </a:pPr>
            <a:r>
              <a:rPr sz="1100" b="1" spc="-10" dirty="0">
                <a:solidFill>
                  <a:srgbClr val="0168B4"/>
                </a:solidFill>
                <a:latin typeface="LM Sans 10"/>
                <a:cs typeface="LM Sans 10"/>
                <a:hlinkClick r:id="rId3" action="ppaction://hlinksldjump"/>
              </a:rPr>
              <a:t>Bayes’</a:t>
            </a:r>
            <a:r>
              <a:rPr sz="1100" b="1" spc="-65" dirty="0">
                <a:solidFill>
                  <a:srgbClr val="0168B4"/>
                </a:solidFill>
                <a:latin typeface="LM Sans 10"/>
                <a:cs typeface="LM Sans 10"/>
                <a:hlinkClick r:id="rId3" action="ppaction://hlinksldjump"/>
              </a:rPr>
              <a:t> </a:t>
            </a:r>
            <a:r>
              <a:rPr sz="1100" b="1" spc="-10" dirty="0">
                <a:solidFill>
                  <a:srgbClr val="0168B4"/>
                </a:solidFill>
                <a:latin typeface="LM Sans 10"/>
                <a:cs typeface="LM Sans 10"/>
                <a:hlinkClick r:id="rId3" action="ppaction://hlinksldjump"/>
              </a:rPr>
              <a:t>Estimator</a:t>
            </a:r>
            <a:endParaRPr sz="1100">
              <a:latin typeface="LM Sans 10"/>
              <a:cs typeface="LM Sans 10"/>
            </a:endParaRPr>
          </a:p>
          <a:p>
            <a:pPr marL="453390" indent="-177800">
              <a:lnSpc>
                <a:spcPct val="100000"/>
              </a:lnSpc>
              <a:spcBef>
                <a:spcPts val="1275"/>
              </a:spcBef>
              <a:buClr>
                <a:srgbClr val="FFFFFF"/>
              </a:buClr>
              <a:buSzPct val="90909"/>
              <a:buAutoNum type="arabicPlain"/>
              <a:tabLst>
                <a:tab pos="453390" algn="l"/>
              </a:tabLst>
            </a:pPr>
            <a:r>
              <a:rPr sz="1100" b="1" spc="-10" dirty="0">
                <a:solidFill>
                  <a:srgbClr val="0168B4"/>
                </a:solidFill>
                <a:latin typeface="LM Sans 10"/>
                <a:cs typeface="LM Sans 10"/>
                <a:hlinkClick r:id="rId4" action="ppaction://hlinksldjump"/>
              </a:rPr>
              <a:t>Parametric</a:t>
            </a:r>
            <a:r>
              <a:rPr sz="1100" b="1" spc="-90" dirty="0">
                <a:solidFill>
                  <a:srgbClr val="0168B4"/>
                </a:solidFill>
                <a:latin typeface="LM Sans 10"/>
                <a:cs typeface="LM Sans 10"/>
                <a:hlinkClick r:id="rId4" action="ppaction://hlinksldjump"/>
              </a:rPr>
              <a:t> </a:t>
            </a:r>
            <a:r>
              <a:rPr sz="1100" b="1" spc="-10" dirty="0">
                <a:solidFill>
                  <a:srgbClr val="0168B4"/>
                </a:solidFill>
                <a:latin typeface="LM Sans 10"/>
                <a:cs typeface="LM Sans 10"/>
                <a:hlinkClick r:id="rId4" action="ppaction://hlinksldjump"/>
              </a:rPr>
              <a:t>Classification</a:t>
            </a:r>
            <a:endParaRPr sz="1100">
              <a:latin typeface="LM Sans 10"/>
              <a:cs typeface="LM Sans 10"/>
            </a:endParaRPr>
          </a:p>
          <a:p>
            <a:pPr marL="453390" indent="-177800">
              <a:lnSpc>
                <a:spcPct val="100000"/>
              </a:lnSpc>
              <a:spcBef>
                <a:spcPts val="1280"/>
              </a:spcBef>
              <a:buClr>
                <a:srgbClr val="FFFFFF"/>
              </a:buClr>
              <a:buSzPct val="90909"/>
              <a:buAutoNum type="arabicPlain"/>
              <a:tabLst>
                <a:tab pos="453390" algn="l"/>
              </a:tabLst>
            </a:pPr>
            <a:r>
              <a:rPr sz="1100" b="1" spc="-10" dirty="0">
                <a:solidFill>
                  <a:srgbClr val="0168B4"/>
                </a:solidFill>
                <a:latin typeface="LM Sans 10"/>
                <a:cs typeface="LM Sans 10"/>
                <a:hlinkClick r:id="rId5" action="ppaction://hlinksldjump"/>
              </a:rPr>
              <a:t>Parametric</a:t>
            </a:r>
            <a:r>
              <a:rPr sz="1100" b="1" spc="-80" dirty="0">
                <a:solidFill>
                  <a:srgbClr val="0168B4"/>
                </a:solidFill>
                <a:latin typeface="LM Sans 10"/>
                <a:cs typeface="LM Sans 10"/>
                <a:hlinkClick r:id="rId5" action="ppaction://hlinksldjump"/>
              </a:rPr>
              <a:t> </a:t>
            </a:r>
            <a:r>
              <a:rPr sz="1100" b="1" spc="-10" dirty="0">
                <a:solidFill>
                  <a:srgbClr val="0168B4"/>
                </a:solidFill>
                <a:latin typeface="LM Sans 10"/>
                <a:cs typeface="LM Sans 10"/>
                <a:hlinkClick r:id="rId5" action="ppaction://hlinksldjump"/>
              </a:rPr>
              <a:t>Regression</a:t>
            </a:r>
            <a:endParaRPr sz="1100">
              <a:latin typeface="LM Sans 10"/>
              <a:cs typeface="LM Sans 10"/>
            </a:endParaRPr>
          </a:p>
          <a:p>
            <a:pPr marL="453390" indent="-177800">
              <a:lnSpc>
                <a:spcPct val="100000"/>
              </a:lnSpc>
              <a:spcBef>
                <a:spcPts val="1275"/>
              </a:spcBef>
              <a:buClr>
                <a:srgbClr val="FFFFFF"/>
              </a:buClr>
              <a:buSzPct val="90909"/>
              <a:buAutoNum type="arabicPlain"/>
              <a:tabLst>
                <a:tab pos="453390" algn="l"/>
              </a:tabLst>
            </a:pPr>
            <a:r>
              <a:rPr sz="1100" b="1" spc="-10" dirty="0">
                <a:solidFill>
                  <a:srgbClr val="0168B4"/>
                </a:solidFill>
                <a:latin typeface="LM Sans 10"/>
                <a:cs typeface="LM Sans 10"/>
                <a:hlinkClick r:id="rId6" action="ppaction://hlinksldjump"/>
              </a:rPr>
              <a:t>Bias/Variance</a:t>
            </a:r>
            <a:r>
              <a:rPr sz="1100" b="1" spc="-55" dirty="0">
                <a:solidFill>
                  <a:srgbClr val="0168B4"/>
                </a:solidFill>
                <a:latin typeface="LM Sans 10"/>
                <a:cs typeface="LM Sans 10"/>
                <a:hlinkClick r:id="rId6" action="ppaction://hlinksldjump"/>
              </a:rPr>
              <a:t> </a:t>
            </a:r>
            <a:r>
              <a:rPr sz="1100" b="1" spc="-10" dirty="0">
                <a:solidFill>
                  <a:srgbClr val="0168B4"/>
                </a:solidFill>
                <a:latin typeface="LM Sans 10"/>
                <a:cs typeface="LM Sans 10"/>
                <a:hlinkClick r:id="rId6" action="ppaction://hlinksldjump"/>
              </a:rPr>
              <a:t>Dilemma</a:t>
            </a:r>
            <a:endParaRPr sz="1100">
              <a:latin typeface="LM Sans 10"/>
              <a:cs typeface="LM Sans 10"/>
            </a:endParaRPr>
          </a:p>
          <a:p>
            <a:pPr marL="453390" indent="-177800">
              <a:lnSpc>
                <a:spcPct val="100000"/>
              </a:lnSpc>
              <a:spcBef>
                <a:spcPts val="1280"/>
              </a:spcBef>
              <a:buClr>
                <a:srgbClr val="FFFFFF"/>
              </a:buClr>
              <a:buSzPct val="90909"/>
              <a:buAutoNum type="arabicPlain"/>
              <a:tabLst>
                <a:tab pos="453390" algn="l"/>
              </a:tabLst>
            </a:pPr>
            <a:r>
              <a:rPr sz="1100" b="1" spc="-10" dirty="0">
                <a:solidFill>
                  <a:srgbClr val="0168B4"/>
                </a:solidFill>
                <a:latin typeface="LM Sans 10"/>
                <a:cs typeface="LM Sans 10"/>
                <a:hlinkClick r:id="rId7" action="ppaction://hlinksldjump"/>
              </a:rPr>
              <a:t>Parametric</a:t>
            </a:r>
            <a:r>
              <a:rPr sz="1100" b="1" spc="-80" dirty="0">
                <a:solidFill>
                  <a:srgbClr val="0168B4"/>
                </a:solidFill>
                <a:latin typeface="LM Sans 10"/>
                <a:cs typeface="LM Sans 10"/>
                <a:hlinkClick r:id="rId7" action="ppaction://hlinksldjump"/>
              </a:rPr>
              <a:t> </a:t>
            </a:r>
            <a:r>
              <a:rPr sz="1100" b="1" spc="-10" dirty="0">
                <a:solidFill>
                  <a:srgbClr val="0168B4"/>
                </a:solidFill>
                <a:latin typeface="LM Sans 10"/>
                <a:cs typeface="LM Sans 10"/>
                <a:hlinkClick r:id="rId7" action="ppaction://hlinksldjump"/>
              </a:rPr>
              <a:t>Regression</a:t>
            </a:r>
            <a:endParaRPr sz="1100">
              <a:latin typeface="LM Sans 10"/>
              <a:cs typeface="LM Sans 10"/>
            </a:endParaRPr>
          </a:p>
        </p:txBody>
      </p:sp>
      <p:sp>
        <p:nvSpPr>
          <p:cNvPr id="48" name="object 4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9" name="object 4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50" name="object 5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Bayes’</a:t>
            </a:r>
            <a:r>
              <a:rPr sz="1200" b="1" spc="-110" dirty="0">
                <a:solidFill>
                  <a:srgbClr val="0168B4"/>
                </a:solidFill>
                <a:latin typeface="LM Sans 10"/>
                <a:cs typeface="LM Sans 10"/>
              </a:rPr>
              <a:t> </a:t>
            </a:r>
            <a:r>
              <a:rPr sz="1200" b="1" spc="-10" dirty="0">
                <a:solidFill>
                  <a:srgbClr val="0168B4"/>
                </a:solidFill>
                <a:latin typeface="LM Sans 10"/>
                <a:cs typeface="LM Sans 10"/>
              </a:rPr>
              <a:t>Estimator</a:t>
            </a:r>
            <a:endParaRPr sz="120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0" name="object 43">
            <a:extLst>
              <a:ext uri="{FF2B5EF4-FFF2-40B4-BE49-F238E27FC236}">
                <a16:creationId xmlns:a16="http://schemas.microsoft.com/office/drawing/2014/main" id="{B258B3F4-9351-43CF-8B83-8025ED034781}"/>
              </a:ext>
            </a:extLst>
          </p:cNvPr>
          <p:cNvSpPr txBox="1"/>
          <p:nvPr/>
        </p:nvSpPr>
        <p:spPr>
          <a:xfrm>
            <a:off x="393966" y="759307"/>
            <a:ext cx="2777490" cy="191770"/>
          </a:xfrm>
          <a:prstGeom prst="rect">
            <a:avLst/>
          </a:prstGeom>
        </p:spPr>
        <p:txBody>
          <a:bodyPr vert="horz" wrap="square" lIns="0" tIns="11430" rIns="0" bIns="0" rtlCol="0">
            <a:spAutoFit/>
          </a:bodyPr>
          <a:lstStyle/>
          <a:p>
            <a:pPr marL="182880" indent="-170180">
              <a:lnSpc>
                <a:spcPct val="100000"/>
              </a:lnSpc>
              <a:spcBef>
                <a:spcPts val="90"/>
              </a:spcBef>
              <a:buClr>
                <a:srgbClr val="DCB413"/>
              </a:buClr>
              <a:buFont typeface="Arial"/>
              <a:buChar char="■"/>
              <a:tabLst>
                <a:tab pos="182880" algn="l"/>
              </a:tabLst>
            </a:pPr>
            <a:r>
              <a:rPr sz="1100" spc="-10" dirty="0">
                <a:latin typeface="LM Sans 10"/>
                <a:cs typeface="LM Sans 10"/>
              </a:rPr>
              <a:t>Treat</a:t>
            </a:r>
            <a:r>
              <a:rPr sz="1100" spc="-50" dirty="0">
                <a:latin typeface="LM Sans 10"/>
                <a:cs typeface="LM Sans 10"/>
              </a:rPr>
              <a:t> </a:t>
            </a:r>
            <a:r>
              <a:rPr sz="1100" i="1" dirty="0">
                <a:solidFill>
                  <a:srgbClr val="0168B4"/>
                </a:solidFill>
                <a:latin typeface="Liberation Serif"/>
                <a:cs typeface="Liberation Serif"/>
              </a:rPr>
              <a:t>θ</a:t>
            </a:r>
            <a:r>
              <a:rPr sz="1100" i="1" spc="75" dirty="0">
                <a:solidFill>
                  <a:srgbClr val="0168B4"/>
                </a:solidFill>
                <a:latin typeface="Liberation Serif"/>
                <a:cs typeface="Liberation Serif"/>
              </a:rPr>
              <a:t> </a:t>
            </a:r>
            <a:r>
              <a:rPr sz="1100" dirty="0">
                <a:latin typeface="LM Sans 10"/>
                <a:cs typeface="LM Sans 10"/>
              </a:rPr>
              <a:t>as</a:t>
            </a:r>
            <a:r>
              <a:rPr sz="1100" spc="-45" dirty="0">
                <a:latin typeface="LM Sans 10"/>
                <a:cs typeface="LM Sans 10"/>
              </a:rPr>
              <a:t> </a:t>
            </a:r>
            <a:r>
              <a:rPr sz="1100" dirty="0">
                <a:latin typeface="LM Sans 10"/>
                <a:cs typeface="LM Sans 10"/>
              </a:rPr>
              <a:t>a</a:t>
            </a:r>
            <a:r>
              <a:rPr sz="1100" spc="-45" dirty="0">
                <a:latin typeface="LM Sans 10"/>
                <a:cs typeface="LM Sans 10"/>
              </a:rPr>
              <a:t> </a:t>
            </a:r>
            <a:r>
              <a:rPr sz="1100" dirty="0">
                <a:latin typeface="LM Sans 10"/>
                <a:cs typeface="LM Sans 10"/>
              </a:rPr>
              <a:t>random</a:t>
            </a:r>
            <a:r>
              <a:rPr sz="1100" spc="-45" dirty="0">
                <a:latin typeface="LM Sans 10"/>
                <a:cs typeface="LM Sans 10"/>
              </a:rPr>
              <a:t> </a:t>
            </a:r>
            <a:r>
              <a:rPr sz="1100" dirty="0">
                <a:latin typeface="LM Sans 10"/>
                <a:cs typeface="LM Sans 10"/>
              </a:rPr>
              <a:t>variable</a:t>
            </a:r>
            <a:r>
              <a:rPr sz="1100" spc="-45" dirty="0">
                <a:latin typeface="LM Sans 10"/>
                <a:cs typeface="LM Sans 10"/>
              </a:rPr>
              <a:t> </a:t>
            </a:r>
            <a:r>
              <a:rPr sz="1100" dirty="0">
                <a:latin typeface="LM Sans 10"/>
                <a:cs typeface="LM Sans 10"/>
              </a:rPr>
              <a:t>with</a:t>
            </a:r>
            <a:r>
              <a:rPr sz="1100" spc="-45" dirty="0">
                <a:latin typeface="LM Sans 10"/>
                <a:cs typeface="LM Sans 10"/>
              </a:rPr>
              <a:t> </a:t>
            </a:r>
            <a:r>
              <a:rPr sz="1100" dirty="0">
                <a:latin typeface="LM Sans 10"/>
                <a:cs typeface="LM Sans 10"/>
              </a:rPr>
              <a:t>prior</a:t>
            </a:r>
            <a:r>
              <a:rPr sz="1100" spc="-40" dirty="0">
                <a:latin typeface="LM Sans 10"/>
                <a:cs typeface="LM Sans 10"/>
              </a:rPr>
              <a:t> </a:t>
            </a:r>
            <a:r>
              <a:rPr sz="1100" i="1" spc="35" dirty="0">
                <a:solidFill>
                  <a:srgbClr val="0168B4"/>
                </a:solidFill>
                <a:latin typeface="Liberation Serif"/>
                <a:cs typeface="Liberation Serif"/>
              </a:rPr>
              <a:t>p</a:t>
            </a:r>
            <a:r>
              <a:rPr sz="1100" spc="35" dirty="0">
                <a:solidFill>
                  <a:srgbClr val="0168B4"/>
                </a:solidFill>
                <a:latin typeface="Symbola"/>
                <a:cs typeface="Symbola"/>
              </a:rPr>
              <a:t>(</a:t>
            </a:r>
            <a:r>
              <a:rPr sz="1100" i="1" spc="35" dirty="0">
                <a:solidFill>
                  <a:srgbClr val="0168B4"/>
                </a:solidFill>
                <a:latin typeface="Liberation Serif"/>
                <a:cs typeface="Liberation Serif"/>
              </a:rPr>
              <a:t>θ</a:t>
            </a:r>
            <a:r>
              <a:rPr sz="1100" spc="35" dirty="0">
                <a:solidFill>
                  <a:srgbClr val="0168B4"/>
                </a:solidFill>
                <a:latin typeface="Symbola"/>
                <a:cs typeface="Symbola"/>
              </a:rPr>
              <a:t>)</a:t>
            </a:r>
            <a:endParaRPr sz="1100" dirty="0">
              <a:latin typeface="Symbola"/>
              <a:cs typeface="Symbola"/>
            </a:endParaRPr>
          </a:p>
        </p:txBody>
      </p:sp>
      <p:sp>
        <p:nvSpPr>
          <p:cNvPr id="52" name="object 44">
            <a:extLst>
              <a:ext uri="{FF2B5EF4-FFF2-40B4-BE49-F238E27FC236}">
                <a16:creationId xmlns:a16="http://schemas.microsoft.com/office/drawing/2014/main" id="{6763E059-3D3A-4C50-AAFC-D0EBC9F425C8}"/>
              </a:ext>
            </a:extLst>
          </p:cNvPr>
          <p:cNvSpPr txBox="1"/>
          <p:nvPr/>
        </p:nvSpPr>
        <p:spPr>
          <a:xfrm>
            <a:off x="393966" y="1020921"/>
            <a:ext cx="1497330"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spc="-10" dirty="0">
                <a:latin typeface="LM Sans 10"/>
                <a:cs typeface="LM Sans 10"/>
              </a:rPr>
              <a:t>Bayes’</a:t>
            </a:r>
            <a:r>
              <a:rPr sz="1100" spc="-20" dirty="0">
                <a:latin typeface="LM Sans 10"/>
                <a:cs typeface="LM Sans 10"/>
              </a:rPr>
              <a:t> </a:t>
            </a:r>
            <a:r>
              <a:rPr sz="1100" dirty="0">
                <a:latin typeface="LM Sans 10"/>
                <a:cs typeface="LM Sans 10"/>
              </a:rPr>
              <a:t>rule:</a:t>
            </a:r>
            <a:r>
              <a:rPr sz="1100" spc="100" dirty="0">
                <a:latin typeface="LM Sans 10"/>
                <a:cs typeface="LM Sans 10"/>
              </a:rPr>
              <a:t> </a:t>
            </a:r>
            <a:r>
              <a:rPr sz="1100" i="1" spc="95" dirty="0">
                <a:solidFill>
                  <a:srgbClr val="0168B4"/>
                </a:solidFill>
                <a:latin typeface="Liberation Serif"/>
                <a:cs typeface="Liberation Serif"/>
              </a:rPr>
              <a:t>p</a:t>
            </a:r>
            <a:r>
              <a:rPr sz="1100" spc="95" dirty="0">
                <a:solidFill>
                  <a:srgbClr val="0168B4"/>
                </a:solidFill>
                <a:latin typeface="Symbola"/>
                <a:cs typeface="Symbola"/>
              </a:rPr>
              <a:t>(</a:t>
            </a:r>
            <a:r>
              <a:rPr sz="1100" i="1" spc="95" dirty="0">
                <a:solidFill>
                  <a:srgbClr val="0168B4"/>
                </a:solidFill>
                <a:latin typeface="Liberation Serif"/>
                <a:cs typeface="Liberation Serif"/>
              </a:rPr>
              <a:t>θ</a:t>
            </a:r>
            <a:r>
              <a:rPr sz="1100" spc="95" dirty="0">
                <a:solidFill>
                  <a:srgbClr val="0168B4"/>
                </a:solidFill>
                <a:latin typeface="Symbola"/>
                <a:cs typeface="Symbola"/>
              </a:rPr>
              <a:t>∣</a:t>
            </a:r>
            <a:r>
              <a:rPr sz="1100" i="1" spc="95" dirty="0">
                <a:solidFill>
                  <a:srgbClr val="0168B4"/>
                </a:solidFill>
                <a:latin typeface="Liberation Serif"/>
                <a:cs typeface="Liberation Serif"/>
              </a:rPr>
              <a:t>X</a:t>
            </a:r>
            <a:r>
              <a:rPr sz="1100" spc="95" dirty="0">
                <a:solidFill>
                  <a:srgbClr val="0168B4"/>
                </a:solidFill>
                <a:latin typeface="Symbola"/>
                <a:cs typeface="Symbola"/>
              </a:rPr>
              <a:t>)</a:t>
            </a:r>
            <a:r>
              <a:rPr sz="1100" spc="15" dirty="0">
                <a:solidFill>
                  <a:srgbClr val="0168B4"/>
                </a:solidFill>
                <a:latin typeface="Symbola"/>
                <a:cs typeface="Symbola"/>
              </a:rPr>
              <a:t> </a:t>
            </a:r>
            <a:r>
              <a:rPr sz="1100" spc="-50" dirty="0">
                <a:solidFill>
                  <a:srgbClr val="0168B4"/>
                </a:solidFill>
                <a:latin typeface="Asana Math"/>
                <a:cs typeface="Asana Math"/>
              </a:rPr>
              <a:t>=</a:t>
            </a:r>
            <a:endParaRPr sz="1100" dirty="0">
              <a:latin typeface="Asana Math"/>
              <a:cs typeface="Asana Math"/>
            </a:endParaRPr>
          </a:p>
        </p:txBody>
      </p:sp>
      <p:sp>
        <p:nvSpPr>
          <p:cNvPr id="53" name="object 45">
            <a:extLst>
              <a:ext uri="{FF2B5EF4-FFF2-40B4-BE49-F238E27FC236}">
                <a16:creationId xmlns:a16="http://schemas.microsoft.com/office/drawing/2014/main" id="{20D5BB62-5380-4D71-A01F-CD08EE1C56E5}"/>
              </a:ext>
            </a:extLst>
          </p:cNvPr>
          <p:cNvSpPr txBox="1"/>
          <p:nvPr/>
        </p:nvSpPr>
        <p:spPr>
          <a:xfrm>
            <a:off x="1847061" y="997420"/>
            <a:ext cx="551180" cy="285115"/>
          </a:xfrm>
          <a:prstGeom prst="rect">
            <a:avLst/>
          </a:prstGeom>
        </p:spPr>
        <p:txBody>
          <a:bodyPr vert="horz" wrap="square" lIns="0" tIns="12700" rIns="0" bIns="0" rtlCol="0">
            <a:spAutoFit/>
          </a:bodyPr>
          <a:lstStyle/>
          <a:p>
            <a:pPr marL="155575" marR="5080" indent="-143510">
              <a:lnSpc>
                <a:spcPct val="106400"/>
              </a:lnSpc>
              <a:spcBef>
                <a:spcPts val="100"/>
              </a:spcBef>
            </a:pPr>
            <a:r>
              <a:rPr sz="800" i="1" u="sng" spc="35" dirty="0">
                <a:solidFill>
                  <a:srgbClr val="0168B4"/>
                </a:solidFill>
                <a:uFill>
                  <a:solidFill>
                    <a:srgbClr val="0168B4"/>
                  </a:solidFill>
                </a:uFill>
                <a:latin typeface="Georgia"/>
                <a:cs typeface="Georgia"/>
              </a:rPr>
              <a:t>p</a:t>
            </a:r>
            <a:r>
              <a:rPr sz="800" u="sng" spc="35" dirty="0">
                <a:solidFill>
                  <a:srgbClr val="0168B4"/>
                </a:solidFill>
                <a:uFill>
                  <a:solidFill>
                    <a:srgbClr val="0168B4"/>
                  </a:solidFill>
                </a:uFill>
                <a:latin typeface="Symbola"/>
                <a:cs typeface="Symbola"/>
              </a:rPr>
              <a:t>(</a:t>
            </a:r>
            <a:r>
              <a:rPr sz="800" i="1" u="sng" spc="35" dirty="0">
                <a:solidFill>
                  <a:srgbClr val="0168B4"/>
                </a:solidFill>
                <a:uFill>
                  <a:solidFill>
                    <a:srgbClr val="0168B4"/>
                  </a:solidFill>
                </a:uFill>
                <a:latin typeface="Georgia"/>
                <a:cs typeface="Georgia"/>
              </a:rPr>
              <a:t>X</a:t>
            </a:r>
            <a:r>
              <a:rPr sz="800" u="sng" spc="35" dirty="0">
                <a:solidFill>
                  <a:srgbClr val="0168B4"/>
                </a:solidFill>
                <a:uFill>
                  <a:solidFill>
                    <a:srgbClr val="0168B4"/>
                  </a:solidFill>
                </a:uFill>
                <a:latin typeface="Symbola"/>
                <a:cs typeface="Symbola"/>
              </a:rPr>
              <a:t>∣</a:t>
            </a:r>
            <a:r>
              <a:rPr sz="800" i="1" u="sng" spc="35" dirty="0">
                <a:solidFill>
                  <a:srgbClr val="0168B4"/>
                </a:solidFill>
                <a:uFill>
                  <a:solidFill>
                    <a:srgbClr val="0168B4"/>
                  </a:solidFill>
                </a:uFill>
                <a:latin typeface="Georgia"/>
                <a:cs typeface="Georgia"/>
              </a:rPr>
              <a:t>θ</a:t>
            </a:r>
            <a:r>
              <a:rPr sz="800" u="sng" spc="35" dirty="0">
                <a:solidFill>
                  <a:srgbClr val="0168B4"/>
                </a:solidFill>
                <a:uFill>
                  <a:solidFill>
                    <a:srgbClr val="0168B4"/>
                  </a:solidFill>
                </a:uFill>
                <a:latin typeface="Symbola"/>
                <a:cs typeface="Symbola"/>
              </a:rPr>
              <a:t>)</a:t>
            </a:r>
            <a:r>
              <a:rPr sz="800" i="1" u="sng" spc="35" dirty="0">
                <a:solidFill>
                  <a:srgbClr val="0168B4"/>
                </a:solidFill>
                <a:uFill>
                  <a:solidFill>
                    <a:srgbClr val="0168B4"/>
                  </a:solidFill>
                </a:uFill>
                <a:latin typeface="Georgia"/>
                <a:cs typeface="Georgia"/>
              </a:rPr>
              <a:t>p</a:t>
            </a:r>
            <a:r>
              <a:rPr sz="800" u="sng" spc="35" dirty="0">
                <a:solidFill>
                  <a:srgbClr val="0168B4"/>
                </a:solidFill>
                <a:uFill>
                  <a:solidFill>
                    <a:srgbClr val="0168B4"/>
                  </a:solidFill>
                </a:uFill>
                <a:latin typeface="Symbola"/>
                <a:cs typeface="Symbola"/>
              </a:rPr>
              <a:t>(</a:t>
            </a:r>
            <a:r>
              <a:rPr sz="800" i="1" u="sng" spc="35" dirty="0">
                <a:solidFill>
                  <a:srgbClr val="0168B4"/>
                </a:solidFill>
                <a:uFill>
                  <a:solidFill>
                    <a:srgbClr val="0168B4"/>
                  </a:solidFill>
                </a:uFill>
                <a:latin typeface="Georgia"/>
                <a:cs typeface="Georgia"/>
              </a:rPr>
              <a:t>θ</a:t>
            </a:r>
            <a:r>
              <a:rPr sz="800" u="sng" spc="35" dirty="0">
                <a:solidFill>
                  <a:srgbClr val="0168B4"/>
                </a:solidFill>
                <a:uFill>
                  <a:solidFill>
                    <a:srgbClr val="0168B4"/>
                  </a:solidFill>
                </a:uFill>
                <a:latin typeface="Symbola"/>
                <a:cs typeface="Symbola"/>
              </a:rPr>
              <a:t>)</a:t>
            </a:r>
            <a:r>
              <a:rPr sz="800" u="none" spc="35" dirty="0">
                <a:solidFill>
                  <a:srgbClr val="0168B4"/>
                </a:solidFill>
                <a:latin typeface="Symbola"/>
                <a:cs typeface="Symbola"/>
              </a:rPr>
              <a:t> </a:t>
            </a:r>
            <a:r>
              <a:rPr sz="800" i="1" u="none" spc="60" dirty="0">
                <a:solidFill>
                  <a:srgbClr val="0168B4"/>
                </a:solidFill>
                <a:latin typeface="Georgia"/>
                <a:cs typeface="Georgia"/>
              </a:rPr>
              <a:t>p</a:t>
            </a:r>
            <a:r>
              <a:rPr sz="800" u="none" spc="60" dirty="0">
                <a:solidFill>
                  <a:srgbClr val="0168B4"/>
                </a:solidFill>
                <a:latin typeface="Symbola"/>
                <a:cs typeface="Symbola"/>
              </a:rPr>
              <a:t>(</a:t>
            </a:r>
            <a:r>
              <a:rPr sz="800" i="1" u="none" spc="60" dirty="0">
                <a:solidFill>
                  <a:srgbClr val="0168B4"/>
                </a:solidFill>
                <a:latin typeface="Georgia"/>
                <a:cs typeface="Georgia"/>
              </a:rPr>
              <a:t>X</a:t>
            </a:r>
            <a:r>
              <a:rPr sz="800" u="none" spc="60" dirty="0">
                <a:solidFill>
                  <a:srgbClr val="0168B4"/>
                </a:solidFill>
                <a:latin typeface="Symbola"/>
                <a:cs typeface="Symbola"/>
              </a:rPr>
              <a:t>)</a:t>
            </a:r>
            <a:endParaRPr sz="800" dirty="0">
              <a:latin typeface="Symbola"/>
              <a:cs typeface="Symbola"/>
            </a:endParaRPr>
          </a:p>
        </p:txBody>
      </p:sp>
      <p:sp>
        <p:nvSpPr>
          <p:cNvPr id="54" name="object 46">
            <a:extLst>
              <a:ext uri="{FF2B5EF4-FFF2-40B4-BE49-F238E27FC236}">
                <a16:creationId xmlns:a16="http://schemas.microsoft.com/office/drawing/2014/main" id="{9B557878-88C3-4EC1-ACF4-9A6993C61AA8}"/>
              </a:ext>
            </a:extLst>
          </p:cNvPr>
          <p:cNvSpPr txBox="1"/>
          <p:nvPr/>
        </p:nvSpPr>
        <p:spPr>
          <a:xfrm>
            <a:off x="312242" y="1304894"/>
            <a:ext cx="3759255" cy="1484380"/>
          </a:xfrm>
          <a:prstGeom prst="rect">
            <a:avLst/>
          </a:prstGeom>
        </p:spPr>
        <p:txBody>
          <a:bodyPr vert="horz" wrap="square" lIns="0" tIns="55244" rIns="0" bIns="0" rtlCol="0">
            <a:spAutoFit/>
          </a:bodyPr>
          <a:lstStyle/>
          <a:p>
            <a:pPr marL="251460" indent="-175260">
              <a:lnSpc>
                <a:spcPct val="100000"/>
              </a:lnSpc>
              <a:spcBef>
                <a:spcPts val="434"/>
              </a:spcBef>
              <a:buClr>
                <a:srgbClr val="DCB413"/>
              </a:buClr>
              <a:buFont typeface="Arial"/>
              <a:buChar char="■"/>
              <a:tabLst>
                <a:tab pos="251460" algn="l"/>
              </a:tabLst>
            </a:pPr>
            <a:r>
              <a:rPr sz="1100" dirty="0">
                <a:latin typeface="LM Sans 10"/>
                <a:cs typeface="LM Sans 10"/>
              </a:rPr>
              <a:t>Full:</a:t>
            </a:r>
            <a:r>
              <a:rPr sz="1100" spc="95" dirty="0">
                <a:latin typeface="LM Sans 10"/>
                <a:cs typeface="LM Sans 10"/>
              </a:rPr>
              <a:t> </a:t>
            </a:r>
            <a:r>
              <a:rPr sz="1100" i="1" spc="55" dirty="0">
                <a:solidFill>
                  <a:srgbClr val="0168B4"/>
                </a:solidFill>
                <a:latin typeface="Liberation Serif"/>
                <a:cs typeface="Liberation Serif"/>
              </a:rPr>
              <a:t>p</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spc="55" dirty="0">
                <a:solidFill>
                  <a:srgbClr val="0168B4"/>
                </a:solidFill>
                <a:latin typeface="Symbola"/>
                <a:cs typeface="Symbola"/>
              </a:rPr>
              <a:t>∣</a:t>
            </a:r>
            <a:r>
              <a:rPr sz="1100" i="1" spc="5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210" dirty="0">
                <a:solidFill>
                  <a:srgbClr val="0168B4"/>
                </a:solidFill>
                <a:latin typeface="Times New Roman"/>
                <a:cs typeface="Times New Roman"/>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sz="1100" spc="50" dirty="0">
                <a:solidFill>
                  <a:srgbClr val="0168B4"/>
                </a:solidFill>
                <a:latin typeface="Symbola"/>
                <a:cs typeface="Symbola"/>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lang="en-US" sz="1100" i="1" spc="50" dirty="0">
                <a:solidFill>
                  <a:srgbClr val="0168B4"/>
                </a:solidFill>
                <a:latin typeface="Liberation Serif"/>
                <a:cs typeface="Liberation Serif"/>
              </a:rPr>
              <a:t> </a:t>
            </a:r>
            <a:r>
              <a:rPr sz="1100" spc="50" dirty="0">
                <a:solidFill>
                  <a:srgbClr val="0168B4"/>
                </a:solidFill>
                <a:latin typeface="Symbola"/>
                <a:cs typeface="Symbola"/>
              </a:rPr>
              <a:t>∣</a:t>
            </a:r>
            <a:r>
              <a:rPr lang="en-US" sz="1100" spc="50" dirty="0">
                <a:solidFill>
                  <a:srgbClr val="0168B4"/>
                </a:solidFill>
                <a:latin typeface="Symbola"/>
                <a:cs typeface="Symbola"/>
              </a:rPr>
              <a:t> </a:t>
            </a:r>
            <a:r>
              <a:rPr sz="1100" i="1" spc="5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lang="en-US" sz="1100" spc="-25" dirty="0">
                <a:solidFill>
                  <a:srgbClr val="0168B4"/>
                </a:solidFill>
                <a:latin typeface="Symbola"/>
                <a:cs typeface="Symbola"/>
              </a:rPr>
              <a:t> </a:t>
            </a:r>
            <a:r>
              <a:rPr sz="1100" i="1" spc="-25" dirty="0">
                <a:solidFill>
                  <a:srgbClr val="0168B4"/>
                </a:solidFill>
                <a:latin typeface="Liberation Serif"/>
                <a:cs typeface="Liberation Serif"/>
              </a:rPr>
              <a:t>d</a:t>
            </a:r>
            <a:r>
              <a:rPr lang="en-US" sz="1100" i="1" spc="-25" dirty="0">
                <a:solidFill>
                  <a:srgbClr val="0168B4"/>
                </a:solidFill>
                <a:latin typeface="Liberation Serif"/>
                <a:cs typeface="Liberation Serif"/>
              </a:rPr>
              <a:t> </a:t>
            </a:r>
            <a:r>
              <a:rPr sz="1100" i="1" spc="-25" dirty="0">
                <a:solidFill>
                  <a:srgbClr val="0168B4"/>
                </a:solidFill>
                <a:latin typeface="Liberation Serif"/>
                <a:cs typeface="Liberation Serif"/>
              </a:rPr>
              <a:t>θ</a:t>
            </a:r>
            <a:endParaRPr lang="en-US" sz="1100" i="1" spc="-25" dirty="0">
              <a:solidFill>
                <a:srgbClr val="0168B4"/>
              </a:solidFill>
              <a:latin typeface="Liberation Serif"/>
              <a:cs typeface="Liberation Serif"/>
            </a:endParaRPr>
          </a:p>
          <a:p>
            <a:pPr marL="251460" indent="-175260">
              <a:lnSpc>
                <a:spcPct val="100000"/>
              </a:lnSpc>
              <a:spcBef>
                <a:spcPts val="434"/>
              </a:spcBef>
              <a:buClr>
                <a:srgbClr val="DCB413"/>
              </a:buClr>
              <a:buFont typeface="Arial"/>
              <a:buChar char="■"/>
              <a:tabLst>
                <a:tab pos="251460" algn="l"/>
              </a:tabLst>
            </a:pPr>
            <a:endParaRPr sz="1100" dirty="0">
              <a:latin typeface="Liberation Serif"/>
              <a:cs typeface="Liberation Serif"/>
            </a:endParaRPr>
          </a:p>
          <a:p>
            <a:pPr marL="251460" indent="-175260">
              <a:lnSpc>
                <a:spcPct val="100000"/>
              </a:lnSpc>
              <a:spcBef>
                <a:spcPts val="334"/>
              </a:spcBef>
              <a:buClr>
                <a:srgbClr val="DCB413"/>
              </a:buClr>
              <a:buFont typeface="Arial"/>
              <a:buChar char="■"/>
              <a:tabLst>
                <a:tab pos="251460" algn="l"/>
              </a:tabLst>
            </a:pPr>
            <a:r>
              <a:rPr sz="1100" dirty="0">
                <a:latin typeface="LM Sans 10"/>
                <a:cs typeface="LM Sans 10"/>
              </a:rPr>
              <a:t>Maximum</a:t>
            </a:r>
            <a:r>
              <a:rPr sz="1100" spc="-25" dirty="0">
                <a:latin typeface="LM Sans 10"/>
                <a:cs typeface="LM Sans 10"/>
              </a:rPr>
              <a:t> </a:t>
            </a:r>
            <a:r>
              <a:rPr sz="1100" dirty="0">
                <a:latin typeface="LM Sans 10"/>
                <a:cs typeface="LM Sans 10"/>
              </a:rPr>
              <a:t>a</a:t>
            </a:r>
            <a:r>
              <a:rPr sz="1100" spc="-10" dirty="0">
                <a:latin typeface="LM Sans 10"/>
                <a:cs typeface="LM Sans 10"/>
              </a:rPr>
              <a:t> </a:t>
            </a:r>
            <a:r>
              <a:rPr sz="1100" dirty="0">
                <a:latin typeface="LM Sans 10"/>
                <a:cs typeface="LM Sans 10"/>
              </a:rPr>
              <a:t>posteriori</a:t>
            </a:r>
            <a:r>
              <a:rPr sz="1100" spc="-15" dirty="0">
                <a:latin typeface="LM Sans 10"/>
                <a:cs typeface="LM Sans 10"/>
              </a:rPr>
              <a:t> </a:t>
            </a:r>
            <a:r>
              <a:rPr sz="1100" dirty="0">
                <a:latin typeface="LM Sans 10"/>
                <a:cs typeface="LM Sans 10"/>
              </a:rPr>
              <a:t>(MAP):</a:t>
            </a:r>
            <a:r>
              <a:rPr sz="1100" spc="-5" dirty="0">
                <a:latin typeface="LM Sans 10"/>
                <a:cs typeface="LM Sans 10"/>
              </a:rPr>
              <a:t> </a:t>
            </a:r>
            <a:r>
              <a:rPr sz="1100" i="1" spc="65" dirty="0">
                <a:solidFill>
                  <a:srgbClr val="0168B4"/>
                </a:solidFill>
                <a:latin typeface="Liberation Serif"/>
                <a:cs typeface="Liberation Serif"/>
              </a:rPr>
              <a:t>θ</a:t>
            </a:r>
            <a:r>
              <a:rPr sz="1200" i="1" spc="97" baseline="-13888" dirty="0">
                <a:solidFill>
                  <a:srgbClr val="0168B4"/>
                </a:solidFill>
                <a:latin typeface="Georgia"/>
                <a:cs typeface="Georgia"/>
              </a:rPr>
              <a:t>MAP</a:t>
            </a:r>
            <a:r>
              <a:rPr sz="1200" i="1" spc="382" baseline="-13888" dirty="0">
                <a:solidFill>
                  <a:srgbClr val="0168B4"/>
                </a:solidFill>
                <a:latin typeface="Georgia"/>
                <a:cs typeface="Georgia"/>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spc="-10" dirty="0">
                <a:solidFill>
                  <a:srgbClr val="0168B4"/>
                </a:solidFill>
                <a:latin typeface="LM Roman 10"/>
                <a:cs typeface="LM Roman 10"/>
              </a:rPr>
              <a:t>arg</a:t>
            </a:r>
            <a:r>
              <a:rPr sz="1100" spc="-170" dirty="0">
                <a:solidFill>
                  <a:srgbClr val="0168B4"/>
                </a:solidFill>
                <a:latin typeface="LM Roman 10"/>
                <a:cs typeface="LM Roman 10"/>
              </a:rPr>
              <a:t> </a:t>
            </a:r>
            <a:r>
              <a:rPr sz="1100" dirty="0">
                <a:solidFill>
                  <a:srgbClr val="0168B4"/>
                </a:solidFill>
                <a:latin typeface="LM Roman 10"/>
                <a:cs typeface="LM Roman 10"/>
              </a:rPr>
              <a:t>max</a:t>
            </a:r>
            <a:r>
              <a:rPr sz="1200" i="1" baseline="-13888" dirty="0">
                <a:solidFill>
                  <a:srgbClr val="0168B4"/>
                </a:solidFill>
                <a:latin typeface="Georgia"/>
                <a:cs typeface="Georgia"/>
              </a:rPr>
              <a:t>θ</a:t>
            </a:r>
            <a:r>
              <a:rPr sz="1200" i="1" spc="82" baseline="-13888" dirty="0">
                <a:solidFill>
                  <a:srgbClr val="0168B4"/>
                </a:solidFill>
                <a:latin typeface="Georgia"/>
                <a:cs typeface="Georgia"/>
              </a:rPr>
              <a:t> </a:t>
            </a:r>
            <a:r>
              <a:rPr sz="1100" i="1" dirty="0">
                <a:solidFill>
                  <a:srgbClr val="0168B4"/>
                </a:solidFill>
                <a:latin typeface="Liberation Serif"/>
                <a:cs typeface="Liberation Serif"/>
              </a:rPr>
              <a:t>p</a:t>
            </a:r>
            <a:r>
              <a:rPr sz="1100" dirty="0">
                <a:solidFill>
                  <a:srgbClr val="0168B4"/>
                </a:solidFill>
                <a:latin typeface="Symbola"/>
                <a:cs typeface="Symbola"/>
              </a:rPr>
              <a:t>(</a:t>
            </a:r>
            <a:r>
              <a:rPr sz="1100" i="1" dirty="0" err="1">
                <a:solidFill>
                  <a:srgbClr val="0168B4"/>
                </a:solidFill>
                <a:latin typeface="Liberation Serif"/>
                <a:cs typeface="Liberation Serif"/>
              </a:rPr>
              <a:t>θ</a:t>
            </a:r>
            <a:r>
              <a:rPr sz="1100" dirty="0" err="1">
                <a:solidFill>
                  <a:srgbClr val="0168B4"/>
                </a:solidFill>
                <a:latin typeface="Symbola"/>
                <a:cs typeface="Symbola"/>
              </a:rPr>
              <a:t>∣</a:t>
            </a:r>
            <a:r>
              <a:rPr sz="1100" i="1" dirty="0" err="1">
                <a:solidFill>
                  <a:srgbClr val="0168B4"/>
                </a:solidFill>
                <a:latin typeface="Georgia"/>
                <a:cs typeface="Georgia"/>
              </a:rPr>
              <a:t>X</a:t>
            </a:r>
            <a:r>
              <a:rPr sz="1100" i="1" spc="-110" dirty="0">
                <a:solidFill>
                  <a:srgbClr val="0168B4"/>
                </a:solidFill>
                <a:latin typeface="Georgia"/>
                <a:cs typeface="Georgia"/>
              </a:rPr>
              <a:t> </a:t>
            </a:r>
            <a:r>
              <a:rPr sz="1100" spc="55" dirty="0">
                <a:solidFill>
                  <a:srgbClr val="0168B4"/>
                </a:solidFill>
                <a:latin typeface="Symbola"/>
                <a:cs typeface="Symbola"/>
              </a:rPr>
              <a:t>)</a:t>
            </a:r>
            <a:endParaRPr lang="en-US" sz="1100" spc="55" dirty="0">
              <a:solidFill>
                <a:srgbClr val="0168B4"/>
              </a:solidFill>
              <a:latin typeface="Symbola"/>
              <a:cs typeface="Symbola"/>
            </a:endParaRPr>
          </a:p>
          <a:p>
            <a:pPr marL="251460" indent="-175260">
              <a:lnSpc>
                <a:spcPct val="100000"/>
              </a:lnSpc>
              <a:spcBef>
                <a:spcPts val="334"/>
              </a:spcBef>
              <a:buClr>
                <a:srgbClr val="DCB413"/>
              </a:buClr>
              <a:buFont typeface="Arial"/>
              <a:buChar char="■"/>
              <a:tabLst>
                <a:tab pos="251460" algn="l"/>
              </a:tabLst>
            </a:pPr>
            <a:endParaRPr sz="1100" dirty="0">
              <a:latin typeface="Symbola"/>
              <a:cs typeface="Symbola"/>
            </a:endParaRPr>
          </a:p>
          <a:p>
            <a:pPr marL="251460" indent="-175260">
              <a:lnSpc>
                <a:spcPct val="100000"/>
              </a:lnSpc>
              <a:spcBef>
                <a:spcPts val="330"/>
              </a:spcBef>
              <a:buClr>
                <a:srgbClr val="DCB413"/>
              </a:buClr>
              <a:buFont typeface="Arial"/>
              <a:buChar char="■"/>
              <a:tabLst>
                <a:tab pos="251460" algn="l"/>
              </a:tabLst>
            </a:pPr>
            <a:r>
              <a:rPr sz="1100" dirty="0">
                <a:latin typeface="LM Sans 10"/>
                <a:cs typeface="LM Sans 10"/>
              </a:rPr>
              <a:t>Maximum</a:t>
            </a:r>
            <a:r>
              <a:rPr sz="1100" spc="-30" dirty="0">
                <a:latin typeface="LM Sans 10"/>
                <a:cs typeface="LM Sans 10"/>
              </a:rPr>
              <a:t> </a:t>
            </a:r>
            <a:r>
              <a:rPr sz="1100" dirty="0">
                <a:latin typeface="LM Sans 10"/>
                <a:cs typeface="LM Sans 10"/>
              </a:rPr>
              <a:t>Likelihood</a:t>
            </a:r>
            <a:r>
              <a:rPr sz="1100" spc="-15" dirty="0">
                <a:latin typeface="LM Sans 10"/>
                <a:cs typeface="LM Sans 10"/>
              </a:rPr>
              <a:t> </a:t>
            </a:r>
            <a:r>
              <a:rPr sz="1100" dirty="0">
                <a:latin typeface="LM Sans 10"/>
                <a:cs typeface="LM Sans 10"/>
              </a:rPr>
              <a:t>(ML):</a:t>
            </a:r>
            <a:r>
              <a:rPr sz="1100" spc="-20" dirty="0">
                <a:latin typeface="LM Sans 10"/>
                <a:cs typeface="LM Sans 10"/>
              </a:rPr>
              <a:t> </a:t>
            </a:r>
            <a:r>
              <a:rPr sz="1100" i="1" spc="70" dirty="0">
                <a:solidFill>
                  <a:srgbClr val="0168B4"/>
                </a:solidFill>
                <a:latin typeface="Liberation Serif"/>
                <a:cs typeface="Liberation Serif"/>
              </a:rPr>
              <a:t>θ</a:t>
            </a:r>
            <a:r>
              <a:rPr sz="1200" i="1" spc="104" baseline="-13888" dirty="0">
                <a:solidFill>
                  <a:srgbClr val="0168B4"/>
                </a:solidFill>
                <a:latin typeface="Georgia"/>
                <a:cs typeface="Georgia"/>
              </a:rPr>
              <a:t>ML</a:t>
            </a:r>
            <a:r>
              <a:rPr sz="1200" i="1" spc="209" baseline="-13888" dirty="0">
                <a:solidFill>
                  <a:srgbClr val="0168B4"/>
                </a:solidFill>
                <a:latin typeface="Georgia"/>
                <a:cs typeface="Georgi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10" dirty="0">
                <a:solidFill>
                  <a:srgbClr val="0168B4"/>
                </a:solidFill>
                <a:latin typeface="LM Roman 10"/>
                <a:cs typeface="LM Roman 10"/>
              </a:rPr>
              <a:t>arg</a:t>
            </a:r>
            <a:r>
              <a:rPr sz="1100" spc="-170" dirty="0">
                <a:solidFill>
                  <a:srgbClr val="0168B4"/>
                </a:solidFill>
                <a:latin typeface="LM Roman 10"/>
                <a:cs typeface="LM Roman 10"/>
              </a:rPr>
              <a:t> </a:t>
            </a:r>
            <a:r>
              <a:rPr sz="1100" dirty="0">
                <a:solidFill>
                  <a:srgbClr val="0168B4"/>
                </a:solidFill>
                <a:latin typeface="LM Roman 10"/>
                <a:cs typeface="LM Roman 10"/>
              </a:rPr>
              <a:t>max</a:t>
            </a:r>
            <a:r>
              <a:rPr sz="1200" i="1" baseline="-13888" dirty="0">
                <a:solidFill>
                  <a:srgbClr val="0168B4"/>
                </a:solidFill>
                <a:latin typeface="Georgia"/>
                <a:cs typeface="Georgia"/>
              </a:rPr>
              <a:t>θ</a:t>
            </a:r>
            <a:r>
              <a:rPr sz="1200" i="1" spc="82" baseline="-13888" dirty="0">
                <a:solidFill>
                  <a:srgbClr val="0168B4"/>
                </a:solidFill>
                <a:latin typeface="Georgia"/>
                <a:cs typeface="Georgia"/>
              </a:rPr>
              <a:t> </a:t>
            </a:r>
            <a:r>
              <a:rPr sz="1100" i="1" dirty="0">
                <a:solidFill>
                  <a:srgbClr val="0168B4"/>
                </a:solidFill>
                <a:latin typeface="Liberation Serif"/>
                <a:cs typeface="Liberation Serif"/>
              </a:rPr>
              <a:t>p</a:t>
            </a:r>
            <a:r>
              <a:rPr sz="1100" dirty="0">
                <a:solidFill>
                  <a:srgbClr val="0168B4"/>
                </a:solidFill>
                <a:latin typeface="Symbola"/>
                <a:cs typeface="Symbola"/>
              </a:rPr>
              <a:t>(</a:t>
            </a:r>
            <a:r>
              <a:rPr sz="1100" i="1" dirty="0">
                <a:solidFill>
                  <a:srgbClr val="0168B4"/>
                </a:solidFill>
                <a:latin typeface="Georgia"/>
                <a:cs typeface="Georgia"/>
              </a:rPr>
              <a:t>X</a:t>
            </a:r>
            <a:r>
              <a:rPr sz="1100" i="1" spc="-110" dirty="0">
                <a:solidFill>
                  <a:srgbClr val="0168B4"/>
                </a:solidFill>
                <a:latin typeface="Georgia"/>
                <a:cs typeface="Georgia"/>
              </a:rPr>
              <a:t> </a:t>
            </a:r>
            <a:r>
              <a:rPr sz="1100" spc="30" dirty="0">
                <a:solidFill>
                  <a:srgbClr val="0168B4"/>
                </a:solidFill>
                <a:latin typeface="Symbola"/>
                <a:cs typeface="Symbola"/>
              </a:rPr>
              <a:t>∣</a:t>
            </a:r>
            <a:r>
              <a:rPr sz="1100" i="1" spc="30" dirty="0">
                <a:solidFill>
                  <a:srgbClr val="0168B4"/>
                </a:solidFill>
                <a:latin typeface="Liberation Serif"/>
                <a:cs typeface="Liberation Serif"/>
              </a:rPr>
              <a:t>θ</a:t>
            </a:r>
            <a:r>
              <a:rPr sz="1100" spc="30" dirty="0">
                <a:solidFill>
                  <a:srgbClr val="0168B4"/>
                </a:solidFill>
                <a:latin typeface="Symbola"/>
                <a:cs typeface="Symbola"/>
              </a:rPr>
              <a:t>)</a:t>
            </a:r>
            <a:endParaRPr lang="en-US" sz="1100" spc="30" dirty="0">
              <a:solidFill>
                <a:srgbClr val="0168B4"/>
              </a:solidFill>
              <a:latin typeface="Symbola"/>
              <a:cs typeface="Symbola"/>
            </a:endParaRPr>
          </a:p>
          <a:p>
            <a:pPr marL="251460" indent="-175260">
              <a:lnSpc>
                <a:spcPct val="100000"/>
              </a:lnSpc>
              <a:spcBef>
                <a:spcPts val="330"/>
              </a:spcBef>
              <a:buClr>
                <a:srgbClr val="DCB413"/>
              </a:buClr>
              <a:buFont typeface="Arial"/>
              <a:buChar char="■"/>
              <a:tabLst>
                <a:tab pos="251460" algn="l"/>
              </a:tabLst>
            </a:pPr>
            <a:endParaRPr sz="1100" dirty="0">
              <a:latin typeface="Symbola"/>
              <a:cs typeface="Symbola"/>
            </a:endParaRPr>
          </a:p>
          <a:p>
            <a:pPr marL="251460" indent="-175260">
              <a:lnSpc>
                <a:spcPct val="100000"/>
              </a:lnSpc>
              <a:spcBef>
                <a:spcPts val="335"/>
              </a:spcBef>
              <a:buClr>
                <a:srgbClr val="DCB413"/>
              </a:buClr>
              <a:buFont typeface="Arial"/>
              <a:buChar char="■"/>
              <a:tabLst>
                <a:tab pos="251460" algn="l"/>
              </a:tabLst>
            </a:pPr>
            <a:r>
              <a:rPr sz="1100" dirty="0">
                <a:latin typeface="LM Sans 10"/>
                <a:cs typeface="LM Sans 10"/>
              </a:rPr>
              <a:t>Bayes’:</a:t>
            </a:r>
            <a:r>
              <a:rPr sz="1100" spc="114" dirty="0">
                <a:latin typeface="LM Sans 10"/>
                <a:cs typeface="LM Sans 10"/>
              </a:rPr>
              <a:t> </a:t>
            </a:r>
            <a:r>
              <a:rPr sz="1100" i="1" spc="10" dirty="0">
                <a:solidFill>
                  <a:srgbClr val="0168B4"/>
                </a:solidFill>
                <a:latin typeface="Liberation Serif"/>
                <a:cs typeface="Liberation Serif"/>
              </a:rPr>
              <a:t>θ</a:t>
            </a:r>
            <a:r>
              <a:rPr sz="1200" i="1" spc="15" baseline="-13888" dirty="0">
                <a:solidFill>
                  <a:srgbClr val="0168B4"/>
                </a:solidFill>
                <a:latin typeface="Georgia"/>
                <a:cs typeface="Georgia"/>
              </a:rPr>
              <a:t>Bayes</a:t>
            </a:r>
            <a:r>
              <a:rPr sz="900" spc="15" baseline="9259" dirty="0">
                <a:solidFill>
                  <a:srgbClr val="0168B4"/>
                </a:solidFill>
                <a:latin typeface="TeX Gyre Adventor"/>
                <a:cs typeface="TeX Gyre Adventor"/>
              </a:rPr>
              <a:t>′</a:t>
            </a:r>
            <a:r>
              <a:rPr sz="900" spc="345" baseline="9259" dirty="0">
                <a:solidFill>
                  <a:srgbClr val="0168B4"/>
                </a:solidFill>
                <a:latin typeface="TeX Gyre Adventor"/>
                <a:cs typeface="TeX Gyre Adventor"/>
              </a:rPr>
              <a:t> </a:t>
            </a:r>
            <a:r>
              <a:rPr sz="1100" spc="10" dirty="0">
                <a:solidFill>
                  <a:srgbClr val="0168B4"/>
                </a:solidFill>
                <a:latin typeface="Asana Math"/>
                <a:cs typeface="Asana Math"/>
              </a:rPr>
              <a:t>=</a:t>
            </a:r>
            <a:r>
              <a:rPr sz="1100" spc="25" dirty="0">
                <a:solidFill>
                  <a:srgbClr val="0168B4"/>
                </a:solidFill>
                <a:latin typeface="Asana Math"/>
                <a:cs typeface="Asana Math"/>
              </a:rPr>
              <a:t> </a:t>
            </a:r>
            <a:r>
              <a:rPr sz="1100" i="1" spc="65" dirty="0">
                <a:solidFill>
                  <a:srgbClr val="0168B4"/>
                </a:solidFill>
                <a:latin typeface="Liberation Serif"/>
                <a:cs typeface="Liberation Serif"/>
              </a:rPr>
              <a:t>E</a:t>
            </a:r>
            <a:r>
              <a:rPr sz="1100" spc="65" dirty="0">
                <a:solidFill>
                  <a:srgbClr val="0168B4"/>
                </a:solidFill>
                <a:latin typeface="Symbola"/>
                <a:cs typeface="Symbola"/>
              </a:rPr>
              <a:t>[</a:t>
            </a:r>
            <a:r>
              <a:rPr sz="1100" i="1" spc="65" dirty="0">
                <a:solidFill>
                  <a:srgbClr val="0168B4"/>
                </a:solidFill>
                <a:latin typeface="Liberation Serif"/>
                <a:cs typeface="Liberation Serif"/>
              </a:rPr>
              <a:t>θ</a:t>
            </a:r>
            <a:r>
              <a:rPr sz="1100" spc="65" dirty="0">
                <a:solidFill>
                  <a:srgbClr val="0168B4"/>
                </a:solidFill>
                <a:latin typeface="Symbola"/>
                <a:cs typeface="Symbola"/>
              </a:rPr>
              <a:t>∣</a:t>
            </a:r>
            <a:r>
              <a:rPr sz="1100" i="1" spc="65" dirty="0">
                <a:solidFill>
                  <a:srgbClr val="0168B4"/>
                </a:solidFill>
                <a:latin typeface="Georgia"/>
                <a:cs typeface="Georgia"/>
              </a:rPr>
              <a:t>X</a:t>
            </a:r>
            <a:r>
              <a:rPr sz="1100" i="1" spc="-110" dirty="0">
                <a:solidFill>
                  <a:srgbClr val="0168B4"/>
                </a:solidFill>
                <a:latin typeface="Georgia"/>
                <a:cs typeface="Georgia"/>
              </a:rPr>
              <a:t> </a:t>
            </a:r>
            <a:r>
              <a:rPr sz="1100" spc="95" dirty="0">
                <a:solidFill>
                  <a:srgbClr val="0168B4"/>
                </a:solidFill>
                <a:latin typeface="Symbola"/>
                <a:cs typeface="Symbola"/>
              </a:rPr>
              <a:t>]</a:t>
            </a:r>
            <a:r>
              <a:rPr sz="1100" spc="30" dirty="0">
                <a:solidFill>
                  <a:srgbClr val="0168B4"/>
                </a:solidFill>
                <a:latin typeface="Symbola"/>
                <a:cs typeface="Symbola"/>
              </a:rPr>
              <a:t> </a:t>
            </a:r>
            <a:r>
              <a:rPr sz="1100" spc="10" dirty="0">
                <a:solidFill>
                  <a:srgbClr val="0168B4"/>
                </a:solidFill>
                <a:latin typeface="Asana Math"/>
                <a:cs typeface="Asana Math"/>
              </a:rPr>
              <a:t>=</a:t>
            </a:r>
            <a:r>
              <a:rPr sz="1100" spc="25" dirty="0">
                <a:solidFill>
                  <a:srgbClr val="0168B4"/>
                </a:solidFill>
                <a:latin typeface="Asana Math"/>
                <a:cs typeface="Asana Math"/>
              </a:rPr>
              <a:t> </a:t>
            </a:r>
            <a:r>
              <a:rPr sz="1100" spc="210" dirty="0">
                <a:solidFill>
                  <a:srgbClr val="0168B4"/>
                </a:solidFill>
                <a:latin typeface="Times New Roman"/>
                <a:cs typeface="Times New Roman"/>
              </a:rPr>
              <a:t>∫</a:t>
            </a:r>
            <a:r>
              <a:rPr sz="1100" spc="50" dirty="0">
                <a:solidFill>
                  <a:srgbClr val="0168B4"/>
                </a:solidFill>
                <a:latin typeface="Times New Roman"/>
                <a:cs typeface="Times New Roman"/>
              </a:rPr>
              <a:t> </a:t>
            </a:r>
            <a:r>
              <a:rPr sz="1100" i="1" spc="10" dirty="0">
                <a:solidFill>
                  <a:srgbClr val="0168B4"/>
                </a:solidFill>
                <a:latin typeface="Liberation Serif"/>
                <a:cs typeface="Liberation Serif"/>
              </a:rPr>
              <a:t>θ</a:t>
            </a:r>
            <a:r>
              <a:rPr lang="en-US" sz="1100" i="1" spc="10" dirty="0">
                <a:solidFill>
                  <a:srgbClr val="0168B4"/>
                </a:solidFill>
                <a:latin typeface="Liberation Serif"/>
                <a:cs typeface="Liberation Serif"/>
              </a:rPr>
              <a:t> </a:t>
            </a: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i="1" spc="10" dirty="0">
                <a:solidFill>
                  <a:srgbClr val="0168B4"/>
                </a:solidFill>
                <a:latin typeface="Liberation Serif"/>
                <a:cs typeface="Liberation Serif"/>
              </a:rPr>
              <a:t>θ</a:t>
            </a:r>
            <a:r>
              <a:rPr sz="1100" spc="10" dirty="0">
                <a:solidFill>
                  <a:srgbClr val="0168B4"/>
                </a:solidFill>
                <a:latin typeface="Symbola"/>
                <a:cs typeface="Symbola"/>
              </a:rPr>
              <a:t>∣</a:t>
            </a:r>
            <a:r>
              <a:rPr sz="1100" i="1" spc="1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sz="1100" i="1" spc="-25" dirty="0">
                <a:solidFill>
                  <a:srgbClr val="0168B4"/>
                </a:solidFill>
                <a:latin typeface="Liberation Serif"/>
                <a:cs typeface="Liberation Serif"/>
              </a:rPr>
              <a:t>dθ</a:t>
            </a:r>
            <a:endParaRPr sz="1100" dirty="0">
              <a:latin typeface="Liberation Serif"/>
              <a:cs typeface="Liberation Serif"/>
            </a:endParaRPr>
          </a:p>
        </p:txBody>
      </p:sp>
    </p:spTree>
    <p:extLst>
      <p:ext uri="{BB962C8B-B14F-4D97-AF65-F5344CB8AC3E}">
        <p14:creationId xmlns:p14="http://schemas.microsoft.com/office/powerpoint/2010/main" val="522038711"/>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FULL</a:t>
            </a:r>
            <a:endParaRPr sz="1200" dirty="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4" name="object 46">
            <a:extLst>
              <a:ext uri="{FF2B5EF4-FFF2-40B4-BE49-F238E27FC236}">
                <a16:creationId xmlns:a16="http://schemas.microsoft.com/office/drawing/2014/main" id="{9B557878-88C3-4EC1-ACF4-9A6993C61AA8}"/>
              </a:ext>
            </a:extLst>
          </p:cNvPr>
          <p:cNvSpPr txBox="1"/>
          <p:nvPr/>
        </p:nvSpPr>
        <p:spPr>
          <a:xfrm>
            <a:off x="245653" y="640013"/>
            <a:ext cx="3759255" cy="445634"/>
          </a:xfrm>
          <a:prstGeom prst="rect">
            <a:avLst/>
          </a:prstGeom>
        </p:spPr>
        <p:txBody>
          <a:bodyPr vert="horz" wrap="square" lIns="0" tIns="55244" rIns="0" bIns="0" rtlCol="0">
            <a:spAutoFit/>
          </a:bodyPr>
          <a:lstStyle/>
          <a:p>
            <a:pPr marL="251460" indent="-175260">
              <a:lnSpc>
                <a:spcPct val="100000"/>
              </a:lnSpc>
              <a:spcBef>
                <a:spcPts val="434"/>
              </a:spcBef>
              <a:buClr>
                <a:srgbClr val="DCB413"/>
              </a:buClr>
              <a:buFont typeface="Arial"/>
              <a:buChar char="■"/>
              <a:tabLst>
                <a:tab pos="251460" algn="l"/>
              </a:tabLst>
            </a:pPr>
            <a:r>
              <a:rPr sz="1100" dirty="0">
                <a:latin typeface="LM Sans 10"/>
                <a:cs typeface="LM Sans 10"/>
              </a:rPr>
              <a:t>Full:</a:t>
            </a:r>
            <a:r>
              <a:rPr sz="1100" spc="95" dirty="0">
                <a:latin typeface="LM Sans 10"/>
                <a:cs typeface="LM Sans 10"/>
              </a:rPr>
              <a:t> </a:t>
            </a:r>
            <a:r>
              <a:rPr sz="1100" i="1" spc="55" dirty="0">
                <a:solidFill>
                  <a:srgbClr val="0168B4"/>
                </a:solidFill>
                <a:latin typeface="Liberation Serif"/>
                <a:cs typeface="Liberation Serif"/>
              </a:rPr>
              <a:t>p</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spc="55" dirty="0">
                <a:solidFill>
                  <a:srgbClr val="0168B4"/>
                </a:solidFill>
                <a:latin typeface="Symbola"/>
                <a:cs typeface="Symbola"/>
              </a:rPr>
              <a:t>∣</a:t>
            </a:r>
            <a:r>
              <a:rPr sz="1100" i="1" spc="5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210" dirty="0">
                <a:solidFill>
                  <a:srgbClr val="0168B4"/>
                </a:solidFill>
                <a:latin typeface="Times New Roman"/>
                <a:cs typeface="Times New Roman"/>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sz="1100" spc="50" dirty="0">
                <a:solidFill>
                  <a:srgbClr val="0168B4"/>
                </a:solidFill>
                <a:latin typeface="Symbola"/>
                <a:cs typeface="Symbola"/>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lang="en-US" sz="1100" i="1" spc="50" dirty="0">
                <a:solidFill>
                  <a:srgbClr val="0168B4"/>
                </a:solidFill>
                <a:latin typeface="Liberation Serif"/>
                <a:cs typeface="Liberation Serif"/>
              </a:rPr>
              <a:t> </a:t>
            </a:r>
            <a:r>
              <a:rPr sz="1100" spc="50" dirty="0">
                <a:solidFill>
                  <a:srgbClr val="0168B4"/>
                </a:solidFill>
                <a:latin typeface="Symbola"/>
                <a:cs typeface="Symbola"/>
              </a:rPr>
              <a:t>∣</a:t>
            </a:r>
            <a:r>
              <a:rPr lang="en-US" sz="1100" spc="50" dirty="0">
                <a:solidFill>
                  <a:srgbClr val="0168B4"/>
                </a:solidFill>
                <a:latin typeface="Symbola"/>
                <a:cs typeface="Symbola"/>
              </a:rPr>
              <a:t> </a:t>
            </a:r>
            <a:r>
              <a:rPr sz="1100" i="1" spc="5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lang="en-US" sz="1100" spc="-25" dirty="0">
                <a:solidFill>
                  <a:srgbClr val="0168B4"/>
                </a:solidFill>
                <a:latin typeface="Symbola"/>
                <a:cs typeface="Symbola"/>
              </a:rPr>
              <a:t> </a:t>
            </a:r>
            <a:r>
              <a:rPr sz="1100" i="1" spc="-25" dirty="0">
                <a:solidFill>
                  <a:srgbClr val="0168B4"/>
                </a:solidFill>
                <a:latin typeface="Liberation Serif"/>
                <a:cs typeface="Liberation Serif"/>
              </a:rPr>
              <a:t>d</a:t>
            </a:r>
            <a:r>
              <a:rPr lang="en-US" sz="1100" i="1" spc="-25" dirty="0">
                <a:solidFill>
                  <a:srgbClr val="0168B4"/>
                </a:solidFill>
                <a:latin typeface="Liberation Serif"/>
                <a:cs typeface="Liberation Serif"/>
              </a:rPr>
              <a:t> </a:t>
            </a:r>
            <a:r>
              <a:rPr sz="1100" i="1" spc="-25" dirty="0">
                <a:solidFill>
                  <a:srgbClr val="0168B4"/>
                </a:solidFill>
                <a:latin typeface="Liberation Serif"/>
                <a:cs typeface="Liberation Serif"/>
              </a:rPr>
              <a:t>θ</a:t>
            </a:r>
            <a:endParaRPr lang="en-US" sz="1100" i="1" spc="-25" dirty="0">
              <a:solidFill>
                <a:srgbClr val="0168B4"/>
              </a:solidFill>
              <a:latin typeface="Liberation Serif"/>
              <a:cs typeface="Liberation Serif"/>
            </a:endParaRPr>
          </a:p>
          <a:p>
            <a:pPr marL="251460" indent="-175260">
              <a:lnSpc>
                <a:spcPct val="100000"/>
              </a:lnSpc>
              <a:spcBef>
                <a:spcPts val="434"/>
              </a:spcBef>
              <a:buClr>
                <a:srgbClr val="DCB413"/>
              </a:buClr>
              <a:buFont typeface="Arial"/>
              <a:buChar char="■"/>
              <a:tabLst>
                <a:tab pos="251460" algn="l"/>
              </a:tabLst>
            </a:pPr>
            <a:endParaRPr sz="1100" dirty="0">
              <a:latin typeface="Liberation Serif"/>
              <a:cs typeface="Liberation Serif"/>
            </a:endParaRPr>
          </a:p>
        </p:txBody>
      </p:sp>
      <p:pic>
        <p:nvPicPr>
          <p:cNvPr id="45" name="Picture 44">
            <a:extLst>
              <a:ext uri="{FF2B5EF4-FFF2-40B4-BE49-F238E27FC236}">
                <a16:creationId xmlns:a16="http://schemas.microsoft.com/office/drawing/2014/main" id="{932978D3-60E6-43B1-9776-82ECDF864998}"/>
              </a:ext>
            </a:extLst>
          </p:cNvPr>
          <p:cNvPicPr>
            <a:picLocks noChangeAspect="1"/>
          </p:cNvPicPr>
          <p:nvPr/>
        </p:nvPicPr>
        <p:blipFill>
          <a:blip r:embed="rId9"/>
          <a:stretch>
            <a:fillRect/>
          </a:stretch>
        </p:blipFill>
        <p:spPr>
          <a:xfrm>
            <a:off x="239408" y="1007120"/>
            <a:ext cx="4975073" cy="1998241"/>
          </a:xfrm>
          <a:prstGeom prst="rect">
            <a:avLst/>
          </a:prstGeom>
        </p:spPr>
      </p:pic>
    </p:spTree>
    <p:extLst>
      <p:ext uri="{BB962C8B-B14F-4D97-AF65-F5344CB8AC3E}">
        <p14:creationId xmlns:p14="http://schemas.microsoft.com/office/powerpoint/2010/main" val="3188098274"/>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FULL</a:t>
            </a:r>
            <a:endParaRPr sz="1200" dirty="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4" name="object 46">
            <a:extLst>
              <a:ext uri="{FF2B5EF4-FFF2-40B4-BE49-F238E27FC236}">
                <a16:creationId xmlns:a16="http://schemas.microsoft.com/office/drawing/2014/main" id="{9B557878-88C3-4EC1-ACF4-9A6993C61AA8}"/>
              </a:ext>
            </a:extLst>
          </p:cNvPr>
          <p:cNvSpPr txBox="1"/>
          <p:nvPr/>
        </p:nvSpPr>
        <p:spPr>
          <a:xfrm>
            <a:off x="245653" y="640013"/>
            <a:ext cx="3759255" cy="445634"/>
          </a:xfrm>
          <a:prstGeom prst="rect">
            <a:avLst/>
          </a:prstGeom>
        </p:spPr>
        <p:txBody>
          <a:bodyPr vert="horz" wrap="square" lIns="0" tIns="55244" rIns="0" bIns="0" rtlCol="0">
            <a:spAutoFit/>
          </a:bodyPr>
          <a:lstStyle/>
          <a:p>
            <a:pPr marL="251460" indent="-175260">
              <a:lnSpc>
                <a:spcPct val="100000"/>
              </a:lnSpc>
              <a:spcBef>
                <a:spcPts val="434"/>
              </a:spcBef>
              <a:buClr>
                <a:srgbClr val="DCB413"/>
              </a:buClr>
              <a:buFont typeface="Arial"/>
              <a:buChar char="■"/>
              <a:tabLst>
                <a:tab pos="251460" algn="l"/>
              </a:tabLst>
            </a:pPr>
            <a:r>
              <a:rPr sz="1100" dirty="0">
                <a:latin typeface="LM Sans 10"/>
                <a:cs typeface="LM Sans 10"/>
              </a:rPr>
              <a:t>Full:</a:t>
            </a:r>
            <a:r>
              <a:rPr sz="1100" spc="95" dirty="0">
                <a:latin typeface="LM Sans 10"/>
                <a:cs typeface="LM Sans 10"/>
              </a:rPr>
              <a:t> </a:t>
            </a:r>
            <a:r>
              <a:rPr sz="1100" i="1" spc="55" dirty="0">
                <a:solidFill>
                  <a:srgbClr val="0168B4"/>
                </a:solidFill>
                <a:latin typeface="Liberation Serif"/>
                <a:cs typeface="Liberation Serif"/>
              </a:rPr>
              <a:t>p</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spc="55" dirty="0">
                <a:solidFill>
                  <a:srgbClr val="0168B4"/>
                </a:solidFill>
                <a:latin typeface="Symbola"/>
                <a:cs typeface="Symbola"/>
              </a:rPr>
              <a:t>∣</a:t>
            </a:r>
            <a:r>
              <a:rPr sz="1100" i="1" spc="5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210" dirty="0">
                <a:solidFill>
                  <a:srgbClr val="0168B4"/>
                </a:solidFill>
                <a:latin typeface="Times New Roman"/>
                <a:cs typeface="Times New Roman"/>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sz="1100" spc="50" dirty="0">
                <a:solidFill>
                  <a:srgbClr val="0168B4"/>
                </a:solidFill>
                <a:latin typeface="Symbola"/>
                <a:cs typeface="Symbola"/>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lang="en-US" sz="1100" i="1" spc="50" dirty="0">
                <a:solidFill>
                  <a:srgbClr val="0168B4"/>
                </a:solidFill>
                <a:latin typeface="Liberation Serif"/>
                <a:cs typeface="Liberation Serif"/>
              </a:rPr>
              <a:t> </a:t>
            </a:r>
            <a:r>
              <a:rPr sz="1100" spc="50" dirty="0">
                <a:solidFill>
                  <a:srgbClr val="0168B4"/>
                </a:solidFill>
                <a:latin typeface="Symbola"/>
                <a:cs typeface="Symbola"/>
              </a:rPr>
              <a:t>∣</a:t>
            </a:r>
            <a:r>
              <a:rPr lang="en-US" sz="1100" spc="50" dirty="0">
                <a:solidFill>
                  <a:srgbClr val="0168B4"/>
                </a:solidFill>
                <a:latin typeface="Symbola"/>
                <a:cs typeface="Symbola"/>
              </a:rPr>
              <a:t> </a:t>
            </a:r>
            <a:r>
              <a:rPr sz="1100" i="1" spc="5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lang="en-US" sz="1100" spc="-25" dirty="0">
                <a:solidFill>
                  <a:srgbClr val="0168B4"/>
                </a:solidFill>
                <a:latin typeface="Symbola"/>
                <a:cs typeface="Symbola"/>
              </a:rPr>
              <a:t> </a:t>
            </a:r>
            <a:r>
              <a:rPr sz="1100" i="1" spc="-25" dirty="0">
                <a:solidFill>
                  <a:srgbClr val="0168B4"/>
                </a:solidFill>
                <a:latin typeface="Liberation Serif"/>
                <a:cs typeface="Liberation Serif"/>
              </a:rPr>
              <a:t>d</a:t>
            </a:r>
            <a:r>
              <a:rPr lang="en-US" sz="1100" i="1" spc="-25" dirty="0">
                <a:solidFill>
                  <a:srgbClr val="0168B4"/>
                </a:solidFill>
                <a:latin typeface="Liberation Serif"/>
                <a:cs typeface="Liberation Serif"/>
              </a:rPr>
              <a:t> </a:t>
            </a:r>
            <a:r>
              <a:rPr sz="1100" i="1" spc="-25" dirty="0">
                <a:solidFill>
                  <a:srgbClr val="0168B4"/>
                </a:solidFill>
                <a:latin typeface="Liberation Serif"/>
                <a:cs typeface="Liberation Serif"/>
              </a:rPr>
              <a:t>θ</a:t>
            </a:r>
            <a:endParaRPr lang="en-US" sz="1100" i="1" spc="-25" dirty="0">
              <a:solidFill>
                <a:srgbClr val="0168B4"/>
              </a:solidFill>
              <a:latin typeface="Liberation Serif"/>
              <a:cs typeface="Liberation Serif"/>
            </a:endParaRPr>
          </a:p>
          <a:p>
            <a:pPr marL="251460" indent="-175260">
              <a:lnSpc>
                <a:spcPct val="100000"/>
              </a:lnSpc>
              <a:spcBef>
                <a:spcPts val="434"/>
              </a:spcBef>
              <a:buClr>
                <a:srgbClr val="DCB413"/>
              </a:buClr>
              <a:buFont typeface="Arial"/>
              <a:buChar char="■"/>
              <a:tabLst>
                <a:tab pos="251460" algn="l"/>
              </a:tabLst>
            </a:pPr>
            <a:endParaRPr sz="1100" dirty="0">
              <a:latin typeface="Liberation Serif"/>
              <a:cs typeface="Liberation Serif"/>
            </a:endParaRPr>
          </a:p>
        </p:txBody>
      </p:sp>
      <p:pic>
        <p:nvPicPr>
          <p:cNvPr id="44" name="Picture 43">
            <a:extLst>
              <a:ext uri="{FF2B5EF4-FFF2-40B4-BE49-F238E27FC236}">
                <a16:creationId xmlns:a16="http://schemas.microsoft.com/office/drawing/2014/main" id="{F11DBC38-A43B-4B78-AF43-303536D78178}"/>
              </a:ext>
            </a:extLst>
          </p:cNvPr>
          <p:cNvPicPr>
            <a:picLocks noChangeAspect="1"/>
          </p:cNvPicPr>
          <p:nvPr/>
        </p:nvPicPr>
        <p:blipFill>
          <a:blip r:embed="rId9"/>
          <a:stretch>
            <a:fillRect/>
          </a:stretch>
        </p:blipFill>
        <p:spPr>
          <a:xfrm>
            <a:off x="416573" y="860425"/>
            <a:ext cx="3863522" cy="2226892"/>
          </a:xfrm>
          <a:prstGeom prst="rect">
            <a:avLst/>
          </a:prstGeom>
        </p:spPr>
      </p:pic>
    </p:spTree>
    <p:extLst>
      <p:ext uri="{BB962C8B-B14F-4D97-AF65-F5344CB8AC3E}">
        <p14:creationId xmlns:p14="http://schemas.microsoft.com/office/powerpoint/2010/main" val="2127728885"/>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FULL</a:t>
            </a:r>
            <a:endParaRPr sz="1200" dirty="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4" name="object 46">
            <a:extLst>
              <a:ext uri="{FF2B5EF4-FFF2-40B4-BE49-F238E27FC236}">
                <a16:creationId xmlns:a16="http://schemas.microsoft.com/office/drawing/2014/main" id="{9B557878-88C3-4EC1-ACF4-9A6993C61AA8}"/>
              </a:ext>
            </a:extLst>
          </p:cNvPr>
          <p:cNvSpPr txBox="1"/>
          <p:nvPr/>
        </p:nvSpPr>
        <p:spPr>
          <a:xfrm>
            <a:off x="245653" y="640013"/>
            <a:ext cx="3759255" cy="445634"/>
          </a:xfrm>
          <a:prstGeom prst="rect">
            <a:avLst/>
          </a:prstGeom>
        </p:spPr>
        <p:txBody>
          <a:bodyPr vert="horz" wrap="square" lIns="0" tIns="55244" rIns="0" bIns="0" rtlCol="0">
            <a:spAutoFit/>
          </a:bodyPr>
          <a:lstStyle/>
          <a:p>
            <a:pPr marL="251460" indent="-175260">
              <a:lnSpc>
                <a:spcPct val="100000"/>
              </a:lnSpc>
              <a:spcBef>
                <a:spcPts val="434"/>
              </a:spcBef>
              <a:buClr>
                <a:srgbClr val="DCB413"/>
              </a:buClr>
              <a:buFont typeface="Arial"/>
              <a:buChar char="■"/>
              <a:tabLst>
                <a:tab pos="251460" algn="l"/>
              </a:tabLst>
            </a:pPr>
            <a:r>
              <a:rPr sz="1100" dirty="0">
                <a:latin typeface="LM Sans 10"/>
                <a:cs typeface="LM Sans 10"/>
              </a:rPr>
              <a:t>Full:</a:t>
            </a:r>
            <a:r>
              <a:rPr sz="1100" spc="95" dirty="0">
                <a:latin typeface="LM Sans 10"/>
                <a:cs typeface="LM Sans 10"/>
              </a:rPr>
              <a:t> </a:t>
            </a:r>
            <a:r>
              <a:rPr sz="1100" i="1" spc="55" dirty="0">
                <a:solidFill>
                  <a:srgbClr val="0168B4"/>
                </a:solidFill>
                <a:latin typeface="Liberation Serif"/>
                <a:cs typeface="Liberation Serif"/>
              </a:rPr>
              <a:t>p</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spc="55" dirty="0">
                <a:solidFill>
                  <a:srgbClr val="0168B4"/>
                </a:solidFill>
                <a:latin typeface="Symbola"/>
                <a:cs typeface="Symbola"/>
              </a:rPr>
              <a:t>∣</a:t>
            </a:r>
            <a:r>
              <a:rPr sz="1100" i="1" spc="5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210" dirty="0">
                <a:solidFill>
                  <a:srgbClr val="0168B4"/>
                </a:solidFill>
                <a:latin typeface="Times New Roman"/>
                <a:cs typeface="Times New Roman"/>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sz="1100" spc="50" dirty="0">
                <a:solidFill>
                  <a:srgbClr val="0168B4"/>
                </a:solidFill>
                <a:latin typeface="Symbola"/>
                <a:cs typeface="Symbola"/>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lang="en-US" sz="1100" i="1" spc="50" dirty="0">
                <a:solidFill>
                  <a:srgbClr val="0168B4"/>
                </a:solidFill>
                <a:latin typeface="Liberation Serif"/>
                <a:cs typeface="Liberation Serif"/>
              </a:rPr>
              <a:t> </a:t>
            </a:r>
            <a:r>
              <a:rPr sz="1100" spc="50" dirty="0">
                <a:solidFill>
                  <a:srgbClr val="0168B4"/>
                </a:solidFill>
                <a:latin typeface="Symbola"/>
                <a:cs typeface="Symbola"/>
              </a:rPr>
              <a:t>∣</a:t>
            </a:r>
            <a:r>
              <a:rPr lang="en-US" sz="1100" spc="50" dirty="0">
                <a:solidFill>
                  <a:srgbClr val="0168B4"/>
                </a:solidFill>
                <a:latin typeface="Symbola"/>
                <a:cs typeface="Symbola"/>
              </a:rPr>
              <a:t> </a:t>
            </a:r>
            <a:r>
              <a:rPr sz="1100" i="1" spc="5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lang="en-US" sz="1100" spc="-25" dirty="0">
                <a:solidFill>
                  <a:srgbClr val="0168B4"/>
                </a:solidFill>
                <a:latin typeface="Symbola"/>
                <a:cs typeface="Symbola"/>
              </a:rPr>
              <a:t> </a:t>
            </a:r>
            <a:r>
              <a:rPr sz="1100" i="1" spc="-25" dirty="0">
                <a:solidFill>
                  <a:srgbClr val="0168B4"/>
                </a:solidFill>
                <a:latin typeface="Liberation Serif"/>
                <a:cs typeface="Liberation Serif"/>
              </a:rPr>
              <a:t>d</a:t>
            </a:r>
            <a:r>
              <a:rPr lang="en-US" sz="1100" i="1" spc="-25" dirty="0">
                <a:solidFill>
                  <a:srgbClr val="0168B4"/>
                </a:solidFill>
                <a:latin typeface="Liberation Serif"/>
                <a:cs typeface="Liberation Serif"/>
              </a:rPr>
              <a:t> </a:t>
            </a:r>
            <a:r>
              <a:rPr sz="1100" i="1" spc="-25" dirty="0">
                <a:solidFill>
                  <a:srgbClr val="0168B4"/>
                </a:solidFill>
                <a:latin typeface="Liberation Serif"/>
                <a:cs typeface="Liberation Serif"/>
              </a:rPr>
              <a:t>θ</a:t>
            </a:r>
            <a:endParaRPr lang="en-US" sz="1100" i="1" spc="-25" dirty="0">
              <a:solidFill>
                <a:srgbClr val="0168B4"/>
              </a:solidFill>
              <a:latin typeface="Liberation Serif"/>
              <a:cs typeface="Liberation Serif"/>
            </a:endParaRPr>
          </a:p>
          <a:p>
            <a:pPr marL="251460" indent="-175260">
              <a:lnSpc>
                <a:spcPct val="100000"/>
              </a:lnSpc>
              <a:spcBef>
                <a:spcPts val="434"/>
              </a:spcBef>
              <a:buClr>
                <a:srgbClr val="DCB413"/>
              </a:buClr>
              <a:buFont typeface="Arial"/>
              <a:buChar char="■"/>
              <a:tabLst>
                <a:tab pos="251460" algn="l"/>
              </a:tabLst>
            </a:pPr>
            <a:endParaRPr sz="1100" dirty="0">
              <a:latin typeface="Liberation Serif"/>
              <a:cs typeface="Liberation Serif"/>
            </a:endParaRPr>
          </a:p>
        </p:txBody>
      </p:sp>
      <p:pic>
        <p:nvPicPr>
          <p:cNvPr id="45" name="Picture 44">
            <a:extLst>
              <a:ext uri="{FF2B5EF4-FFF2-40B4-BE49-F238E27FC236}">
                <a16:creationId xmlns:a16="http://schemas.microsoft.com/office/drawing/2014/main" id="{08B52919-680B-47B4-94F0-54743D1F2FBE}"/>
              </a:ext>
            </a:extLst>
          </p:cNvPr>
          <p:cNvPicPr>
            <a:picLocks noChangeAspect="1"/>
          </p:cNvPicPr>
          <p:nvPr/>
        </p:nvPicPr>
        <p:blipFill>
          <a:blip r:embed="rId9"/>
          <a:stretch>
            <a:fillRect/>
          </a:stretch>
        </p:blipFill>
        <p:spPr>
          <a:xfrm>
            <a:off x="468989" y="1109588"/>
            <a:ext cx="4827822" cy="1067561"/>
          </a:xfrm>
          <a:prstGeom prst="rect">
            <a:avLst/>
          </a:prstGeom>
        </p:spPr>
      </p:pic>
    </p:spTree>
    <p:extLst>
      <p:ext uri="{BB962C8B-B14F-4D97-AF65-F5344CB8AC3E}">
        <p14:creationId xmlns:p14="http://schemas.microsoft.com/office/powerpoint/2010/main" val="3212122515"/>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MAP</a:t>
            </a:r>
            <a:endParaRPr sz="1200" dirty="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4" name="object 46">
            <a:extLst>
              <a:ext uri="{FF2B5EF4-FFF2-40B4-BE49-F238E27FC236}">
                <a16:creationId xmlns:a16="http://schemas.microsoft.com/office/drawing/2014/main" id="{9B557878-88C3-4EC1-ACF4-9A6993C61AA8}"/>
              </a:ext>
            </a:extLst>
          </p:cNvPr>
          <p:cNvSpPr txBox="1"/>
          <p:nvPr/>
        </p:nvSpPr>
        <p:spPr>
          <a:xfrm>
            <a:off x="245653" y="640013"/>
            <a:ext cx="3759255" cy="445634"/>
          </a:xfrm>
          <a:prstGeom prst="rect">
            <a:avLst/>
          </a:prstGeom>
        </p:spPr>
        <p:txBody>
          <a:bodyPr vert="horz" wrap="square" lIns="0" tIns="55244" rIns="0" bIns="0" rtlCol="0">
            <a:spAutoFit/>
          </a:bodyPr>
          <a:lstStyle/>
          <a:p>
            <a:pPr marL="251460" indent="-175260">
              <a:lnSpc>
                <a:spcPct val="100000"/>
              </a:lnSpc>
              <a:spcBef>
                <a:spcPts val="434"/>
              </a:spcBef>
              <a:buClr>
                <a:srgbClr val="DCB413"/>
              </a:buClr>
              <a:buFont typeface="Arial"/>
              <a:buChar char="■"/>
              <a:tabLst>
                <a:tab pos="251460" algn="l"/>
              </a:tabLst>
            </a:pPr>
            <a:r>
              <a:rPr sz="1100" dirty="0">
                <a:latin typeface="LM Sans 10"/>
                <a:cs typeface="LM Sans 10"/>
              </a:rPr>
              <a:t>Full:</a:t>
            </a:r>
            <a:r>
              <a:rPr sz="1100" spc="95" dirty="0">
                <a:latin typeface="LM Sans 10"/>
                <a:cs typeface="LM Sans 10"/>
              </a:rPr>
              <a:t> </a:t>
            </a:r>
            <a:r>
              <a:rPr sz="1100" i="1" spc="55" dirty="0">
                <a:solidFill>
                  <a:srgbClr val="0168B4"/>
                </a:solidFill>
                <a:latin typeface="Liberation Serif"/>
                <a:cs typeface="Liberation Serif"/>
              </a:rPr>
              <a:t>p</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spc="55" dirty="0">
                <a:solidFill>
                  <a:srgbClr val="0168B4"/>
                </a:solidFill>
                <a:latin typeface="Symbola"/>
                <a:cs typeface="Symbola"/>
              </a:rPr>
              <a:t>∣</a:t>
            </a:r>
            <a:r>
              <a:rPr sz="1100" i="1" spc="5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210" dirty="0">
                <a:solidFill>
                  <a:srgbClr val="0168B4"/>
                </a:solidFill>
                <a:latin typeface="Times New Roman"/>
                <a:cs typeface="Times New Roman"/>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sz="1100" spc="50" dirty="0">
                <a:solidFill>
                  <a:srgbClr val="0168B4"/>
                </a:solidFill>
                <a:latin typeface="Symbola"/>
                <a:cs typeface="Symbola"/>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lang="en-US" sz="1100" i="1" spc="50" dirty="0">
                <a:solidFill>
                  <a:srgbClr val="0168B4"/>
                </a:solidFill>
                <a:latin typeface="Liberation Serif"/>
                <a:cs typeface="Liberation Serif"/>
              </a:rPr>
              <a:t> </a:t>
            </a:r>
            <a:r>
              <a:rPr sz="1100" spc="50" dirty="0">
                <a:solidFill>
                  <a:srgbClr val="0168B4"/>
                </a:solidFill>
                <a:latin typeface="Symbola"/>
                <a:cs typeface="Symbola"/>
              </a:rPr>
              <a:t>∣</a:t>
            </a:r>
            <a:r>
              <a:rPr lang="en-US" sz="1100" spc="50" dirty="0">
                <a:solidFill>
                  <a:srgbClr val="0168B4"/>
                </a:solidFill>
                <a:latin typeface="Symbola"/>
                <a:cs typeface="Symbola"/>
              </a:rPr>
              <a:t> </a:t>
            </a:r>
            <a:r>
              <a:rPr sz="1100" i="1" spc="5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lang="en-US" sz="1100" spc="-25" dirty="0">
                <a:solidFill>
                  <a:srgbClr val="0168B4"/>
                </a:solidFill>
                <a:latin typeface="Symbola"/>
                <a:cs typeface="Symbola"/>
              </a:rPr>
              <a:t> </a:t>
            </a:r>
            <a:r>
              <a:rPr sz="1100" i="1" spc="-25" dirty="0">
                <a:solidFill>
                  <a:srgbClr val="0168B4"/>
                </a:solidFill>
                <a:latin typeface="Liberation Serif"/>
                <a:cs typeface="Liberation Serif"/>
              </a:rPr>
              <a:t>d</a:t>
            </a:r>
            <a:r>
              <a:rPr lang="en-US" sz="1100" i="1" spc="-25" dirty="0">
                <a:solidFill>
                  <a:srgbClr val="0168B4"/>
                </a:solidFill>
                <a:latin typeface="Liberation Serif"/>
                <a:cs typeface="Liberation Serif"/>
              </a:rPr>
              <a:t> </a:t>
            </a:r>
            <a:r>
              <a:rPr sz="1100" i="1" spc="-25" dirty="0">
                <a:solidFill>
                  <a:srgbClr val="0168B4"/>
                </a:solidFill>
                <a:latin typeface="Liberation Serif"/>
                <a:cs typeface="Liberation Serif"/>
              </a:rPr>
              <a:t>θ</a:t>
            </a:r>
            <a:endParaRPr lang="en-US" sz="1100" i="1" spc="-25" dirty="0">
              <a:solidFill>
                <a:srgbClr val="0168B4"/>
              </a:solidFill>
              <a:latin typeface="Liberation Serif"/>
              <a:cs typeface="Liberation Serif"/>
            </a:endParaRPr>
          </a:p>
          <a:p>
            <a:pPr marL="251460" indent="-175260">
              <a:lnSpc>
                <a:spcPct val="100000"/>
              </a:lnSpc>
              <a:spcBef>
                <a:spcPts val="434"/>
              </a:spcBef>
              <a:buClr>
                <a:srgbClr val="DCB413"/>
              </a:buClr>
              <a:buFont typeface="Arial"/>
              <a:buChar char="■"/>
              <a:tabLst>
                <a:tab pos="251460" algn="l"/>
              </a:tabLst>
            </a:pPr>
            <a:endParaRPr sz="1100" dirty="0">
              <a:latin typeface="Liberation Serif"/>
              <a:cs typeface="Liberation Serif"/>
            </a:endParaRPr>
          </a:p>
        </p:txBody>
      </p:sp>
      <p:pic>
        <p:nvPicPr>
          <p:cNvPr id="44" name="Picture 43">
            <a:extLst>
              <a:ext uri="{FF2B5EF4-FFF2-40B4-BE49-F238E27FC236}">
                <a16:creationId xmlns:a16="http://schemas.microsoft.com/office/drawing/2014/main" id="{D8B4E162-A3C5-4284-8BC8-03E49B4152B2}"/>
              </a:ext>
            </a:extLst>
          </p:cNvPr>
          <p:cNvPicPr>
            <a:picLocks noChangeAspect="1"/>
          </p:cNvPicPr>
          <p:nvPr/>
        </p:nvPicPr>
        <p:blipFill>
          <a:blip r:embed="rId9"/>
          <a:stretch>
            <a:fillRect/>
          </a:stretch>
        </p:blipFill>
        <p:spPr>
          <a:xfrm>
            <a:off x="107719" y="672558"/>
            <a:ext cx="5601185" cy="1775614"/>
          </a:xfrm>
          <a:prstGeom prst="rect">
            <a:avLst/>
          </a:prstGeom>
        </p:spPr>
      </p:pic>
    </p:spTree>
    <p:extLst>
      <p:ext uri="{BB962C8B-B14F-4D97-AF65-F5344CB8AC3E}">
        <p14:creationId xmlns:p14="http://schemas.microsoft.com/office/powerpoint/2010/main" val="1370408856"/>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MAP</a:t>
            </a:r>
            <a:endParaRPr sz="1200" dirty="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45" name="Picture 44">
            <a:extLst>
              <a:ext uri="{FF2B5EF4-FFF2-40B4-BE49-F238E27FC236}">
                <a16:creationId xmlns:a16="http://schemas.microsoft.com/office/drawing/2014/main" id="{7D2A0E1E-02D2-4DF1-9871-7379B51F2DF3}"/>
              </a:ext>
            </a:extLst>
          </p:cNvPr>
          <p:cNvPicPr>
            <a:picLocks noChangeAspect="1"/>
          </p:cNvPicPr>
          <p:nvPr/>
        </p:nvPicPr>
        <p:blipFill>
          <a:blip r:embed="rId9"/>
          <a:stretch>
            <a:fillRect/>
          </a:stretch>
        </p:blipFill>
        <p:spPr>
          <a:xfrm>
            <a:off x="368300" y="665774"/>
            <a:ext cx="4160762" cy="2330482"/>
          </a:xfrm>
          <a:prstGeom prst="rect">
            <a:avLst/>
          </a:prstGeom>
        </p:spPr>
      </p:pic>
    </p:spTree>
    <p:extLst>
      <p:ext uri="{BB962C8B-B14F-4D97-AF65-F5344CB8AC3E}">
        <p14:creationId xmlns:p14="http://schemas.microsoft.com/office/powerpoint/2010/main" val="2649603500"/>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MLE</a:t>
            </a:r>
            <a:endParaRPr sz="1200" dirty="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44" name="Picture 43">
            <a:extLst>
              <a:ext uri="{FF2B5EF4-FFF2-40B4-BE49-F238E27FC236}">
                <a16:creationId xmlns:a16="http://schemas.microsoft.com/office/drawing/2014/main" id="{64840CFC-36F0-44F7-B987-E481CF6D71B1}"/>
              </a:ext>
            </a:extLst>
          </p:cNvPr>
          <p:cNvPicPr>
            <a:picLocks noChangeAspect="1"/>
          </p:cNvPicPr>
          <p:nvPr/>
        </p:nvPicPr>
        <p:blipFill>
          <a:blip r:embed="rId9"/>
          <a:stretch>
            <a:fillRect/>
          </a:stretch>
        </p:blipFill>
        <p:spPr>
          <a:xfrm>
            <a:off x="139700" y="699340"/>
            <a:ext cx="5349704" cy="1691787"/>
          </a:xfrm>
          <a:prstGeom prst="rect">
            <a:avLst/>
          </a:prstGeom>
        </p:spPr>
      </p:pic>
    </p:spTree>
    <p:extLst>
      <p:ext uri="{BB962C8B-B14F-4D97-AF65-F5344CB8AC3E}">
        <p14:creationId xmlns:p14="http://schemas.microsoft.com/office/powerpoint/2010/main" val="1081190134"/>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386979" y="1502670"/>
            <a:ext cx="298704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Parametric</a:t>
            </a:r>
            <a:r>
              <a:rPr sz="2050" b="1" spc="-125" dirty="0">
                <a:solidFill>
                  <a:srgbClr val="DCB413"/>
                </a:solidFill>
                <a:latin typeface="LM Sans 10"/>
                <a:cs typeface="LM Sans 10"/>
              </a:rPr>
              <a:t> </a:t>
            </a:r>
            <a:r>
              <a:rPr sz="2050" b="1" spc="-10" dirty="0">
                <a:solidFill>
                  <a:srgbClr val="DCB413"/>
                </a:solidFill>
                <a:latin typeface="LM Sans 10"/>
                <a:cs typeface="LM Sans 10"/>
              </a:rPr>
              <a:t>Classification</a:t>
            </a:r>
            <a:endParaRPr sz="2050" dirty="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D3A3-DD81-44D0-98B0-20B6B618A67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D0722A3-0896-40EC-AB16-950E26C5EFDD}"/>
              </a:ext>
            </a:extLst>
          </p:cNvPr>
          <p:cNvSpPr>
            <a:spLocks noGrp="1"/>
          </p:cNvSpPr>
          <p:nvPr>
            <p:ph type="body" idx="1"/>
          </p:nvPr>
        </p:nvSpPr>
        <p:spPr>
          <a:xfrm>
            <a:off x="215900" y="555625"/>
            <a:ext cx="5189220" cy="830997"/>
          </a:xfrm>
        </p:spPr>
        <p:txBody>
          <a:bodyPr/>
          <a:lstStyle/>
          <a:p>
            <a:r>
              <a:rPr lang="en-US" dirty="0"/>
              <a:t>In </a:t>
            </a:r>
            <a:r>
              <a:rPr lang="en-US" b="1" dirty="0"/>
              <a:t>parametric classification</a:t>
            </a:r>
            <a:r>
              <a:rPr lang="en-US" dirty="0"/>
              <a:t>, the goal is to classify data points into one of several predefined classes based on a </a:t>
            </a:r>
            <a:r>
              <a:rPr lang="en-US" b="1" dirty="0"/>
              <a:t>parametric model</a:t>
            </a:r>
            <a:r>
              <a:rPr lang="en-US" dirty="0"/>
              <a:t>.</a:t>
            </a:r>
          </a:p>
        </p:txBody>
      </p:sp>
      <p:pic>
        <p:nvPicPr>
          <p:cNvPr id="5" name="Picture 4">
            <a:extLst>
              <a:ext uri="{FF2B5EF4-FFF2-40B4-BE49-F238E27FC236}">
                <a16:creationId xmlns:a16="http://schemas.microsoft.com/office/drawing/2014/main" id="{C70DE2B9-078B-451B-83CA-03FC7C9FAEFA}"/>
              </a:ext>
            </a:extLst>
          </p:cNvPr>
          <p:cNvPicPr>
            <a:picLocks noChangeAspect="1"/>
          </p:cNvPicPr>
          <p:nvPr/>
        </p:nvPicPr>
        <p:blipFill>
          <a:blip r:embed="rId2"/>
          <a:stretch>
            <a:fillRect/>
          </a:stretch>
        </p:blipFill>
        <p:spPr>
          <a:xfrm>
            <a:off x="406191" y="1800156"/>
            <a:ext cx="4808637" cy="1013548"/>
          </a:xfrm>
          <a:prstGeom prst="rect">
            <a:avLst/>
          </a:prstGeom>
        </p:spPr>
      </p:pic>
    </p:spTree>
    <p:extLst>
      <p:ext uri="{BB962C8B-B14F-4D97-AF65-F5344CB8AC3E}">
        <p14:creationId xmlns:p14="http://schemas.microsoft.com/office/powerpoint/2010/main" val="2591189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82600" y="280299"/>
            <a:ext cx="3768725" cy="471283"/>
          </a:xfrm>
          <a:prstGeom prst="rect">
            <a:avLst/>
          </a:prstGeom>
        </p:spPr>
        <p:txBody>
          <a:bodyPr vert="horz" wrap="square" lIns="0" tIns="12065" rIns="0" bIns="0" rtlCol="0">
            <a:spAutoFit/>
          </a:bodyPr>
          <a:lstStyle/>
          <a:p>
            <a:pPr marL="25400">
              <a:lnSpc>
                <a:spcPct val="100000"/>
              </a:lnSpc>
              <a:spcBef>
                <a:spcPts val="95"/>
              </a:spcBef>
            </a:pPr>
            <a:r>
              <a:rPr sz="1200" b="1" spc="-10" dirty="0">
                <a:solidFill>
                  <a:srgbClr val="0168B4"/>
                </a:solidFill>
                <a:latin typeface="LM Sans 10"/>
                <a:cs typeface="LM Sans 10"/>
              </a:rPr>
              <a:t>Parametric</a:t>
            </a:r>
            <a:r>
              <a:rPr sz="1200" b="1" spc="-35" dirty="0">
                <a:solidFill>
                  <a:srgbClr val="0168B4"/>
                </a:solidFill>
                <a:latin typeface="LM Sans 10"/>
                <a:cs typeface="LM Sans 10"/>
              </a:rPr>
              <a:t> </a:t>
            </a:r>
            <a:r>
              <a:rPr sz="1200" b="1" spc="-10" dirty="0">
                <a:solidFill>
                  <a:srgbClr val="0168B4"/>
                </a:solidFill>
                <a:latin typeface="LM Sans 10"/>
                <a:cs typeface="LM Sans 10"/>
              </a:rPr>
              <a:t>Classification</a:t>
            </a:r>
            <a:endParaRPr sz="1200" dirty="0">
              <a:latin typeface="LM Sans 10"/>
              <a:cs typeface="LM Sans 10"/>
            </a:endParaRPr>
          </a:p>
          <a:p>
            <a:pPr>
              <a:lnSpc>
                <a:spcPct val="100000"/>
              </a:lnSpc>
              <a:spcBef>
                <a:spcPts val="705"/>
              </a:spcBef>
            </a:pPr>
            <a:endParaRPr sz="1200" dirty="0">
              <a:latin typeface="LM Sans 10"/>
              <a:cs typeface="LM Sans 10"/>
            </a:endParaRPr>
          </a:p>
        </p:txBody>
      </p:sp>
      <p:sp>
        <p:nvSpPr>
          <p:cNvPr id="62" name="object 6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64" name="object 6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68" name="Picture 67">
            <a:extLst>
              <a:ext uri="{FF2B5EF4-FFF2-40B4-BE49-F238E27FC236}">
                <a16:creationId xmlns:a16="http://schemas.microsoft.com/office/drawing/2014/main" id="{8BE9BF3C-607E-43AA-89BB-698DEC0D3CBE}"/>
              </a:ext>
            </a:extLst>
          </p:cNvPr>
          <p:cNvPicPr>
            <a:picLocks noChangeAspect="1"/>
          </p:cNvPicPr>
          <p:nvPr/>
        </p:nvPicPr>
        <p:blipFill>
          <a:blip r:embed="rId8"/>
          <a:stretch>
            <a:fillRect/>
          </a:stretch>
        </p:blipFill>
        <p:spPr>
          <a:xfrm>
            <a:off x="1401448" y="827894"/>
            <a:ext cx="3165240" cy="2295054"/>
          </a:xfrm>
          <a:prstGeom prst="rect">
            <a:avLst/>
          </a:prstGeom>
        </p:spPr>
      </p:pic>
      <p:pic>
        <p:nvPicPr>
          <p:cNvPr id="44" name="Picture 43">
            <a:extLst>
              <a:ext uri="{FF2B5EF4-FFF2-40B4-BE49-F238E27FC236}">
                <a16:creationId xmlns:a16="http://schemas.microsoft.com/office/drawing/2014/main" id="{9EF615D8-EF95-4AFF-B549-F5070550EF5F}"/>
              </a:ext>
            </a:extLst>
          </p:cNvPr>
          <p:cNvPicPr>
            <a:picLocks noChangeAspect="1"/>
          </p:cNvPicPr>
          <p:nvPr/>
        </p:nvPicPr>
        <p:blipFill rotWithShape="1">
          <a:blip r:embed="rId9"/>
          <a:srcRect b="21407"/>
          <a:stretch/>
        </p:blipFill>
        <p:spPr>
          <a:xfrm>
            <a:off x="2259197" y="555625"/>
            <a:ext cx="1348954" cy="316078"/>
          </a:xfrm>
          <a:prstGeom prst="rect">
            <a:avLst/>
          </a:prstGeom>
        </p:spPr>
      </p:pic>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2046" y="1081900"/>
            <a:ext cx="5116195" cy="592455"/>
          </a:xfrm>
          <a:custGeom>
            <a:avLst/>
            <a:gdLst/>
            <a:ahLst/>
            <a:cxnLst/>
            <a:rect l="l" t="t" r="r" b="b"/>
            <a:pathLst>
              <a:path w="5116195" h="592455">
                <a:moveTo>
                  <a:pt x="5115915" y="0"/>
                </a:moveTo>
                <a:lnTo>
                  <a:pt x="0" y="0"/>
                </a:lnTo>
                <a:lnTo>
                  <a:pt x="0" y="592188"/>
                </a:lnTo>
                <a:lnTo>
                  <a:pt x="5115915" y="592188"/>
                </a:lnTo>
                <a:lnTo>
                  <a:pt x="5115915" y="0"/>
                </a:lnTo>
                <a:close/>
              </a:path>
            </a:pathLst>
          </a:custGeom>
          <a:solidFill>
            <a:srgbClr val="E3C342"/>
          </a:solidFill>
        </p:spPr>
        <p:txBody>
          <a:bodyPr wrap="square" lIns="0" tIns="0" rIns="0" bIns="0" rtlCol="0"/>
          <a:lstStyle/>
          <a:p>
            <a:endParaRPr/>
          </a:p>
        </p:txBody>
      </p:sp>
      <p:sp>
        <p:nvSpPr>
          <p:cNvPr id="3" name="object 3"/>
          <p:cNvSpPr txBox="1"/>
          <p:nvPr/>
        </p:nvSpPr>
        <p:spPr>
          <a:xfrm>
            <a:off x="983310" y="1064817"/>
            <a:ext cx="4171950" cy="191770"/>
          </a:xfrm>
          <a:prstGeom prst="rect">
            <a:avLst/>
          </a:prstGeom>
        </p:spPr>
        <p:txBody>
          <a:bodyPr vert="horz" wrap="square" lIns="0" tIns="11430" rIns="0" bIns="0" rtlCol="0">
            <a:spAutoFit/>
          </a:bodyPr>
          <a:lstStyle/>
          <a:p>
            <a:pPr marL="12700">
              <a:lnSpc>
                <a:spcPct val="100000"/>
              </a:lnSpc>
              <a:spcBef>
                <a:spcPts val="90"/>
              </a:spcBef>
            </a:pPr>
            <a:r>
              <a:rPr sz="1100" i="1" spc="-10" dirty="0">
                <a:latin typeface="LM Sans 10"/>
                <a:cs typeface="LM Sans 10"/>
              </a:rPr>
              <a:t>There</a:t>
            </a:r>
            <a:r>
              <a:rPr sz="1100" i="1" spc="-65" dirty="0">
                <a:latin typeface="LM Sans 10"/>
                <a:cs typeface="LM Sans 10"/>
              </a:rPr>
              <a:t> </a:t>
            </a:r>
            <a:r>
              <a:rPr sz="1100" i="1" spc="-20" dirty="0">
                <a:latin typeface="LM Sans 10"/>
                <a:cs typeface="LM Sans 10"/>
              </a:rPr>
              <a:t>are</a:t>
            </a:r>
            <a:r>
              <a:rPr sz="1100" i="1" spc="-60" dirty="0">
                <a:latin typeface="LM Sans 10"/>
                <a:cs typeface="LM Sans 10"/>
              </a:rPr>
              <a:t> </a:t>
            </a:r>
            <a:r>
              <a:rPr sz="1100" i="1" dirty="0">
                <a:latin typeface="LM Sans 10"/>
                <a:cs typeface="LM Sans 10"/>
              </a:rPr>
              <a:t>no</a:t>
            </a:r>
            <a:r>
              <a:rPr sz="1100" i="1" spc="-60" dirty="0">
                <a:latin typeface="LM Sans 10"/>
                <a:cs typeface="LM Sans 10"/>
              </a:rPr>
              <a:t> </a:t>
            </a:r>
            <a:r>
              <a:rPr sz="1100" i="1" spc="-20" dirty="0">
                <a:latin typeface="LM Sans 10"/>
                <a:cs typeface="LM Sans 10"/>
              </a:rPr>
              <a:t>secrets</a:t>
            </a:r>
            <a:r>
              <a:rPr sz="1100" i="1" spc="-60" dirty="0">
                <a:latin typeface="LM Sans 10"/>
                <a:cs typeface="LM Sans 10"/>
              </a:rPr>
              <a:t> </a:t>
            </a:r>
            <a:r>
              <a:rPr sz="1100" i="1" dirty="0">
                <a:latin typeface="LM Sans 10"/>
                <a:cs typeface="LM Sans 10"/>
              </a:rPr>
              <a:t>to</a:t>
            </a:r>
            <a:r>
              <a:rPr sz="1100" i="1" spc="-65" dirty="0">
                <a:latin typeface="LM Sans 10"/>
                <a:cs typeface="LM Sans 10"/>
              </a:rPr>
              <a:t> </a:t>
            </a:r>
            <a:r>
              <a:rPr sz="1100" i="1" dirty="0">
                <a:latin typeface="LM Sans 10"/>
                <a:cs typeface="LM Sans 10"/>
              </a:rPr>
              <a:t>success.</a:t>
            </a:r>
            <a:r>
              <a:rPr sz="1100" i="1" spc="75" dirty="0">
                <a:latin typeface="LM Sans 10"/>
                <a:cs typeface="LM Sans 10"/>
              </a:rPr>
              <a:t> </a:t>
            </a:r>
            <a:r>
              <a:rPr sz="1100" i="1" dirty="0">
                <a:latin typeface="LM Sans 10"/>
                <a:cs typeface="LM Sans 10"/>
              </a:rPr>
              <a:t>It</a:t>
            </a:r>
            <a:r>
              <a:rPr sz="1100" i="1" spc="-60" dirty="0">
                <a:latin typeface="LM Sans 10"/>
                <a:cs typeface="LM Sans 10"/>
              </a:rPr>
              <a:t> </a:t>
            </a:r>
            <a:r>
              <a:rPr sz="1100" i="1" dirty="0">
                <a:latin typeface="LM Sans 10"/>
                <a:cs typeface="LM Sans 10"/>
              </a:rPr>
              <a:t>is</a:t>
            </a:r>
            <a:r>
              <a:rPr sz="1100" i="1" spc="-65" dirty="0">
                <a:latin typeface="LM Sans 10"/>
                <a:cs typeface="LM Sans 10"/>
              </a:rPr>
              <a:t> </a:t>
            </a:r>
            <a:r>
              <a:rPr sz="1100" i="1" dirty="0">
                <a:latin typeface="LM Sans 10"/>
                <a:cs typeface="LM Sans 10"/>
              </a:rPr>
              <a:t>the</a:t>
            </a:r>
            <a:r>
              <a:rPr sz="1100" i="1" spc="-60" dirty="0">
                <a:latin typeface="LM Sans 10"/>
                <a:cs typeface="LM Sans 10"/>
              </a:rPr>
              <a:t> </a:t>
            </a:r>
            <a:r>
              <a:rPr sz="1100" i="1" spc="-10" dirty="0">
                <a:latin typeface="LM Sans 10"/>
                <a:cs typeface="LM Sans 10"/>
              </a:rPr>
              <a:t>result</a:t>
            </a:r>
            <a:r>
              <a:rPr sz="1100" i="1" spc="-60" dirty="0">
                <a:latin typeface="LM Sans 10"/>
                <a:cs typeface="LM Sans 10"/>
              </a:rPr>
              <a:t> </a:t>
            </a:r>
            <a:r>
              <a:rPr sz="1100" i="1" dirty="0">
                <a:latin typeface="LM Sans 10"/>
                <a:cs typeface="LM Sans 10"/>
              </a:rPr>
              <a:t>of</a:t>
            </a:r>
            <a:r>
              <a:rPr sz="1100" i="1" spc="-55" dirty="0">
                <a:latin typeface="LM Sans 10"/>
                <a:cs typeface="LM Sans 10"/>
              </a:rPr>
              <a:t> </a:t>
            </a:r>
            <a:r>
              <a:rPr sz="1100" i="1" spc="-20" dirty="0">
                <a:latin typeface="LM Sans 10"/>
                <a:cs typeface="LM Sans 10"/>
              </a:rPr>
              <a:t>preparation,</a:t>
            </a:r>
            <a:r>
              <a:rPr sz="1100" i="1" spc="-55" dirty="0">
                <a:latin typeface="LM Sans 10"/>
                <a:cs typeface="LM Sans 10"/>
              </a:rPr>
              <a:t> </a:t>
            </a:r>
            <a:r>
              <a:rPr sz="1100" i="1" spc="-20" dirty="0">
                <a:latin typeface="LM Sans 10"/>
                <a:cs typeface="LM Sans 10"/>
              </a:rPr>
              <a:t>hard</a:t>
            </a:r>
            <a:r>
              <a:rPr sz="1100" i="1" spc="-55" dirty="0">
                <a:latin typeface="LM Sans 10"/>
                <a:cs typeface="LM Sans 10"/>
              </a:rPr>
              <a:t> </a:t>
            </a:r>
            <a:r>
              <a:rPr sz="1100" i="1" spc="-10" dirty="0">
                <a:latin typeface="LM Sans 10"/>
                <a:cs typeface="LM Sans 10"/>
              </a:rPr>
              <a:t>work,</a:t>
            </a:r>
            <a:endParaRPr sz="1100">
              <a:latin typeface="LM Sans 10"/>
              <a:cs typeface="LM Sans 10"/>
            </a:endParaRPr>
          </a:p>
        </p:txBody>
      </p:sp>
      <p:sp>
        <p:nvSpPr>
          <p:cNvPr id="4" name="object 4"/>
          <p:cNvSpPr txBox="1"/>
          <p:nvPr/>
        </p:nvSpPr>
        <p:spPr>
          <a:xfrm>
            <a:off x="624395" y="1236889"/>
            <a:ext cx="1487170" cy="191770"/>
          </a:xfrm>
          <a:prstGeom prst="rect">
            <a:avLst/>
          </a:prstGeom>
        </p:spPr>
        <p:txBody>
          <a:bodyPr vert="horz" wrap="square" lIns="0" tIns="11430" rIns="0" bIns="0" rtlCol="0">
            <a:spAutoFit/>
          </a:bodyPr>
          <a:lstStyle/>
          <a:p>
            <a:pPr marL="12700">
              <a:lnSpc>
                <a:spcPct val="100000"/>
              </a:lnSpc>
              <a:spcBef>
                <a:spcPts val="90"/>
              </a:spcBef>
            </a:pPr>
            <a:r>
              <a:rPr sz="1100" i="1" dirty="0">
                <a:latin typeface="LM Sans 10"/>
                <a:cs typeface="LM Sans 10"/>
              </a:rPr>
              <a:t>and</a:t>
            </a:r>
            <a:r>
              <a:rPr sz="1100" i="1" spc="-40" dirty="0">
                <a:latin typeface="LM Sans 10"/>
                <a:cs typeface="LM Sans 10"/>
              </a:rPr>
              <a:t> </a:t>
            </a:r>
            <a:r>
              <a:rPr sz="1100" i="1" dirty="0">
                <a:latin typeface="LM Sans 10"/>
                <a:cs typeface="LM Sans 10"/>
              </a:rPr>
              <a:t>learning</a:t>
            </a:r>
            <a:r>
              <a:rPr sz="1100" i="1" spc="-40" dirty="0">
                <a:latin typeface="LM Sans 10"/>
                <a:cs typeface="LM Sans 10"/>
              </a:rPr>
              <a:t> </a:t>
            </a:r>
            <a:r>
              <a:rPr sz="1100" i="1" dirty="0">
                <a:latin typeface="LM Sans 10"/>
                <a:cs typeface="LM Sans 10"/>
              </a:rPr>
              <a:t>from</a:t>
            </a:r>
            <a:r>
              <a:rPr sz="1100" i="1" spc="-40" dirty="0">
                <a:latin typeface="LM Sans 10"/>
                <a:cs typeface="LM Sans 10"/>
              </a:rPr>
              <a:t> </a:t>
            </a:r>
            <a:r>
              <a:rPr sz="1100" i="1" spc="-10" dirty="0">
                <a:latin typeface="LM Sans 10"/>
                <a:cs typeface="LM Sans 10"/>
              </a:rPr>
              <a:t>failure.</a:t>
            </a:r>
            <a:endParaRPr sz="1100">
              <a:latin typeface="LM Sans 10"/>
              <a:cs typeface="LM Sans 10"/>
            </a:endParaRPr>
          </a:p>
        </p:txBody>
      </p:sp>
      <p:sp>
        <p:nvSpPr>
          <p:cNvPr id="5" name="object 5"/>
          <p:cNvSpPr txBox="1">
            <a:spLocks noGrp="1"/>
          </p:cNvSpPr>
          <p:nvPr>
            <p:ph type="title"/>
          </p:nvPr>
        </p:nvSpPr>
        <p:spPr>
          <a:xfrm>
            <a:off x="493915" y="892740"/>
            <a:ext cx="968375" cy="857250"/>
          </a:xfrm>
          <a:prstGeom prst="rect">
            <a:avLst/>
          </a:prstGeom>
        </p:spPr>
        <p:txBody>
          <a:bodyPr vert="horz" wrap="square" lIns="0" tIns="13335" rIns="0" bIns="0" rtlCol="0">
            <a:spAutoFit/>
          </a:bodyPr>
          <a:lstStyle/>
          <a:p>
            <a:pPr marL="12700">
              <a:lnSpc>
                <a:spcPct val="100000"/>
              </a:lnSpc>
              <a:spcBef>
                <a:spcPts val="105"/>
              </a:spcBef>
              <a:tabLst>
                <a:tab pos="586105" algn="l"/>
              </a:tabLst>
            </a:pPr>
            <a:r>
              <a:rPr sz="5450" i="1" spc="-800" dirty="0">
                <a:solidFill>
                  <a:srgbClr val="000000"/>
                </a:solidFill>
                <a:latin typeface="LM Sans 10"/>
                <a:cs typeface="LM Sans 10"/>
              </a:rPr>
              <a:t>“</a:t>
            </a:r>
            <a:r>
              <a:rPr sz="1100" i="1" spc="65" dirty="0">
                <a:solidFill>
                  <a:srgbClr val="000000"/>
                </a:solidFill>
                <a:latin typeface="LM Sans 10"/>
                <a:cs typeface="LM Sans 10"/>
              </a:rPr>
              <a:t>Coli</a:t>
            </a:r>
            <a:r>
              <a:rPr sz="1100" i="1" spc="-3210" dirty="0">
                <a:solidFill>
                  <a:srgbClr val="000000"/>
                </a:solidFill>
                <a:latin typeface="LM Sans 10"/>
                <a:cs typeface="LM Sans 10"/>
              </a:rPr>
              <a:t>n</a:t>
            </a:r>
            <a:r>
              <a:rPr sz="1100" i="1" spc="65" dirty="0">
                <a:solidFill>
                  <a:srgbClr val="000000"/>
                </a:solidFill>
                <a:latin typeface="LM Sans 10"/>
                <a:cs typeface="LM Sans 10"/>
              </a:rPr>
              <a:t>–</a:t>
            </a:r>
            <a:r>
              <a:rPr sz="1100" i="1" dirty="0">
                <a:solidFill>
                  <a:srgbClr val="000000"/>
                </a:solidFill>
                <a:latin typeface="LM Sans 10"/>
                <a:cs typeface="LM Sans 10"/>
              </a:rPr>
              <a:t>	</a:t>
            </a:r>
            <a:r>
              <a:rPr sz="1100" i="1" spc="-10" dirty="0">
                <a:solidFill>
                  <a:srgbClr val="000000"/>
                </a:solidFill>
                <a:latin typeface="LM Sans 10"/>
                <a:cs typeface="LM Sans 10"/>
              </a:rPr>
              <a:t>Powell</a:t>
            </a:r>
            <a:endParaRPr sz="1100">
              <a:latin typeface="LM Sans 10"/>
              <a:cs typeface="LM Sans 10"/>
            </a:endParaRPr>
          </a:p>
        </p:txBody>
      </p:sp>
      <p:sp>
        <p:nvSpPr>
          <p:cNvPr id="6" name="object 6"/>
          <p:cNvSpPr txBox="1"/>
          <p:nvPr/>
        </p:nvSpPr>
        <p:spPr>
          <a:xfrm>
            <a:off x="4778870" y="1272457"/>
            <a:ext cx="372110" cy="857250"/>
          </a:xfrm>
          <a:prstGeom prst="rect">
            <a:avLst/>
          </a:prstGeom>
        </p:spPr>
        <p:txBody>
          <a:bodyPr vert="horz" wrap="square" lIns="0" tIns="13335" rIns="0" bIns="0" rtlCol="0">
            <a:spAutoFit/>
          </a:bodyPr>
          <a:lstStyle/>
          <a:p>
            <a:pPr marL="12700">
              <a:lnSpc>
                <a:spcPct val="100000"/>
              </a:lnSpc>
              <a:spcBef>
                <a:spcPts val="105"/>
              </a:spcBef>
            </a:pPr>
            <a:r>
              <a:rPr sz="5450" i="1" spc="75" dirty="0">
                <a:latin typeface="LM Sans 10"/>
                <a:cs typeface="LM Sans 10"/>
              </a:rPr>
              <a:t>”</a:t>
            </a:r>
            <a:endParaRPr sz="5450">
              <a:latin typeface="LM Sans 10"/>
              <a:cs typeface="LM Sans 10"/>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83" name="object 8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85" name="object 8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87" name="Picture 86">
            <a:extLst>
              <a:ext uri="{FF2B5EF4-FFF2-40B4-BE49-F238E27FC236}">
                <a16:creationId xmlns:a16="http://schemas.microsoft.com/office/drawing/2014/main" id="{72FD598C-9B08-4DC1-8358-AC4FE27921B0}"/>
              </a:ext>
            </a:extLst>
          </p:cNvPr>
          <p:cNvPicPr>
            <a:picLocks noChangeAspect="1"/>
          </p:cNvPicPr>
          <p:nvPr/>
        </p:nvPicPr>
        <p:blipFill>
          <a:blip r:embed="rId8"/>
          <a:stretch>
            <a:fillRect/>
          </a:stretch>
        </p:blipFill>
        <p:spPr>
          <a:xfrm>
            <a:off x="293673" y="250403"/>
            <a:ext cx="4712095" cy="2722190"/>
          </a:xfrm>
          <a:prstGeom prst="rect">
            <a:avLst/>
          </a:prstGeom>
        </p:spPr>
      </p:pic>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359994" y="440577"/>
            <a:ext cx="2818263" cy="2290531"/>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359994" y="440696"/>
            <a:ext cx="2835643" cy="2290413"/>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461105" y="502533"/>
            <a:ext cx="2321433" cy="2210004"/>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530769" y="1482261"/>
            <a:ext cx="2699385"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Parametric</a:t>
            </a:r>
            <a:r>
              <a:rPr sz="2050" b="1" spc="-125" dirty="0">
                <a:solidFill>
                  <a:srgbClr val="DCB413"/>
                </a:solidFill>
                <a:latin typeface="LM Sans 10"/>
                <a:cs typeface="LM Sans 10"/>
              </a:rPr>
              <a:t> </a:t>
            </a:r>
            <a:r>
              <a:rPr sz="2050" b="1" spc="-10" dirty="0">
                <a:solidFill>
                  <a:srgbClr val="DCB413"/>
                </a:solidFill>
                <a:latin typeface="LM Sans 10"/>
                <a:cs typeface="LM Sans 10"/>
              </a:rPr>
              <a:t>Regression</a:t>
            </a:r>
            <a:endParaRPr sz="2050" dirty="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FCBDC-C118-4E56-B9E5-8BF7AFBCA69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1E23BC8-8AA2-4072-965E-69C30F4636B8}"/>
              </a:ext>
            </a:extLst>
          </p:cNvPr>
          <p:cNvSpPr>
            <a:spLocks noGrp="1"/>
          </p:cNvSpPr>
          <p:nvPr>
            <p:ph type="body" idx="1"/>
          </p:nvPr>
        </p:nvSpPr>
        <p:spPr>
          <a:xfrm>
            <a:off x="288290" y="403225"/>
            <a:ext cx="5189220" cy="1661993"/>
          </a:xfrm>
        </p:spPr>
        <p:txBody>
          <a:bodyPr/>
          <a:lstStyle/>
          <a:p>
            <a:r>
              <a:rPr lang="en-US" b="1" dirty="0"/>
              <a:t>Parametric regression</a:t>
            </a:r>
            <a:r>
              <a:rPr lang="en-US" dirty="0"/>
              <a:t> is a type of regression analysis where we assume that the relationship between the independent variables (predictors) and the dependent variable (target) can be modeled by a specific functional form, typically characterized by a finite set of parameters.</a:t>
            </a:r>
          </a:p>
        </p:txBody>
      </p:sp>
    </p:spTree>
    <p:extLst>
      <p:ext uri="{BB962C8B-B14F-4D97-AF65-F5344CB8AC3E}">
        <p14:creationId xmlns:p14="http://schemas.microsoft.com/office/powerpoint/2010/main" val="3263077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69900" y="280299"/>
            <a:ext cx="2026920" cy="1351915"/>
          </a:xfrm>
          <a:prstGeom prst="rect">
            <a:avLst/>
          </a:prstGeom>
        </p:spPr>
        <p:txBody>
          <a:bodyPr vert="horz" wrap="square" lIns="0" tIns="12065" rIns="0" bIns="0" rtlCol="0">
            <a:spAutoFit/>
          </a:bodyPr>
          <a:lstStyle/>
          <a:p>
            <a:pPr marL="38100">
              <a:lnSpc>
                <a:spcPct val="100000"/>
              </a:lnSpc>
              <a:spcBef>
                <a:spcPts val="95"/>
              </a:spcBef>
            </a:pPr>
            <a:r>
              <a:rPr sz="1200" b="1" spc="-10" dirty="0">
                <a:solidFill>
                  <a:srgbClr val="0168B4"/>
                </a:solidFill>
                <a:latin typeface="LM Sans 10"/>
                <a:cs typeface="LM Sans 10"/>
              </a:rPr>
              <a:t>Regression</a:t>
            </a:r>
            <a:endParaRPr sz="1200" dirty="0">
              <a:latin typeface="LM Sans 10"/>
              <a:cs typeface="LM Sans 10"/>
            </a:endParaRPr>
          </a:p>
          <a:p>
            <a:pPr>
              <a:lnSpc>
                <a:spcPct val="100000"/>
              </a:lnSpc>
              <a:spcBef>
                <a:spcPts val="1005"/>
              </a:spcBef>
            </a:pPr>
            <a:endParaRPr sz="1200" dirty="0">
              <a:latin typeface="LM Sans 10"/>
              <a:cs typeface="LM Sans 10"/>
            </a:endParaRPr>
          </a:p>
          <a:p>
            <a:pPr marL="565150" indent="-175260">
              <a:lnSpc>
                <a:spcPct val="100000"/>
              </a:lnSpc>
              <a:buClr>
                <a:srgbClr val="DCB413"/>
              </a:buClr>
              <a:buFont typeface="Arial"/>
              <a:buChar char="■"/>
              <a:tabLst>
                <a:tab pos="565150" algn="l"/>
              </a:tabLst>
            </a:pPr>
            <a:r>
              <a:rPr sz="1100" i="1" spc="60" dirty="0">
                <a:solidFill>
                  <a:srgbClr val="0168B4"/>
                </a:solidFill>
                <a:latin typeface="Liberation Serif"/>
                <a:cs typeface="Liberation Serif"/>
              </a:rPr>
              <a:t>r</a:t>
            </a:r>
            <a:r>
              <a:rPr sz="1100" i="1" spc="45" dirty="0">
                <a:solidFill>
                  <a:srgbClr val="0168B4"/>
                </a:solidFill>
                <a:latin typeface="Liberation Serif"/>
                <a:cs typeface="Liberation Serif"/>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i="1" spc="229" dirty="0">
                <a:solidFill>
                  <a:srgbClr val="0168B4"/>
                </a:solidFill>
                <a:latin typeface="Liberation Serif"/>
                <a:cs typeface="Liberation Serif"/>
              </a:rPr>
              <a:t>f</a:t>
            </a:r>
            <a:r>
              <a:rPr sz="1100" i="1" spc="-160" dirty="0">
                <a:solidFill>
                  <a:srgbClr val="0168B4"/>
                </a:solidFill>
                <a:latin typeface="Liberation Serif"/>
                <a:cs typeface="Liberation Serif"/>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spc="120" dirty="0">
                <a:solidFill>
                  <a:srgbClr val="0168B4"/>
                </a:solidFill>
                <a:latin typeface="Symbola"/>
                <a:cs typeface="Symbola"/>
              </a:rPr>
              <a:t>)</a:t>
            </a:r>
            <a:r>
              <a:rPr sz="1100" spc="-40" dirty="0">
                <a:solidFill>
                  <a:srgbClr val="0168B4"/>
                </a:solidFill>
                <a:latin typeface="Symbola"/>
                <a:cs typeface="Symbola"/>
              </a:rPr>
              <a:t> </a:t>
            </a:r>
            <a:r>
              <a:rPr sz="1100" dirty="0">
                <a:solidFill>
                  <a:srgbClr val="0168B4"/>
                </a:solidFill>
                <a:latin typeface="TeX Gyre Adventor"/>
                <a:cs typeface="TeX Gyre Adventor"/>
              </a:rPr>
              <a:t>+</a:t>
            </a:r>
            <a:r>
              <a:rPr sz="1100" spc="-70" dirty="0">
                <a:solidFill>
                  <a:srgbClr val="0168B4"/>
                </a:solidFill>
                <a:latin typeface="TeX Gyre Adventor"/>
                <a:cs typeface="TeX Gyre Adventor"/>
              </a:rPr>
              <a:t> </a:t>
            </a:r>
            <a:r>
              <a:rPr sz="1100" i="1" spc="-50" dirty="0">
                <a:solidFill>
                  <a:srgbClr val="0168B4"/>
                </a:solidFill>
                <a:latin typeface="Liberation Serif"/>
                <a:cs typeface="Liberation Serif"/>
              </a:rPr>
              <a:t>ϵ</a:t>
            </a:r>
            <a:endParaRPr sz="1100" dirty="0">
              <a:latin typeface="Liberation Serif"/>
              <a:cs typeface="Liberation Serif"/>
            </a:endParaRPr>
          </a:p>
          <a:p>
            <a:pPr marL="565150" indent="-175260">
              <a:lnSpc>
                <a:spcPct val="100000"/>
              </a:lnSpc>
              <a:spcBef>
                <a:spcPts val="335"/>
              </a:spcBef>
              <a:buClr>
                <a:srgbClr val="DCB413"/>
              </a:buClr>
              <a:buFont typeface="Arial"/>
              <a:buChar char="■"/>
              <a:tabLst>
                <a:tab pos="565150" algn="l"/>
              </a:tabLst>
            </a:pPr>
            <a:r>
              <a:rPr sz="1100" spc="-10" dirty="0">
                <a:latin typeface="LM Sans 10"/>
                <a:cs typeface="LM Sans 10"/>
              </a:rPr>
              <a:t>estimator</a:t>
            </a:r>
            <a:r>
              <a:rPr sz="1100" spc="-30" dirty="0">
                <a:latin typeface="LM Sans 10"/>
                <a:cs typeface="LM Sans 10"/>
              </a:rPr>
              <a:t> </a:t>
            </a:r>
            <a:r>
              <a:rPr sz="1100" i="1" spc="60" dirty="0">
                <a:solidFill>
                  <a:srgbClr val="0168B4"/>
                </a:solidFill>
                <a:latin typeface="Liberation Serif"/>
                <a:cs typeface="Liberation Serif"/>
              </a:rPr>
              <a:t>g</a:t>
            </a:r>
            <a:r>
              <a:rPr sz="1100" spc="60" dirty="0">
                <a:solidFill>
                  <a:srgbClr val="0168B4"/>
                </a:solidFill>
                <a:latin typeface="Symbola"/>
                <a:cs typeface="Symbola"/>
              </a:rPr>
              <a:t>(</a:t>
            </a:r>
            <a:r>
              <a:rPr sz="1100" i="1" spc="60" dirty="0" err="1">
                <a:solidFill>
                  <a:srgbClr val="0168B4"/>
                </a:solidFill>
                <a:latin typeface="Liberation Serif"/>
                <a:cs typeface="Liberation Serif"/>
              </a:rPr>
              <a:t>x</a:t>
            </a:r>
            <a:r>
              <a:rPr sz="1100" spc="60" dirty="0" err="1">
                <a:solidFill>
                  <a:srgbClr val="0168B4"/>
                </a:solidFill>
                <a:latin typeface="Symbola"/>
                <a:cs typeface="Symbola"/>
              </a:rPr>
              <a:t>∣</a:t>
            </a:r>
            <a:r>
              <a:rPr sz="1100" i="1" spc="60" dirty="0" err="1">
                <a:solidFill>
                  <a:srgbClr val="0168B4"/>
                </a:solidFill>
                <a:latin typeface="Liberation Serif"/>
                <a:cs typeface="Liberation Serif"/>
              </a:rPr>
              <a:t>θ</a:t>
            </a:r>
            <a:r>
              <a:rPr sz="1100" spc="60" dirty="0">
                <a:solidFill>
                  <a:srgbClr val="0168B4"/>
                </a:solidFill>
                <a:latin typeface="Symbola"/>
                <a:cs typeface="Symbola"/>
              </a:rPr>
              <a:t>)</a:t>
            </a:r>
            <a:endParaRPr sz="1100" dirty="0">
              <a:latin typeface="Symbola"/>
              <a:cs typeface="Symbola"/>
            </a:endParaRPr>
          </a:p>
          <a:p>
            <a:pPr marL="565150" indent="-175260">
              <a:lnSpc>
                <a:spcPct val="100000"/>
              </a:lnSpc>
              <a:spcBef>
                <a:spcPts val="335"/>
              </a:spcBef>
              <a:buClr>
                <a:srgbClr val="DCB413"/>
              </a:buClr>
              <a:buFont typeface="Arial"/>
              <a:buChar char="■"/>
              <a:tabLst>
                <a:tab pos="565150" algn="l"/>
              </a:tabLst>
            </a:pPr>
            <a:r>
              <a:rPr sz="1100" i="1" dirty="0">
                <a:solidFill>
                  <a:srgbClr val="0168B4"/>
                </a:solidFill>
                <a:latin typeface="Liberation Serif"/>
                <a:cs typeface="Liberation Serif"/>
              </a:rPr>
              <a:t>ϵ</a:t>
            </a:r>
            <a:r>
              <a:rPr sz="1100" i="1" spc="70" dirty="0">
                <a:solidFill>
                  <a:srgbClr val="0168B4"/>
                </a:solidFill>
                <a:latin typeface="Liberation Serif"/>
                <a:cs typeface="Liberation Serif"/>
              </a:rPr>
              <a:t> </a:t>
            </a:r>
            <a:r>
              <a:rPr sz="1100" dirty="0">
                <a:solidFill>
                  <a:srgbClr val="0168B4"/>
                </a:solidFill>
                <a:latin typeface="Asana Math"/>
                <a:cs typeface="Asana Math"/>
              </a:rPr>
              <a:t>∼</a:t>
            </a:r>
            <a:r>
              <a:rPr sz="1100" spc="75" dirty="0">
                <a:solidFill>
                  <a:srgbClr val="0168B4"/>
                </a:solidFill>
                <a:latin typeface="Asana Math"/>
                <a:cs typeface="Asana Math"/>
              </a:rPr>
              <a:t> </a:t>
            </a:r>
            <a:r>
              <a:rPr sz="1100" i="1" dirty="0">
                <a:solidFill>
                  <a:srgbClr val="0168B4"/>
                </a:solidFill>
                <a:latin typeface="Georgia"/>
                <a:cs typeface="Georgia"/>
              </a:rPr>
              <a:t>N</a:t>
            </a:r>
            <a:r>
              <a:rPr sz="1100" i="1" spc="-80" dirty="0">
                <a:solidFill>
                  <a:srgbClr val="0168B4"/>
                </a:solidFill>
                <a:latin typeface="Georgia"/>
                <a:cs typeface="Georgia"/>
              </a:rPr>
              <a:t> </a:t>
            </a:r>
            <a:r>
              <a:rPr sz="1100" dirty="0">
                <a:solidFill>
                  <a:srgbClr val="0168B4"/>
                </a:solidFill>
                <a:latin typeface="Symbola"/>
                <a:cs typeface="Symbola"/>
              </a:rPr>
              <a:t>(</a:t>
            </a:r>
            <a:r>
              <a:rPr sz="1100" dirty="0">
                <a:solidFill>
                  <a:srgbClr val="0168B4"/>
                </a:solidFill>
                <a:latin typeface="LM Roman 10"/>
                <a:cs typeface="LM Roman 10"/>
              </a:rPr>
              <a:t>0</a:t>
            </a:r>
            <a:r>
              <a:rPr sz="1100" i="1" dirty="0">
                <a:solidFill>
                  <a:srgbClr val="0168B4"/>
                </a:solidFill>
                <a:latin typeface="Liberation Serif"/>
                <a:cs typeface="Liberation Serif"/>
              </a:rPr>
              <a:t>,</a:t>
            </a:r>
            <a:r>
              <a:rPr sz="1100" i="1" spc="-65" dirty="0">
                <a:solidFill>
                  <a:srgbClr val="0168B4"/>
                </a:solidFill>
                <a:latin typeface="Liberation Serif"/>
                <a:cs typeface="Liberation Serif"/>
              </a:rPr>
              <a:t> </a:t>
            </a:r>
            <a:r>
              <a:rPr sz="1100" i="1" spc="65" dirty="0">
                <a:solidFill>
                  <a:srgbClr val="0168B4"/>
                </a:solidFill>
                <a:latin typeface="Liberation Serif"/>
                <a:cs typeface="Liberation Serif"/>
              </a:rPr>
              <a:t>σ</a:t>
            </a:r>
            <a:r>
              <a:rPr sz="1200" spc="97" baseline="38194" dirty="0">
                <a:solidFill>
                  <a:srgbClr val="0168B4"/>
                </a:solidFill>
                <a:latin typeface="Trebuchet MS"/>
                <a:cs typeface="Trebuchet MS"/>
              </a:rPr>
              <a:t>2</a:t>
            </a:r>
            <a:r>
              <a:rPr sz="1100" spc="65" dirty="0">
                <a:solidFill>
                  <a:srgbClr val="0168B4"/>
                </a:solidFill>
                <a:latin typeface="Symbola"/>
                <a:cs typeface="Symbola"/>
              </a:rPr>
              <a:t>)</a:t>
            </a:r>
            <a:endParaRPr sz="1100" dirty="0">
              <a:latin typeface="Symbola"/>
              <a:cs typeface="Symbola"/>
            </a:endParaRPr>
          </a:p>
          <a:p>
            <a:pPr marL="565150" indent="-175260">
              <a:lnSpc>
                <a:spcPct val="100000"/>
              </a:lnSpc>
              <a:spcBef>
                <a:spcPts val="334"/>
              </a:spcBef>
              <a:buClr>
                <a:srgbClr val="DCB413"/>
              </a:buClr>
              <a:buFont typeface="Arial"/>
              <a:buChar char="■"/>
              <a:tabLst>
                <a:tab pos="565150" algn="l"/>
              </a:tabLst>
            </a:pPr>
            <a:r>
              <a:rPr sz="1100" i="1" spc="80" dirty="0">
                <a:solidFill>
                  <a:srgbClr val="0168B4"/>
                </a:solidFill>
                <a:latin typeface="Liberation Serif"/>
                <a:cs typeface="Liberation Serif"/>
              </a:rPr>
              <a:t>p</a:t>
            </a:r>
            <a:r>
              <a:rPr sz="1100" spc="80" dirty="0">
                <a:solidFill>
                  <a:srgbClr val="0168B4"/>
                </a:solidFill>
                <a:latin typeface="Symbola"/>
                <a:cs typeface="Symbola"/>
              </a:rPr>
              <a:t>(</a:t>
            </a:r>
            <a:r>
              <a:rPr sz="1100" i="1" spc="80" dirty="0">
                <a:solidFill>
                  <a:srgbClr val="0168B4"/>
                </a:solidFill>
                <a:latin typeface="Liberation Serif"/>
                <a:cs typeface="Liberation Serif"/>
              </a:rPr>
              <a:t>r</a:t>
            </a:r>
            <a:r>
              <a:rPr sz="1100" spc="80" dirty="0">
                <a:solidFill>
                  <a:srgbClr val="0168B4"/>
                </a:solidFill>
                <a:latin typeface="Symbola"/>
                <a:cs typeface="Symbola"/>
              </a:rPr>
              <a:t>∣</a:t>
            </a:r>
            <a:r>
              <a:rPr sz="1100" i="1" spc="80" dirty="0">
                <a:solidFill>
                  <a:srgbClr val="0168B4"/>
                </a:solidFill>
                <a:latin typeface="Liberation Serif"/>
                <a:cs typeface="Liberation Serif"/>
              </a:rPr>
              <a:t>x</a:t>
            </a:r>
            <a:r>
              <a:rPr sz="1100" spc="80" dirty="0">
                <a:solidFill>
                  <a:srgbClr val="0168B4"/>
                </a:solidFill>
                <a:latin typeface="Symbola"/>
                <a:cs typeface="Symbola"/>
              </a:rPr>
              <a:t>)</a:t>
            </a:r>
            <a:r>
              <a:rPr sz="1100" spc="40" dirty="0">
                <a:solidFill>
                  <a:srgbClr val="0168B4"/>
                </a:solidFill>
                <a:latin typeface="Symbola"/>
                <a:cs typeface="Symbola"/>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i="1" dirty="0">
                <a:solidFill>
                  <a:srgbClr val="0168B4"/>
                </a:solidFill>
                <a:latin typeface="Georgia"/>
                <a:cs typeface="Georgia"/>
              </a:rPr>
              <a:t>N</a:t>
            </a:r>
            <a:r>
              <a:rPr sz="1100" i="1" spc="-95" dirty="0">
                <a:solidFill>
                  <a:srgbClr val="0168B4"/>
                </a:solidFill>
                <a:latin typeface="Georgia"/>
                <a:cs typeface="Georgia"/>
              </a:rPr>
              <a:t> </a:t>
            </a:r>
            <a:r>
              <a:rPr sz="1100" spc="70" dirty="0">
                <a:solidFill>
                  <a:srgbClr val="0168B4"/>
                </a:solidFill>
                <a:latin typeface="Symbola"/>
                <a:cs typeface="Symbola"/>
              </a:rPr>
              <a:t>(</a:t>
            </a:r>
            <a:r>
              <a:rPr sz="1100" i="1" spc="70" dirty="0">
                <a:solidFill>
                  <a:srgbClr val="0168B4"/>
                </a:solidFill>
                <a:latin typeface="Liberation Serif"/>
                <a:cs typeface="Liberation Serif"/>
              </a:rPr>
              <a:t>g</a:t>
            </a:r>
            <a:r>
              <a:rPr sz="1100" spc="70" dirty="0">
                <a:solidFill>
                  <a:srgbClr val="0168B4"/>
                </a:solidFill>
                <a:latin typeface="Symbola"/>
                <a:cs typeface="Symbola"/>
              </a:rPr>
              <a:t>(</a:t>
            </a:r>
            <a:r>
              <a:rPr sz="1100" i="1" spc="70" dirty="0">
                <a:solidFill>
                  <a:srgbClr val="0168B4"/>
                </a:solidFill>
                <a:latin typeface="Liberation Serif"/>
                <a:cs typeface="Liberation Serif"/>
              </a:rPr>
              <a:t>x</a:t>
            </a:r>
            <a:r>
              <a:rPr sz="1100" spc="70" dirty="0">
                <a:solidFill>
                  <a:srgbClr val="0168B4"/>
                </a:solidFill>
                <a:latin typeface="Symbola"/>
                <a:cs typeface="Symbola"/>
              </a:rPr>
              <a:t>∣</a:t>
            </a:r>
            <a:r>
              <a:rPr sz="1100" i="1" spc="70" dirty="0">
                <a:solidFill>
                  <a:srgbClr val="0168B4"/>
                </a:solidFill>
                <a:latin typeface="Liberation Serif"/>
                <a:cs typeface="Liberation Serif"/>
              </a:rPr>
              <a:t>θ</a:t>
            </a:r>
            <a:r>
              <a:rPr sz="1100" spc="70" dirty="0">
                <a:solidFill>
                  <a:srgbClr val="0168B4"/>
                </a:solidFill>
                <a:latin typeface="Symbola"/>
                <a:cs typeface="Symbola"/>
              </a:rPr>
              <a:t>)</a:t>
            </a:r>
            <a:r>
              <a:rPr sz="1100" i="1" spc="70"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spc="65" dirty="0">
                <a:solidFill>
                  <a:srgbClr val="0168B4"/>
                </a:solidFill>
                <a:latin typeface="Liberation Serif"/>
                <a:cs typeface="Liberation Serif"/>
              </a:rPr>
              <a:t>σ</a:t>
            </a:r>
            <a:r>
              <a:rPr sz="1200" spc="97" baseline="38194" dirty="0">
                <a:solidFill>
                  <a:srgbClr val="0168B4"/>
                </a:solidFill>
                <a:latin typeface="Trebuchet MS"/>
                <a:cs typeface="Trebuchet MS"/>
              </a:rPr>
              <a:t>2</a:t>
            </a:r>
            <a:r>
              <a:rPr sz="1100" spc="65" dirty="0">
                <a:solidFill>
                  <a:srgbClr val="0168B4"/>
                </a:solidFill>
                <a:latin typeface="Symbola"/>
                <a:cs typeface="Symbola"/>
              </a:rPr>
              <a:t>)</a:t>
            </a:r>
            <a:endParaRPr sz="1100" dirty="0">
              <a:latin typeface="Symbola"/>
              <a:cs typeface="Symbola"/>
            </a:endParaRPr>
          </a:p>
        </p:txBody>
      </p:sp>
      <p:sp>
        <p:nvSpPr>
          <p:cNvPr id="43" name="object 43"/>
          <p:cNvSpPr txBox="1"/>
          <p:nvPr/>
        </p:nvSpPr>
        <p:spPr>
          <a:xfrm>
            <a:off x="1277289" y="2026258"/>
            <a:ext cx="185420" cy="147320"/>
          </a:xfrm>
          <a:prstGeom prst="rect">
            <a:avLst/>
          </a:prstGeom>
        </p:spPr>
        <p:txBody>
          <a:bodyPr vert="horz" wrap="square" lIns="0" tIns="12065" rIns="0" bIns="0" rtlCol="0">
            <a:spAutoFit/>
          </a:bodyPr>
          <a:lstStyle/>
          <a:p>
            <a:pPr marL="12700">
              <a:lnSpc>
                <a:spcPct val="100000"/>
              </a:lnSpc>
              <a:spcBef>
                <a:spcPts val="95"/>
              </a:spcBef>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44" name="object 44"/>
          <p:cNvSpPr txBox="1"/>
          <p:nvPr/>
        </p:nvSpPr>
        <p:spPr>
          <a:xfrm>
            <a:off x="347294" y="1961221"/>
            <a:ext cx="1252220" cy="191770"/>
          </a:xfrm>
          <a:prstGeom prst="rect">
            <a:avLst/>
          </a:prstGeom>
        </p:spPr>
        <p:txBody>
          <a:bodyPr vert="horz" wrap="square" lIns="0" tIns="11430" rIns="0" bIns="0" rtlCol="0">
            <a:spAutoFit/>
          </a:bodyPr>
          <a:lstStyle/>
          <a:p>
            <a:pPr marL="12700">
              <a:lnSpc>
                <a:spcPct val="100000"/>
              </a:lnSpc>
              <a:spcBef>
                <a:spcPts val="90"/>
              </a:spcBef>
              <a:tabLst>
                <a:tab pos="1108075" algn="l"/>
              </a:tabLst>
            </a:pPr>
            <a:r>
              <a:rPr sz="1100" i="1" dirty="0">
                <a:solidFill>
                  <a:srgbClr val="0168B4"/>
                </a:solidFill>
                <a:latin typeface="Georgia"/>
                <a:cs typeface="Georgia"/>
              </a:rPr>
              <a:t>L</a:t>
            </a:r>
            <a:r>
              <a:rPr sz="1100" dirty="0">
                <a:solidFill>
                  <a:srgbClr val="0168B4"/>
                </a:solidFill>
                <a:latin typeface="Symbola"/>
                <a:cs typeface="Symbola"/>
              </a:rPr>
              <a:t>(</a:t>
            </a:r>
            <a:r>
              <a:rPr sz="1100" i="1" dirty="0">
                <a:solidFill>
                  <a:srgbClr val="0168B4"/>
                </a:solidFill>
                <a:latin typeface="Liberation Serif"/>
                <a:cs typeface="Liberation Serif"/>
              </a:rPr>
              <a:t>θ</a:t>
            </a:r>
            <a:r>
              <a:rPr sz="1100" dirty="0">
                <a:solidFill>
                  <a:srgbClr val="0168B4"/>
                </a:solidFill>
                <a:latin typeface="Symbola"/>
                <a:cs typeface="Symbola"/>
              </a:rPr>
              <a:t>∣</a:t>
            </a:r>
            <a:r>
              <a:rPr sz="1100" i="1" dirty="0">
                <a:solidFill>
                  <a:srgbClr val="0168B4"/>
                </a:solidFill>
                <a:latin typeface="Georgia"/>
                <a:cs typeface="Georgia"/>
              </a:rPr>
              <a:t>X</a:t>
            </a:r>
            <a:r>
              <a:rPr sz="1100" i="1" spc="-75" dirty="0">
                <a:solidFill>
                  <a:srgbClr val="0168B4"/>
                </a:solidFill>
                <a:latin typeface="Georgia"/>
                <a:cs typeface="Georgia"/>
              </a:rPr>
              <a:t> </a:t>
            </a:r>
            <a:r>
              <a:rPr sz="1100" spc="114" dirty="0">
                <a:solidFill>
                  <a:srgbClr val="0168B4"/>
                </a:solidFill>
                <a:latin typeface="Symbola"/>
                <a:cs typeface="Symbola"/>
              </a:rPr>
              <a:t>)</a:t>
            </a:r>
            <a:r>
              <a:rPr sz="1100" spc="105" dirty="0">
                <a:solidFill>
                  <a:srgbClr val="0168B4"/>
                </a:solidFill>
                <a:latin typeface="Symbola"/>
                <a:cs typeface="Symbola"/>
              </a:rPr>
              <a:t> </a:t>
            </a:r>
            <a:r>
              <a:rPr sz="1100" dirty="0">
                <a:solidFill>
                  <a:srgbClr val="0168B4"/>
                </a:solidFill>
                <a:latin typeface="Asana Math"/>
                <a:cs typeface="Asana Math"/>
              </a:rPr>
              <a:t>=</a:t>
            </a:r>
            <a:r>
              <a:rPr sz="1100" spc="100" dirty="0">
                <a:solidFill>
                  <a:srgbClr val="0168B4"/>
                </a:solidFill>
                <a:latin typeface="Asana Math"/>
                <a:cs typeface="Asana Math"/>
              </a:rPr>
              <a:t> </a:t>
            </a:r>
            <a:r>
              <a:rPr sz="1100" spc="-10" dirty="0">
                <a:solidFill>
                  <a:srgbClr val="0168B4"/>
                </a:solidFill>
                <a:latin typeface="LM Roman 10"/>
                <a:cs typeface="LM Roman 10"/>
              </a:rPr>
              <a:t>log</a:t>
            </a:r>
            <a:r>
              <a:rPr sz="1100" spc="-120" dirty="0">
                <a:solidFill>
                  <a:srgbClr val="0168B4"/>
                </a:solidFill>
                <a:latin typeface="LM Roman 10"/>
                <a:cs typeface="LM Roman 10"/>
              </a:rPr>
              <a:t> </a:t>
            </a:r>
            <a:r>
              <a:rPr sz="1100" spc="-50" dirty="0">
                <a:solidFill>
                  <a:srgbClr val="0168B4"/>
                </a:solidFill>
                <a:latin typeface="LM Roman 10"/>
                <a:cs typeface="LM Roman 10"/>
              </a:rPr>
              <a:t>Π</a:t>
            </a:r>
            <a:r>
              <a:rPr sz="1100" dirty="0">
                <a:solidFill>
                  <a:srgbClr val="0168B4"/>
                </a:solidFill>
                <a:latin typeface="LM Roman 10"/>
                <a:cs typeface="LM Roman 10"/>
              </a:rPr>
              <a:t>	</a:t>
            </a:r>
            <a:r>
              <a:rPr sz="1100" i="1" spc="30" dirty="0">
                <a:solidFill>
                  <a:srgbClr val="0168B4"/>
                </a:solidFill>
                <a:latin typeface="Liberation Serif"/>
                <a:cs typeface="Liberation Serif"/>
              </a:rPr>
              <a:t>p</a:t>
            </a:r>
            <a:r>
              <a:rPr sz="1100" spc="30" dirty="0">
                <a:solidFill>
                  <a:srgbClr val="0168B4"/>
                </a:solidFill>
                <a:latin typeface="Symbola"/>
                <a:cs typeface="Symbola"/>
              </a:rPr>
              <a:t>(</a:t>
            </a:r>
            <a:endParaRPr sz="1100">
              <a:latin typeface="Symbola"/>
              <a:cs typeface="Symbola"/>
            </a:endParaRPr>
          </a:p>
        </p:txBody>
      </p:sp>
      <p:sp>
        <p:nvSpPr>
          <p:cNvPr id="45" name="object 45"/>
          <p:cNvSpPr txBox="1"/>
          <p:nvPr/>
        </p:nvSpPr>
        <p:spPr>
          <a:xfrm>
            <a:off x="1277289" y="1922347"/>
            <a:ext cx="612775" cy="147320"/>
          </a:xfrm>
          <a:prstGeom prst="rect">
            <a:avLst/>
          </a:prstGeom>
        </p:spPr>
        <p:txBody>
          <a:bodyPr vert="horz" wrap="square" lIns="0" tIns="12065" rIns="0" bIns="0" rtlCol="0">
            <a:spAutoFit/>
          </a:bodyPr>
          <a:lstStyle/>
          <a:p>
            <a:pPr marL="12700">
              <a:lnSpc>
                <a:spcPct val="100000"/>
              </a:lnSpc>
              <a:spcBef>
                <a:spcPts val="95"/>
              </a:spcBef>
              <a:tabLst>
                <a:tab pos="387985" algn="l"/>
                <a:tab pos="560705" algn="l"/>
              </a:tabLst>
            </a:pPr>
            <a:r>
              <a:rPr sz="800" i="1" spc="5" dirty="0">
                <a:solidFill>
                  <a:srgbClr val="0168B4"/>
                </a:solidFill>
                <a:latin typeface="Georgia"/>
                <a:cs typeface="Georgia"/>
              </a:rPr>
              <a:t>N</a:t>
            </a:r>
            <a:r>
              <a:rPr sz="800" i="1" dirty="0">
                <a:solidFill>
                  <a:srgbClr val="0168B4"/>
                </a:solidFill>
                <a:latin typeface="Georgia"/>
                <a:cs typeface="Georgia"/>
              </a:rPr>
              <a:t>	</a:t>
            </a:r>
            <a:r>
              <a:rPr sz="800" i="1" spc="-60" dirty="0">
                <a:solidFill>
                  <a:srgbClr val="0168B4"/>
                </a:solidFill>
                <a:latin typeface="Georgia"/>
                <a:cs typeface="Georgia"/>
              </a:rPr>
              <a:t>t</a:t>
            </a:r>
            <a:r>
              <a:rPr sz="800" i="1" dirty="0">
                <a:solidFill>
                  <a:srgbClr val="0168B4"/>
                </a:solidFill>
                <a:latin typeface="Georgia"/>
                <a:cs typeface="Georgia"/>
              </a:rPr>
              <a:t>	</a:t>
            </a:r>
            <a:r>
              <a:rPr sz="800" i="1" spc="-50" dirty="0">
                <a:solidFill>
                  <a:srgbClr val="0168B4"/>
                </a:solidFill>
                <a:latin typeface="Georgia"/>
                <a:cs typeface="Georgia"/>
              </a:rPr>
              <a:t>t</a:t>
            </a:r>
            <a:endParaRPr sz="800">
              <a:latin typeface="Georgia"/>
              <a:cs typeface="Georgia"/>
            </a:endParaRPr>
          </a:p>
        </p:txBody>
      </p:sp>
      <p:sp>
        <p:nvSpPr>
          <p:cNvPr id="46" name="object 46"/>
          <p:cNvSpPr txBox="1"/>
          <p:nvPr/>
        </p:nvSpPr>
        <p:spPr>
          <a:xfrm>
            <a:off x="1573568" y="1961221"/>
            <a:ext cx="384175"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90"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0" dirty="0">
                <a:solidFill>
                  <a:srgbClr val="0168B4"/>
                </a:solidFill>
                <a:latin typeface="Liberation Serif"/>
                <a:cs typeface="Liberation Serif"/>
              </a:rPr>
              <a:t> </a:t>
            </a:r>
            <a:r>
              <a:rPr sz="1100" i="1" spc="60" dirty="0">
                <a:solidFill>
                  <a:srgbClr val="0168B4"/>
                </a:solidFill>
                <a:latin typeface="Liberation Serif"/>
                <a:cs typeface="Liberation Serif"/>
              </a:rPr>
              <a:t>r</a:t>
            </a:r>
            <a:r>
              <a:rPr sz="1100" i="1" spc="125"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7" name="object 47"/>
          <p:cNvSpPr txBox="1"/>
          <p:nvPr/>
        </p:nvSpPr>
        <p:spPr>
          <a:xfrm>
            <a:off x="1277289" y="2273857"/>
            <a:ext cx="185420" cy="147320"/>
          </a:xfrm>
          <a:prstGeom prst="rect">
            <a:avLst/>
          </a:prstGeom>
        </p:spPr>
        <p:txBody>
          <a:bodyPr vert="horz" wrap="square" lIns="0" tIns="12065" rIns="0" bIns="0" rtlCol="0">
            <a:spAutoFit/>
          </a:bodyPr>
          <a:lstStyle/>
          <a:p>
            <a:pPr marL="12700">
              <a:lnSpc>
                <a:spcPct val="100000"/>
              </a:lnSpc>
              <a:spcBef>
                <a:spcPts val="95"/>
              </a:spcBef>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48" name="object 48"/>
          <p:cNvSpPr txBox="1"/>
          <p:nvPr/>
        </p:nvSpPr>
        <p:spPr>
          <a:xfrm>
            <a:off x="841413" y="2208820"/>
            <a:ext cx="757555" cy="191770"/>
          </a:xfrm>
          <a:prstGeom prst="rect">
            <a:avLst/>
          </a:prstGeom>
        </p:spPr>
        <p:txBody>
          <a:bodyPr vert="horz" wrap="square" lIns="0" tIns="11430" rIns="0" bIns="0" rtlCol="0">
            <a:spAutoFit/>
          </a:bodyPr>
          <a:lstStyle/>
          <a:p>
            <a:pPr marL="12700">
              <a:lnSpc>
                <a:spcPct val="100000"/>
              </a:lnSpc>
              <a:spcBef>
                <a:spcPts val="90"/>
              </a:spcBef>
              <a:tabLst>
                <a:tab pos="614045" algn="l"/>
              </a:tabLst>
            </a:pPr>
            <a:r>
              <a:rPr sz="1100" dirty="0">
                <a:solidFill>
                  <a:srgbClr val="0168B4"/>
                </a:solidFill>
                <a:latin typeface="Asana Math"/>
                <a:cs typeface="Asana Math"/>
              </a:rPr>
              <a:t>=</a:t>
            </a:r>
            <a:r>
              <a:rPr sz="1100" spc="15" dirty="0">
                <a:solidFill>
                  <a:srgbClr val="0168B4"/>
                </a:solidFill>
                <a:latin typeface="Asana Math"/>
                <a:cs typeface="Asana Math"/>
              </a:rPr>
              <a:t> </a:t>
            </a:r>
            <a:r>
              <a:rPr sz="1100" spc="-10" dirty="0">
                <a:solidFill>
                  <a:srgbClr val="0168B4"/>
                </a:solidFill>
                <a:latin typeface="LM Roman 10"/>
                <a:cs typeface="LM Roman 10"/>
              </a:rPr>
              <a:t>log</a:t>
            </a:r>
            <a:r>
              <a:rPr sz="1100" spc="-170" dirty="0">
                <a:solidFill>
                  <a:srgbClr val="0168B4"/>
                </a:solidFill>
                <a:latin typeface="LM Roman 10"/>
                <a:cs typeface="LM Roman 10"/>
              </a:rPr>
              <a:t> </a:t>
            </a:r>
            <a:r>
              <a:rPr sz="1100" spc="-50" dirty="0">
                <a:solidFill>
                  <a:srgbClr val="0168B4"/>
                </a:solidFill>
                <a:latin typeface="LM Roman 10"/>
                <a:cs typeface="LM Roman 10"/>
              </a:rPr>
              <a:t>Π</a:t>
            </a:r>
            <a:r>
              <a:rPr sz="1100" dirty="0">
                <a:solidFill>
                  <a:srgbClr val="0168B4"/>
                </a:solidFill>
                <a:latin typeface="LM Roman 10"/>
                <a:cs typeface="LM Roman 10"/>
              </a:rPr>
              <a:t>	</a:t>
            </a:r>
            <a:r>
              <a:rPr sz="1100" i="1" spc="30" dirty="0">
                <a:solidFill>
                  <a:srgbClr val="0168B4"/>
                </a:solidFill>
                <a:latin typeface="Liberation Serif"/>
                <a:cs typeface="Liberation Serif"/>
              </a:rPr>
              <a:t>p</a:t>
            </a:r>
            <a:r>
              <a:rPr sz="1100" spc="30" dirty="0">
                <a:solidFill>
                  <a:srgbClr val="0168B4"/>
                </a:solidFill>
                <a:latin typeface="Symbola"/>
                <a:cs typeface="Symbola"/>
              </a:rPr>
              <a:t>(</a:t>
            </a:r>
            <a:endParaRPr sz="1100">
              <a:latin typeface="Symbola"/>
              <a:cs typeface="Symbola"/>
            </a:endParaRPr>
          </a:p>
        </p:txBody>
      </p:sp>
      <p:sp>
        <p:nvSpPr>
          <p:cNvPr id="49" name="object 49"/>
          <p:cNvSpPr txBox="1"/>
          <p:nvPr/>
        </p:nvSpPr>
        <p:spPr>
          <a:xfrm>
            <a:off x="1277289" y="2169946"/>
            <a:ext cx="601980" cy="147320"/>
          </a:xfrm>
          <a:prstGeom prst="rect">
            <a:avLst/>
          </a:prstGeom>
        </p:spPr>
        <p:txBody>
          <a:bodyPr vert="horz" wrap="square" lIns="0" tIns="12065" rIns="0" bIns="0" rtlCol="0">
            <a:spAutoFit/>
          </a:bodyPr>
          <a:lstStyle/>
          <a:p>
            <a:pPr marL="12700">
              <a:lnSpc>
                <a:spcPct val="100000"/>
              </a:lnSpc>
              <a:spcBef>
                <a:spcPts val="95"/>
              </a:spcBef>
              <a:tabLst>
                <a:tab pos="374650" algn="l"/>
                <a:tab pos="549910" algn="l"/>
              </a:tabLst>
            </a:pPr>
            <a:r>
              <a:rPr sz="800" i="1" spc="5" dirty="0">
                <a:solidFill>
                  <a:srgbClr val="0168B4"/>
                </a:solidFill>
                <a:latin typeface="Georgia"/>
                <a:cs typeface="Georgia"/>
              </a:rPr>
              <a:t>N</a:t>
            </a:r>
            <a:r>
              <a:rPr sz="800" i="1" dirty="0">
                <a:solidFill>
                  <a:srgbClr val="0168B4"/>
                </a:solidFill>
                <a:latin typeface="Georgia"/>
                <a:cs typeface="Georgia"/>
              </a:rPr>
              <a:t>	</a:t>
            </a:r>
            <a:r>
              <a:rPr sz="800" i="1" spc="-50" dirty="0">
                <a:solidFill>
                  <a:srgbClr val="0168B4"/>
                </a:solidFill>
                <a:latin typeface="Georgia"/>
                <a:cs typeface="Georgia"/>
              </a:rPr>
              <a:t>t</a:t>
            </a:r>
            <a:r>
              <a:rPr sz="800" i="1" dirty="0">
                <a:solidFill>
                  <a:srgbClr val="0168B4"/>
                </a:solidFill>
                <a:latin typeface="Georgia"/>
                <a:cs typeface="Georgia"/>
              </a:rPr>
              <a:t>	</a:t>
            </a:r>
            <a:r>
              <a:rPr sz="800" i="1" spc="-50" dirty="0">
                <a:solidFill>
                  <a:srgbClr val="0168B4"/>
                </a:solidFill>
                <a:latin typeface="Georgia"/>
                <a:cs typeface="Georgia"/>
              </a:rPr>
              <a:t>t</a:t>
            </a:r>
            <a:endParaRPr sz="800">
              <a:latin typeface="Georgia"/>
              <a:cs typeface="Georgia"/>
            </a:endParaRPr>
          </a:p>
        </p:txBody>
      </p:sp>
      <p:sp>
        <p:nvSpPr>
          <p:cNvPr id="50" name="object 50"/>
          <p:cNvSpPr txBox="1"/>
          <p:nvPr/>
        </p:nvSpPr>
        <p:spPr>
          <a:xfrm>
            <a:off x="2387968" y="2169946"/>
            <a:ext cx="111125" cy="147320"/>
          </a:xfrm>
          <a:prstGeom prst="rect">
            <a:avLst/>
          </a:prstGeom>
        </p:spPr>
        <p:txBody>
          <a:bodyPr vert="horz" wrap="square" lIns="0" tIns="12065" rIns="0" bIns="0" rtlCol="0">
            <a:spAutoFit/>
          </a:bodyPr>
          <a:lstStyle/>
          <a:p>
            <a:pPr marL="12700">
              <a:lnSpc>
                <a:spcPct val="100000"/>
              </a:lnSpc>
              <a:spcBef>
                <a:spcPts val="95"/>
              </a:spcBef>
            </a:pPr>
            <a:r>
              <a:rPr sz="800" i="1" spc="5" dirty="0">
                <a:solidFill>
                  <a:srgbClr val="0168B4"/>
                </a:solidFill>
                <a:latin typeface="Georgia"/>
                <a:cs typeface="Georgia"/>
              </a:rPr>
              <a:t>N</a:t>
            </a:r>
            <a:endParaRPr sz="800">
              <a:latin typeface="Georgia"/>
              <a:cs typeface="Georgia"/>
            </a:endParaRPr>
          </a:p>
        </p:txBody>
      </p:sp>
      <p:sp>
        <p:nvSpPr>
          <p:cNvPr id="51" name="object 51"/>
          <p:cNvSpPr txBox="1"/>
          <p:nvPr/>
        </p:nvSpPr>
        <p:spPr>
          <a:xfrm>
            <a:off x="2387968" y="2273857"/>
            <a:ext cx="184785" cy="147320"/>
          </a:xfrm>
          <a:prstGeom prst="rect">
            <a:avLst/>
          </a:prstGeom>
        </p:spPr>
        <p:txBody>
          <a:bodyPr vert="horz" wrap="square" lIns="0" tIns="12065" rIns="0" bIns="0" rtlCol="0">
            <a:spAutoFit/>
          </a:bodyPr>
          <a:lstStyle/>
          <a:p>
            <a:pPr marL="12700">
              <a:lnSpc>
                <a:spcPct val="100000"/>
              </a:lnSpc>
              <a:spcBef>
                <a:spcPts val="95"/>
              </a:spcBef>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52" name="object 52"/>
          <p:cNvSpPr txBox="1"/>
          <p:nvPr/>
        </p:nvSpPr>
        <p:spPr>
          <a:xfrm>
            <a:off x="1573568" y="2208820"/>
            <a:ext cx="1136650" cy="191770"/>
          </a:xfrm>
          <a:prstGeom prst="rect">
            <a:avLst/>
          </a:prstGeom>
        </p:spPr>
        <p:txBody>
          <a:bodyPr vert="horz" wrap="square" lIns="0" tIns="11430" rIns="0" bIns="0" rtlCol="0">
            <a:spAutoFit/>
          </a:bodyPr>
          <a:lstStyle/>
          <a:p>
            <a:pPr marL="12700">
              <a:lnSpc>
                <a:spcPct val="100000"/>
              </a:lnSpc>
              <a:spcBef>
                <a:spcPts val="90"/>
              </a:spcBef>
              <a:tabLst>
                <a:tab pos="992505" algn="l"/>
              </a:tabLst>
            </a:pPr>
            <a:r>
              <a:rPr sz="1100" i="1" spc="60" dirty="0">
                <a:solidFill>
                  <a:srgbClr val="0168B4"/>
                </a:solidFill>
                <a:latin typeface="Liberation Serif"/>
                <a:cs typeface="Liberation Serif"/>
              </a:rPr>
              <a:t>r</a:t>
            </a:r>
            <a:r>
              <a:rPr sz="1100" i="1" spc="114" dirty="0">
                <a:solidFill>
                  <a:srgbClr val="0168B4"/>
                </a:solidFill>
                <a:latin typeface="Liberation Serif"/>
                <a:cs typeface="Liberation Serif"/>
              </a:rPr>
              <a:t> </a:t>
            </a:r>
            <a:r>
              <a:rPr sz="1100" spc="90" dirty="0">
                <a:solidFill>
                  <a:srgbClr val="0168B4"/>
                </a:solidFill>
                <a:latin typeface="Symbola"/>
                <a:cs typeface="Symbola"/>
              </a:rPr>
              <a:t>∣</a:t>
            </a:r>
            <a:r>
              <a:rPr sz="1100" i="1" spc="90" dirty="0">
                <a:solidFill>
                  <a:srgbClr val="0168B4"/>
                </a:solidFill>
                <a:latin typeface="Liberation Serif"/>
                <a:cs typeface="Liberation Serif"/>
              </a:rPr>
              <a:t>x</a:t>
            </a:r>
            <a:r>
              <a:rPr sz="1100" i="1" spc="85" dirty="0">
                <a:solidFill>
                  <a:srgbClr val="0168B4"/>
                </a:solidFill>
                <a:latin typeface="Liberation Serif"/>
                <a:cs typeface="Liberation Serif"/>
              </a:rPr>
              <a:t> </a:t>
            </a:r>
            <a:r>
              <a:rPr sz="1100" spc="114" dirty="0">
                <a:solidFill>
                  <a:srgbClr val="0168B4"/>
                </a:solidFill>
                <a:latin typeface="Symbola"/>
                <a:cs typeface="Symbola"/>
              </a:rPr>
              <a:t>)</a:t>
            </a:r>
            <a:r>
              <a:rPr sz="1100" spc="-30" dirty="0">
                <a:solidFill>
                  <a:srgbClr val="0168B4"/>
                </a:solidFill>
                <a:latin typeface="Symbola"/>
                <a:cs typeface="Symbola"/>
              </a:rPr>
              <a:t> </a:t>
            </a:r>
            <a:r>
              <a:rPr sz="110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spc="-10" dirty="0">
                <a:solidFill>
                  <a:srgbClr val="0168B4"/>
                </a:solidFill>
                <a:latin typeface="LM Roman 10"/>
                <a:cs typeface="LM Roman 10"/>
              </a:rPr>
              <a:t>log</a:t>
            </a:r>
            <a:r>
              <a:rPr sz="1100" spc="-165" dirty="0">
                <a:solidFill>
                  <a:srgbClr val="0168B4"/>
                </a:solidFill>
                <a:latin typeface="LM Roman 10"/>
                <a:cs typeface="LM Roman 10"/>
              </a:rPr>
              <a:t> </a:t>
            </a:r>
            <a:r>
              <a:rPr sz="1100" spc="-50" dirty="0">
                <a:solidFill>
                  <a:srgbClr val="0168B4"/>
                </a:solidFill>
                <a:latin typeface="LM Roman 10"/>
                <a:cs typeface="LM Roman 10"/>
              </a:rPr>
              <a:t>Π</a:t>
            </a:r>
            <a:r>
              <a:rPr sz="1100" dirty="0">
                <a:solidFill>
                  <a:srgbClr val="0168B4"/>
                </a:solidFill>
                <a:latin typeface="LM Roman 10"/>
                <a:cs typeface="LM Roman 10"/>
              </a:rPr>
              <a:t>	</a:t>
            </a:r>
            <a:r>
              <a:rPr sz="1100" i="1" spc="30" dirty="0">
                <a:solidFill>
                  <a:srgbClr val="0168B4"/>
                </a:solidFill>
                <a:latin typeface="Liberation Serif"/>
                <a:cs typeface="Liberation Serif"/>
              </a:rPr>
              <a:t>p</a:t>
            </a:r>
            <a:r>
              <a:rPr sz="1100" spc="30" dirty="0">
                <a:solidFill>
                  <a:srgbClr val="0168B4"/>
                </a:solidFill>
                <a:latin typeface="Symbola"/>
                <a:cs typeface="Symbola"/>
              </a:rPr>
              <a:t>(</a:t>
            </a:r>
            <a:endParaRPr sz="1100">
              <a:latin typeface="Symbola"/>
              <a:cs typeface="Symbola"/>
            </a:endParaRPr>
          </a:p>
        </p:txBody>
      </p:sp>
      <p:sp>
        <p:nvSpPr>
          <p:cNvPr id="53" name="object 53"/>
          <p:cNvSpPr txBox="1"/>
          <p:nvPr/>
        </p:nvSpPr>
        <p:spPr>
          <a:xfrm>
            <a:off x="2763418" y="2169946"/>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54" name="object 54"/>
          <p:cNvSpPr txBox="1"/>
          <p:nvPr/>
        </p:nvSpPr>
        <p:spPr>
          <a:xfrm>
            <a:off x="2684233" y="2208820"/>
            <a:ext cx="210820"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80" dirty="0">
                <a:solidFill>
                  <a:srgbClr val="0168B4"/>
                </a:solidFill>
                <a:latin typeface="Liberation Serif"/>
                <a:cs typeface="Liberation Serif"/>
              </a:rPr>
              <a:t> </a:t>
            </a:r>
            <a:r>
              <a:rPr sz="1100" spc="55" dirty="0">
                <a:solidFill>
                  <a:srgbClr val="0168B4"/>
                </a:solidFill>
                <a:latin typeface="Symbola"/>
                <a:cs typeface="Symbola"/>
              </a:rPr>
              <a:t>)</a:t>
            </a:r>
            <a:endParaRPr sz="1100">
              <a:latin typeface="Symbola"/>
              <a:cs typeface="Symbola"/>
            </a:endParaRPr>
          </a:p>
        </p:txBody>
      </p:sp>
      <p:pic>
        <p:nvPicPr>
          <p:cNvPr id="55" name="object 55"/>
          <p:cNvPicPr/>
          <p:nvPr/>
        </p:nvPicPr>
        <p:blipFill>
          <a:blip r:embed="rId8" cstate="print"/>
          <a:stretch>
            <a:fillRect/>
          </a:stretch>
        </p:blipFill>
        <p:spPr>
          <a:xfrm>
            <a:off x="2980817" y="904165"/>
            <a:ext cx="2583568" cy="1717990"/>
          </a:xfrm>
          <a:prstGeom prst="rect">
            <a:avLst/>
          </a:prstGeom>
        </p:spPr>
      </p:pic>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222504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Regression:</a:t>
            </a:r>
            <a:r>
              <a:rPr sz="1200" b="1" spc="90" dirty="0">
                <a:solidFill>
                  <a:srgbClr val="0168B4"/>
                </a:solidFill>
                <a:latin typeface="LM Sans 10"/>
                <a:cs typeface="LM Sans 10"/>
              </a:rPr>
              <a:t> </a:t>
            </a:r>
            <a:r>
              <a:rPr sz="1200" b="1" dirty="0">
                <a:solidFill>
                  <a:srgbClr val="0168B4"/>
                </a:solidFill>
                <a:latin typeface="LM Sans 10"/>
                <a:cs typeface="LM Sans 10"/>
              </a:rPr>
              <a:t>From</a:t>
            </a:r>
            <a:r>
              <a:rPr sz="1200" b="1" spc="-35" dirty="0">
                <a:solidFill>
                  <a:srgbClr val="0168B4"/>
                </a:solidFill>
                <a:latin typeface="LM Sans 10"/>
                <a:cs typeface="LM Sans 10"/>
              </a:rPr>
              <a:t> </a:t>
            </a:r>
            <a:r>
              <a:rPr sz="1200" spc="-20" dirty="0">
                <a:solidFill>
                  <a:srgbClr val="0168B4"/>
                </a:solidFill>
                <a:latin typeface="Times New Roman"/>
                <a:cs typeface="Times New Roman"/>
              </a:rPr>
              <a:t>log</a:t>
            </a:r>
            <a:r>
              <a:rPr sz="1200" spc="-70" dirty="0">
                <a:solidFill>
                  <a:srgbClr val="0168B4"/>
                </a:solidFill>
                <a:latin typeface="Times New Roman"/>
                <a:cs typeface="Times New Roman"/>
              </a:rPr>
              <a:t> </a:t>
            </a:r>
            <a:r>
              <a:rPr sz="1200" i="1" spc="90" dirty="0">
                <a:solidFill>
                  <a:srgbClr val="0168B4"/>
                </a:solidFill>
                <a:latin typeface="Georgia"/>
                <a:cs typeface="Georgia"/>
              </a:rPr>
              <a:t>L</a:t>
            </a:r>
            <a:r>
              <a:rPr sz="1200" i="1" spc="120" dirty="0">
                <a:solidFill>
                  <a:srgbClr val="0168B4"/>
                </a:solidFill>
                <a:latin typeface="Georgia"/>
                <a:cs typeface="Georgia"/>
              </a:rPr>
              <a:t> </a:t>
            </a:r>
            <a:r>
              <a:rPr sz="1200" b="1" dirty="0">
                <a:solidFill>
                  <a:srgbClr val="0168B4"/>
                </a:solidFill>
                <a:latin typeface="LM Sans 10"/>
                <a:cs typeface="LM Sans 10"/>
              </a:rPr>
              <a:t>to</a:t>
            </a:r>
            <a:r>
              <a:rPr sz="1200" b="1" spc="-30" dirty="0">
                <a:solidFill>
                  <a:srgbClr val="0168B4"/>
                </a:solidFill>
                <a:latin typeface="LM Sans 10"/>
                <a:cs typeface="LM Sans 10"/>
              </a:rPr>
              <a:t> </a:t>
            </a:r>
            <a:r>
              <a:rPr sz="1200" b="1" spc="-10" dirty="0">
                <a:solidFill>
                  <a:srgbClr val="0168B4"/>
                </a:solidFill>
                <a:latin typeface="LM Sans 10"/>
                <a:cs typeface="LM Sans 10"/>
              </a:rPr>
              <a:t>Error</a:t>
            </a:r>
            <a:endParaRPr sz="1200">
              <a:latin typeface="LM Sans 10"/>
              <a:cs typeface="LM Sans 10"/>
            </a:endParaRPr>
          </a:p>
        </p:txBody>
      </p:sp>
      <p:sp>
        <p:nvSpPr>
          <p:cNvPr id="70" name="object 70"/>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1" name="object 71"/>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72" name="object 72"/>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74" name="Picture 73">
            <a:extLst>
              <a:ext uri="{FF2B5EF4-FFF2-40B4-BE49-F238E27FC236}">
                <a16:creationId xmlns:a16="http://schemas.microsoft.com/office/drawing/2014/main" id="{E668D143-03CC-495A-9CC3-CAA6BB253C98}"/>
              </a:ext>
            </a:extLst>
          </p:cNvPr>
          <p:cNvPicPr>
            <a:picLocks noChangeAspect="1"/>
          </p:cNvPicPr>
          <p:nvPr/>
        </p:nvPicPr>
        <p:blipFill>
          <a:blip r:embed="rId9"/>
          <a:stretch>
            <a:fillRect/>
          </a:stretch>
        </p:blipFill>
        <p:spPr>
          <a:xfrm>
            <a:off x="1082610" y="784225"/>
            <a:ext cx="3607321" cy="2035351"/>
          </a:xfrm>
          <a:prstGeom prst="rect">
            <a:avLst/>
          </a:prstGeom>
        </p:spPr>
      </p:pic>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23952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Linear</a:t>
            </a:r>
            <a:r>
              <a:rPr sz="1200" b="1" spc="-85" dirty="0">
                <a:solidFill>
                  <a:srgbClr val="0168B4"/>
                </a:solidFill>
                <a:latin typeface="LM Sans 10"/>
                <a:cs typeface="LM Sans 10"/>
              </a:rPr>
              <a:t> </a:t>
            </a:r>
            <a:r>
              <a:rPr sz="1200" b="1" spc="-10" dirty="0">
                <a:solidFill>
                  <a:srgbClr val="0168B4"/>
                </a:solidFill>
                <a:latin typeface="LM Sans 10"/>
                <a:cs typeface="LM Sans 10"/>
              </a:rPr>
              <a:t>Regression</a:t>
            </a:r>
            <a:endParaRPr sz="1200">
              <a:latin typeface="LM Sans 10"/>
              <a:cs typeface="LM Sans 10"/>
            </a:endParaRPr>
          </a:p>
        </p:txBody>
      </p:sp>
      <p:sp>
        <p:nvSpPr>
          <p:cNvPr id="58" name="object 5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9" name="object 5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60" name="object 6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62" name="Picture 61">
            <a:extLst>
              <a:ext uri="{FF2B5EF4-FFF2-40B4-BE49-F238E27FC236}">
                <a16:creationId xmlns:a16="http://schemas.microsoft.com/office/drawing/2014/main" id="{D867E2D9-7BD0-481D-B467-C119F1B357F8}"/>
              </a:ext>
            </a:extLst>
          </p:cNvPr>
          <p:cNvPicPr>
            <a:picLocks noChangeAspect="1"/>
          </p:cNvPicPr>
          <p:nvPr/>
        </p:nvPicPr>
        <p:blipFill rotWithShape="1">
          <a:blip r:embed="rId9"/>
          <a:srcRect l="6750" t="8016" r="5304" b="5078"/>
          <a:stretch/>
        </p:blipFill>
        <p:spPr>
          <a:xfrm>
            <a:off x="1230985" y="708025"/>
            <a:ext cx="3212110" cy="2052761"/>
          </a:xfrm>
          <a:prstGeom prst="rect">
            <a:avLst/>
          </a:prstGeom>
        </p:spPr>
      </p:pic>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57670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Polynomial</a:t>
            </a:r>
            <a:r>
              <a:rPr sz="1200" b="1" spc="-100" dirty="0">
                <a:solidFill>
                  <a:srgbClr val="0168B4"/>
                </a:solidFill>
                <a:latin typeface="LM Sans 10"/>
                <a:cs typeface="LM Sans 10"/>
              </a:rPr>
              <a:t> </a:t>
            </a:r>
            <a:r>
              <a:rPr sz="1200" b="1" spc="-10" dirty="0">
                <a:solidFill>
                  <a:srgbClr val="0168B4"/>
                </a:solidFill>
                <a:latin typeface="LM Sans 10"/>
                <a:cs typeface="LM Sans 10"/>
              </a:rPr>
              <a:t>Regression</a:t>
            </a:r>
            <a:endParaRPr sz="1200">
              <a:latin typeface="LM Sans 10"/>
              <a:cs typeface="LM Sans 10"/>
            </a:endParaRPr>
          </a:p>
        </p:txBody>
      </p:sp>
      <p:sp>
        <p:nvSpPr>
          <p:cNvPr id="43" name="object 43"/>
          <p:cNvSpPr txBox="1"/>
          <p:nvPr/>
        </p:nvSpPr>
        <p:spPr>
          <a:xfrm>
            <a:off x="1004481" y="874698"/>
            <a:ext cx="3745229" cy="191770"/>
          </a:xfrm>
          <a:prstGeom prst="rect">
            <a:avLst/>
          </a:prstGeom>
        </p:spPr>
        <p:txBody>
          <a:bodyPr vert="horz" wrap="square" lIns="0" tIns="11430" rIns="0" bIns="0" rtlCol="0">
            <a:spAutoFit/>
          </a:bodyPr>
          <a:lstStyle/>
          <a:p>
            <a:pPr marL="38100">
              <a:lnSpc>
                <a:spcPct val="100000"/>
              </a:lnSpc>
              <a:spcBef>
                <a:spcPts val="90"/>
              </a:spcBef>
            </a:pPr>
            <a:r>
              <a:rPr sz="1100" i="1" spc="45" dirty="0">
                <a:solidFill>
                  <a:srgbClr val="0168B4"/>
                </a:solidFill>
                <a:latin typeface="Liberation Serif"/>
                <a:cs typeface="Liberation Serif"/>
              </a:rPr>
              <a:t>g</a:t>
            </a:r>
            <a:r>
              <a:rPr sz="1100" spc="45" dirty="0">
                <a:solidFill>
                  <a:srgbClr val="0168B4"/>
                </a:solidFill>
                <a:latin typeface="Symbola"/>
                <a:cs typeface="Symbola"/>
              </a:rPr>
              <a:t>(</a:t>
            </a:r>
            <a:r>
              <a:rPr sz="1100" i="1" spc="45" dirty="0">
                <a:solidFill>
                  <a:srgbClr val="0168B4"/>
                </a:solidFill>
                <a:latin typeface="Liberation Serif"/>
                <a:cs typeface="Liberation Serif"/>
              </a:rPr>
              <a:t>x</a:t>
            </a:r>
            <a:r>
              <a:rPr sz="1200" i="1" spc="67" baseline="41666" dirty="0">
                <a:solidFill>
                  <a:srgbClr val="0168B4"/>
                </a:solidFill>
                <a:latin typeface="Georgia"/>
                <a:cs typeface="Georgia"/>
              </a:rPr>
              <a:t>t</a:t>
            </a:r>
            <a:r>
              <a:rPr sz="1100" spc="45" dirty="0">
                <a:solidFill>
                  <a:srgbClr val="0168B4"/>
                </a:solidFill>
                <a:latin typeface="Symbola"/>
                <a:cs typeface="Symbola"/>
              </a:rPr>
              <a:t>∣</a:t>
            </a:r>
            <a:r>
              <a:rPr sz="1100" i="1" spc="45" dirty="0">
                <a:solidFill>
                  <a:srgbClr val="0168B4"/>
                </a:solidFill>
                <a:latin typeface="Liberation Serif"/>
                <a:cs typeface="Liberation Serif"/>
              </a:rPr>
              <a:t>ω</a:t>
            </a:r>
            <a:r>
              <a:rPr sz="1200" i="1" spc="67" baseline="-13888" dirty="0">
                <a:solidFill>
                  <a:srgbClr val="0168B4"/>
                </a:solidFill>
                <a:latin typeface="Georgia"/>
                <a:cs typeface="Georgia"/>
              </a:rPr>
              <a:t>k</a:t>
            </a:r>
            <a:r>
              <a:rPr sz="1100" i="1" spc="45"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7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spc="-20" dirty="0">
                <a:solidFill>
                  <a:srgbClr val="0168B4"/>
                </a:solidFill>
                <a:latin typeface="Liberation Serif"/>
                <a:cs typeface="Liberation Serif"/>
              </a:rPr>
              <a:t>ω</a:t>
            </a:r>
            <a:r>
              <a:rPr sz="1200" spc="-30" baseline="-13888" dirty="0">
                <a:solidFill>
                  <a:srgbClr val="0168B4"/>
                </a:solidFill>
                <a:latin typeface="Trebuchet MS"/>
                <a:cs typeface="Trebuchet MS"/>
              </a:rPr>
              <a:t>2</a:t>
            </a:r>
            <a:r>
              <a:rPr sz="1100" i="1" spc="-20" dirty="0">
                <a:solidFill>
                  <a:srgbClr val="0168B4"/>
                </a:solidFill>
                <a:latin typeface="Liberation Serif"/>
                <a:cs typeface="Liberation Serif"/>
              </a:rPr>
              <a:t>,</a:t>
            </a:r>
            <a:r>
              <a:rPr sz="1100" i="1" spc="-75" dirty="0">
                <a:solidFill>
                  <a:srgbClr val="0168B4"/>
                </a:solidFill>
                <a:latin typeface="Liberation Serif"/>
                <a:cs typeface="Liberation Serif"/>
              </a:rPr>
              <a:t> </a:t>
            </a:r>
            <a:r>
              <a:rPr sz="1100" i="1" spc="-20" dirty="0">
                <a:solidFill>
                  <a:srgbClr val="0168B4"/>
                </a:solidFill>
                <a:latin typeface="Liberation Serif"/>
                <a:cs typeface="Liberation Serif"/>
              </a:rPr>
              <a:t>ω</a:t>
            </a:r>
            <a:r>
              <a:rPr sz="1200" spc="-30" baseline="-13888" dirty="0">
                <a:solidFill>
                  <a:srgbClr val="0168B4"/>
                </a:solidFill>
                <a:latin typeface="Trebuchet MS"/>
                <a:cs typeface="Trebuchet MS"/>
              </a:rPr>
              <a:t>1</a:t>
            </a:r>
            <a:r>
              <a:rPr sz="1100" i="1" spc="-20"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dirty="0">
                <a:solidFill>
                  <a:srgbClr val="0168B4"/>
                </a:solidFill>
                <a:latin typeface="Liberation Serif"/>
                <a:cs typeface="Liberation Serif"/>
              </a:rPr>
              <a:t>ω</a:t>
            </a:r>
            <a:r>
              <a:rPr sz="1200" baseline="-13888" dirty="0">
                <a:solidFill>
                  <a:srgbClr val="0168B4"/>
                </a:solidFill>
                <a:latin typeface="Trebuchet MS"/>
                <a:cs typeface="Trebuchet MS"/>
              </a:rPr>
              <a:t>0</a:t>
            </a:r>
            <a:r>
              <a:rPr sz="1100" dirty="0">
                <a:solidFill>
                  <a:srgbClr val="0168B4"/>
                </a:solidFill>
                <a:latin typeface="Symbola"/>
                <a:cs typeface="Symbola"/>
              </a:rPr>
              <a:t>)</a:t>
            </a:r>
            <a:r>
              <a:rPr sz="1100" spc="50" dirty="0">
                <a:solidFill>
                  <a:srgbClr val="0168B4"/>
                </a:solidFill>
                <a:latin typeface="Symbola"/>
                <a:cs typeface="Symbola"/>
              </a:rPr>
              <a:t> </a:t>
            </a:r>
            <a:r>
              <a:rPr sz="1100" dirty="0">
                <a:solidFill>
                  <a:srgbClr val="0168B4"/>
                </a:solidFill>
                <a:latin typeface="Asana Math"/>
                <a:cs typeface="Asana Math"/>
              </a:rPr>
              <a:t>=</a:t>
            </a:r>
            <a:r>
              <a:rPr sz="1100" spc="55" dirty="0">
                <a:solidFill>
                  <a:srgbClr val="0168B4"/>
                </a:solidFill>
                <a:latin typeface="Asana Math"/>
                <a:cs typeface="Asana Math"/>
              </a:rPr>
              <a:t> </a:t>
            </a:r>
            <a:r>
              <a:rPr sz="1100" i="1" spc="-50" dirty="0">
                <a:solidFill>
                  <a:srgbClr val="0168B4"/>
                </a:solidFill>
                <a:latin typeface="Liberation Serif"/>
                <a:cs typeface="Liberation Serif"/>
              </a:rPr>
              <a:t>ω</a:t>
            </a:r>
            <a:r>
              <a:rPr sz="1200" i="1" spc="-75" baseline="-13888" dirty="0">
                <a:solidFill>
                  <a:srgbClr val="0168B4"/>
                </a:solidFill>
                <a:latin typeface="Georgia"/>
                <a:cs typeface="Georgia"/>
              </a:rPr>
              <a:t>k</a:t>
            </a:r>
            <a:r>
              <a:rPr sz="1200" i="1" spc="-179" baseline="-13888" dirty="0">
                <a:solidFill>
                  <a:srgbClr val="0168B4"/>
                </a:solidFill>
                <a:latin typeface="Georgia"/>
                <a:cs typeface="Georgia"/>
              </a:rPr>
              <a:t> </a:t>
            </a:r>
            <a:r>
              <a:rPr sz="1100" spc="90" dirty="0">
                <a:solidFill>
                  <a:srgbClr val="0168B4"/>
                </a:solidFill>
                <a:latin typeface="Symbola"/>
                <a:cs typeface="Symbola"/>
              </a:rPr>
              <a:t>(</a:t>
            </a:r>
            <a:r>
              <a:rPr sz="1100" i="1" spc="90" dirty="0">
                <a:solidFill>
                  <a:srgbClr val="0168B4"/>
                </a:solidFill>
                <a:latin typeface="Liberation Serif"/>
                <a:cs typeface="Liberation Serif"/>
              </a:rPr>
              <a:t>x</a:t>
            </a:r>
            <a:r>
              <a:rPr sz="1200" i="1" spc="135" baseline="41666" dirty="0">
                <a:solidFill>
                  <a:srgbClr val="0168B4"/>
                </a:solidFill>
                <a:latin typeface="Georgia"/>
                <a:cs typeface="Georgia"/>
              </a:rPr>
              <a:t>t</a:t>
            </a:r>
            <a:r>
              <a:rPr sz="1100" spc="90" dirty="0">
                <a:solidFill>
                  <a:srgbClr val="0168B4"/>
                </a:solidFill>
                <a:latin typeface="Symbola"/>
                <a:cs typeface="Symbola"/>
              </a:rPr>
              <a:t>)</a:t>
            </a:r>
            <a:r>
              <a:rPr sz="1200" i="1" spc="135" baseline="41666" dirty="0">
                <a:solidFill>
                  <a:srgbClr val="0168B4"/>
                </a:solidFill>
                <a:latin typeface="Georgia"/>
                <a:cs typeface="Georgia"/>
              </a:rPr>
              <a:t>k</a:t>
            </a:r>
            <a:r>
              <a:rPr sz="1200" i="1" spc="209" baseline="41666" dirty="0">
                <a:solidFill>
                  <a:srgbClr val="0168B4"/>
                </a:solidFill>
                <a:latin typeface="Georgia"/>
                <a:cs typeface="Georgia"/>
              </a:rPr>
              <a:t> </a:t>
            </a:r>
            <a:r>
              <a:rPr sz="1100" dirty="0">
                <a:solidFill>
                  <a:srgbClr val="0168B4"/>
                </a:solidFill>
                <a:latin typeface="TeX Gyre Adventor"/>
                <a:cs typeface="TeX Gyre Adventor"/>
              </a:rPr>
              <a:t>+</a:t>
            </a:r>
            <a:r>
              <a:rPr sz="1100" spc="-45" dirty="0">
                <a:solidFill>
                  <a:srgbClr val="0168B4"/>
                </a:solidFill>
                <a:latin typeface="TeX Gyre Adventor"/>
                <a:cs typeface="TeX Gyre Adventor"/>
              </a:rPr>
              <a:t> </a:t>
            </a:r>
            <a:r>
              <a:rPr sz="1100" spc="204" dirty="0">
                <a:solidFill>
                  <a:srgbClr val="0168B4"/>
                </a:solidFill>
                <a:latin typeface="TeX Gyre Adventor"/>
                <a:cs typeface="TeX Gyre Adventor"/>
              </a:rPr>
              <a:t>⋯</a:t>
            </a:r>
            <a:r>
              <a:rPr sz="1100" spc="-45" dirty="0">
                <a:solidFill>
                  <a:srgbClr val="0168B4"/>
                </a:solidFill>
                <a:latin typeface="TeX Gyre Adventor"/>
                <a:cs typeface="TeX Gyre Adventor"/>
              </a:rPr>
              <a:t> </a:t>
            </a:r>
            <a:r>
              <a:rPr sz="1100" dirty="0">
                <a:solidFill>
                  <a:srgbClr val="0168B4"/>
                </a:solidFill>
                <a:latin typeface="TeX Gyre Adventor"/>
                <a:cs typeface="TeX Gyre Adventor"/>
              </a:rPr>
              <a:t>+</a:t>
            </a:r>
            <a:r>
              <a:rPr sz="1100" spc="-40" dirty="0">
                <a:solidFill>
                  <a:srgbClr val="0168B4"/>
                </a:solidFill>
                <a:latin typeface="TeX Gyre Adventor"/>
                <a:cs typeface="TeX Gyre Adventor"/>
              </a:rPr>
              <a:t> </a:t>
            </a:r>
            <a:r>
              <a:rPr sz="1100" i="1" spc="50" dirty="0">
                <a:solidFill>
                  <a:srgbClr val="0168B4"/>
                </a:solidFill>
                <a:latin typeface="Liberation Serif"/>
                <a:cs typeface="Liberation Serif"/>
              </a:rPr>
              <a:t>ω</a:t>
            </a:r>
            <a:r>
              <a:rPr sz="1200" spc="75" baseline="-13888" dirty="0">
                <a:solidFill>
                  <a:srgbClr val="0168B4"/>
                </a:solidFill>
                <a:latin typeface="Trebuchet MS"/>
                <a:cs typeface="Trebuchet MS"/>
              </a:rPr>
              <a:t>2</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200" i="1" spc="75" baseline="41666" dirty="0">
                <a:solidFill>
                  <a:srgbClr val="0168B4"/>
                </a:solidFill>
                <a:latin typeface="Georgia"/>
                <a:cs typeface="Georgia"/>
              </a:rPr>
              <a:t>t</a:t>
            </a:r>
            <a:r>
              <a:rPr sz="1100" spc="50" dirty="0">
                <a:solidFill>
                  <a:srgbClr val="0168B4"/>
                </a:solidFill>
                <a:latin typeface="Symbola"/>
                <a:cs typeface="Symbola"/>
              </a:rPr>
              <a:t>)</a:t>
            </a:r>
            <a:r>
              <a:rPr sz="1200" spc="75" baseline="41666" dirty="0">
                <a:solidFill>
                  <a:srgbClr val="0168B4"/>
                </a:solidFill>
                <a:latin typeface="Trebuchet MS"/>
                <a:cs typeface="Trebuchet MS"/>
              </a:rPr>
              <a:t>2</a:t>
            </a:r>
            <a:r>
              <a:rPr sz="1200" spc="112" baseline="41666" dirty="0">
                <a:solidFill>
                  <a:srgbClr val="0168B4"/>
                </a:solidFill>
                <a:latin typeface="Trebuchet MS"/>
                <a:cs typeface="Trebuchet MS"/>
              </a:rPr>
              <a:t> </a:t>
            </a:r>
            <a:r>
              <a:rPr sz="1100" dirty="0">
                <a:solidFill>
                  <a:srgbClr val="0168B4"/>
                </a:solidFill>
                <a:latin typeface="TeX Gyre Adventor"/>
                <a:cs typeface="TeX Gyre Adventor"/>
              </a:rPr>
              <a:t>+</a:t>
            </a:r>
            <a:r>
              <a:rPr sz="1100" spc="-45" dirty="0">
                <a:solidFill>
                  <a:srgbClr val="0168B4"/>
                </a:solidFill>
                <a:latin typeface="TeX Gyre Adventor"/>
                <a:cs typeface="TeX Gyre Adventor"/>
              </a:rPr>
              <a:t> </a:t>
            </a:r>
            <a:r>
              <a:rPr sz="1100" i="1" dirty="0">
                <a:solidFill>
                  <a:srgbClr val="0168B4"/>
                </a:solidFill>
                <a:latin typeface="Liberation Serif"/>
                <a:cs typeface="Liberation Serif"/>
              </a:rPr>
              <a:t>ω</a:t>
            </a:r>
            <a:r>
              <a:rPr sz="1200" baseline="-13888" dirty="0">
                <a:solidFill>
                  <a:srgbClr val="0168B4"/>
                </a:solidFill>
                <a:latin typeface="Trebuchet MS"/>
                <a:cs typeface="Trebuchet MS"/>
              </a:rPr>
              <a:t>1</a:t>
            </a:r>
            <a:r>
              <a:rPr sz="1100" i="1" dirty="0">
                <a:solidFill>
                  <a:srgbClr val="0168B4"/>
                </a:solidFill>
                <a:latin typeface="Liberation Serif"/>
                <a:cs typeface="Liberation Serif"/>
              </a:rPr>
              <a:t>x</a:t>
            </a:r>
            <a:r>
              <a:rPr sz="1200" i="1" baseline="41666" dirty="0">
                <a:solidFill>
                  <a:srgbClr val="0168B4"/>
                </a:solidFill>
                <a:latin typeface="Georgia"/>
                <a:cs typeface="Georgia"/>
              </a:rPr>
              <a:t>t</a:t>
            </a:r>
            <a:r>
              <a:rPr sz="1200" i="1" spc="179" baseline="41666" dirty="0">
                <a:solidFill>
                  <a:srgbClr val="0168B4"/>
                </a:solidFill>
                <a:latin typeface="Georgia"/>
                <a:cs typeface="Georgia"/>
              </a:rPr>
              <a:t> </a:t>
            </a:r>
            <a:r>
              <a:rPr sz="1100" dirty="0">
                <a:solidFill>
                  <a:srgbClr val="0168B4"/>
                </a:solidFill>
                <a:latin typeface="TeX Gyre Adventor"/>
                <a:cs typeface="TeX Gyre Adventor"/>
              </a:rPr>
              <a:t>+</a:t>
            </a:r>
            <a:r>
              <a:rPr sz="1100" spc="-45" dirty="0">
                <a:solidFill>
                  <a:srgbClr val="0168B4"/>
                </a:solidFill>
                <a:latin typeface="TeX Gyre Adventor"/>
                <a:cs typeface="TeX Gyre Adventor"/>
              </a:rPr>
              <a:t> </a:t>
            </a:r>
            <a:r>
              <a:rPr sz="1100" i="1" spc="-25" dirty="0">
                <a:solidFill>
                  <a:srgbClr val="0168B4"/>
                </a:solidFill>
                <a:latin typeface="Liberation Serif"/>
                <a:cs typeface="Liberation Serif"/>
              </a:rPr>
              <a:t>ω</a:t>
            </a:r>
            <a:r>
              <a:rPr sz="1200" spc="-37" baseline="-13888" dirty="0">
                <a:solidFill>
                  <a:srgbClr val="0168B4"/>
                </a:solidFill>
                <a:latin typeface="Trebuchet MS"/>
                <a:cs typeface="Trebuchet MS"/>
              </a:rPr>
              <a:t>0</a:t>
            </a:r>
            <a:endParaRPr sz="1200" baseline="-13888">
              <a:latin typeface="Trebuchet MS"/>
              <a:cs typeface="Trebuchet MS"/>
            </a:endParaRPr>
          </a:p>
        </p:txBody>
      </p:sp>
      <p:sp>
        <p:nvSpPr>
          <p:cNvPr id="44" name="object 44"/>
          <p:cNvSpPr txBox="1"/>
          <p:nvPr/>
        </p:nvSpPr>
        <p:spPr>
          <a:xfrm>
            <a:off x="1739531" y="1404275"/>
            <a:ext cx="220979" cy="191770"/>
          </a:xfrm>
          <a:prstGeom prst="rect">
            <a:avLst/>
          </a:prstGeom>
        </p:spPr>
        <p:txBody>
          <a:bodyPr vert="horz" wrap="square" lIns="0" tIns="11430" rIns="0" bIns="0" rtlCol="0">
            <a:spAutoFit/>
          </a:bodyPr>
          <a:lstStyle/>
          <a:p>
            <a:pPr marL="38100">
              <a:lnSpc>
                <a:spcPct val="100000"/>
              </a:lnSpc>
              <a:spcBef>
                <a:spcPts val="90"/>
              </a:spcBef>
            </a:pPr>
            <a:r>
              <a:rPr sz="1100" spc="-470" dirty="0">
                <a:solidFill>
                  <a:srgbClr val="0168B4"/>
                </a:solidFill>
                <a:latin typeface="Symbola"/>
                <a:cs typeface="Symbola"/>
              </a:rPr>
              <a:t>⎡</a:t>
            </a:r>
            <a:r>
              <a:rPr sz="1650" spc="135" baseline="-55555" dirty="0">
                <a:solidFill>
                  <a:srgbClr val="0168B4"/>
                </a:solidFill>
                <a:latin typeface="Symbola"/>
                <a:cs typeface="Symbola"/>
              </a:rPr>
              <a:t>⎢</a:t>
            </a:r>
            <a:r>
              <a:rPr sz="1650" spc="135" baseline="-20202" dirty="0">
                <a:solidFill>
                  <a:srgbClr val="0168B4"/>
                </a:solidFill>
                <a:latin typeface="LM Roman 10"/>
                <a:cs typeface="LM Roman 10"/>
              </a:rPr>
              <a:t>1</a:t>
            </a:r>
            <a:endParaRPr sz="1650" baseline="-20202">
              <a:latin typeface="LM Roman 10"/>
              <a:cs typeface="LM Roman 10"/>
            </a:endParaRPr>
          </a:p>
        </p:txBody>
      </p:sp>
      <p:sp>
        <p:nvSpPr>
          <p:cNvPr id="45" name="object 45"/>
          <p:cNvSpPr txBox="1"/>
          <p:nvPr/>
        </p:nvSpPr>
        <p:spPr>
          <a:xfrm>
            <a:off x="1739531" y="1650033"/>
            <a:ext cx="220979" cy="191770"/>
          </a:xfrm>
          <a:prstGeom prst="rect">
            <a:avLst/>
          </a:prstGeom>
        </p:spPr>
        <p:txBody>
          <a:bodyPr vert="horz" wrap="square" lIns="0" tIns="11430" rIns="0" bIns="0" rtlCol="0">
            <a:spAutoFit/>
          </a:bodyPr>
          <a:lstStyle/>
          <a:p>
            <a:pPr marL="38100">
              <a:lnSpc>
                <a:spcPct val="100000"/>
              </a:lnSpc>
              <a:spcBef>
                <a:spcPts val="90"/>
              </a:spcBef>
            </a:pPr>
            <a:r>
              <a:rPr sz="1650" spc="-37" baseline="-22727" dirty="0">
                <a:solidFill>
                  <a:srgbClr val="0168B4"/>
                </a:solidFill>
                <a:latin typeface="Symbola"/>
                <a:cs typeface="Symbola"/>
              </a:rPr>
              <a:t>⎢</a:t>
            </a:r>
            <a:r>
              <a:rPr sz="1100" spc="-25" dirty="0">
                <a:solidFill>
                  <a:srgbClr val="0168B4"/>
                </a:solidFill>
                <a:latin typeface="LM Roman 10"/>
                <a:cs typeface="LM Roman 10"/>
              </a:rPr>
              <a:t>1</a:t>
            </a:r>
            <a:endParaRPr sz="1100">
              <a:latin typeface="LM Roman 10"/>
              <a:cs typeface="LM Roman 10"/>
            </a:endParaRPr>
          </a:p>
        </p:txBody>
      </p:sp>
      <p:sp>
        <p:nvSpPr>
          <p:cNvPr id="46" name="object 46"/>
          <p:cNvSpPr txBox="1"/>
          <p:nvPr/>
        </p:nvSpPr>
        <p:spPr>
          <a:xfrm>
            <a:off x="1739531" y="1993581"/>
            <a:ext cx="220979" cy="191770"/>
          </a:xfrm>
          <a:prstGeom prst="rect">
            <a:avLst/>
          </a:prstGeom>
        </p:spPr>
        <p:txBody>
          <a:bodyPr vert="horz" wrap="square" lIns="0" tIns="11430" rIns="0" bIns="0" rtlCol="0">
            <a:spAutoFit/>
          </a:bodyPr>
          <a:lstStyle/>
          <a:p>
            <a:pPr marL="38100">
              <a:lnSpc>
                <a:spcPct val="100000"/>
              </a:lnSpc>
              <a:spcBef>
                <a:spcPts val="90"/>
              </a:spcBef>
            </a:pPr>
            <a:r>
              <a:rPr sz="1100" spc="-470" dirty="0">
                <a:solidFill>
                  <a:srgbClr val="0168B4"/>
                </a:solidFill>
                <a:latin typeface="Symbola"/>
                <a:cs typeface="Symbola"/>
              </a:rPr>
              <a:t>⎢</a:t>
            </a:r>
            <a:r>
              <a:rPr sz="1650" spc="135" baseline="-25252" dirty="0">
                <a:solidFill>
                  <a:srgbClr val="0168B4"/>
                </a:solidFill>
                <a:latin typeface="Symbola"/>
                <a:cs typeface="Symbola"/>
              </a:rPr>
              <a:t>⎣</a:t>
            </a:r>
            <a:r>
              <a:rPr sz="1650" spc="135" baseline="-10101" dirty="0">
                <a:solidFill>
                  <a:srgbClr val="0168B4"/>
                </a:solidFill>
                <a:latin typeface="LM Roman 10"/>
                <a:cs typeface="LM Roman 10"/>
              </a:rPr>
              <a:t>1</a:t>
            </a:r>
            <a:endParaRPr sz="1650" baseline="-10101">
              <a:latin typeface="LM Roman 10"/>
              <a:cs typeface="LM Roman 10"/>
            </a:endParaRPr>
          </a:p>
        </p:txBody>
      </p:sp>
      <p:sp>
        <p:nvSpPr>
          <p:cNvPr id="47" name="object 47"/>
          <p:cNvSpPr txBox="1"/>
          <p:nvPr/>
        </p:nvSpPr>
        <p:spPr>
          <a:xfrm>
            <a:off x="1436242" y="1295011"/>
            <a:ext cx="828040" cy="840740"/>
          </a:xfrm>
          <a:prstGeom prst="rect">
            <a:avLst/>
          </a:prstGeom>
        </p:spPr>
        <p:txBody>
          <a:bodyPr vert="horz" wrap="square" lIns="0" tIns="100330" rIns="0" bIns="0" rtlCol="0">
            <a:spAutoFit/>
          </a:bodyPr>
          <a:lstStyle/>
          <a:p>
            <a:pPr marL="633730">
              <a:lnSpc>
                <a:spcPct val="100000"/>
              </a:lnSpc>
              <a:spcBef>
                <a:spcPts val="790"/>
              </a:spcBef>
            </a:pPr>
            <a:r>
              <a:rPr sz="1650" i="1" spc="52" baseline="-27777" dirty="0">
                <a:solidFill>
                  <a:srgbClr val="0168B4"/>
                </a:solidFill>
                <a:latin typeface="Liberation Serif"/>
                <a:cs typeface="Liberation Serif"/>
              </a:rPr>
              <a:t>x</a:t>
            </a:r>
            <a:r>
              <a:rPr sz="800" spc="35" dirty="0">
                <a:solidFill>
                  <a:srgbClr val="0168B4"/>
                </a:solidFill>
                <a:latin typeface="Trebuchet MS"/>
                <a:cs typeface="Trebuchet MS"/>
              </a:rPr>
              <a:t>2</a:t>
            </a:r>
            <a:endParaRPr sz="800">
              <a:latin typeface="Trebuchet MS"/>
              <a:cs typeface="Trebuchet MS"/>
            </a:endParaRPr>
          </a:p>
          <a:p>
            <a:pPr marR="53340" algn="r">
              <a:lnSpc>
                <a:spcPts val="925"/>
              </a:lnSpc>
              <a:spcBef>
                <a:spcPts val="509"/>
              </a:spcBef>
            </a:pPr>
            <a:r>
              <a:rPr sz="800" spc="-50" dirty="0">
                <a:solidFill>
                  <a:srgbClr val="0168B4"/>
                </a:solidFill>
                <a:latin typeface="Trebuchet MS"/>
                <a:cs typeface="Trebuchet MS"/>
              </a:rPr>
              <a:t>2</a:t>
            </a:r>
            <a:endParaRPr sz="800">
              <a:latin typeface="Trebuchet MS"/>
              <a:cs typeface="Trebuchet MS"/>
            </a:endParaRPr>
          </a:p>
          <a:p>
            <a:pPr marL="50800">
              <a:lnSpc>
                <a:spcPts val="990"/>
              </a:lnSpc>
              <a:tabLst>
                <a:tab pos="633095" algn="l"/>
              </a:tabLst>
            </a:pPr>
            <a:r>
              <a:rPr sz="1100" b="1" spc="-25" dirty="0">
                <a:solidFill>
                  <a:srgbClr val="0168B4"/>
                </a:solidFill>
                <a:latin typeface="LM Roman 10"/>
                <a:cs typeface="LM Roman 10"/>
              </a:rPr>
              <a:t>D</a:t>
            </a:r>
            <a:r>
              <a:rPr sz="1100" b="1" spc="-114" dirty="0">
                <a:solidFill>
                  <a:srgbClr val="0168B4"/>
                </a:solidFill>
                <a:latin typeface="LM Roman 10"/>
                <a:cs typeface="LM Roman 10"/>
              </a:rPr>
              <a:t> </a:t>
            </a:r>
            <a:r>
              <a:rPr sz="1100" spc="-50" dirty="0">
                <a:solidFill>
                  <a:srgbClr val="0168B4"/>
                </a:solidFill>
                <a:latin typeface="Asana Math"/>
                <a:cs typeface="Asana Math"/>
              </a:rPr>
              <a:t>=</a:t>
            </a:r>
            <a:r>
              <a:rPr sz="1100" dirty="0">
                <a:solidFill>
                  <a:srgbClr val="0168B4"/>
                </a:solidFill>
                <a:latin typeface="Asana Math"/>
                <a:cs typeface="Asana Math"/>
              </a:rPr>
              <a:t>	</a:t>
            </a:r>
            <a:r>
              <a:rPr sz="1650" i="1" spc="120" baseline="30303" dirty="0">
                <a:solidFill>
                  <a:srgbClr val="0168B4"/>
                </a:solidFill>
                <a:latin typeface="Liberation Serif"/>
                <a:cs typeface="Liberation Serif"/>
              </a:rPr>
              <a:t>x</a:t>
            </a:r>
            <a:endParaRPr sz="1650" baseline="30303">
              <a:latin typeface="Liberation Serif"/>
              <a:cs typeface="Liberation Serif"/>
            </a:endParaRPr>
          </a:p>
          <a:p>
            <a:pPr marL="340995">
              <a:lnSpc>
                <a:spcPts val="844"/>
              </a:lnSpc>
              <a:tabLst>
                <a:tab pos="680085" algn="l"/>
              </a:tabLst>
            </a:pPr>
            <a:r>
              <a:rPr sz="1650" spc="127" baseline="-35353" dirty="0">
                <a:solidFill>
                  <a:srgbClr val="0168B4"/>
                </a:solidFill>
                <a:latin typeface="Symbola"/>
                <a:cs typeface="Symbola"/>
              </a:rPr>
              <a:t>⎢</a:t>
            </a:r>
            <a:r>
              <a:rPr sz="1100" spc="85"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45" dirty="0">
                <a:solidFill>
                  <a:srgbClr val="0168B4"/>
                </a:solidFill>
                <a:latin typeface="TeX Gyre Adventor"/>
                <a:cs typeface="TeX Gyre Adventor"/>
              </a:rPr>
              <a:t>⋮</a:t>
            </a:r>
            <a:endParaRPr sz="1100">
              <a:latin typeface="TeX Gyre Adventor"/>
              <a:cs typeface="TeX Gyre Adventor"/>
            </a:endParaRPr>
          </a:p>
          <a:p>
            <a:pPr marL="612140">
              <a:lnSpc>
                <a:spcPts val="1140"/>
              </a:lnSpc>
            </a:pPr>
            <a:r>
              <a:rPr sz="1650" i="1" spc="97" baseline="-27777" dirty="0">
                <a:solidFill>
                  <a:srgbClr val="0168B4"/>
                </a:solidFill>
                <a:latin typeface="Liberation Serif"/>
                <a:cs typeface="Liberation Serif"/>
              </a:rPr>
              <a:t>x</a:t>
            </a:r>
            <a:r>
              <a:rPr sz="800" i="1" spc="65" dirty="0">
                <a:solidFill>
                  <a:srgbClr val="0168B4"/>
                </a:solidFill>
                <a:latin typeface="Georgia"/>
                <a:cs typeface="Georgia"/>
              </a:rPr>
              <a:t>N</a:t>
            </a:r>
            <a:endParaRPr sz="800">
              <a:latin typeface="Georgia"/>
              <a:cs typeface="Georgia"/>
            </a:endParaRPr>
          </a:p>
        </p:txBody>
      </p:sp>
      <p:sp>
        <p:nvSpPr>
          <p:cNvPr id="48" name="object 48"/>
          <p:cNvSpPr txBox="1"/>
          <p:nvPr/>
        </p:nvSpPr>
        <p:spPr>
          <a:xfrm>
            <a:off x="2365463" y="1650033"/>
            <a:ext cx="286385" cy="191770"/>
          </a:xfrm>
          <a:prstGeom prst="rect">
            <a:avLst/>
          </a:prstGeom>
        </p:spPr>
        <p:txBody>
          <a:bodyPr vert="horz" wrap="square" lIns="0" tIns="11430" rIns="0" bIns="0" rtlCol="0">
            <a:spAutoFit/>
          </a:bodyPr>
          <a:lstStyle/>
          <a:p>
            <a:pPr marL="12700">
              <a:lnSpc>
                <a:spcPct val="100000"/>
              </a:lnSpc>
              <a:spcBef>
                <a:spcPts val="90"/>
              </a:spcBef>
            </a:pP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20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9" name="object 49"/>
          <p:cNvSpPr txBox="1"/>
          <p:nvPr/>
        </p:nvSpPr>
        <p:spPr>
          <a:xfrm>
            <a:off x="2505468" y="1615324"/>
            <a:ext cx="200660" cy="147320"/>
          </a:xfrm>
          <a:prstGeom prst="rect">
            <a:avLst/>
          </a:prstGeom>
        </p:spPr>
        <p:txBody>
          <a:bodyPr vert="horz" wrap="square" lIns="0" tIns="12065" rIns="0" bIns="0" rtlCol="0">
            <a:spAutoFit/>
          </a:bodyPr>
          <a:lstStyle/>
          <a:p>
            <a:pPr marL="12700">
              <a:lnSpc>
                <a:spcPct val="100000"/>
              </a:lnSpc>
              <a:spcBef>
                <a:spcPts val="95"/>
              </a:spcBef>
            </a:pPr>
            <a:r>
              <a:rPr sz="800" dirty="0">
                <a:solidFill>
                  <a:srgbClr val="0168B4"/>
                </a:solidFill>
                <a:latin typeface="Trebuchet MS"/>
                <a:cs typeface="Trebuchet MS"/>
              </a:rPr>
              <a:t>2</a:t>
            </a:r>
            <a:r>
              <a:rPr sz="800" spc="275" dirty="0">
                <a:solidFill>
                  <a:srgbClr val="0168B4"/>
                </a:solidFill>
                <a:latin typeface="Trebuchet MS"/>
                <a:cs typeface="Trebuchet MS"/>
              </a:rPr>
              <a:t> </a:t>
            </a:r>
            <a:r>
              <a:rPr sz="800" spc="-50" dirty="0">
                <a:solidFill>
                  <a:srgbClr val="0168B4"/>
                </a:solidFill>
                <a:latin typeface="Trebuchet MS"/>
                <a:cs typeface="Trebuchet MS"/>
              </a:rPr>
              <a:t>2</a:t>
            </a:r>
            <a:endParaRPr sz="800">
              <a:latin typeface="Trebuchet MS"/>
              <a:cs typeface="Trebuchet MS"/>
            </a:endParaRPr>
          </a:p>
        </p:txBody>
      </p:sp>
      <p:sp>
        <p:nvSpPr>
          <p:cNvPr id="50" name="object 50"/>
          <p:cNvSpPr txBox="1"/>
          <p:nvPr/>
        </p:nvSpPr>
        <p:spPr>
          <a:xfrm>
            <a:off x="2834208" y="1650033"/>
            <a:ext cx="574675" cy="191770"/>
          </a:xfrm>
          <a:prstGeom prst="rect">
            <a:avLst/>
          </a:prstGeom>
        </p:spPr>
        <p:txBody>
          <a:bodyPr vert="horz" wrap="square" lIns="0" tIns="11430" rIns="0" bIns="0" rtlCol="0">
            <a:spAutoFit/>
          </a:bodyPr>
          <a:lstStyle/>
          <a:p>
            <a:pPr marL="12700">
              <a:lnSpc>
                <a:spcPct val="100000"/>
              </a:lnSpc>
              <a:spcBef>
                <a:spcPts val="90"/>
              </a:spcBef>
              <a:tabLst>
                <a:tab pos="300355" algn="l"/>
              </a:tabLst>
            </a:pPr>
            <a:r>
              <a:rPr sz="1100" spc="155"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20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51" name="object 51"/>
          <p:cNvSpPr txBox="1"/>
          <p:nvPr/>
        </p:nvSpPr>
        <p:spPr>
          <a:xfrm>
            <a:off x="3262541" y="1615324"/>
            <a:ext cx="202565" cy="147320"/>
          </a:xfrm>
          <a:prstGeom prst="rect">
            <a:avLst/>
          </a:prstGeom>
        </p:spPr>
        <p:txBody>
          <a:bodyPr vert="horz" wrap="square" lIns="0" tIns="12065" rIns="0" bIns="0" rtlCol="0">
            <a:spAutoFit/>
          </a:bodyPr>
          <a:lstStyle/>
          <a:p>
            <a:pPr marL="12700">
              <a:lnSpc>
                <a:spcPct val="100000"/>
              </a:lnSpc>
              <a:spcBef>
                <a:spcPts val="95"/>
              </a:spcBef>
            </a:pPr>
            <a:r>
              <a:rPr sz="800" dirty="0">
                <a:solidFill>
                  <a:srgbClr val="0168B4"/>
                </a:solidFill>
                <a:latin typeface="Trebuchet MS"/>
                <a:cs typeface="Trebuchet MS"/>
              </a:rPr>
              <a:t>2</a:t>
            </a:r>
            <a:r>
              <a:rPr sz="800" spc="275" dirty="0">
                <a:solidFill>
                  <a:srgbClr val="0168B4"/>
                </a:solidFill>
                <a:latin typeface="Trebuchet MS"/>
                <a:cs typeface="Trebuchet MS"/>
              </a:rPr>
              <a:t> </a:t>
            </a:r>
            <a:r>
              <a:rPr sz="800" i="1" spc="-50" dirty="0">
                <a:solidFill>
                  <a:srgbClr val="0168B4"/>
                </a:solidFill>
                <a:latin typeface="Georgia"/>
                <a:cs typeface="Georgia"/>
              </a:rPr>
              <a:t>k</a:t>
            </a:r>
            <a:endParaRPr sz="800">
              <a:latin typeface="Georgia"/>
              <a:cs typeface="Georgia"/>
            </a:endParaRPr>
          </a:p>
        </p:txBody>
      </p:sp>
      <p:sp>
        <p:nvSpPr>
          <p:cNvPr id="52" name="object 52"/>
          <p:cNvSpPr txBox="1"/>
          <p:nvPr/>
        </p:nvSpPr>
        <p:spPr>
          <a:xfrm>
            <a:off x="2503104" y="1822118"/>
            <a:ext cx="71120" cy="191770"/>
          </a:xfrm>
          <a:prstGeom prst="rect">
            <a:avLst/>
          </a:prstGeom>
        </p:spPr>
        <p:txBody>
          <a:bodyPr vert="horz" wrap="square" lIns="0" tIns="11430" rIns="0" bIns="0" rtlCol="0">
            <a:spAutoFit/>
          </a:bodyPr>
          <a:lstStyle/>
          <a:p>
            <a:pPr marL="12700">
              <a:lnSpc>
                <a:spcPct val="100000"/>
              </a:lnSpc>
              <a:spcBef>
                <a:spcPts val="90"/>
              </a:spcBef>
            </a:pPr>
            <a:r>
              <a:rPr sz="1100" spc="45" dirty="0">
                <a:solidFill>
                  <a:srgbClr val="0168B4"/>
                </a:solidFill>
                <a:latin typeface="TeX Gyre Adventor"/>
                <a:cs typeface="TeX Gyre Adventor"/>
              </a:rPr>
              <a:t>⋮</a:t>
            </a:r>
            <a:endParaRPr sz="1100">
              <a:latin typeface="TeX Gyre Adventor"/>
              <a:cs typeface="TeX Gyre Adventor"/>
            </a:endParaRPr>
          </a:p>
        </p:txBody>
      </p:sp>
      <p:sp>
        <p:nvSpPr>
          <p:cNvPr id="53" name="object 53"/>
          <p:cNvSpPr txBox="1"/>
          <p:nvPr/>
        </p:nvSpPr>
        <p:spPr>
          <a:xfrm>
            <a:off x="2843788" y="1822118"/>
            <a:ext cx="490220" cy="191770"/>
          </a:xfrm>
          <a:prstGeom prst="rect">
            <a:avLst/>
          </a:prstGeom>
        </p:spPr>
        <p:txBody>
          <a:bodyPr vert="horz" wrap="square" lIns="0" tIns="11430" rIns="0" bIns="0" rtlCol="0">
            <a:spAutoFit/>
          </a:bodyPr>
          <a:lstStyle/>
          <a:p>
            <a:pPr marL="12700">
              <a:lnSpc>
                <a:spcPct val="100000"/>
              </a:lnSpc>
              <a:spcBef>
                <a:spcPts val="90"/>
              </a:spcBef>
              <a:tabLst>
                <a:tab pos="431165" algn="l"/>
              </a:tabLst>
            </a:pPr>
            <a:r>
              <a:rPr sz="1100" spc="190"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45" dirty="0">
                <a:solidFill>
                  <a:srgbClr val="0168B4"/>
                </a:solidFill>
                <a:latin typeface="TeX Gyre Adventor"/>
                <a:cs typeface="TeX Gyre Adventor"/>
              </a:rPr>
              <a:t>⋮</a:t>
            </a:r>
            <a:endParaRPr sz="1100">
              <a:latin typeface="TeX Gyre Adventor"/>
              <a:cs typeface="TeX Gyre Adventor"/>
            </a:endParaRPr>
          </a:p>
        </p:txBody>
      </p:sp>
      <p:sp>
        <p:nvSpPr>
          <p:cNvPr id="54" name="object 54"/>
          <p:cNvSpPr txBox="1"/>
          <p:nvPr/>
        </p:nvSpPr>
        <p:spPr>
          <a:xfrm>
            <a:off x="2306180" y="2016072"/>
            <a:ext cx="1149350" cy="191770"/>
          </a:xfrm>
          <a:prstGeom prst="rect">
            <a:avLst/>
          </a:prstGeom>
        </p:spPr>
        <p:txBody>
          <a:bodyPr vert="horz" wrap="square" lIns="0" tIns="11430" rIns="0" bIns="0" rtlCol="0">
            <a:spAutoFit/>
          </a:bodyPr>
          <a:lstStyle/>
          <a:p>
            <a:pPr marL="50800">
              <a:lnSpc>
                <a:spcPct val="100000"/>
              </a:lnSpc>
              <a:spcBef>
                <a:spcPts val="90"/>
              </a:spcBef>
              <a:tabLst>
                <a:tab pos="540385" algn="l"/>
              </a:tabLst>
            </a:pPr>
            <a:r>
              <a:rPr sz="1100" spc="100" dirty="0">
                <a:solidFill>
                  <a:srgbClr val="0168B4"/>
                </a:solidFill>
                <a:latin typeface="Symbola"/>
                <a:cs typeface="Symbola"/>
              </a:rPr>
              <a:t>(</a:t>
            </a:r>
            <a:r>
              <a:rPr sz="1100" i="1" spc="100" dirty="0">
                <a:solidFill>
                  <a:srgbClr val="0168B4"/>
                </a:solidFill>
                <a:latin typeface="Liberation Serif"/>
                <a:cs typeface="Liberation Serif"/>
              </a:rPr>
              <a:t>x</a:t>
            </a:r>
            <a:r>
              <a:rPr sz="1200" i="1" spc="150" baseline="38194" dirty="0">
                <a:solidFill>
                  <a:srgbClr val="0168B4"/>
                </a:solidFill>
                <a:latin typeface="Georgia"/>
                <a:cs typeface="Georgia"/>
              </a:rPr>
              <a:t>N</a:t>
            </a:r>
            <a:r>
              <a:rPr sz="1200" i="1" spc="-89" baseline="38194" dirty="0">
                <a:solidFill>
                  <a:srgbClr val="0168B4"/>
                </a:solidFill>
                <a:latin typeface="Georgia"/>
                <a:cs typeface="Georgia"/>
              </a:rPr>
              <a:t> </a:t>
            </a:r>
            <a:r>
              <a:rPr sz="1100" spc="30" dirty="0">
                <a:solidFill>
                  <a:srgbClr val="0168B4"/>
                </a:solidFill>
                <a:latin typeface="Symbola"/>
                <a:cs typeface="Symbola"/>
              </a:rPr>
              <a:t>)</a:t>
            </a:r>
            <a:r>
              <a:rPr sz="1200" spc="44" baseline="38194" dirty="0">
                <a:solidFill>
                  <a:srgbClr val="0168B4"/>
                </a:solidFill>
                <a:latin typeface="Trebuchet MS"/>
                <a:cs typeface="Trebuchet MS"/>
              </a:rPr>
              <a:t>2</a:t>
            </a:r>
            <a:r>
              <a:rPr sz="1200" baseline="38194" dirty="0">
                <a:solidFill>
                  <a:srgbClr val="0168B4"/>
                </a:solidFill>
                <a:latin typeface="Trebuchet MS"/>
                <a:cs typeface="Trebuchet MS"/>
              </a:rPr>
              <a:t>	</a:t>
            </a:r>
            <a:r>
              <a:rPr sz="1100" spc="204" dirty="0">
                <a:solidFill>
                  <a:srgbClr val="0168B4"/>
                </a:solidFill>
                <a:latin typeface="TeX Gyre Adventor"/>
                <a:cs typeface="TeX Gyre Adventor"/>
              </a:rPr>
              <a:t>⋯</a:t>
            </a:r>
            <a:r>
              <a:rPr sz="1100" spc="190" dirty="0">
                <a:solidFill>
                  <a:srgbClr val="0168B4"/>
                </a:solidFill>
                <a:latin typeface="TeX Gyre Adventor"/>
                <a:cs typeface="TeX Gyre Adventor"/>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13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55" name="object 55"/>
          <p:cNvSpPr txBox="1"/>
          <p:nvPr/>
        </p:nvSpPr>
        <p:spPr>
          <a:xfrm>
            <a:off x="3241357" y="1981351"/>
            <a:ext cx="245110" cy="147320"/>
          </a:xfrm>
          <a:prstGeom prst="rect">
            <a:avLst/>
          </a:prstGeom>
        </p:spPr>
        <p:txBody>
          <a:bodyPr vert="horz" wrap="square" lIns="0" tIns="12065" rIns="0" bIns="0" rtlCol="0">
            <a:spAutoFit/>
          </a:bodyPr>
          <a:lstStyle/>
          <a:p>
            <a:pPr marL="12700">
              <a:lnSpc>
                <a:spcPct val="100000"/>
              </a:lnSpc>
              <a:spcBef>
                <a:spcPts val="95"/>
              </a:spcBef>
            </a:pPr>
            <a:r>
              <a:rPr sz="800" i="1" spc="55" dirty="0">
                <a:solidFill>
                  <a:srgbClr val="0168B4"/>
                </a:solidFill>
                <a:latin typeface="Georgia"/>
                <a:cs typeface="Georgia"/>
              </a:rPr>
              <a:t>N</a:t>
            </a:r>
            <a:r>
              <a:rPr sz="800" i="1" spc="405" dirty="0">
                <a:solidFill>
                  <a:srgbClr val="0168B4"/>
                </a:solidFill>
                <a:latin typeface="Georgia"/>
                <a:cs typeface="Georgia"/>
              </a:rPr>
              <a:t> </a:t>
            </a:r>
            <a:r>
              <a:rPr sz="800" i="1" spc="-50" dirty="0">
                <a:solidFill>
                  <a:srgbClr val="0168B4"/>
                </a:solidFill>
                <a:latin typeface="Georgia"/>
                <a:cs typeface="Georgia"/>
              </a:rPr>
              <a:t>k</a:t>
            </a:r>
            <a:endParaRPr sz="800">
              <a:latin typeface="Georgia"/>
              <a:cs typeface="Georgia"/>
            </a:endParaRPr>
          </a:p>
        </p:txBody>
      </p:sp>
      <p:sp>
        <p:nvSpPr>
          <p:cNvPr id="56" name="object 56"/>
          <p:cNvSpPr txBox="1"/>
          <p:nvPr/>
        </p:nvSpPr>
        <p:spPr>
          <a:xfrm>
            <a:off x="2327363" y="1456078"/>
            <a:ext cx="1281430" cy="191770"/>
          </a:xfrm>
          <a:prstGeom prst="rect">
            <a:avLst/>
          </a:prstGeom>
        </p:spPr>
        <p:txBody>
          <a:bodyPr vert="horz" wrap="square" lIns="0" tIns="11430" rIns="0" bIns="0" rtlCol="0">
            <a:spAutoFit/>
          </a:bodyPr>
          <a:lstStyle/>
          <a:p>
            <a:pPr marL="50800">
              <a:lnSpc>
                <a:spcPct val="100000"/>
              </a:lnSpc>
              <a:spcBef>
                <a:spcPts val="90"/>
              </a:spcBef>
              <a:tabLst>
                <a:tab pos="519430" algn="l"/>
                <a:tab pos="807720" algn="l"/>
              </a:tabLst>
            </a:pPr>
            <a:r>
              <a:rPr sz="1100" spc="70" dirty="0">
                <a:solidFill>
                  <a:srgbClr val="0168B4"/>
                </a:solidFill>
                <a:latin typeface="Symbola"/>
                <a:cs typeface="Symbola"/>
              </a:rPr>
              <a:t>(</a:t>
            </a:r>
            <a:r>
              <a:rPr sz="1100" i="1" spc="70" dirty="0">
                <a:solidFill>
                  <a:srgbClr val="0168B4"/>
                </a:solidFill>
                <a:latin typeface="Liberation Serif"/>
                <a:cs typeface="Liberation Serif"/>
              </a:rPr>
              <a:t>x</a:t>
            </a:r>
            <a:r>
              <a:rPr sz="1200" spc="104" baseline="38194" dirty="0">
                <a:solidFill>
                  <a:srgbClr val="0168B4"/>
                </a:solidFill>
                <a:latin typeface="Trebuchet MS"/>
                <a:cs typeface="Trebuchet MS"/>
              </a:rPr>
              <a:t>1</a:t>
            </a:r>
            <a:r>
              <a:rPr sz="1100" spc="70" dirty="0">
                <a:solidFill>
                  <a:srgbClr val="0168B4"/>
                </a:solidFill>
                <a:latin typeface="Symbola"/>
                <a:cs typeface="Symbola"/>
              </a:rPr>
              <a:t>)</a:t>
            </a:r>
            <a:r>
              <a:rPr sz="1200" spc="104" baseline="38194" dirty="0">
                <a:solidFill>
                  <a:srgbClr val="0168B4"/>
                </a:solidFill>
                <a:latin typeface="Trebuchet MS"/>
                <a:cs typeface="Trebuchet MS"/>
              </a:rPr>
              <a:t>2</a:t>
            </a:r>
            <a:r>
              <a:rPr sz="1200" baseline="38194" dirty="0">
                <a:solidFill>
                  <a:srgbClr val="0168B4"/>
                </a:solidFill>
                <a:latin typeface="Trebuchet MS"/>
                <a:cs typeface="Trebuchet MS"/>
              </a:rPr>
              <a:t>	</a:t>
            </a:r>
            <a:r>
              <a:rPr sz="1100" spc="145"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80" dirty="0">
                <a:solidFill>
                  <a:srgbClr val="0168B4"/>
                </a:solidFill>
                <a:latin typeface="Symbola"/>
                <a:cs typeface="Symbola"/>
              </a:rPr>
              <a:t>(</a:t>
            </a:r>
            <a:r>
              <a:rPr sz="1100" i="1" spc="80" dirty="0">
                <a:solidFill>
                  <a:srgbClr val="0168B4"/>
                </a:solidFill>
                <a:latin typeface="Liberation Serif"/>
                <a:cs typeface="Liberation Serif"/>
              </a:rPr>
              <a:t>x</a:t>
            </a:r>
            <a:r>
              <a:rPr sz="1200" spc="120" baseline="38194" dirty="0">
                <a:solidFill>
                  <a:srgbClr val="0168B4"/>
                </a:solidFill>
                <a:latin typeface="Trebuchet MS"/>
                <a:cs typeface="Trebuchet MS"/>
              </a:rPr>
              <a:t>1</a:t>
            </a:r>
            <a:r>
              <a:rPr sz="1100" spc="80" dirty="0">
                <a:solidFill>
                  <a:srgbClr val="0168B4"/>
                </a:solidFill>
                <a:latin typeface="Symbola"/>
                <a:cs typeface="Symbola"/>
              </a:rPr>
              <a:t>)</a:t>
            </a:r>
            <a:r>
              <a:rPr sz="1200" i="1" spc="120" baseline="38194" dirty="0">
                <a:solidFill>
                  <a:srgbClr val="0168B4"/>
                </a:solidFill>
                <a:latin typeface="Georgia"/>
                <a:cs typeface="Georgia"/>
              </a:rPr>
              <a:t>k</a:t>
            </a:r>
            <a:r>
              <a:rPr sz="1200" i="1" spc="97" baseline="38194" dirty="0">
                <a:solidFill>
                  <a:srgbClr val="0168B4"/>
                </a:solidFill>
                <a:latin typeface="Georgia"/>
                <a:cs typeface="Georgia"/>
              </a:rPr>
              <a:t> </a:t>
            </a:r>
            <a:r>
              <a:rPr sz="1650" spc="-877" baseline="20202" dirty="0">
                <a:solidFill>
                  <a:srgbClr val="0168B4"/>
                </a:solidFill>
                <a:latin typeface="Symbola"/>
                <a:cs typeface="Symbola"/>
              </a:rPr>
              <a:t>⎤</a:t>
            </a:r>
            <a:r>
              <a:rPr sz="1650" spc="-37" baseline="-35353" dirty="0">
                <a:solidFill>
                  <a:srgbClr val="0168B4"/>
                </a:solidFill>
                <a:latin typeface="Symbola"/>
                <a:cs typeface="Symbola"/>
              </a:rPr>
              <a:t>⎥</a:t>
            </a:r>
            <a:endParaRPr sz="1650" baseline="-35353">
              <a:latin typeface="Symbola"/>
              <a:cs typeface="Symbola"/>
            </a:endParaRPr>
          </a:p>
        </p:txBody>
      </p:sp>
      <p:sp>
        <p:nvSpPr>
          <p:cNvPr id="57" name="object 57"/>
          <p:cNvSpPr txBox="1"/>
          <p:nvPr/>
        </p:nvSpPr>
        <p:spPr>
          <a:xfrm>
            <a:off x="3469665" y="1708453"/>
            <a:ext cx="100965"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Symbola"/>
                <a:cs typeface="Symbola"/>
              </a:rPr>
              <a:t>⎥</a:t>
            </a:r>
            <a:endParaRPr sz="1100">
              <a:latin typeface="Symbola"/>
              <a:cs typeface="Symbola"/>
            </a:endParaRPr>
          </a:p>
        </p:txBody>
      </p:sp>
      <p:sp>
        <p:nvSpPr>
          <p:cNvPr id="58" name="object 58"/>
          <p:cNvSpPr txBox="1"/>
          <p:nvPr/>
        </p:nvSpPr>
        <p:spPr>
          <a:xfrm>
            <a:off x="3469665" y="1912110"/>
            <a:ext cx="100965"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Symbola"/>
                <a:cs typeface="Symbola"/>
              </a:rPr>
              <a:t>⎥</a:t>
            </a:r>
            <a:endParaRPr sz="1100">
              <a:latin typeface="Symbola"/>
              <a:cs typeface="Symbola"/>
            </a:endParaRPr>
          </a:p>
        </p:txBody>
      </p:sp>
      <p:sp>
        <p:nvSpPr>
          <p:cNvPr id="59" name="object 59"/>
          <p:cNvSpPr txBox="1"/>
          <p:nvPr/>
        </p:nvSpPr>
        <p:spPr>
          <a:xfrm>
            <a:off x="3469665" y="1993581"/>
            <a:ext cx="88265" cy="191770"/>
          </a:xfrm>
          <a:prstGeom prst="rect">
            <a:avLst/>
          </a:prstGeom>
        </p:spPr>
        <p:txBody>
          <a:bodyPr vert="horz" wrap="square" lIns="0" tIns="11430" rIns="0" bIns="0" rtlCol="0">
            <a:spAutoFit/>
          </a:bodyPr>
          <a:lstStyle/>
          <a:p>
            <a:pPr marL="12700">
              <a:lnSpc>
                <a:spcPct val="100000"/>
              </a:lnSpc>
              <a:spcBef>
                <a:spcPts val="90"/>
              </a:spcBef>
            </a:pPr>
            <a:r>
              <a:rPr sz="1100" spc="-550" dirty="0">
                <a:solidFill>
                  <a:srgbClr val="0168B4"/>
                </a:solidFill>
                <a:latin typeface="Symbola"/>
                <a:cs typeface="Symbola"/>
              </a:rPr>
              <a:t>⎥</a:t>
            </a:r>
            <a:endParaRPr sz="1100">
              <a:latin typeface="Symbola"/>
              <a:cs typeface="Symbola"/>
            </a:endParaRPr>
          </a:p>
        </p:txBody>
      </p:sp>
      <p:sp>
        <p:nvSpPr>
          <p:cNvPr id="60" name="object 60"/>
          <p:cNvSpPr txBox="1"/>
          <p:nvPr/>
        </p:nvSpPr>
        <p:spPr>
          <a:xfrm>
            <a:off x="3469665" y="2054680"/>
            <a:ext cx="100965"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Symbola"/>
                <a:cs typeface="Symbola"/>
              </a:rPr>
              <a:t>⎦</a:t>
            </a:r>
            <a:endParaRPr sz="1100">
              <a:latin typeface="Symbola"/>
              <a:cs typeface="Symbola"/>
            </a:endParaRPr>
          </a:p>
        </p:txBody>
      </p:sp>
      <p:sp>
        <p:nvSpPr>
          <p:cNvPr id="61" name="object 61"/>
          <p:cNvSpPr txBox="1"/>
          <p:nvPr/>
        </p:nvSpPr>
        <p:spPr>
          <a:xfrm>
            <a:off x="3706672" y="1728824"/>
            <a:ext cx="220979" cy="191770"/>
          </a:xfrm>
          <a:prstGeom prst="rect">
            <a:avLst/>
          </a:prstGeom>
        </p:spPr>
        <p:txBody>
          <a:bodyPr vert="horz" wrap="square" lIns="0" tIns="11430" rIns="0" bIns="0" rtlCol="0">
            <a:spAutoFit/>
          </a:bodyPr>
          <a:lstStyle/>
          <a:p>
            <a:pPr marL="12700">
              <a:lnSpc>
                <a:spcPct val="100000"/>
              </a:lnSpc>
              <a:spcBef>
                <a:spcPts val="90"/>
              </a:spcBef>
            </a:pPr>
            <a:r>
              <a:rPr sz="1100" b="1" spc="-20" dirty="0">
                <a:solidFill>
                  <a:srgbClr val="0168B4"/>
                </a:solidFill>
                <a:latin typeface="LM Roman 10"/>
                <a:cs typeface="LM Roman 10"/>
              </a:rPr>
              <a:t>r</a:t>
            </a:r>
            <a:r>
              <a:rPr sz="1100" b="1" spc="-114" dirty="0">
                <a:solidFill>
                  <a:srgbClr val="0168B4"/>
                </a:solidFill>
                <a:latin typeface="LM Roman 10"/>
                <a:cs typeface="LM Roman 10"/>
              </a:rPr>
              <a:t> </a:t>
            </a:r>
            <a:r>
              <a:rPr sz="1100" spc="-50" dirty="0">
                <a:solidFill>
                  <a:srgbClr val="0168B4"/>
                </a:solidFill>
                <a:latin typeface="Asana Math"/>
                <a:cs typeface="Asana Math"/>
              </a:rPr>
              <a:t>=</a:t>
            </a:r>
            <a:endParaRPr sz="1100">
              <a:latin typeface="Asana Math"/>
              <a:cs typeface="Asana Math"/>
            </a:endParaRPr>
          </a:p>
        </p:txBody>
      </p:sp>
      <p:sp>
        <p:nvSpPr>
          <p:cNvPr id="62" name="object 62"/>
          <p:cNvSpPr txBox="1"/>
          <p:nvPr/>
        </p:nvSpPr>
        <p:spPr>
          <a:xfrm>
            <a:off x="3915295" y="1424646"/>
            <a:ext cx="396240" cy="191770"/>
          </a:xfrm>
          <a:prstGeom prst="rect">
            <a:avLst/>
          </a:prstGeom>
        </p:spPr>
        <p:txBody>
          <a:bodyPr vert="horz" wrap="square" lIns="0" tIns="11430" rIns="0" bIns="0" rtlCol="0">
            <a:spAutoFit/>
          </a:bodyPr>
          <a:lstStyle/>
          <a:p>
            <a:pPr marL="38100">
              <a:lnSpc>
                <a:spcPct val="100000"/>
              </a:lnSpc>
              <a:spcBef>
                <a:spcPts val="90"/>
              </a:spcBef>
            </a:pPr>
            <a:r>
              <a:rPr sz="1100" spc="-540" dirty="0">
                <a:solidFill>
                  <a:srgbClr val="0168B4"/>
                </a:solidFill>
                <a:latin typeface="Symbola"/>
                <a:cs typeface="Symbola"/>
              </a:rPr>
              <a:t>⎡</a:t>
            </a:r>
            <a:r>
              <a:rPr sz="1650" spc="30" baseline="-55555" dirty="0">
                <a:solidFill>
                  <a:srgbClr val="0168B4"/>
                </a:solidFill>
                <a:latin typeface="Symbola"/>
                <a:cs typeface="Symbola"/>
              </a:rPr>
              <a:t>⎢</a:t>
            </a:r>
            <a:r>
              <a:rPr sz="1650" spc="-104" baseline="-55555" dirty="0">
                <a:solidFill>
                  <a:srgbClr val="0168B4"/>
                </a:solidFill>
                <a:latin typeface="Symbola"/>
                <a:cs typeface="Symbola"/>
              </a:rPr>
              <a:t> </a:t>
            </a:r>
            <a:r>
              <a:rPr sz="1650" i="1" baseline="-12626" dirty="0">
                <a:solidFill>
                  <a:srgbClr val="0168B4"/>
                </a:solidFill>
                <a:latin typeface="Liberation Serif"/>
                <a:cs typeface="Liberation Serif"/>
              </a:rPr>
              <a:t>r</a:t>
            </a:r>
            <a:r>
              <a:rPr sz="1200" baseline="20833" dirty="0">
                <a:solidFill>
                  <a:srgbClr val="0168B4"/>
                </a:solidFill>
                <a:latin typeface="Trebuchet MS"/>
                <a:cs typeface="Trebuchet MS"/>
              </a:rPr>
              <a:t>1</a:t>
            </a:r>
            <a:r>
              <a:rPr sz="1200" spc="44" baseline="20833" dirty="0">
                <a:solidFill>
                  <a:srgbClr val="0168B4"/>
                </a:solidFill>
                <a:latin typeface="Trebuchet MS"/>
                <a:cs typeface="Trebuchet MS"/>
              </a:rPr>
              <a:t> </a:t>
            </a:r>
            <a:r>
              <a:rPr sz="1100" spc="-585" dirty="0">
                <a:solidFill>
                  <a:srgbClr val="0168B4"/>
                </a:solidFill>
                <a:latin typeface="Symbola"/>
                <a:cs typeface="Symbola"/>
              </a:rPr>
              <a:t>⎤</a:t>
            </a:r>
            <a:r>
              <a:rPr sz="1650" spc="-37" baseline="-55555" dirty="0">
                <a:solidFill>
                  <a:srgbClr val="0168B4"/>
                </a:solidFill>
                <a:latin typeface="Symbola"/>
                <a:cs typeface="Symbola"/>
              </a:rPr>
              <a:t>⎥</a:t>
            </a:r>
            <a:endParaRPr sz="1650" baseline="-55555">
              <a:latin typeface="Symbola"/>
              <a:cs typeface="Symbola"/>
            </a:endParaRPr>
          </a:p>
        </p:txBody>
      </p:sp>
      <p:sp>
        <p:nvSpPr>
          <p:cNvPr id="63" name="object 63"/>
          <p:cNvSpPr txBox="1"/>
          <p:nvPr/>
        </p:nvSpPr>
        <p:spPr>
          <a:xfrm>
            <a:off x="4077614" y="1817609"/>
            <a:ext cx="71120" cy="191770"/>
          </a:xfrm>
          <a:prstGeom prst="rect">
            <a:avLst/>
          </a:prstGeom>
        </p:spPr>
        <p:txBody>
          <a:bodyPr vert="horz" wrap="square" lIns="0" tIns="11430" rIns="0" bIns="0" rtlCol="0">
            <a:spAutoFit/>
          </a:bodyPr>
          <a:lstStyle/>
          <a:p>
            <a:pPr marL="12700">
              <a:lnSpc>
                <a:spcPct val="100000"/>
              </a:lnSpc>
              <a:spcBef>
                <a:spcPts val="90"/>
              </a:spcBef>
            </a:pPr>
            <a:r>
              <a:rPr sz="1100" spc="45" dirty="0">
                <a:solidFill>
                  <a:srgbClr val="0168B4"/>
                </a:solidFill>
                <a:latin typeface="TeX Gyre Adventor"/>
                <a:cs typeface="TeX Gyre Adventor"/>
              </a:rPr>
              <a:t>⋮</a:t>
            </a:r>
            <a:endParaRPr sz="1100">
              <a:latin typeface="TeX Gyre Adventor"/>
              <a:cs typeface="TeX Gyre Adventor"/>
            </a:endParaRPr>
          </a:p>
        </p:txBody>
      </p:sp>
      <p:sp>
        <p:nvSpPr>
          <p:cNvPr id="64" name="object 64"/>
          <p:cNvSpPr txBox="1"/>
          <p:nvPr/>
        </p:nvSpPr>
        <p:spPr>
          <a:xfrm>
            <a:off x="4016070" y="2010446"/>
            <a:ext cx="88265" cy="191770"/>
          </a:xfrm>
          <a:prstGeom prst="rect">
            <a:avLst/>
          </a:prstGeom>
        </p:spPr>
        <p:txBody>
          <a:bodyPr vert="horz" wrap="square" lIns="0" tIns="11430" rIns="0" bIns="0" rtlCol="0">
            <a:spAutoFit/>
          </a:bodyPr>
          <a:lstStyle/>
          <a:p>
            <a:pPr marL="12700">
              <a:lnSpc>
                <a:spcPct val="100000"/>
              </a:lnSpc>
              <a:spcBef>
                <a:spcPts val="90"/>
              </a:spcBef>
            </a:pPr>
            <a:r>
              <a:rPr sz="1100" i="1" spc="10" dirty="0">
                <a:solidFill>
                  <a:srgbClr val="0168B4"/>
                </a:solidFill>
                <a:latin typeface="Liberation Serif"/>
                <a:cs typeface="Liberation Serif"/>
              </a:rPr>
              <a:t>r</a:t>
            </a:r>
            <a:endParaRPr sz="1100">
              <a:latin typeface="Liberation Serif"/>
              <a:cs typeface="Liberation Serif"/>
            </a:endParaRPr>
          </a:p>
        </p:txBody>
      </p:sp>
      <p:sp>
        <p:nvSpPr>
          <p:cNvPr id="65" name="object 65"/>
          <p:cNvSpPr txBox="1"/>
          <p:nvPr/>
        </p:nvSpPr>
        <p:spPr>
          <a:xfrm>
            <a:off x="4082427" y="1975724"/>
            <a:ext cx="111125" cy="147320"/>
          </a:xfrm>
          <a:prstGeom prst="rect">
            <a:avLst/>
          </a:prstGeom>
        </p:spPr>
        <p:txBody>
          <a:bodyPr vert="horz" wrap="square" lIns="0" tIns="12065" rIns="0" bIns="0" rtlCol="0">
            <a:spAutoFit/>
          </a:bodyPr>
          <a:lstStyle/>
          <a:p>
            <a:pPr marL="12700">
              <a:lnSpc>
                <a:spcPct val="100000"/>
              </a:lnSpc>
              <a:spcBef>
                <a:spcPts val="95"/>
              </a:spcBef>
            </a:pPr>
            <a:r>
              <a:rPr sz="800" i="1" spc="5" dirty="0">
                <a:solidFill>
                  <a:srgbClr val="0168B4"/>
                </a:solidFill>
                <a:latin typeface="Georgia"/>
                <a:cs typeface="Georgia"/>
              </a:rPr>
              <a:t>N</a:t>
            </a:r>
            <a:endParaRPr sz="800">
              <a:latin typeface="Georgia"/>
              <a:cs typeface="Georgia"/>
            </a:endParaRPr>
          </a:p>
        </p:txBody>
      </p:sp>
      <p:sp>
        <p:nvSpPr>
          <p:cNvPr id="66" name="object 66"/>
          <p:cNvSpPr txBox="1"/>
          <p:nvPr/>
        </p:nvSpPr>
        <p:spPr>
          <a:xfrm>
            <a:off x="3915295" y="1688082"/>
            <a:ext cx="396240" cy="191770"/>
          </a:xfrm>
          <a:prstGeom prst="rect">
            <a:avLst/>
          </a:prstGeom>
        </p:spPr>
        <p:txBody>
          <a:bodyPr vert="horz" wrap="square" lIns="0" tIns="11430" rIns="0" bIns="0" rtlCol="0">
            <a:spAutoFit/>
          </a:bodyPr>
          <a:lstStyle/>
          <a:p>
            <a:pPr marL="38100">
              <a:lnSpc>
                <a:spcPct val="100000"/>
              </a:lnSpc>
              <a:spcBef>
                <a:spcPts val="90"/>
              </a:spcBef>
            </a:pPr>
            <a:r>
              <a:rPr sz="1100" dirty="0">
                <a:solidFill>
                  <a:srgbClr val="0168B4"/>
                </a:solidFill>
                <a:latin typeface="Symbola"/>
                <a:cs typeface="Symbola"/>
              </a:rPr>
              <a:t>⎢</a:t>
            </a:r>
            <a:r>
              <a:rPr sz="1100" spc="-55" dirty="0">
                <a:solidFill>
                  <a:srgbClr val="0168B4"/>
                </a:solidFill>
                <a:latin typeface="Symbola"/>
                <a:cs typeface="Symbola"/>
              </a:rPr>
              <a:t> </a:t>
            </a:r>
            <a:r>
              <a:rPr sz="1650" i="1" baseline="17676" dirty="0">
                <a:solidFill>
                  <a:srgbClr val="0168B4"/>
                </a:solidFill>
                <a:latin typeface="Liberation Serif"/>
                <a:cs typeface="Liberation Serif"/>
              </a:rPr>
              <a:t>r</a:t>
            </a:r>
            <a:r>
              <a:rPr sz="1200" baseline="62500" dirty="0">
                <a:solidFill>
                  <a:srgbClr val="0168B4"/>
                </a:solidFill>
                <a:latin typeface="Trebuchet MS"/>
                <a:cs typeface="Trebuchet MS"/>
              </a:rPr>
              <a:t>2</a:t>
            </a:r>
            <a:r>
              <a:rPr sz="1200" spc="67" baseline="62500" dirty="0">
                <a:solidFill>
                  <a:srgbClr val="0168B4"/>
                </a:solidFill>
                <a:latin typeface="Trebuchet MS"/>
                <a:cs typeface="Trebuchet MS"/>
              </a:rPr>
              <a:t> </a:t>
            </a:r>
            <a:r>
              <a:rPr sz="1100" spc="-50" dirty="0">
                <a:solidFill>
                  <a:srgbClr val="0168B4"/>
                </a:solidFill>
                <a:latin typeface="Symbola"/>
                <a:cs typeface="Symbola"/>
              </a:rPr>
              <a:t>⎥</a:t>
            </a:r>
            <a:endParaRPr sz="1100">
              <a:latin typeface="Symbola"/>
              <a:cs typeface="Symbola"/>
            </a:endParaRPr>
          </a:p>
        </p:txBody>
      </p:sp>
      <p:sp>
        <p:nvSpPr>
          <p:cNvPr id="67" name="object 67"/>
          <p:cNvSpPr txBox="1"/>
          <p:nvPr/>
        </p:nvSpPr>
        <p:spPr>
          <a:xfrm>
            <a:off x="3940695" y="1932481"/>
            <a:ext cx="345440" cy="191770"/>
          </a:xfrm>
          <a:prstGeom prst="rect">
            <a:avLst/>
          </a:prstGeom>
        </p:spPr>
        <p:txBody>
          <a:bodyPr vert="horz" wrap="square" lIns="0" tIns="11430" rIns="0" bIns="0" rtlCol="0">
            <a:spAutoFit/>
          </a:bodyPr>
          <a:lstStyle/>
          <a:p>
            <a:pPr marL="12700">
              <a:lnSpc>
                <a:spcPct val="100000"/>
              </a:lnSpc>
              <a:spcBef>
                <a:spcPts val="90"/>
              </a:spcBef>
              <a:tabLst>
                <a:tab pos="256540" algn="l"/>
              </a:tabLst>
            </a:pPr>
            <a:r>
              <a:rPr sz="1100" spc="-50" dirty="0">
                <a:solidFill>
                  <a:srgbClr val="0168B4"/>
                </a:solidFill>
                <a:latin typeface="Symbola"/>
                <a:cs typeface="Symbola"/>
              </a:rPr>
              <a:t>⎢</a:t>
            </a:r>
            <a:r>
              <a:rPr sz="1100" dirty="0">
                <a:solidFill>
                  <a:srgbClr val="0168B4"/>
                </a:solidFill>
                <a:latin typeface="Symbola"/>
                <a:cs typeface="Symbola"/>
              </a:rPr>
              <a:t>	</a:t>
            </a:r>
            <a:r>
              <a:rPr sz="1100" spc="-50" dirty="0">
                <a:solidFill>
                  <a:srgbClr val="0168B4"/>
                </a:solidFill>
                <a:latin typeface="Symbola"/>
                <a:cs typeface="Symbola"/>
              </a:rPr>
              <a:t>⎥</a:t>
            </a:r>
            <a:endParaRPr sz="1100">
              <a:latin typeface="Symbola"/>
              <a:cs typeface="Symbola"/>
            </a:endParaRPr>
          </a:p>
        </p:txBody>
      </p:sp>
      <p:sp>
        <p:nvSpPr>
          <p:cNvPr id="68" name="object 68"/>
          <p:cNvSpPr txBox="1"/>
          <p:nvPr/>
        </p:nvSpPr>
        <p:spPr>
          <a:xfrm>
            <a:off x="3940695" y="1973210"/>
            <a:ext cx="332740" cy="191770"/>
          </a:xfrm>
          <a:prstGeom prst="rect">
            <a:avLst/>
          </a:prstGeom>
        </p:spPr>
        <p:txBody>
          <a:bodyPr vert="horz" wrap="square" lIns="0" tIns="11430" rIns="0" bIns="0" rtlCol="0">
            <a:spAutoFit/>
          </a:bodyPr>
          <a:lstStyle/>
          <a:p>
            <a:pPr marL="12700">
              <a:lnSpc>
                <a:spcPct val="100000"/>
              </a:lnSpc>
              <a:spcBef>
                <a:spcPts val="90"/>
              </a:spcBef>
              <a:tabLst>
                <a:tab pos="256540" algn="l"/>
              </a:tabLst>
            </a:pPr>
            <a:r>
              <a:rPr sz="1100" spc="-50" dirty="0">
                <a:solidFill>
                  <a:srgbClr val="0168B4"/>
                </a:solidFill>
                <a:latin typeface="Symbola"/>
                <a:cs typeface="Symbola"/>
              </a:rPr>
              <a:t>⎢</a:t>
            </a:r>
            <a:r>
              <a:rPr sz="1100" dirty="0">
                <a:solidFill>
                  <a:srgbClr val="0168B4"/>
                </a:solidFill>
                <a:latin typeface="Symbola"/>
                <a:cs typeface="Symbola"/>
              </a:rPr>
              <a:t>	</a:t>
            </a:r>
            <a:r>
              <a:rPr sz="1100" spc="-550" dirty="0">
                <a:solidFill>
                  <a:srgbClr val="0168B4"/>
                </a:solidFill>
                <a:latin typeface="Symbola"/>
                <a:cs typeface="Symbola"/>
              </a:rPr>
              <a:t>⎥</a:t>
            </a:r>
            <a:endParaRPr sz="1100">
              <a:latin typeface="Symbola"/>
              <a:cs typeface="Symbola"/>
            </a:endParaRPr>
          </a:p>
        </p:txBody>
      </p:sp>
      <p:sp>
        <p:nvSpPr>
          <p:cNvPr id="69" name="object 69"/>
          <p:cNvSpPr txBox="1"/>
          <p:nvPr/>
        </p:nvSpPr>
        <p:spPr>
          <a:xfrm>
            <a:off x="3940695" y="2034310"/>
            <a:ext cx="345440" cy="191770"/>
          </a:xfrm>
          <a:prstGeom prst="rect">
            <a:avLst/>
          </a:prstGeom>
        </p:spPr>
        <p:txBody>
          <a:bodyPr vert="horz" wrap="square" lIns="0" tIns="11430" rIns="0" bIns="0" rtlCol="0">
            <a:spAutoFit/>
          </a:bodyPr>
          <a:lstStyle/>
          <a:p>
            <a:pPr marL="12700">
              <a:lnSpc>
                <a:spcPct val="100000"/>
              </a:lnSpc>
              <a:spcBef>
                <a:spcPts val="90"/>
              </a:spcBef>
              <a:tabLst>
                <a:tab pos="256540" algn="l"/>
              </a:tabLst>
            </a:pPr>
            <a:r>
              <a:rPr sz="1100" spc="-50" dirty="0">
                <a:solidFill>
                  <a:srgbClr val="0168B4"/>
                </a:solidFill>
                <a:latin typeface="Symbola"/>
                <a:cs typeface="Symbola"/>
              </a:rPr>
              <a:t>⎣</a:t>
            </a:r>
            <a:r>
              <a:rPr sz="1100" dirty="0">
                <a:solidFill>
                  <a:srgbClr val="0168B4"/>
                </a:solidFill>
                <a:latin typeface="Symbola"/>
                <a:cs typeface="Symbola"/>
              </a:rPr>
              <a:t>	</a:t>
            </a:r>
            <a:r>
              <a:rPr sz="1100" spc="-50" dirty="0">
                <a:solidFill>
                  <a:srgbClr val="0168B4"/>
                </a:solidFill>
                <a:latin typeface="Symbola"/>
                <a:cs typeface="Symbola"/>
              </a:rPr>
              <a:t>⎦</a:t>
            </a:r>
            <a:endParaRPr sz="1100">
              <a:latin typeface="Symbola"/>
              <a:cs typeface="Symbola"/>
            </a:endParaRPr>
          </a:p>
        </p:txBody>
      </p:sp>
      <p:sp>
        <p:nvSpPr>
          <p:cNvPr id="70" name="object 70"/>
          <p:cNvSpPr txBox="1"/>
          <p:nvPr/>
        </p:nvSpPr>
        <p:spPr>
          <a:xfrm>
            <a:off x="2271776" y="2506737"/>
            <a:ext cx="1216660" cy="191770"/>
          </a:xfrm>
          <a:prstGeom prst="rect">
            <a:avLst/>
          </a:prstGeom>
        </p:spPr>
        <p:txBody>
          <a:bodyPr vert="horz" wrap="square" lIns="0" tIns="11430" rIns="0" bIns="0" rtlCol="0">
            <a:spAutoFit/>
          </a:bodyPr>
          <a:lstStyle/>
          <a:p>
            <a:pPr marL="38100">
              <a:lnSpc>
                <a:spcPct val="100000"/>
              </a:lnSpc>
              <a:spcBef>
                <a:spcPts val="90"/>
              </a:spcBef>
            </a:pPr>
            <a:r>
              <a:rPr sz="1100" b="1" spc="-10" dirty="0">
                <a:solidFill>
                  <a:srgbClr val="0168B4"/>
                </a:solidFill>
                <a:latin typeface="LM Roman 10"/>
                <a:cs typeface="LM Roman 10"/>
              </a:rPr>
              <a:t>w</a:t>
            </a:r>
            <a:r>
              <a:rPr sz="1100" b="1" spc="-85" dirty="0">
                <a:solidFill>
                  <a:srgbClr val="0168B4"/>
                </a:solidFill>
                <a:latin typeface="LM Roman 10"/>
                <a:cs typeface="LM Roman 10"/>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dirty="0">
                <a:solidFill>
                  <a:srgbClr val="0168B4"/>
                </a:solidFill>
                <a:latin typeface="Symbola"/>
                <a:cs typeface="Symbola"/>
              </a:rPr>
              <a:t>(</a:t>
            </a:r>
            <a:r>
              <a:rPr sz="1100" b="1" dirty="0">
                <a:solidFill>
                  <a:srgbClr val="0168B4"/>
                </a:solidFill>
                <a:latin typeface="LM Roman 10"/>
                <a:cs typeface="LM Roman 10"/>
              </a:rPr>
              <a:t>D</a:t>
            </a:r>
            <a:r>
              <a:rPr sz="1200" i="1" baseline="41666" dirty="0">
                <a:solidFill>
                  <a:srgbClr val="0168B4"/>
                </a:solidFill>
                <a:latin typeface="Georgia"/>
                <a:cs typeface="Georgia"/>
              </a:rPr>
              <a:t>T</a:t>
            </a:r>
            <a:r>
              <a:rPr sz="1200" i="1" spc="-30" baseline="41666" dirty="0">
                <a:solidFill>
                  <a:srgbClr val="0168B4"/>
                </a:solidFill>
                <a:latin typeface="Georgia"/>
                <a:cs typeface="Georgia"/>
              </a:rPr>
              <a:t> </a:t>
            </a:r>
            <a:r>
              <a:rPr sz="1100" b="1" spc="60" dirty="0">
                <a:solidFill>
                  <a:srgbClr val="0168B4"/>
                </a:solidFill>
                <a:latin typeface="LM Roman 10"/>
                <a:cs typeface="LM Roman 10"/>
              </a:rPr>
              <a:t>D</a:t>
            </a:r>
            <a:r>
              <a:rPr sz="1100" spc="60" dirty="0">
                <a:solidFill>
                  <a:srgbClr val="0168B4"/>
                </a:solidFill>
                <a:latin typeface="Symbola"/>
                <a:cs typeface="Symbola"/>
              </a:rPr>
              <a:t>)</a:t>
            </a:r>
            <a:r>
              <a:rPr sz="1200" spc="89" baseline="41666" dirty="0">
                <a:solidFill>
                  <a:srgbClr val="0168B4"/>
                </a:solidFill>
                <a:latin typeface="TeX Gyre Adventor"/>
                <a:cs typeface="TeX Gyre Adventor"/>
              </a:rPr>
              <a:t>−</a:t>
            </a:r>
            <a:r>
              <a:rPr sz="1200" spc="89" baseline="41666" dirty="0">
                <a:solidFill>
                  <a:srgbClr val="0168B4"/>
                </a:solidFill>
                <a:latin typeface="Trebuchet MS"/>
                <a:cs typeface="Trebuchet MS"/>
              </a:rPr>
              <a:t>1</a:t>
            </a:r>
            <a:r>
              <a:rPr sz="1100" b="1" spc="60" dirty="0">
                <a:solidFill>
                  <a:srgbClr val="0168B4"/>
                </a:solidFill>
                <a:latin typeface="LM Roman 10"/>
                <a:cs typeface="LM Roman 10"/>
              </a:rPr>
              <a:t>D</a:t>
            </a:r>
            <a:r>
              <a:rPr sz="1200" i="1" spc="89" baseline="41666" dirty="0">
                <a:solidFill>
                  <a:srgbClr val="0168B4"/>
                </a:solidFill>
                <a:latin typeface="Georgia"/>
                <a:cs typeface="Georgia"/>
              </a:rPr>
              <a:t>T</a:t>
            </a:r>
            <a:r>
              <a:rPr sz="1200" i="1" spc="-15" baseline="41666" dirty="0">
                <a:solidFill>
                  <a:srgbClr val="0168B4"/>
                </a:solidFill>
                <a:latin typeface="Georgia"/>
                <a:cs typeface="Georgia"/>
              </a:rPr>
              <a:t> </a:t>
            </a:r>
            <a:r>
              <a:rPr sz="1100" b="1" spc="-50" dirty="0">
                <a:solidFill>
                  <a:srgbClr val="0168B4"/>
                </a:solidFill>
                <a:latin typeface="LM Roman 10"/>
                <a:cs typeface="LM Roman 10"/>
              </a:rPr>
              <a:t>r</a:t>
            </a:r>
            <a:endParaRPr sz="1100">
              <a:latin typeface="LM Roman 10"/>
              <a:cs typeface="LM Roman 10"/>
            </a:endParaRPr>
          </a:p>
        </p:txBody>
      </p:sp>
      <p:sp>
        <p:nvSpPr>
          <p:cNvPr id="71" name="object 71"/>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2" name="object 72"/>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73" name="object 73"/>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solidFill>
                  <a:srgbClr val="FFFFFF"/>
                </a:solidFill>
                <a:hlinkClick r:id="rId3" action="ppaction://hlinksldjump"/>
              </a:rPr>
              <a:t>Parametric</a:t>
            </a:r>
            <a:r>
              <a:rPr spc="25" dirty="0">
                <a:solidFill>
                  <a:srgbClr val="FFFFFF"/>
                </a:solidFill>
                <a:hlinkClick r:id="rId3" action="ppaction://hlinksldjump"/>
              </a:rPr>
              <a:t> </a:t>
            </a:r>
            <a:r>
              <a:rPr spc="-10" dirty="0">
                <a:solidFill>
                  <a:srgbClr val="FFFFFF"/>
                </a:solidFill>
                <a:hlinkClick r:id="rId3" action="ppaction://hlinksldjump"/>
              </a:rPr>
              <a:t>Estimation</a:t>
            </a: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36" y="140143"/>
            <a:ext cx="243204" cy="41275"/>
            <a:chOff x="4916636" y="140143"/>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txBox="1"/>
          <p:nvPr/>
        </p:nvSpPr>
        <p:spPr>
          <a:xfrm>
            <a:off x="1527047" y="1502670"/>
            <a:ext cx="2707005"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Parametric</a:t>
            </a:r>
            <a:r>
              <a:rPr sz="2050" b="1" spc="-125" dirty="0">
                <a:solidFill>
                  <a:srgbClr val="DCB413"/>
                </a:solidFill>
                <a:latin typeface="LM Sans 10"/>
                <a:cs typeface="LM Sans 10"/>
              </a:rPr>
              <a:t> </a:t>
            </a:r>
            <a:r>
              <a:rPr sz="2050" b="1" spc="-10" dirty="0">
                <a:solidFill>
                  <a:srgbClr val="DCB413"/>
                </a:solidFill>
                <a:latin typeface="LM Sans 10"/>
                <a:cs typeface="LM Sans 10"/>
              </a:rPr>
              <a:t>Estimation</a:t>
            </a:r>
            <a:endParaRPr sz="2050">
              <a:latin typeface="LM Sans 10"/>
              <a:cs typeface="LM Sans 10"/>
            </a:endParaRPr>
          </a:p>
        </p:txBody>
      </p:sp>
      <p:sp>
        <p:nvSpPr>
          <p:cNvPr id="51" name="object 51"/>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2" name="object 52"/>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3" name="object 53"/>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53733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Other</a:t>
            </a:r>
            <a:r>
              <a:rPr sz="1200" b="1" spc="-70" dirty="0">
                <a:solidFill>
                  <a:srgbClr val="0168B4"/>
                </a:solidFill>
                <a:latin typeface="LM Sans 10"/>
                <a:cs typeface="LM Sans 10"/>
              </a:rPr>
              <a:t> </a:t>
            </a:r>
            <a:r>
              <a:rPr sz="1200" b="1" dirty="0">
                <a:solidFill>
                  <a:srgbClr val="0168B4"/>
                </a:solidFill>
                <a:latin typeface="LM Sans 10"/>
                <a:cs typeface="LM Sans 10"/>
              </a:rPr>
              <a:t>Error</a:t>
            </a:r>
            <a:r>
              <a:rPr sz="1200" b="1" spc="-70" dirty="0">
                <a:solidFill>
                  <a:srgbClr val="0168B4"/>
                </a:solidFill>
                <a:latin typeface="LM Sans 10"/>
                <a:cs typeface="LM Sans 10"/>
              </a:rPr>
              <a:t> </a:t>
            </a:r>
            <a:r>
              <a:rPr sz="1200" b="1" spc="-10" dirty="0">
                <a:solidFill>
                  <a:srgbClr val="0168B4"/>
                </a:solidFill>
                <a:latin typeface="LM Sans 10"/>
                <a:cs typeface="LM Sans 10"/>
              </a:rPr>
              <a:t>Measures</a:t>
            </a:r>
            <a:endParaRPr sz="1200">
              <a:latin typeface="LM Sans 10"/>
              <a:cs typeface="LM Sans 10"/>
            </a:endParaRPr>
          </a:p>
        </p:txBody>
      </p:sp>
      <p:sp>
        <p:nvSpPr>
          <p:cNvPr id="76" name="object 7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7" name="object 7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78" name="object 7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80" name="Picture 79">
            <a:extLst>
              <a:ext uri="{FF2B5EF4-FFF2-40B4-BE49-F238E27FC236}">
                <a16:creationId xmlns:a16="http://schemas.microsoft.com/office/drawing/2014/main" id="{90AE8CC4-C3E4-430A-B889-975489739F46}"/>
              </a:ext>
            </a:extLst>
          </p:cNvPr>
          <p:cNvPicPr>
            <a:picLocks noChangeAspect="1"/>
          </p:cNvPicPr>
          <p:nvPr/>
        </p:nvPicPr>
        <p:blipFill>
          <a:blip r:embed="rId9"/>
          <a:stretch>
            <a:fillRect/>
          </a:stretch>
        </p:blipFill>
        <p:spPr>
          <a:xfrm>
            <a:off x="0" y="843172"/>
            <a:ext cx="5765800" cy="1558505"/>
          </a:xfrm>
          <a:prstGeom prst="rect">
            <a:avLst/>
          </a:prstGeom>
        </p:spPr>
      </p:pic>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27508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Bias</a:t>
            </a:r>
            <a:r>
              <a:rPr sz="1200" b="1" spc="-30" dirty="0">
                <a:solidFill>
                  <a:srgbClr val="0168B4"/>
                </a:solidFill>
                <a:latin typeface="LM Sans 10"/>
                <a:cs typeface="LM Sans 10"/>
              </a:rPr>
              <a:t> </a:t>
            </a:r>
            <a:r>
              <a:rPr sz="1200" b="1" dirty="0">
                <a:solidFill>
                  <a:srgbClr val="0168B4"/>
                </a:solidFill>
                <a:latin typeface="LM Sans 10"/>
                <a:cs typeface="LM Sans 10"/>
              </a:rPr>
              <a:t>and</a:t>
            </a:r>
            <a:r>
              <a:rPr sz="1200" b="1" spc="-25" dirty="0">
                <a:solidFill>
                  <a:srgbClr val="0168B4"/>
                </a:solidFill>
                <a:latin typeface="LM Sans 10"/>
                <a:cs typeface="LM Sans 10"/>
              </a:rPr>
              <a:t> </a:t>
            </a:r>
            <a:r>
              <a:rPr sz="1200" b="1" spc="-10" dirty="0">
                <a:solidFill>
                  <a:srgbClr val="0168B4"/>
                </a:solidFill>
                <a:latin typeface="LM Sans 10"/>
                <a:cs typeface="LM Sans 10"/>
              </a:rPr>
              <a:t>Variance</a:t>
            </a:r>
            <a:endParaRPr sz="1200">
              <a:latin typeface="LM Sans 10"/>
              <a:cs typeface="LM Sans 10"/>
            </a:endParaRPr>
          </a:p>
        </p:txBody>
      </p:sp>
      <p:sp>
        <p:nvSpPr>
          <p:cNvPr id="43" name="object 43"/>
          <p:cNvSpPr txBox="1"/>
          <p:nvPr/>
        </p:nvSpPr>
        <p:spPr>
          <a:xfrm>
            <a:off x="556894" y="1209686"/>
            <a:ext cx="4646295" cy="929640"/>
          </a:xfrm>
          <a:prstGeom prst="rect">
            <a:avLst/>
          </a:prstGeom>
        </p:spPr>
        <p:txBody>
          <a:bodyPr vert="horz" wrap="square" lIns="0" tIns="11430" rIns="0" bIns="0" rtlCol="0">
            <a:spAutoFit/>
          </a:bodyPr>
          <a:lstStyle/>
          <a:p>
            <a:pPr algn="ctr">
              <a:lnSpc>
                <a:spcPct val="100000"/>
              </a:lnSpc>
              <a:spcBef>
                <a:spcPts val="90"/>
              </a:spcBef>
            </a:pPr>
            <a:r>
              <a:rPr sz="1100" i="1" spc="80" dirty="0">
                <a:solidFill>
                  <a:srgbClr val="0168B4"/>
                </a:solidFill>
                <a:latin typeface="Liberation Serif"/>
                <a:cs typeface="Liberation Serif"/>
              </a:rPr>
              <a:t>E</a:t>
            </a:r>
            <a:r>
              <a:rPr sz="1100" spc="80" dirty="0">
                <a:solidFill>
                  <a:srgbClr val="0168B4"/>
                </a:solidFill>
                <a:latin typeface="Symbola"/>
                <a:cs typeface="Symbola"/>
              </a:rPr>
              <a:t>⌊(</a:t>
            </a:r>
            <a:r>
              <a:rPr sz="1100" i="1" spc="80" dirty="0">
                <a:solidFill>
                  <a:srgbClr val="0168B4"/>
                </a:solidFill>
                <a:latin typeface="Liberation Serif"/>
                <a:cs typeface="Liberation Serif"/>
              </a:rPr>
              <a:t>r</a:t>
            </a:r>
            <a:r>
              <a:rPr sz="1100" i="1" spc="-5"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200" spc="112" baseline="41666" dirty="0">
                <a:solidFill>
                  <a:srgbClr val="0168B4"/>
                </a:solidFill>
                <a:latin typeface="Trebuchet MS"/>
                <a:cs typeface="Trebuchet MS"/>
              </a:rPr>
              <a:t>2</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100" spc="30" dirty="0">
                <a:solidFill>
                  <a:srgbClr val="0168B4"/>
                </a:solidFill>
                <a:latin typeface="Symbola"/>
                <a:cs typeface="Symbola"/>
              </a:rPr>
              <a:t> </a:t>
            </a:r>
            <a:r>
              <a:rPr sz="1100" dirty="0">
                <a:solidFill>
                  <a:srgbClr val="0168B4"/>
                </a:solidFill>
                <a:latin typeface="Asana Math"/>
                <a:cs typeface="Asana Math"/>
              </a:rPr>
              <a:t>=</a:t>
            </a:r>
            <a:r>
              <a:rPr sz="1100" spc="30" dirty="0">
                <a:solidFill>
                  <a:srgbClr val="0168B4"/>
                </a:solidFill>
                <a:latin typeface="Asana Math"/>
                <a:cs typeface="Asana Math"/>
              </a:rPr>
              <a:t> </a:t>
            </a:r>
            <a:r>
              <a:rPr sz="1100" i="1" spc="80" dirty="0">
                <a:solidFill>
                  <a:srgbClr val="0168B4"/>
                </a:solidFill>
                <a:latin typeface="Liberation Serif"/>
                <a:cs typeface="Liberation Serif"/>
              </a:rPr>
              <a:t>E</a:t>
            </a:r>
            <a:r>
              <a:rPr sz="1100" spc="80" dirty="0">
                <a:solidFill>
                  <a:srgbClr val="0168B4"/>
                </a:solidFill>
                <a:latin typeface="Symbola"/>
                <a:cs typeface="Symbola"/>
              </a:rPr>
              <a:t>⌊(</a:t>
            </a:r>
            <a:r>
              <a:rPr sz="1100" i="1" spc="80" dirty="0">
                <a:solidFill>
                  <a:srgbClr val="0168B4"/>
                </a:solidFill>
                <a:latin typeface="Liberation Serif"/>
                <a:cs typeface="Liberation Serif"/>
              </a:rPr>
              <a:t>r</a:t>
            </a:r>
            <a:r>
              <a:rPr sz="1100" i="1"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75" dirty="0">
                <a:solidFill>
                  <a:srgbClr val="0168B4"/>
                </a:solidFill>
                <a:latin typeface="Liberation Serif"/>
                <a:cs typeface="Liberation Serif"/>
              </a:rPr>
              <a:t>E</a:t>
            </a:r>
            <a:r>
              <a:rPr sz="1100" spc="75" dirty="0">
                <a:solidFill>
                  <a:srgbClr val="0168B4"/>
                </a:solidFill>
                <a:latin typeface="Symbola"/>
                <a:cs typeface="Symbola"/>
              </a:rPr>
              <a:t>[</a:t>
            </a:r>
            <a:r>
              <a:rPr sz="1100" i="1" spc="75" dirty="0">
                <a:solidFill>
                  <a:srgbClr val="0168B4"/>
                </a:solidFill>
                <a:latin typeface="Liberation Serif"/>
                <a:cs typeface="Liberation Serif"/>
              </a:rPr>
              <a:t>r</a:t>
            </a:r>
            <a:r>
              <a:rPr sz="1100" spc="75" dirty="0">
                <a:solidFill>
                  <a:srgbClr val="0168B4"/>
                </a:solidFill>
                <a:latin typeface="Symbola"/>
                <a:cs typeface="Symbola"/>
              </a:rPr>
              <a:t>∣</a:t>
            </a:r>
            <a:r>
              <a:rPr sz="1100" i="1" spc="75" dirty="0">
                <a:solidFill>
                  <a:srgbClr val="0168B4"/>
                </a:solidFill>
                <a:latin typeface="Liberation Serif"/>
                <a:cs typeface="Liberation Serif"/>
              </a:rPr>
              <a:t>c</a:t>
            </a:r>
            <a:r>
              <a:rPr sz="1100" spc="75" dirty="0">
                <a:solidFill>
                  <a:srgbClr val="0168B4"/>
                </a:solidFill>
                <a:latin typeface="Symbola"/>
                <a:cs typeface="Symbola"/>
              </a:rPr>
              <a:t>])</a:t>
            </a:r>
            <a:r>
              <a:rPr sz="1200" spc="112" baseline="41666" dirty="0">
                <a:solidFill>
                  <a:srgbClr val="0168B4"/>
                </a:solidFill>
                <a:latin typeface="Trebuchet MS"/>
                <a:cs typeface="Trebuchet MS"/>
              </a:rPr>
              <a:t>2</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100" spc="-30" dirty="0">
                <a:solidFill>
                  <a:srgbClr val="0168B4"/>
                </a:solidFill>
                <a:latin typeface="Symbola"/>
                <a:cs typeface="Symbola"/>
              </a:rPr>
              <a:t> </a:t>
            </a:r>
            <a:r>
              <a:rPr sz="110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spc="110" dirty="0">
                <a:solidFill>
                  <a:srgbClr val="0168B4"/>
                </a:solidFill>
                <a:latin typeface="Symbola"/>
                <a:cs typeface="Symbola"/>
              </a:rPr>
              <a:t>(</a:t>
            </a:r>
            <a:r>
              <a:rPr sz="1100" i="1" spc="110" dirty="0">
                <a:solidFill>
                  <a:srgbClr val="0168B4"/>
                </a:solidFill>
                <a:latin typeface="Liberation Serif"/>
                <a:cs typeface="Liberation Serif"/>
              </a:rPr>
              <a:t>E</a:t>
            </a:r>
            <a:r>
              <a:rPr sz="1100" spc="110" dirty="0">
                <a:solidFill>
                  <a:srgbClr val="0168B4"/>
                </a:solidFill>
                <a:latin typeface="Symbola"/>
                <a:cs typeface="Symbola"/>
              </a:rPr>
              <a:t>[</a:t>
            </a:r>
            <a:r>
              <a:rPr sz="1100" i="1" spc="110" dirty="0">
                <a:solidFill>
                  <a:srgbClr val="0168B4"/>
                </a:solidFill>
                <a:latin typeface="Liberation Serif"/>
                <a:cs typeface="Liberation Serif"/>
              </a:rPr>
              <a:t>r</a:t>
            </a:r>
            <a:r>
              <a:rPr sz="1100" spc="110" dirty="0">
                <a:solidFill>
                  <a:srgbClr val="0168B4"/>
                </a:solidFill>
                <a:latin typeface="Symbola"/>
                <a:cs typeface="Symbola"/>
              </a:rPr>
              <a:t>∣</a:t>
            </a:r>
            <a:r>
              <a:rPr sz="1100" i="1" spc="110" dirty="0">
                <a:solidFill>
                  <a:srgbClr val="0168B4"/>
                </a:solidFill>
                <a:latin typeface="Liberation Serif"/>
                <a:cs typeface="Liberation Serif"/>
              </a:rPr>
              <a:t>x</a:t>
            </a:r>
            <a:r>
              <a:rPr sz="1100" spc="110" dirty="0">
                <a:solidFill>
                  <a:srgbClr val="0168B4"/>
                </a:solidFill>
                <a:latin typeface="Symbola"/>
                <a:cs typeface="Symbola"/>
              </a:rPr>
              <a:t>]</a:t>
            </a:r>
            <a:r>
              <a:rPr sz="1100" spc="-30" dirty="0">
                <a:solidFill>
                  <a:srgbClr val="0168B4"/>
                </a:solidFill>
                <a:latin typeface="Symbola"/>
                <a:cs typeface="Symbola"/>
              </a:rPr>
              <a:t> </a:t>
            </a:r>
            <a:r>
              <a:rPr sz="1100" spc="33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70" dirty="0">
                <a:solidFill>
                  <a:srgbClr val="0168B4"/>
                </a:solidFill>
                <a:latin typeface="Liberation Serif"/>
                <a:cs typeface="Liberation Serif"/>
              </a:rPr>
              <a:t>g</a:t>
            </a:r>
            <a:r>
              <a:rPr sz="1100" spc="70" dirty="0">
                <a:solidFill>
                  <a:srgbClr val="0168B4"/>
                </a:solidFill>
                <a:latin typeface="Symbola"/>
                <a:cs typeface="Symbola"/>
              </a:rPr>
              <a:t>(</a:t>
            </a:r>
            <a:r>
              <a:rPr sz="1100" i="1" spc="70" dirty="0">
                <a:solidFill>
                  <a:srgbClr val="0168B4"/>
                </a:solidFill>
                <a:latin typeface="Liberation Serif"/>
                <a:cs typeface="Liberation Serif"/>
              </a:rPr>
              <a:t>x</a:t>
            </a:r>
            <a:r>
              <a:rPr sz="1100" spc="70" dirty="0">
                <a:solidFill>
                  <a:srgbClr val="0168B4"/>
                </a:solidFill>
                <a:latin typeface="Symbola"/>
                <a:cs typeface="Symbola"/>
              </a:rPr>
              <a:t>))</a:t>
            </a:r>
            <a:r>
              <a:rPr sz="1200" spc="104" baseline="41666" dirty="0">
                <a:solidFill>
                  <a:srgbClr val="0168B4"/>
                </a:solidFill>
                <a:latin typeface="Trebuchet MS"/>
                <a:cs typeface="Trebuchet MS"/>
              </a:rPr>
              <a:t>2</a:t>
            </a:r>
            <a:endParaRPr sz="1200" baseline="41666">
              <a:latin typeface="Trebuchet MS"/>
              <a:cs typeface="Trebuchet MS"/>
            </a:endParaRPr>
          </a:p>
          <a:p>
            <a:pPr>
              <a:lnSpc>
                <a:spcPct val="100000"/>
              </a:lnSpc>
            </a:pPr>
            <a:endParaRPr sz="1100">
              <a:latin typeface="Trebuchet MS"/>
              <a:cs typeface="Trebuchet MS"/>
            </a:endParaRPr>
          </a:p>
          <a:p>
            <a:pPr>
              <a:lnSpc>
                <a:spcPct val="100000"/>
              </a:lnSpc>
            </a:pPr>
            <a:endParaRPr sz="1100">
              <a:latin typeface="Trebuchet MS"/>
              <a:cs typeface="Trebuchet MS"/>
            </a:endParaRPr>
          </a:p>
          <a:p>
            <a:pPr>
              <a:lnSpc>
                <a:spcPct val="100000"/>
              </a:lnSpc>
              <a:spcBef>
                <a:spcPts val="655"/>
              </a:spcBef>
            </a:pPr>
            <a:endParaRPr sz="1100">
              <a:latin typeface="Trebuchet MS"/>
              <a:cs typeface="Trebuchet MS"/>
            </a:endParaRPr>
          </a:p>
          <a:p>
            <a:pPr algn="ctr">
              <a:lnSpc>
                <a:spcPct val="100000"/>
              </a:lnSpc>
            </a:pPr>
            <a:r>
              <a:rPr sz="1100" i="1" spc="95" dirty="0">
                <a:solidFill>
                  <a:srgbClr val="0168B4"/>
                </a:solidFill>
                <a:latin typeface="Liberation Serif"/>
                <a:cs typeface="Liberation Serif"/>
              </a:rPr>
              <a:t>E</a:t>
            </a:r>
            <a:r>
              <a:rPr sz="1200" i="1" spc="142" baseline="-13888" dirty="0">
                <a:solidFill>
                  <a:srgbClr val="0168B4"/>
                </a:solidFill>
                <a:latin typeface="Georgia"/>
                <a:cs typeface="Georgia"/>
              </a:rPr>
              <a:t>x</a:t>
            </a:r>
            <a:r>
              <a:rPr sz="1100" spc="95" dirty="0">
                <a:solidFill>
                  <a:srgbClr val="0168B4"/>
                </a:solidFill>
                <a:latin typeface="Symbola"/>
                <a:cs typeface="Symbola"/>
              </a:rPr>
              <a:t>⌊(</a:t>
            </a:r>
            <a:r>
              <a:rPr sz="1100" i="1" spc="95" dirty="0">
                <a:solidFill>
                  <a:srgbClr val="0168B4"/>
                </a:solidFill>
                <a:latin typeface="Liberation Serif"/>
                <a:cs typeface="Liberation Serif"/>
              </a:rPr>
              <a:t>E</a:t>
            </a:r>
            <a:r>
              <a:rPr sz="1100" spc="95" dirty="0">
                <a:solidFill>
                  <a:srgbClr val="0168B4"/>
                </a:solidFill>
                <a:latin typeface="Symbola"/>
                <a:cs typeface="Symbola"/>
              </a:rPr>
              <a:t>[</a:t>
            </a:r>
            <a:r>
              <a:rPr sz="1100" i="1" spc="95" dirty="0">
                <a:solidFill>
                  <a:srgbClr val="0168B4"/>
                </a:solidFill>
                <a:latin typeface="Liberation Serif"/>
                <a:cs typeface="Liberation Serif"/>
              </a:rPr>
              <a:t>r</a:t>
            </a:r>
            <a:r>
              <a:rPr sz="1100" spc="95" dirty="0">
                <a:solidFill>
                  <a:srgbClr val="0168B4"/>
                </a:solidFill>
                <a:latin typeface="Symbola"/>
                <a:cs typeface="Symbola"/>
              </a:rPr>
              <a:t>∣</a:t>
            </a:r>
            <a:r>
              <a:rPr sz="1100" i="1" spc="95" dirty="0">
                <a:solidFill>
                  <a:srgbClr val="0168B4"/>
                </a:solidFill>
                <a:latin typeface="Liberation Serif"/>
                <a:cs typeface="Liberation Serif"/>
              </a:rPr>
              <a:t>x</a:t>
            </a:r>
            <a:r>
              <a:rPr sz="1100" spc="95" dirty="0">
                <a:solidFill>
                  <a:srgbClr val="0168B4"/>
                </a:solidFill>
                <a:latin typeface="Symbola"/>
                <a:cs typeface="Symbola"/>
              </a:rPr>
              <a:t>]</a:t>
            </a:r>
            <a:r>
              <a:rPr sz="1100" spc="-30" dirty="0">
                <a:solidFill>
                  <a:srgbClr val="0168B4"/>
                </a:solidFill>
                <a:latin typeface="Symbola"/>
                <a:cs typeface="Symbola"/>
              </a:rPr>
              <a:t> </a:t>
            </a:r>
            <a:r>
              <a:rPr sz="1100" spc="330" dirty="0">
                <a:solidFill>
                  <a:srgbClr val="0168B4"/>
                </a:solidFill>
                <a:latin typeface="TeX Gyre Adventor"/>
                <a:cs typeface="TeX Gyre Adventor"/>
              </a:rPr>
              <a:t>−</a:t>
            </a:r>
            <a:r>
              <a:rPr sz="1100" spc="-55"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200" spc="112" baseline="41666" dirty="0">
                <a:solidFill>
                  <a:srgbClr val="0168B4"/>
                </a:solidFill>
                <a:latin typeface="Trebuchet MS"/>
                <a:cs typeface="Trebuchet MS"/>
              </a:rPr>
              <a:t>2</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100" spc="35" dirty="0">
                <a:solidFill>
                  <a:srgbClr val="0168B4"/>
                </a:solidFill>
                <a:latin typeface="Symbola"/>
                <a:cs typeface="Symbola"/>
              </a:rPr>
              <a:t> </a:t>
            </a:r>
            <a:r>
              <a:rPr sz="1100" dirty="0">
                <a:solidFill>
                  <a:srgbClr val="0168B4"/>
                </a:solidFill>
                <a:latin typeface="Asana Math"/>
                <a:cs typeface="Asana Math"/>
              </a:rPr>
              <a:t>=</a:t>
            </a:r>
            <a:r>
              <a:rPr sz="1100" spc="40" dirty="0">
                <a:solidFill>
                  <a:srgbClr val="0168B4"/>
                </a:solidFill>
                <a:latin typeface="Asana Math"/>
                <a:cs typeface="Asana Math"/>
              </a:rPr>
              <a:t> </a:t>
            </a:r>
            <a:r>
              <a:rPr sz="1100" spc="110" dirty="0">
                <a:solidFill>
                  <a:srgbClr val="0168B4"/>
                </a:solidFill>
                <a:latin typeface="Symbola"/>
                <a:cs typeface="Symbola"/>
              </a:rPr>
              <a:t>(</a:t>
            </a:r>
            <a:r>
              <a:rPr sz="1100" i="1" spc="110" dirty="0">
                <a:solidFill>
                  <a:srgbClr val="0168B4"/>
                </a:solidFill>
                <a:latin typeface="Liberation Serif"/>
                <a:cs typeface="Liberation Serif"/>
              </a:rPr>
              <a:t>E</a:t>
            </a:r>
            <a:r>
              <a:rPr sz="1100" spc="110" dirty="0">
                <a:solidFill>
                  <a:srgbClr val="0168B4"/>
                </a:solidFill>
                <a:latin typeface="Symbola"/>
                <a:cs typeface="Symbola"/>
              </a:rPr>
              <a:t>[</a:t>
            </a:r>
            <a:r>
              <a:rPr sz="1100" i="1" spc="110" dirty="0">
                <a:solidFill>
                  <a:srgbClr val="0168B4"/>
                </a:solidFill>
                <a:latin typeface="Liberation Serif"/>
                <a:cs typeface="Liberation Serif"/>
              </a:rPr>
              <a:t>r</a:t>
            </a:r>
            <a:r>
              <a:rPr sz="1100" spc="110" dirty="0">
                <a:solidFill>
                  <a:srgbClr val="0168B4"/>
                </a:solidFill>
                <a:latin typeface="Symbola"/>
                <a:cs typeface="Symbola"/>
              </a:rPr>
              <a:t>∣</a:t>
            </a:r>
            <a:r>
              <a:rPr sz="1100" i="1" spc="110" dirty="0">
                <a:solidFill>
                  <a:srgbClr val="0168B4"/>
                </a:solidFill>
                <a:latin typeface="Liberation Serif"/>
                <a:cs typeface="Liberation Serif"/>
              </a:rPr>
              <a:t>x</a:t>
            </a:r>
            <a:r>
              <a:rPr sz="1100" spc="110" dirty="0">
                <a:solidFill>
                  <a:srgbClr val="0168B4"/>
                </a:solidFill>
                <a:latin typeface="Symbola"/>
                <a:cs typeface="Symbola"/>
              </a:rPr>
              <a:t>]</a:t>
            </a:r>
            <a:r>
              <a:rPr sz="1100" spc="-30" dirty="0">
                <a:solidFill>
                  <a:srgbClr val="0168B4"/>
                </a:solidFill>
                <a:latin typeface="Symbola"/>
                <a:cs typeface="Symbola"/>
              </a:rPr>
              <a:t> </a:t>
            </a:r>
            <a:r>
              <a:rPr sz="1100" spc="330" dirty="0">
                <a:solidFill>
                  <a:srgbClr val="0168B4"/>
                </a:solidFill>
                <a:latin typeface="TeX Gyre Adventor"/>
                <a:cs typeface="TeX Gyre Adventor"/>
              </a:rPr>
              <a:t>−</a:t>
            </a:r>
            <a:r>
              <a:rPr sz="1100" spc="-55" dirty="0">
                <a:solidFill>
                  <a:srgbClr val="0168B4"/>
                </a:solidFill>
                <a:latin typeface="TeX Gyre Adventor"/>
                <a:cs typeface="TeX Gyre Adventor"/>
              </a:rPr>
              <a:t> </a:t>
            </a:r>
            <a:r>
              <a:rPr sz="1100" i="1" spc="90" dirty="0">
                <a:solidFill>
                  <a:srgbClr val="0168B4"/>
                </a:solidFill>
                <a:latin typeface="Liberation Serif"/>
                <a:cs typeface="Liberation Serif"/>
              </a:rPr>
              <a:t>E</a:t>
            </a:r>
            <a:r>
              <a:rPr sz="1200" i="1" spc="135" baseline="-13888" dirty="0">
                <a:solidFill>
                  <a:srgbClr val="0168B4"/>
                </a:solidFill>
                <a:latin typeface="Georgia"/>
                <a:cs typeface="Georgia"/>
              </a:rPr>
              <a:t>x</a:t>
            </a:r>
            <a:r>
              <a:rPr sz="1100" spc="90" dirty="0">
                <a:solidFill>
                  <a:srgbClr val="0168B4"/>
                </a:solidFill>
                <a:latin typeface="Symbola"/>
                <a:cs typeface="Symbola"/>
              </a:rPr>
              <a:t>[</a:t>
            </a:r>
            <a:r>
              <a:rPr sz="1100" i="1" spc="90" dirty="0">
                <a:solidFill>
                  <a:srgbClr val="0168B4"/>
                </a:solidFill>
                <a:latin typeface="Liberation Serif"/>
                <a:cs typeface="Liberation Serif"/>
              </a:rPr>
              <a:t>g</a:t>
            </a:r>
            <a:r>
              <a:rPr sz="1100" spc="90" dirty="0">
                <a:solidFill>
                  <a:srgbClr val="0168B4"/>
                </a:solidFill>
                <a:latin typeface="Symbola"/>
                <a:cs typeface="Symbola"/>
              </a:rPr>
              <a:t>(</a:t>
            </a:r>
            <a:r>
              <a:rPr sz="1100" i="1" spc="90" dirty="0">
                <a:solidFill>
                  <a:srgbClr val="0168B4"/>
                </a:solidFill>
                <a:latin typeface="Liberation Serif"/>
                <a:cs typeface="Liberation Serif"/>
              </a:rPr>
              <a:t>x</a:t>
            </a:r>
            <a:r>
              <a:rPr sz="1100" spc="90" dirty="0">
                <a:solidFill>
                  <a:srgbClr val="0168B4"/>
                </a:solidFill>
                <a:latin typeface="Symbola"/>
                <a:cs typeface="Symbola"/>
              </a:rPr>
              <a:t>)])</a:t>
            </a:r>
            <a:r>
              <a:rPr sz="1200" spc="135" baseline="41666" dirty="0">
                <a:solidFill>
                  <a:srgbClr val="0168B4"/>
                </a:solidFill>
                <a:latin typeface="Trebuchet MS"/>
                <a:cs typeface="Trebuchet MS"/>
              </a:rPr>
              <a:t>2</a:t>
            </a:r>
            <a:r>
              <a:rPr sz="1200" spc="89" baseline="41666" dirty="0">
                <a:solidFill>
                  <a:srgbClr val="0168B4"/>
                </a:solidFill>
                <a:latin typeface="Trebuchet MS"/>
                <a:cs typeface="Trebuchet MS"/>
              </a:rPr>
              <a:t> </a:t>
            </a:r>
            <a:r>
              <a:rPr sz="1100" dirty="0">
                <a:solidFill>
                  <a:srgbClr val="0168B4"/>
                </a:solidFill>
                <a:latin typeface="TeX Gyre Adventor"/>
                <a:cs typeface="TeX Gyre Adventor"/>
              </a:rPr>
              <a:t>+</a:t>
            </a:r>
            <a:r>
              <a:rPr sz="1100" spc="-55" dirty="0">
                <a:solidFill>
                  <a:srgbClr val="0168B4"/>
                </a:solidFill>
                <a:latin typeface="TeX Gyre Adventor"/>
                <a:cs typeface="TeX Gyre Adventor"/>
              </a:rPr>
              <a:t> </a:t>
            </a:r>
            <a:r>
              <a:rPr sz="1100" i="1" spc="85" dirty="0">
                <a:solidFill>
                  <a:srgbClr val="0168B4"/>
                </a:solidFill>
                <a:latin typeface="Liberation Serif"/>
                <a:cs typeface="Liberation Serif"/>
              </a:rPr>
              <a:t>E</a:t>
            </a:r>
            <a:r>
              <a:rPr sz="1200" i="1" spc="127" baseline="-13888" dirty="0">
                <a:solidFill>
                  <a:srgbClr val="0168B4"/>
                </a:solidFill>
                <a:latin typeface="Georgia"/>
                <a:cs typeface="Georgia"/>
              </a:rPr>
              <a:t>x</a:t>
            </a:r>
            <a:r>
              <a:rPr sz="1100" spc="85" dirty="0">
                <a:solidFill>
                  <a:srgbClr val="0168B4"/>
                </a:solidFill>
                <a:latin typeface="Symbola"/>
                <a:cs typeface="Symbola"/>
              </a:rPr>
              <a:t>⌊(</a:t>
            </a:r>
            <a:r>
              <a:rPr sz="1100" i="1" spc="85" dirty="0">
                <a:solidFill>
                  <a:srgbClr val="0168B4"/>
                </a:solidFill>
                <a:latin typeface="Liberation Serif"/>
                <a:cs typeface="Liberation Serif"/>
              </a:rPr>
              <a:t>g</a:t>
            </a:r>
            <a:r>
              <a:rPr sz="1100" spc="85" dirty="0">
                <a:solidFill>
                  <a:srgbClr val="0168B4"/>
                </a:solidFill>
                <a:latin typeface="Symbola"/>
                <a:cs typeface="Symbola"/>
              </a:rPr>
              <a:t>(</a:t>
            </a:r>
            <a:r>
              <a:rPr sz="1100" i="1" spc="85" dirty="0">
                <a:solidFill>
                  <a:srgbClr val="0168B4"/>
                </a:solidFill>
                <a:latin typeface="Liberation Serif"/>
                <a:cs typeface="Liberation Serif"/>
              </a:rPr>
              <a:t>x</a:t>
            </a:r>
            <a:r>
              <a:rPr sz="1100" spc="85" dirty="0">
                <a:solidFill>
                  <a:srgbClr val="0168B4"/>
                </a:solidFill>
                <a:latin typeface="Symbola"/>
                <a:cs typeface="Symbola"/>
              </a:rPr>
              <a:t>)</a:t>
            </a:r>
            <a:r>
              <a:rPr sz="1100" spc="-25" dirty="0">
                <a:solidFill>
                  <a:srgbClr val="0168B4"/>
                </a:solidFill>
                <a:latin typeface="Symbola"/>
                <a:cs typeface="Symbola"/>
              </a:rPr>
              <a:t> </a:t>
            </a:r>
            <a:r>
              <a:rPr sz="1100" spc="330" dirty="0">
                <a:solidFill>
                  <a:srgbClr val="0168B4"/>
                </a:solidFill>
                <a:latin typeface="TeX Gyre Adventor"/>
                <a:cs typeface="TeX Gyre Adventor"/>
              </a:rPr>
              <a:t>−</a:t>
            </a:r>
            <a:r>
              <a:rPr sz="1100" spc="-55" dirty="0">
                <a:solidFill>
                  <a:srgbClr val="0168B4"/>
                </a:solidFill>
                <a:latin typeface="TeX Gyre Adventor"/>
                <a:cs typeface="TeX Gyre Adventor"/>
              </a:rPr>
              <a:t> </a:t>
            </a:r>
            <a:r>
              <a:rPr sz="1100" i="1" spc="40" dirty="0">
                <a:solidFill>
                  <a:srgbClr val="0168B4"/>
                </a:solidFill>
                <a:latin typeface="Liberation Serif"/>
                <a:cs typeface="Liberation Serif"/>
              </a:rPr>
              <a:t>E</a:t>
            </a:r>
            <a:r>
              <a:rPr sz="1200" i="1" spc="60" baseline="-13888" dirty="0">
                <a:solidFill>
                  <a:srgbClr val="0168B4"/>
                </a:solidFill>
                <a:latin typeface="Georgia"/>
                <a:cs typeface="Georgia"/>
              </a:rPr>
              <a:t>x</a:t>
            </a:r>
            <a:r>
              <a:rPr sz="1100" spc="40" dirty="0">
                <a:solidFill>
                  <a:srgbClr val="0168B4"/>
                </a:solidFill>
                <a:latin typeface="Symbola"/>
                <a:cs typeface="Symbola"/>
              </a:rPr>
              <a:t>[</a:t>
            </a:r>
            <a:r>
              <a:rPr sz="1100" i="1" spc="40" dirty="0">
                <a:solidFill>
                  <a:srgbClr val="0168B4"/>
                </a:solidFill>
                <a:latin typeface="Liberation Serif"/>
                <a:cs typeface="Liberation Serif"/>
              </a:rPr>
              <a:t>g</a:t>
            </a:r>
            <a:r>
              <a:rPr sz="1100" spc="40" dirty="0">
                <a:solidFill>
                  <a:srgbClr val="0168B4"/>
                </a:solidFill>
                <a:latin typeface="Symbola"/>
                <a:cs typeface="Symbola"/>
              </a:rPr>
              <a:t>(</a:t>
            </a:r>
            <a:r>
              <a:rPr sz="1100" i="1" spc="40" dirty="0">
                <a:solidFill>
                  <a:srgbClr val="0168B4"/>
                </a:solidFill>
                <a:latin typeface="Liberation Serif"/>
                <a:cs typeface="Liberation Serif"/>
              </a:rPr>
              <a:t>x</a:t>
            </a:r>
            <a:r>
              <a:rPr sz="1100" spc="40" dirty="0">
                <a:solidFill>
                  <a:srgbClr val="0168B4"/>
                </a:solidFill>
                <a:latin typeface="Symbola"/>
                <a:cs typeface="Symbola"/>
              </a:rPr>
              <a:t>)])</a:t>
            </a:r>
            <a:r>
              <a:rPr sz="1200" spc="60" baseline="41666" dirty="0">
                <a:solidFill>
                  <a:srgbClr val="0168B4"/>
                </a:solidFill>
                <a:latin typeface="Trebuchet MS"/>
                <a:cs typeface="Trebuchet MS"/>
              </a:rPr>
              <a:t>2</a:t>
            </a:r>
            <a:r>
              <a:rPr sz="1100" spc="40" dirty="0">
                <a:solidFill>
                  <a:srgbClr val="0168B4"/>
                </a:solidFill>
                <a:latin typeface="Symbola"/>
                <a:cs typeface="Symbola"/>
              </a:rPr>
              <a:t>⌋</a:t>
            </a:r>
            <a:endParaRPr sz="1100">
              <a:latin typeface="Symbola"/>
              <a:cs typeface="Symbola"/>
            </a:endParaRPr>
          </a:p>
        </p:txBody>
      </p:sp>
      <p:sp>
        <p:nvSpPr>
          <p:cNvPr id="44" name="object 4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5" name="object 4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207200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Estimating</a:t>
            </a:r>
            <a:r>
              <a:rPr sz="1200" b="1" spc="-40" dirty="0">
                <a:solidFill>
                  <a:srgbClr val="0168B4"/>
                </a:solidFill>
                <a:latin typeface="LM Sans 10"/>
                <a:cs typeface="LM Sans 10"/>
              </a:rPr>
              <a:t> </a:t>
            </a:r>
            <a:r>
              <a:rPr sz="1200" b="1" dirty="0">
                <a:solidFill>
                  <a:srgbClr val="0168B4"/>
                </a:solidFill>
                <a:latin typeface="LM Sans 10"/>
                <a:cs typeface="LM Sans 10"/>
              </a:rPr>
              <a:t>Bias</a:t>
            </a:r>
            <a:r>
              <a:rPr sz="1200" b="1" spc="-40" dirty="0">
                <a:solidFill>
                  <a:srgbClr val="0168B4"/>
                </a:solidFill>
                <a:latin typeface="LM Sans 10"/>
                <a:cs typeface="LM Sans 10"/>
              </a:rPr>
              <a:t> </a:t>
            </a:r>
            <a:r>
              <a:rPr sz="1200" b="1" dirty="0">
                <a:solidFill>
                  <a:srgbClr val="0168B4"/>
                </a:solidFill>
                <a:latin typeface="LM Sans 10"/>
                <a:cs typeface="LM Sans 10"/>
              </a:rPr>
              <a:t>and</a:t>
            </a:r>
            <a:r>
              <a:rPr sz="1200" b="1" spc="-40" dirty="0">
                <a:solidFill>
                  <a:srgbClr val="0168B4"/>
                </a:solidFill>
                <a:latin typeface="LM Sans 10"/>
                <a:cs typeface="LM Sans 10"/>
              </a:rPr>
              <a:t> </a:t>
            </a:r>
            <a:r>
              <a:rPr sz="1200" b="1" spc="-10" dirty="0">
                <a:solidFill>
                  <a:srgbClr val="0168B4"/>
                </a:solidFill>
                <a:latin typeface="LM Sans 10"/>
                <a:cs typeface="LM Sans 10"/>
              </a:rPr>
              <a:t>Variance</a:t>
            </a:r>
            <a:endParaRPr sz="1200">
              <a:latin typeface="LM Sans 10"/>
              <a:cs typeface="LM Sans 10"/>
            </a:endParaRPr>
          </a:p>
        </p:txBody>
      </p:sp>
      <p:sp>
        <p:nvSpPr>
          <p:cNvPr id="43" name="object 43"/>
          <p:cNvSpPr txBox="1"/>
          <p:nvPr/>
        </p:nvSpPr>
        <p:spPr>
          <a:xfrm>
            <a:off x="1757400" y="974380"/>
            <a:ext cx="237490" cy="147320"/>
          </a:xfrm>
          <a:prstGeom prst="rect">
            <a:avLst/>
          </a:prstGeom>
        </p:spPr>
        <p:txBody>
          <a:bodyPr vert="horz" wrap="square" lIns="0" tIns="12065" rIns="0" bIns="0" rtlCol="0">
            <a:spAutoFit/>
          </a:bodyPr>
          <a:lstStyle/>
          <a:p>
            <a:pPr marL="12700">
              <a:lnSpc>
                <a:spcPct val="100000"/>
              </a:lnSpc>
              <a:spcBef>
                <a:spcPts val="95"/>
              </a:spcBef>
              <a:tabLst>
                <a:tab pos="185420" algn="l"/>
              </a:tabLst>
            </a:pPr>
            <a:r>
              <a:rPr sz="800" i="1" spc="-50" dirty="0">
                <a:solidFill>
                  <a:srgbClr val="0168B4"/>
                </a:solidFill>
                <a:latin typeface="Georgia"/>
                <a:cs typeface="Georgia"/>
              </a:rPr>
              <a:t>t</a:t>
            </a:r>
            <a:r>
              <a:rPr sz="800" i="1" dirty="0">
                <a:solidFill>
                  <a:srgbClr val="0168B4"/>
                </a:solidFill>
                <a:latin typeface="Georgia"/>
                <a:cs typeface="Georgia"/>
              </a:rPr>
              <a:t>	</a:t>
            </a:r>
            <a:r>
              <a:rPr sz="800" i="1" spc="-50" dirty="0">
                <a:solidFill>
                  <a:srgbClr val="0168B4"/>
                </a:solidFill>
                <a:latin typeface="Georgia"/>
                <a:cs typeface="Georgia"/>
              </a:rPr>
              <a:t>t</a:t>
            </a:r>
            <a:endParaRPr sz="800">
              <a:latin typeface="Georgia"/>
              <a:cs typeface="Georgia"/>
            </a:endParaRPr>
          </a:p>
        </p:txBody>
      </p:sp>
      <p:sp>
        <p:nvSpPr>
          <p:cNvPr id="44" name="object 44"/>
          <p:cNvSpPr txBox="1"/>
          <p:nvPr/>
        </p:nvSpPr>
        <p:spPr>
          <a:xfrm>
            <a:off x="1401876" y="1074139"/>
            <a:ext cx="586740" cy="147320"/>
          </a:xfrm>
          <a:prstGeom prst="rect">
            <a:avLst/>
          </a:prstGeom>
        </p:spPr>
        <p:txBody>
          <a:bodyPr vert="horz" wrap="square" lIns="0" tIns="12065" rIns="0" bIns="0" rtlCol="0">
            <a:spAutoFit/>
          </a:bodyPr>
          <a:lstStyle/>
          <a:p>
            <a:pPr marL="12700">
              <a:lnSpc>
                <a:spcPct val="100000"/>
              </a:lnSpc>
              <a:spcBef>
                <a:spcPts val="95"/>
              </a:spcBef>
              <a:tabLst>
                <a:tab pos="367665" algn="l"/>
                <a:tab pos="537210" algn="l"/>
              </a:tabLst>
            </a:pPr>
            <a:r>
              <a:rPr sz="800" i="1" spc="-50" dirty="0">
                <a:solidFill>
                  <a:srgbClr val="0168B4"/>
                </a:solidFill>
                <a:latin typeface="Georgia"/>
                <a:cs typeface="Georgia"/>
              </a:rPr>
              <a:t>i</a:t>
            </a:r>
            <a:r>
              <a:rPr sz="800" i="1" dirty="0">
                <a:solidFill>
                  <a:srgbClr val="0168B4"/>
                </a:solidFill>
                <a:latin typeface="Georgia"/>
                <a:cs typeface="Georgia"/>
              </a:rPr>
              <a:t>	</a:t>
            </a:r>
            <a:r>
              <a:rPr sz="800" i="1" spc="-50" dirty="0">
                <a:solidFill>
                  <a:srgbClr val="0168B4"/>
                </a:solidFill>
                <a:latin typeface="Georgia"/>
                <a:cs typeface="Georgia"/>
              </a:rPr>
              <a:t>i</a:t>
            </a:r>
            <a:r>
              <a:rPr sz="800" i="1" dirty="0">
                <a:solidFill>
                  <a:srgbClr val="0168B4"/>
                </a:solidFill>
                <a:latin typeface="Georgia"/>
                <a:cs typeface="Georgia"/>
              </a:rPr>
              <a:t>	</a:t>
            </a:r>
            <a:r>
              <a:rPr sz="800" i="1" spc="-50" dirty="0">
                <a:solidFill>
                  <a:srgbClr val="0168B4"/>
                </a:solidFill>
                <a:latin typeface="Georgia"/>
                <a:cs typeface="Georgia"/>
              </a:rPr>
              <a:t>i</a:t>
            </a:r>
            <a:endParaRPr sz="800">
              <a:latin typeface="Georgia"/>
              <a:cs typeface="Georgia"/>
            </a:endParaRPr>
          </a:p>
        </p:txBody>
      </p:sp>
      <p:sp>
        <p:nvSpPr>
          <p:cNvPr id="45" name="object 45"/>
          <p:cNvSpPr txBox="1"/>
          <p:nvPr/>
        </p:nvSpPr>
        <p:spPr>
          <a:xfrm>
            <a:off x="447357" y="1009102"/>
            <a:ext cx="1619250"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M</a:t>
            </a:r>
            <a:r>
              <a:rPr sz="1100" spc="-15" dirty="0">
                <a:latin typeface="LM Sans 10"/>
                <a:cs typeface="LM Sans 10"/>
              </a:rPr>
              <a:t> </a:t>
            </a:r>
            <a:r>
              <a:rPr sz="1100" dirty="0">
                <a:latin typeface="LM Sans 10"/>
                <a:cs typeface="LM Sans 10"/>
              </a:rPr>
              <a:t>samples</a:t>
            </a:r>
            <a:r>
              <a:rPr sz="1100" spc="-10" dirty="0">
                <a:latin typeface="LM Sans 10"/>
                <a:cs typeface="LM Sans 10"/>
              </a:rPr>
              <a:t> </a:t>
            </a:r>
            <a:r>
              <a:rPr sz="1100" i="1" spc="220" dirty="0">
                <a:solidFill>
                  <a:srgbClr val="0168B4"/>
                </a:solidFill>
                <a:latin typeface="Liberation Serif"/>
                <a:cs typeface="Liberation Serif"/>
              </a:rPr>
              <a:t>X</a:t>
            </a:r>
            <a:r>
              <a:rPr sz="1100" i="1" spc="360" dirty="0">
                <a:solidFill>
                  <a:srgbClr val="0168B4"/>
                </a:solidFill>
                <a:latin typeface="Liberation Serif"/>
                <a:cs typeface="Liberation Serif"/>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i="1" spc="7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spc="60" dirty="0">
                <a:solidFill>
                  <a:srgbClr val="0168B4"/>
                </a:solidFill>
                <a:latin typeface="Liberation Serif"/>
                <a:cs typeface="Liberation Serif"/>
              </a:rPr>
              <a:t>r</a:t>
            </a:r>
            <a:r>
              <a:rPr sz="1100" i="1" spc="105" dirty="0">
                <a:solidFill>
                  <a:srgbClr val="0168B4"/>
                </a:solidFill>
                <a:latin typeface="Liberation Serif"/>
                <a:cs typeface="Liberation Serif"/>
              </a:rPr>
              <a:t> </a:t>
            </a:r>
            <a:r>
              <a:rPr sz="1100" spc="-50" dirty="0">
                <a:solidFill>
                  <a:srgbClr val="0168B4"/>
                </a:solidFill>
                <a:latin typeface="Symbola"/>
                <a:cs typeface="Symbola"/>
              </a:rPr>
              <a:t>}</a:t>
            </a:r>
            <a:endParaRPr sz="1100">
              <a:latin typeface="Symbola"/>
              <a:cs typeface="Symbola"/>
            </a:endParaRPr>
          </a:p>
        </p:txBody>
      </p:sp>
      <p:sp>
        <p:nvSpPr>
          <p:cNvPr id="46" name="object 46"/>
          <p:cNvSpPr txBox="1"/>
          <p:nvPr/>
        </p:nvSpPr>
        <p:spPr>
          <a:xfrm>
            <a:off x="3815105" y="1071370"/>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47" name="object 47"/>
          <p:cNvSpPr txBox="1"/>
          <p:nvPr/>
        </p:nvSpPr>
        <p:spPr>
          <a:xfrm>
            <a:off x="2040623" y="1009102"/>
            <a:ext cx="1903730"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spc="75" dirty="0">
                <a:solidFill>
                  <a:srgbClr val="0168B4"/>
                </a:solidFill>
                <a:latin typeface="Liberation Serif"/>
                <a:cs typeface="Liberation Serif"/>
              </a:rPr>
              <a:t>i</a:t>
            </a:r>
            <a:r>
              <a:rPr sz="1100" i="1" spc="10" dirty="0">
                <a:solidFill>
                  <a:srgbClr val="0168B4"/>
                </a:solidFill>
                <a:latin typeface="Liberation Serif"/>
                <a:cs typeface="Liberation Serif"/>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dirty="0">
                <a:solidFill>
                  <a:srgbClr val="0168B4"/>
                </a:solidFill>
                <a:latin typeface="LM Roman 10"/>
                <a:cs typeface="LM Roman 10"/>
              </a:rPr>
              <a:t>1</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spc="135" dirty="0">
                <a:solidFill>
                  <a:srgbClr val="0168B4"/>
                </a:solidFill>
                <a:latin typeface="Liberation Serif"/>
                <a:cs typeface="Liberation Serif"/>
              </a:rPr>
              <a:t>M</a:t>
            </a:r>
            <a:r>
              <a:rPr sz="1100" i="1" spc="200" dirty="0">
                <a:solidFill>
                  <a:srgbClr val="0168B4"/>
                </a:solidFill>
                <a:latin typeface="Liberation Serif"/>
                <a:cs typeface="Liberation Serif"/>
              </a:rPr>
              <a:t> </a:t>
            </a:r>
            <a:r>
              <a:rPr sz="1100" dirty="0">
                <a:latin typeface="LM Sans 10"/>
                <a:cs typeface="LM Sans 10"/>
              </a:rPr>
              <a:t>are</a:t>
            </a:r>
            <a:r>
              <a:rPr sz="1100" spc="-10" dirty="0">
                <a:latin typeface="LM Sans 10"/>
                <a:cs typeface="LM Sans 10"/>
              </a:rPr>
              <a:t> </a:t>
            </a:r>
            <a:r>
              <a:rPr sz="1100" dirty="0">
                <a:latin typeface="LM Sans 10"/>
                <a:cs typeface="LM Sans 10"/>
              </a:rPr>
              <a:t>used</a:t>
            </a:r>
            <a:r>
              <a:rPr sz="1100" spc="-5" dirty="0">
                <a:latin typeface="LM Sans 10"/>
                <a:cs typeface="LM Sans 10"/>
              </a:rPr>
              <a:t> </a:t>
            </a:r>
            <a:r>
              <a:rPr sz="1100" dirty="0">
                <a:latin typeface="LM Sans 10"/>
                <a:cs typeface="LM Sans 10"/>
              </a:rPr>
              <a:t>to</a:t>
            </a:r>
            <a:r>
              <a:rPr sz="1100" spc="-10" dirty="0">
                <a:latin typeface="LM Sans 10"/>
                <a:cs typeface="LM Sans 10"/>
              </a:rPr>
              <a:t> </a:t>
            </a:r>
            <a:r>
              <a:rPr sz="1100" dirty="0">
                <a:latin typeface="LM Sans 10"/>
                <a:cs typeface="LM Sans 10"/>
              </a:rPr>
              <a:t>fit</a:t>
            </a:r>
            <a:r>
              <a:rPr sz="1100" spc="-5" dirty="0">
                <a:latin typeface="LM Sans 10"/>
                <a:cs typeface="LM Sans 10"/>
              </a:rPr>
              <a:t> </a:t>
            </a:r>
            <a:r>
              <a:rPr sz="1100" i="1" dirty="0">
                <a:solidFill>
                  <a:srgbClr val="0168B4"/>
                </a:solidFill>
                <a:latin typeface="Liberation Serif"/>
                <a:cs typeface="Liberation Serif"/>
              </a:rPr>
              <a:t>g</a:t>
            </a:r>
            <a:r>
              <a:rPr sz="1100" i="1" spc="55"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8" name="object 48"/>
          <p:cNvSpPr txBox="1"/>
          <p:nvPr/>
        </p:nvSpPr>
        <p:spPr>
          <a:xfrm>
            <a:off x="3918864" y="1009102"/>
            <a:ext cx="955040" cy="191770"/>
          </a:xfrm>
          <a:prstGeom prst="rect">
            <a:avLst/>
          </a:prstGeom>
        </p:spPr>
        <p:txBody>
          <a:bodyPr vert="horz" wrap="square" lIns="0" tIns="11430" rIns="0" bIns="0" rtlCol="0">
            <a:spAutoFit/>
          </a:bodyPr>
          <a:lstStyle/>
          <a:p>
            <a:pPr marL="12700">
              <a:lnSpc>
                <a:spcPct val="100000"/>
              </a:lnSpc>
              <a:spcBef>
                <a:spcPts val="90"/>
              </a:spcBef>
            </a:pPr>
            <a:r>
              <a:rPr sz="1100" i="1" spc="90" dirty="0">
                <a:solidFill>
                  <a:srgbClr val="0168B4"/>
                </a:solidFill>
                <a:latin typeface="Liberation Serif"/>
                <a:cs typeface="Liberation Serif"/>
              </a:rPr>
              <a:t>x</a:t>
            </a:r>
            <a:r>
              <a:rPr sz="1100" spc="90" dirty="0">
                <a:solidFill>
                  <a:srgbClr val="0168B4"/>
                </a:solidFill>
                <a:latin typeface="Symbola"/>
                <a:cs typeface="Symbola"/>
              </a:rPr>
              <a:t>)</a:t>
            </a:r>
            <a:r>
              <a:rPr sz="1100" i="1" spc="90"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spc="75" dirty="0">
                <a:solidFill>
                  <a:srgbClr val="0168B4"/>
                </a:solidFill>
                <a:latin typeface="Liberation Serif"/>
                <a:cs typeface="Liberation Serif"/>
              </a:rPr>
              <a:t>i</a:t>
            </a:r>
            <a:r>
              <a:rPr sz="1100" i="1" spc="40" dirty="0">
                <a:solidFill>
                  <a:srgbClr val="0168B4"/>
                </a:solidFill>
                <a:latin typeface="Liberation Serif"/>
                <a:cs typeface="Liberation Serif"/>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dirty="0">
                <a:solidFill>
                  <a:srgbClr val="0168B4"/>
                </a:solidFill>
                <a:latin typeface="LM Roman 10"/>
                <a:cs typeface="LM Roman 10"/>
              </a:rPr>
              <a:t>1</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spc="85" dirty="0">
                <a:solidFill>
                  <a:srgbClr val="0168B4"/>
                </a:solidFill>
                <a:latin typeface="Liberation Serif"/>
                <a:cs typeface="Liberation Serif"/>
              </a:rPr>
              <a:t>M</a:t>
            </a:r>
            <a:endParaRPr sz="1100">
              <a:latin typeface="Liberation Serif"/>
              <a:cs typeface="Liberation Serif"/>
            </a:endParaRPr>
          </a:p>
        </p:txBody>
      </p:sp>
      <p:sp>
        <p:nvSpPr>
          <p:cNvPr id="49" name="object 49"/>
          <p:cNvSpPr txBox="1"/>
          <p:nvPr/>
        </p:nvSpPr>
        <p:spPr>
          <a:xfrm>
            <a:off x="2476373" y="1317966"/>
            <a:ext cx="95250" cy="191770"/>
          </a:xfrm>
          <a:prstGeom prst="rect">
            <a:avLst/>
          </a:prstGeom>
        </p:spPr>
        <p:txBody>
          <a:bodyPr vert="horz" wrap="square" lIns="0" tIns="11430" rIns="0" bIns="0" rtlCol="0">
            <a:spAutoFit/>
          </a:bodyPr>
          <a:lstStyle/>
          <a:p>
            <a:pPr marL="12700">
              <a:lnSpc>
                <a:spcPct val="100000"/>
              </a:lnSpc>
              <a:spcBef>
                <a:spcPts val="90"/>
              </a:spcBef>
            </a:pPr>
            <a:r>
              <a:rPr sz="1100" u="sng" spc="-50" dirty="0">
                <a:solidFill>
                  <a:srgbClr val="0168B4"/>
                </a:solidFill>
                <a:uFill>
                  <a:solidFill>
                    <a:srgbClr val="0168B4"/>
                  </a:solidFill>
                </a:uFill>
                <a:latin typeface="LM Roman 10"/>
                <a:cs typeface="LM Roman 10"/>
              </a:rPr>
              <a:t>1</a:t>
            </a:r>
            <a:endParaRPr sz="1100">
              <a:latin typeface="LM Roman 10"/>
              <a:cs typeface="LM Roman 10"/>
            </a:endParaRPr>
          </a:p>
        </p:txBody>
      </p:sp>
      <p:sp>
        <p:nvSpPr>
          <p:cNvPr id="50" name="object 50"/>
          <p:cNvSpPr txBox="1"/>
          <p:nvPr/>
        </p:nvSpPr>
        <p:spPr>
          <a:xfrm>
            <a:off x="1769427" y="1413699"/>
            <a:ext cx="1965960" cy="270510"/>
          </a:xfrm>
          <a:prstGeom prst="rect">
            <a:avLst/>
          </a:prstGeom>
        </p:spPr>
        <p:txBody>
          <a:bodyPr vert="horz" wrap="square" lIns="0" tIns="11430" rIns="0" bIns="0" rtlCol="0">
            <a:spAutoFit/>
          </a:bodyPr>
          <a:lstStyle/>
          <a:p>
            <a:pPr marL="38100">
              <a:lnSpc>
                <a:spcPts val="969"/>
              </a:lnSpc>
              <a:spcBef>
                <a:spcPts val="90"/>
              </a:spcBef>
              <a:tabLst>
                <a:tab pos="803910" algn="l"/>
              </a:tabLst>
            </a:pPr>
            <a:r>
              <a:rPr sz="1100" dirty="0">
                <a:latin typeface="LM Sans 10"/>
                <a:cs typeface="LM Sans 10"/>
              </a:rPr>
              <a:t>Bias</a:t>
            </a:r>
            <a:r>
              <a:rPr sz="1200" baseline="41666" dirty="0">
                <a:solidFill>
                  <a:srgbClr val="0168B4"/>
                </a:solidFill>
                <a:latin typeface="Trebuchet MS"/>
                <a:cs typeface="Trebuchet MS"/>
              </a:rPr>
              <a:t>2</a:t>
            </a:r>
            <a:r>
              <a:rPr sz="1100" dirty="0">
                <a:solidFill>
                  <a:srgbClr val="0168B4"/>
                </a:solidFill>
                <a:latin typeface="Symbola"/>
                <a:cs typeface="Symbola"/>
              </a:rPr>
              <a:t>(</a:t>
            </a:r>
            <a:r>
              <a:rPr sz="1100" i="1" dirty="0">
                <a:solidFill>
                  <a:srgbClr val="0168B4"/>
                </a:solidFill>
                <a:latin typeface="Liberation Serif"/>
                <a:cs typeface="Liberation Serif"/>
              </a:rPr>
              <a:t>g</a:t>
            </a:r>
            <a:r>
              <a:rPr sz="1100" dirty="0">
                <a:solidFill>
                  <a:srgbClr val="0168B4"/>
                </a:solidFill>
                <a:latin typeface="Symbola"/>
                <a:cs typeface="Symbola"/>
              </a:rPr>
              <a:t>)</a:t>
            </a:r>
            <a:r>
              <a:rPr sz="1100" spc="270" dirty="0">
                <a:solidFill>
                  <a:srgbClr val="0168B4"/>
                </a:solidFill>
                <a:latin typeface="Symbola"/>
                <a:cs typeface="Symbola"/>
              </a:rPr>
              <a:t> </a:t>
            </a:r>
            <a:r>
              <a:rPr sz="1100" spc="-50" dirty="0">
                <a:solidFill>
                  <a:srgbClr val="0168B4"/>
                </a:solidFill>
                <a:latin typeface="Asana Math"/>
                <a:cs typeface="Asana Math"/>
              </a:rPr>
              <a:t>=</a:t>
            </a:r>
            <a:r>
              <a:rPr sz="1100" dirty="0">
                <a:solidFill>
                  <a:srgbClr val="0168B4"/>
                </a:solidFill>
                <a:latin typeface="Asana Math"/>
                <a:cs typeface="Asana Math"/>
              </a:rPr>
              <a:t>	</a:t>
            </a:r>
            <a:r>
              <a:rPr sz="1100" spc="50" dirty="0">
                <a:solidFill>
                  <a:srgbClr val="0168B4"/>
                </a:solidFill>
                <a:latin typeface="LM Roman 10"/>
                <a:cs typeface="LM Roman 10"/>
              </a:rPr>
              <a:t>Σ</a:t>
            </a:r>
            <a:r>
              <a:rPr sz="1200" i="1" spc="150" baseline="-13888" dirty="0">
                <a:solidFill>
                  <a:srgbClr val="0168B4"/>
                </a:solidFill>
                <a:latin typeface="Georgia"/>
                <a:cs typeface="Georgia"/>
              </a:rPr>
              <a:t>t</a:t>
            </a:r>
            <a:r>
              <a:rPr sz="1100" spc="50" dirty="0">
                <a:solidFill>
                  <a:srgbClr val="0168B4"/>
                </a:solidFill>
                <a:latin typeface="Symbola"/>
                <a:cs typeface="Symbola"/>
              </a:rPr>
              <a:t>[</a:t>
            </a:r>
            <a:r>
              <a:rPr sz="1100" i="1" spc="-470" dirty="0">
                <a:solidFill>
                  <a:srgbClr val="0168B4"/>
                </a:solidFill>
                <a:latin typeface="Liberation Serif"/>
                <a:cs typeface="Liberation Serif"/>
              </a:rPr>
              <a:t>g</a:t>
            </a:r>
            <a:r>
              <a:rPr sz="1100" spc="20" dirty="0">
                <a:solidFill>
                  <a:srgbClr val="0168B4"/>
                </a:solidFill>
                <a:latin typeface="LM Roman 10"/>
                <a:cs typeface="LM Roman 10"/>
              </a:rPr>
              <a:t>¯</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200" i="1" spc="150" baseline="41666" dirty="0">
                <a:solidFill>
                  <a:srgbClr val="0168B4"/>
                </a:solidFill>
                <a:latin typeface="Georgia"/>
                <a:cs typeface="Georgia"/>
              </a:rPr>
              <a:t>t</a:t>
            </a:r>
            <a:r>
              <a:rPr sz="1100" spc="50" dirty="0">
                <a:solidFill>
                  <a:srgbClr val="0168B4"/>
                </a:solidFill>
                <a:latin typeface="Symbola"/>
                <a:cs typeface="Symbola"/>
              </a:rPr>
              <a:t>)</a:t>
            </a:r>
            <a:r>
              <a:rPr sz="1100" spc="-15" dirty="0">
                <a:solidFill>
                  <a:srgbClr val="0168B4"/>
                </a:solidFill>
                <a:latin typeface="Symbola"/>
                <a:cs typeface="Symbola"/>
              </a:rPr>
              <a:t> </a:t>
            </a:r>
            <a:r>
              <a:rPr sz="1100" spc="330" dirty="0">
                <a:solidFill>
                  <a:srgbClr val="0168B4"/>
                </a:solidFill>
                <a:latin typeface="TeX Gyre Adventor"/>
                <a:cs typeface="TeX Gyre Adventor"/>
              </a:rPr>
              <a:t>−</a:t>
            </a:r>
            <a:r>
              <a:rPr sz="1100" spc="-40" dirty="0">
                <a:solidFill>
                  <a:srgbClr val="0168B4"/>
                </a:solidFill>
                <a:latin typeface="TeX Gyre Adventor"/>
                <a:cs typeface="TeX Gyre Adventor"/>
              </a:rPr>
              <a:t> </a:t>
            </a:r>
            <a:r>
              <a:rPr sz="1100" i="1" spc="229" dirty="0">
                <a:solidFill>
                  <a:srgbClr val="0168B4"/>
                </a:solidFill>
                <a:latin typeface="Liberation Serif"/>
                <a:cs typeface="Liberation Serif"/>
              </a:rPr>
              <a:t>f</a:t>
            </a:r>
            <a:r>
              <a:rPr sz="1100" i="1" spc="-150" dirty="0">
                <a:solidFill>
                  <a:srgbClr val="0168B4"/>
                </a:solidFill>
                <a:latin typeface="Liberation Serif"/>
                <a:cs typeface="Liberation Serif"/>
              </a:rPr>
              <a:t> </a:t>
            </a:r>
            <a:r>
              <a:rPr sz="1100" spc="60" dirty="0">
                <a:solidFill>
                  <a:srgbClr val="0168B4"/>
                </a:solidFill>
                <a:latin typeface="Symbola"/>
                <a:cs typeface="Symbola"/>
              </a:rPr>
              <a:t>(</a:t>
            </a:r>
            <a:r>
              <a:rPr sz="1100" i="1" spc="60" dirty="0">
                <a:solidFill>
                  <a:srgbClr val="0168B4"/>
                </a:solidFill>
                <a:latin typeface="Liberation Serif"/>
                <a:cs typeface="Liberation Serif"/>
              </a:rPr>
              <a:t>x</a:t>
            </a:r>
            <a:r>
              <a:rPr sz="1200" i="1" spc="89" baseline="41666" dirty="0">
                <a:solidFill>
                  <a:srgbClr val="0168B4"/>
                </a:solidFill>
                <a:latin typeface="Georgia"/>
                <a:cs typeface="Georgia"/>
              </a:rPr>
              <a:t>t</a:t>
            </a:r>
            <a:r>
              <a:rPr sz="1100" spc="60" dirty="0">
                <a:solidFill>
                  <a:srgbClr val="0168B4"/>
                </a:solidFill>
                <a:latin typeface="Symbola"/>
                <a:cs typeface="Symbola"/>
              </a:rPr>
              <a:t>)]</a:t>
            </a:r>
            <a:r>
              <a:rPr sz="1200" spc="89" baseline="41666" dirty="0">
                <a:solidFill>
                  <a:srgbClr val="0168B4"/>
                </a:solidFill>
                <a:latin typeface="Trebuchet MS"/>
                <a:cs typeface="Trebuchet MS"/>
              </a:rPr>
              <a:t>2</a:t>
            </a:r>
            <a:endParaRPr sz="1200" baseline="41666">
              <a:latin typeface="Trebuchet MS"/>
              <a:cs typeface="Trebuchet MS"/>
            </a:endParaRPr>
          </a:p>
          <a:p>
            <a:pPr marR="450215" algn="ctr">
              <a:lnSpc>
                <a:spcPts val="969"/>
              </a:lnSpc>
            </a:pPr>
            <a:r>
              <a:rPr sz="1100" spc="-50" dirty="0">
                <a:solidFill>
                  <a:srgbClr val="0168B4"/>
                </a:solidFill>
                <a:latin typeface="LM Roman 10"/>
                <a:cs typeface="LM Roman 10"/>
              </a:rPr>
              <a:t>1</a:t>
            </a:r>
            <a:endParaRPr sz="1100">
              <a:latin typeface="LM Roman 10"/>
              <a:cs typeface="LM Roman 10"/>
            </a:endParaRPr>
          </a:p>
        </p:txBody>
      </p:sp>
      <p:sp>
        <p:nvSpPr>
          <p:cNvPr id="51" name="object 51"/>
          <p:cNvSpPr txBox="1"/>
          <p:nvPr/>
        </p:nvSpPr>
        <p:spPr>
          <a:xfrm>
            <a:off x="2476373" y="1631936"/>
            <a:ext cx="301625" cy="191770"/>
          </a:xfrm>
          <a:prstGeom prst="rect">
            <a:avLst/>
          </a:prstGeom>
        </p:spPr>
        <p:txBody>
          <a:bodyPr vert="horz" wrap="square" lIns="0" tIns="11430" rIns="0" bIns="0" rtlCol="0">
            <a:spAutoFit/>
          </a:bodyPr>
          <a:lstStyle/>
          <a:p>
            <a:pPr marL="12700">
              <a:lnSpc>
                <a:spcPct val="100000"/>
              </a:lnSpc>
              <a:spcBef>
                <a:spcPts val="90"/>
              </a:spcBef>
            </a:pPr>
            <a:r>
              <a:rPr sz="1100" u="sng" spc="130" dirty="0">
                <a:solidFill>
                  <a:srgbClr val="0168B4"/>
                </a:solidFill>
                <a:uFill>
                  <a:solidFill>
                    <a:srgbClr val="0168B4"/>
                  </a:solidFill>
                </a:uFill>
                <a:latin typeface="Times New Roman"/>
                <a:cs typeface="Times New Roman"/>
              </a:rPr>
              <a:t>  </a:t>
            </a:r>
            <a:r>
              <a:rPr sz="1100" u="sng" spc="-60" dirty="0">
                <a:solidFill>
                  <a:srgbClr val="0168B4"/>
                </a:solidFill>
                <a:uFill>
                  <a:solidFill>
                    <a:srgbClr val="0168B4"/>
                  </a:solidFill>
                </a:uFill>
                <a:latin typeface="LM Roman 10"/>
                <a:cs typeface="LM Roman 10"/>
              </a:rPr>
              <a:t>1</a:t>
            </a:r>
            <a:r>
              <a:rPr sz="1100" u="sng" spc="500" dirty="0">
                <a:solidFill>
                  <a:srgbClr val="0168B4"/>
                </a:solidFill>
                <a:uFill>
                  <a:solidFill>
                    <a:srgbClr val="0168B4"/>
                  </a:solidFill>
                </a:uFill>
                <a:latin typeface="LM Roman 10"/>
                <a:cs typeface="LM Roman 10"/>
              </a:rPr>
              <a:t> </a:t>
            </a:r>
            <a:endParaRPr sz="1100">
              <a:latin typeface="LM Roman 10"/>
              <a:cs typeface="LM Roman 10"/>
            </a:endParaRPr>
          </a:p>
        </p:txBody>
      </p:sp>
      <p:sp>
        <p:nvSpPr>
          <p:cNvPr id="52" name="object 52"/>
          <p:cNvSpPr txBox="1"/>
          <p:nvPr/>
        </p:nvSpPr>
        <p:spPr>
          <a:xfrm>
            <a:off x="2476373" y="1811399"/>
            <a:ext cx="286385" cy="191770"/>
          </a:xfrm>
          <a:prstGeom prst="rect">
            <a:avLst/>
          </a:prstGeom>
        </p:spPr>
        <p:txBody>
          <a:bodyPr vert="horz" wrap="square" lIns="0" tIns="11430" rIns="0" bIns="0" rtlCol="0">
            <a:spAutoFit/>
          </a:bodyPr>
          <a:lstStyle/>
          <a:p>
            <a:pPr marL="12700">
              <a:lnSpc>
                <a:spcPct val="100000"/>
              </a:lnSpc>
              <a:spcBef>
                <a:spcPts val="90"/>
              </a:spcBef>
            </a:pPr>
            <a:r>
              <a:rPr sz="1100" i="1" spc="165" dirty="0">
                <a:solidFill>
                  <a:srgbClr val="0168B4"/>
                </a:solidFill>
                <a:latin typeface="Liberation Serif"/>
                <a:cs typeface="Liberation Serif"/>
              </a:rPr>
              <a:t>MN</a:t>
            </a:r>
            <a:endParaRPr sz="1100">
              <a:latin typeface="Liberation Serif"/>
              <a:cs typeface="Liberation Serif"/>
            </a:endParaRPr>
          </a:p>
        </p:txBody>
      </p:sp>
      <p:sp>
        <p:nvSpPr>
          <p:cNvPr id="53" name="object 53"/>
          <p:cNvSpPr txBox="1"/>
          <p:nvPr/>
        </p:nvSpPr>
        <p:spPr>
          <a:xfrm>
            <a:off x="1607096" y="1727668"/>
            <a:ext cx="1532890" cy="191770"/>
          </a:xfrm>
          <a:prstGeom prst="rect">
            <a:avLst/>
          </a:prstGeom>
        </p:spPr>
        <p:txBody>
          <a:bodyPr vert="horz" wrap="square" lIns="0" tIns="11430" rIns="0" bIns="0" rtlCol="0">
            <a:spAutoFit/>
          </a:bodyPr>
          <a:lstStyle/>
          <a:p>
            <a:pPr marL="12700">
              <a:lnSpc>
                <a:spcPct val="100000"/>
              </a:lnSpc>
              <a:spcBef>
                <a:spcPts val="90"/>
              </a:spcBef>
              <a:tabLst>
                <a:tab pos="1172845" algn="l"/>
              </a:tabLst>
            </a:pPr>
            <a:r>
              <a:rPr sz="1100" dirty="0">
                <a:latin typeface="LM Sans 10"/>
                <a:cs typeface="LM Sans 10"/>
              </a:rPr>
              <a:t>Variance</a:t>
            </a:r>
            <a:r>
              <a:rPr sz="1100" dirty="0">
                <a:solidFill>
                  <a:srgbClr val="0168B4"/>
                </a:solidFill>
                <a:latin typeface="Symbola"/>
                <a:cs typeface="Symbola"/>
              </a:rPr>
              <a:t>(</a:t>
            </a:r>
            <a:r>
              <a:rPr sz="1100" i="1" dirty="0">
                <a:solidFill>
                  <a:srgbClr val="0168B4"/>
                </a:solidFill>
                <a:latin typeface="Liberation Serif"/>
                <a:cs typeface="Liberation Serif"/>
              </a:rPr>
              <a:t>g</a:t>
            </a:r>
            <a:r>
              <a:rPr sz="1100" dirty="0">
                <a:solidFill>
                  <a:srgbClr val="0168B4"/>
                </a:solidFill>
                <a:latin typeface="Symbola"/>
                <a:cs typeface="Symbola"/>
              </a:rPr>
              <a:t>)</a:t>
            </a:r>
            <a:r>
              <a:rPr sz="1100" spc="155" dirty="0">
                <a:solidFill>
                  <a:srgbClr val="0168B4"/>
                </a:solidFill>
                <a:latin typeface="Symbola"/>
                <a:cs typeface="Symbola"/>
              </a:rPr>
              <a:t> </a:t>
            </a:r>
            <a:r>
              <a:rPr sz="1100" spc="-50" dirty="0">
                <a:solidFill>
                  <a:srgbClr val="0168B4"/>
                </a:solidFill>
                <a:latin typeface="Asana Math"/>
                <a:cs typeface="Asana Math"/>
              </a:rPr>
              <a:t>=</a:t>
            </a:r>
            <a:r>
              <a:rPr sz="1100" dirty="0">
                <a:solidFill>
                  <a:srgbClr val="0168B4"/>
                </a:solidFill>
                <a:latin typeface="Asana Math"/>
                <a:cs typeface="Asana Math"/>
              </a:rPr>
              <a:t>	</a:t>
            </a:r>
            <a:r>
              <a:rPr sz="1100" dirty="0">
                <a:solidFill>
                  <a:srgbClr val="0168B4"/>
                </a:solidFill>
                <a:latin typeface="LM Roman 10"/>
                <a:cs typeface="LM Roman 10"/>
              </a:rPr>
              <a:t>Σ</a:t>
            </a:r>
            <a:r>
              <a:rPr sz="1100" spc="-35" dirty="0">
                <a:solidFill>
                  <a:srgbClr val="0168B4"/>
                </a:solidFill>
                <a:latin typeface="LM Roman 10"/>
                <a:cs typeface="LM Roman 10"/>
              </a:rPr>
              <a:t> </a:t>
            </a:r>
            <a:r>
              <a:rPr sz="1100" dirty="0">
                <a:solidFill>
                  <a:srgbClr val="0168B4"/>
                </a:solidFill>
                <a:latin typeface="LM Roman 10"/>
                <a:cs typeface="LM Roman 10"/>
              </a:rPr>
              <a:t>Σ</a:t>
            </a:r>
            <a:r>
              <a:rPr sz="1100" spc="-45" dirty="0">
                <a:solidFill>
                  <a:srgbClr val="0168B4"/>
                </a:solidFill>
                <a:latin typeface="LM Roman 10"/>
                <a:cs typeface="LM Roman 10"/>
              </a:rPr>
              <a:t> </a:t>
            </a:r>
            <a:r>
              <a:rPr sz="1100" spc="45" dirty="0">
                <a:solidFill>
                  <a:srgbClr val="0168B4"/>
                </a:solidFill>
                <a:latin typeface="Symbola"/>
                <a:cs typeface="Symbola"/>
              </a:rPr>
              <a:t>[</a:t>
            </a:r>
            <a:endParaRPr sz="1100">
              <a:latin typeface="Symbola"/>
              <a:cs typeface="Symbola"/>
            </a:endParaRPr>
          </a:p>
        </p:txBody>
      </p:sp>
      <p:sp>
        <p:nvSpPr>
          <p:cNvPr id="54" name="object 54"/>
          <p:cNvSpPr txBox="1"/>
          <p:nvPr/>
        </p:nvSpPr>
        <p:spPr>
          <a:xfrm>
            <a:off x="2867545" y="1789936"/>
            <a:ext cx="375285" cy="147320"/>
          </a:xfrm>
          <a:prstGeom prst="rect">
            <a:avLst/>
          </a:prstGeom>
        </p:spPr>
        <p:txBody>
          <a:bodyPr vert="horz" wrap="square" lIns="0" tIns="12065" rIns="0" bIns="0" rtlCol="0">
            <a:spAutoFit/>
          </a:bodyPr>
          <a:lstStyle/>
          <a:p>
            <a:pPr marL="12700">
              <a:lnSpc>
                <a:spcPct val="100000"/>
              </a:lnSpc>
              <a:spcBef>
                <a:spcPts val="95"/>
              </a:spcBef>
              <a:tabLst>
                <a:tab pos="325120" algn="l"/>
              </a:tabLst>
            </a:pPr>
            <a:r>
              <a:rPr sz="800" i="1" dirty="0">
                <a:solidFill>
                  <a:srgbClr val="0168B4"/>
                </a:solidFill>
                <a:latin typeface="Georgia"/>
                <a:cs typeface="Georgia"/>
              </a:rPr>
              <a:t>t</a:t>
            </a:r>
            <a:r>
              <a:rPr sz="800" i="1" spc="229" dirty="0">
                <a:solidFill>
                  <a:srgbClr val="0168B4"/>
                </a:solidFill>
                <a:latin typeface="Georgia"/>
                <a:cs typeface="Georgia"/>
              </a:rPr>
              <a:t>  </a:t>
            </a:r>
            <a:r>
              <a:rPr sz="800" i="1" spc="-50" dirty="0">
                <a:solidFill>
                  <a:srgbClr val="0168B4"/>
                </a:solidFill>
                <a:latin typeface="Georgia"/>
                <a:cs typeface="Georgia"/>
              </a:rPr>
              <a:t>i</a:t>
            </a:r>
            <a:r>
              <a:rPr sz="800" i="1" dirty="0">
                <a:solidFill>
                  <a:srgbClr val="0168B4"/>
                </a:solidFill>
                <a:latin typeface="Georgia"/>
                <a:cs typeface="Georgia"/>
              </a:rPr>
              <a:t>	</a:t>
            </a:r>
            <a:r>
              <a:rPr sz="800" i="1" spc="-50" dirty="0">
                <a:solidFill>
                  <a:srgbClr val="0168B4"/>
                </a:solidFill>
                <a:latin typeface="Georgia"/>
                <a:cs typeface="Georgia"/>
              </a:rPr>
              <a:t>i</a:t>
            </a:r>
            <a:endParaRPr sz="800">
              <a:latin typeface="Georgia"/>
              <a:cs typeface="Georgia"/>
            </a:endParaRPr>
          </a:p>
        </p:txBody>
      </p:sp>
      <p:sp>
        <p:nvSpPr>
          <p:cNvPr id="55" name="object 55"/>
          <p:cNvSpPr txBox="1"/>
          <p:nvPr/>
        </p:nvSpPr>
        <p:spPr>
          <a:xfrm>
            <a:off x="3363493" y="1688794"/>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56" name="object 56"/>
          <p:cNvSpPr txBox="1"/>
          <p:nvPr/>
        </p:nvSpPr>
        <p:spPr>
          <a:xfrm>
            <a:off x="3114459" y="1727668"/>
            <a:ext cx="602615"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g</a:t>
            </a:r>
            <a:r>
              <a:rPr sz="1100" i="1" spc="50" dirty="0">
                <a:solidFill>
                  <a:srgbClr val="0168B4"/>
                </a:solidFill>
                <a:latin typeface="Liberation Serif"/>
                <a:cs typeface="Liberation Serif"/>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75" dirty="0">
                <a:solidFill>
                  <a:srgbClr val="0168B4"/>
                </a:solidFill>
                <a:latin typeface="Liberation Serif"/>
                <a:cs typeface="Liberation Serif"/>
              </a:rPr>
              <a:t> </a:t>
            </a:r>
            <a:r>
              <a:rPr sz="1100" spc="114" dirty="0">
                <a:solidFill>
                  <a:srgbClr val="0168B4"/>
                </a:solidFill>
                <a:latin typeface="Symbola"/>
                <a:cs typeface="Symbola"/>
              </a:rPr>
              <a:t>)</a:t>
            </a:r>
            <a:r>
              <a:rPr sz="1100" spc="-40" dirty="0">
                <a:solidFill>
                  <a:srgbClr val="0168B4"/>
                </a:solidFill>
                <a:latin typeface="Symbola"/>
                <a:cs typeface="Symbola"/>
              </a:rPr>
              <a:t> </a:t>
            </a:r>
            <a:r>
              <a:rPr sz="1100" spc="330" dirty="0">
                <a:solidFill>
                  <a:srgbClr val="0168B4"/>
                </a:solidFill>
                <a:latin typeface="TeX Gyre Adventor"/>
                <a:cs typeface="TeX Gyre Adventor"/>
              </a:rPr>
              <a:t>−</a:t>
            </a:r>
            <a:r>
              <a:rPr sz="1100" spc="-70" dirty="0">
                <a:solidFill>
                  <a:srgbClr val="0168B4"/>
                </a:solidFill>
                <a:latin typeface="TeX Gyre Adventor"/>
                <a:cs typeface="TeX Gyre Adventor"/>
              </a:rPr>
              <a:t> </a:t>
            </a:r>
            <a:r>
              <a:rPr sz="1100" spc="-150" dirty="0">
                <a:solidFill>
                  <a:srgbClr val="0168B4"/>
                </a:solidFill>
                <a:latin typeface="Symbola"/>
                <a:cs typeface="Symbola"/>
              </a:rPr>
              <a:t>(</a:t>
            </a:r>
            <a:endParaRPr sz="1100">
              <a:latin typeface="Symbola"/>
              <a:cs typeface="Symbola"/>
            </a:endParaRPr>
          </a:p>
        </p:txBody>
      </p:sp>
      <p:sp>
        <p:nvSpPr>
          <p:cNvPr id="57" name="object 57"/>
          <p:cNvSpPr txBox="1"/>
          <p:nvPr/>
        </p:nvSpPr>
        <p:spPr>
          <a:xfrm>
            <a:off x="3691623" y="1727668"/>
            <a:ext cx="401320" cy="191770"/>
          </a:xfrm>
          <a:prstGeom prst="rect">
            <a:avLst/>
          </a:prstGeom>
        </p:spPr>
        <p:txBody>
          <a:bodyPr vert="horz" wrap="square" lIns="0" tIns="11430" rIns="0" bIns="0" rtlCol="0">
            <a:spAutoFit/>
          </a:bodyPr>
          <a:lstStyle/>
          <a:p>
            <a:pPr marL="12700">
              <a:lnSpc>
                <a:spcPct val="100000"/>
              </a:lnSpc>
              <a:spcBef>
                <a:spcPts val="90"/>
              </a:spcBef>
            </a:pPr>
            <a:r>
              <a:rPr sz="1100" i="1" spc="-434" dirty="0">
                <a:solidFill>
                  <a:srgbClr val="0168B4"/>
                </a:solidFill>
                <a:latin typeface="Liberation Serif"/>
                <a:cs typeface="Liberation Serif"/>
              </a:rPr>
              <a:t>g</a:t>
            </a:r>
            <a:r>
              <a:rPr sz="1100" spc="55" dirty="0">
                <a:solidFill>
                  <a:srgbClr val="0168B4"/>
                </a:solidFill>
                <a:latin typeface="LM Roman 10"/>
                <a:cs typeface="LM Roman 10"/>
              </a:rPr>
              <a:t>¯</a:t>
            </a:r>
            <a:r>
              <a:rPr sz="1100" spc="85" dirty="0">
                <a:solidFill>
                  <a:srgbClr val="0168B4"/>
                </a:solidFill>
                <a:latin typeface="Symbola"/>
                <a:cs typeface="Symbola"/>
              </a:rPr>
              <a:t>(</a:t>
            </a:r>
            <a:r>
              <a:rPr sz="1100" i="1" spc="85" dirty="0">
                <a:solidFill>
                  <a:srgbClr val="0168B4"/>
                </a:solidFill>
                <a:latin typeface="Liberation Serif"/>
                <a:cs typeface="Liberation Serif"/>
              </a:rPr>
              <a:t>x</a:t>
            </a:r>
            <a:r>
              <a:rPr sz="1100" i="1" spc="-15" dirty="0">
                <a:solidFill>
                  <a:srgbClr val="0168B4"/>
                </a:solidFill>
                <a:latin typeface="Liberation Serif"/>
                <a:cs typeface="Liberation Serif"/>
              </a:rPr>
              <a:t> </a:t>
            </a:r>
            <a:r>
              <a:rPr sz="1100" spc="80" dirty="0">
                <a:solidFill>
                  <a:srgbClr val="0168B4"/>
                </a:solidFill>
                <a:latin typeface="Symbola"/>
                <a:cs typeface="Symbola"/>
              </a:rPr>
              <a:t>)]</a:t>
            </a:r>
            <a:endParaRPr sz="1100">
              <a:latin typeface="Symbola"/>
              <a:cs typeface="Symbola"/>
            </a:endParaRPr>
          </a:p>
        </p:txBody>
      </p:sp>
      <p:sp>
        <p:nvSpPr>
          <p:cNvPr id="58" name="object 58"/>
          <p:cNvSpPr txBox="1"/>
          <p:nvPr/>
        </p:nvSpPr>
        <p:spPr>
          <a:xfrm>
            <a:off x="3902684" y="1688794"/>
            <a:ext cx="244475" cy="147320"/>
          </a:xfrm>
          <a:prstGeom prst="rect">
            <a:avLst/>
          </a:prstGeom>
        </p:spPr>
        <p:txBody>
          <a:bodyPr vert="horz" wrap="square" lIns="0" tIns="12065" rIns="0" bIns="0" rtlCol="0">
            <a:spAutoFit/>
          </a:bodyPr>
          <a:lstStyle/>
          <a:p>
            <a:pPr marL="12700">
              <a:lnSpc>
                <a:spcPct val="100000"/>
              </a:lnSpc>
              <a:spcBef>
                <a:spcPts val="95"/>
              </a:spcBef>
            </a:pPr>
            <a:r>
              <a:rPr sz="800" i="1" dirty="0">
                <a:solidFill>
                  <a:srgbClr val="0168B4"/>
                </a:solidFill>
                <a:latin typeface="Georgia"/>
                <a:cs typeface="Georgia"/>
              </a:rPr>
              <a:t>t</a:t>
            </a:r>
            <a:r>
              <a:rPr sz="800" i="1" spc="305" dirty="0">
                <a:solidFill>
                  <a:srgbClr val="0168B4"/>
                </a:solidFill>
                <a:latin typeface="Georgia"/>
                <a:cs typeface="Georgia"/>
              </a:rPr>
              <a:t>  </a:t>
            </a:r>
            <a:r>
              <a:rPr sz="800" spc="-50" dirty="0">
                <a:solidFill>
                  <a:srgbClr val="0168B4"/>
                </a:solidFill>
                <a:latin typeface="Trebuchet MS"/>
                <a:cs typeface="Trebuchet MS"/>
              </a:rPr>
              <a:t>2</a:t>
            </a:r>
            <a:endParaRPr sz="800">
              <a:latin typeface="Trebuchet MS"/>
              <a:cs typeface="Trebuchet MS"/>
            </a:endParaRPr>
          </a:p>
        </p:txBody>
      </p:sp>
      <p:sp>
        <p:nvSpPr>
          <p:cNvPr id="59" name="object 59"/>
          <p:cNvSpPr txBox="1"/>
          <p:nvPr/>
        </p:nvSpPr>
        <p:spPr>
          <a:xfrm>
            <a:off x="2476373" y="1951290"/>
            <a:ext cx="175260" cy="191770"/>
          </a:xfrm>
          <a:prstGeom prst="rect">
            <a:avLst/>
          </a:prstGeom>
        </p:spPr>
        <p:txBody>
          <a:bodyPr vert="horz" wrap="square" lIns="0" tIns="11430" rIns="0" bIns="0" rtlCol="0">
            <a:spAutoFit/>
          </a:bodyPr>
          <a:lstStyle/>
          <a:p>
            <a:pPr marL="12700">
              <a:lnSpc>
                <a:spcPct val="100000"/>
              </a:lnSpc>
              <a:spcBef>
                <a:spcPts val="90"/>
              </a:spcBef>
            </a:pPr>
            <a:r>
              <a:rPr sz="1100" u="sng" spc="35" dirty="0">
                <a:solidFill>
                  <a:srgbClr val="0168B4"/>
                </a:solidFill>
                <a:uFill>
                  <a:solidFill>
                    <a:srgbClr val="0168B4"/>
                  </a:solidFill>
                </a:uFill>
                <a:latin typeface="Times New Roman"/>
                <a:cs typeface="Times New Roman"/>
              </a:rPr>
              <a:t> </a:t>
            </a:r>
            <a:r>
              <a:rPr sz="1100" u="sng" spc="-60" dirty="0">
                <a:solidFill>
                  <a:srgbClr val="0168B4"/>
                </a:solidFill>
                <a:uFill>
                  <a:solidFill>
                    <a:srgbClr val="0168B4"/>
                  </a:solidFill>
                </a:uFill>
                <a:latin typeface="LM Roman 10"/>
                <a:cs typeface="LM Roman 10"/>
              </a:rPr>
              <a:t>1</a:t>
            </a:r>
            <a:r>
              <a:rPr sz="1100" u="sng" spc="500" dirty="0">
                <a:solidFill>
                  <a:srgbClr val="0168B4"/>
                </a:solidFill>
                <a:uFill>
                  <a:solidFill>
                    <a:srgbClr val="0168B4"/>
                  </a:solidFill>
                </a:uFill>
                <a:latin typeface="LM Roman 10"/>
                <a:cs typeface="LM Roman 10"/>
              </a:rPr>
              <a:t> </a:t>
            </a:r>
            <a:endParaRPr sz="1100">
              <a:latin typeface="LM Roman 10"/>
              <a:cs typeface="LM Roman 10"/>
            </a:endParaRPr>
          </a:p>
        </p:txBody>
      </p:sp>
      <p:sp>
        <p:nvSpPr>
          <p:cNvPr id="60" name="object 60"/>
          <p:cNvSpPr txBox="1"/>
          <p:nvPr/>
        </p:nvSpPr>
        <p:spPr>
          <a:xfrm>
            <a:off x="2476373" y="2130753"/>
            <a:ext cx="160020" cy="191770"/>
          </a:xfrm>
          <a:prstGeom prst="rect">
            <a:avLst/>
          </a:prstGeom>
        </p:spPr>
        <p:txBody>
          <a:bodyPr vert="horz" wrap="square" lIns="0" tIns="11430" rIns="0" bIns="0" rtlCol="0">
            <a:spAutoFit/>
          </a:bodyPr>
          <a:lstStyle/>
          <a:p>
            <a:pPr marL="12700">
              <a:lnSpc>
                <a:spcPct val="100000"/>
              </a:lnSpc>
              <a:spcBef>
                <a:spcPts val="90"/>
              </a:spcBef>
            </a:pPr>
            <a:r>
              <a:rPr sz="1100" i="1" spc="85" dirty="0">
                <a:solidFill>
                  <a:srgbClr val="0168B4"/>
                </a:solidFill>
                <a:latin typeface="Liberation Serif"/>
                <a:cs typeface="Liberation Serif"/>
              </a:rPr>
              <a:t>M</a:t>
            </a:r>
            <a:endParaRPr sz="1100">
              <a:latin typeface="Liberation Serif"/>
              <a:cs typeface="Liberation Serif"/>
            </a:endParaRPr>
          </a:p>
        </p:txBody>
      </p:sp>
      <p:sp>
        <p:nvSpPr>
          <p:cNvPr id="61" name="object 61"/>
          <p:cNvSpPr txBox="1"/>
          <p:nvPr/>
        </p:nvSpPr>
        <p:spPr>
          <a:xfrm>
            <a:off x="2741129" y="2109291"/>
            <a:ext cx="173355" cy="147320"/>
          </a:xfrm>
          <a:prstGeom prst="rect">
            <a:avLst/>
          </a:prstGeom>
        </p:spPr>
        <p:txBody>
          <a:bodyPr vert="horz" wrap="square" lIns="0" tIns="12065" rIns="0" bIns="0" rtlCol="0">
            <a:spAutoFit/>
          </a:bodyPr>
          <a:lstStyle/>
          <a:p>
            <a:pPr marL="12700">
              <a:lnSpc>
                <a:spcPct val="100000"/>
              </a:lnSpc>
              <a:spcBef>
                <a:spcPts val="95"/>
              </a:spcBef>
            </a:pPr>
            <a:r>
              <a:rPr sz="800" i="1" dirty="0">
                <a:solidFill>
                  <a:srgbClr val="0168B4"/>
                </a:solidFill>
                <a:latin typeface="Georgia"/>
                <a:cs typeface="Georgia"/>
              </a:rPr>
              <a:t>t</a:t>
            </a:r>
            <a:r>
              <a:rPr sz="800" i="1" spc="395" dirty="0">
                <a:solidFill>
                  <a:srgbClr val="0168B4"/>
                </a:solidFill>
                <a:latin typeface="Georgia"/>
                <a:cs typeface="Georgia"/>
              </a:rPr>
              <a:t> </a:t>
            </a:r>
            <a:r>
              <a:rPr sz="800" i="1" spc="-50" dirty="0">
                <a:solidFill>
                  <a:srgbClr val="0168B4"/>
                </a:solidFill>
                <a:latin typeface="Georgia"/>
                <a:cs typeface="Georgia"/>
              </a:rPr>
              <a:t>i</a:t>
            </a:r>
            <a:endParaRPr sz="800">
              <a:latin typeface="Georgia"/>
              <a:cs typeface="Georgia"/>
            </a:endParaRPr>
          </a:p>
        </p:txBody>
      </p:sp>
      <p:sp>
        <p:nvSpPr>
          <p:cNvPr id="62" name="object 62"/>
          <p:cNvSpPr txBox="1"/>
          <p:nvPr/>
        </p:nvSpPr>
        <p:spPr>
          <a:xfrm>
            <a:off x="1899259" y="2047022"/>
            <a:ext cx="1082675" cy="191770"/>
          </a:xfrm>
          <a:prstGeom prst="rect">
            <a:avLst/>
          </a:prstGeom>
        </p:spPr>
        <p:txBody>
          <a:bodyPr vert="horz" wrap="square" lIns="0" tIns="11430" rIns="0" bIns="0" rtlCol="0">
            <a:spAutoFit/>
          </a:bodyPr>
          <a:lstStyle/>
          <a:p>
            <a:pPr marL="12700">
              <a:lnSpc>
                <a:spcPct val="100000"/>
              </a:lnSpc>
              <a:spcBef>
                <a:spcPts val="90"/>
              </a:spcBef>
              <a:tabLst>
                <a:tab pos="754380" algn="l"/>
              </a:tabLst>
            </a:pPr>
            <a:r>
              <a:rPr sz="1100" spc="75" dirty="0">
                <a:solidFill>
                  <a:srgbClr val="0168B4"/>
                </a:solidFill>
                <a:latin typeface="Symbola"/>
                <a:cs typeface="Symbola"/>
              </a:rPr>
              <a:t>(</a:t>
            </a:r>
            <a:r>
              <a:rPr sz="1100" i="1" spc="-445" dirty="0">
                <a:solidFill>
                  <a:srgbClr val="0168B4"/>
                </a:solidFill>
                <a:latin typeface="Liberation Serif"/>
                <a:cs typeface="Liberation Serif"/>
              </a:rPr>
              <a:t>g</a:t>
            </a:r>
            <a:r>
              <a:rPr sz="1100" spc="45" dirty="0">
                <a:solidFill>
                  <a:srgbClr val="0168B4"/>
                </a:solidFill>
                <a:latin typeface="LM Roman 10"/>
                <a:cs typeface="LM Roman 10"/>
              </a:rPr>
              <a:t>¯</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100" spc="95" dirty="0">
                <a:solidFill>
                  <a:srgbClr val="0168B4"/>
                </a:solidFill>
                <a:latin typeface="Symbola"/>
                <a:cs typeface="Symbola"/>
              </a:rPr>
              <a:t> </a:t>
            </a:r>
            <a:r>
              <a:rPr sz="1100" spc="-50" dirty="0">
                <a:solidFill>
                  <a:srgbClr val="0168B4"/>
                </a:solidFill>
                <a:latin typeface="Asana Math"/>
                <a:cs typeface="Asana Math"/>
              </a:rPr>
              <a:t>=</a:t>
            </a:r>
            <a:r>
              <a:rPr sz="1100" dirty="0">
                <a:solidFill>
                  <a:srgbClr val="0168B4"/>
                </a:solidFill>
                <a:latin typeface="Asana Math"/>
                <a:cs typeface="Asana Math"/>
              </a:rPr>
              <a:t>	</a:t>
            </a:r>
            <a:r>
              <a:rPr sz="1100" dirty="0">
                <a:solidFill>
                  <a:srgbClr val="0168B4"/>
                </a:solidFill>
                <a:latin typeface="LM Roman 10"/>
                <a:cs typeface="LM Roman 10"/>
              </a:rPr>
              <a:t>Σ</a:t>
            </a:r>
            <a:r>
              <a:rPr sz="1100" spc="-40" dirty="0">
                <a:solidFill>
                  <a:srgbClr val="0168B4"/>
                </a:solidFill>
                <a:latin typeface="LM Roman 10"/>
                <a:cs typeface="LM Roman 10"/>
              </a:rPr>
              <a:t> </a:t>
            </a:r>
            <a:r>
              <a:rPr sz="1100" i="1" dirty="0">
                <a:solidFill>
                  <a:srgbClr val="0168B4"/>
                </a:solidFill>
                <a:latin typeface="Liberation Serif"/>
                <a:cs typeface="Liberation Serif"/>
              </a:rPr>
              <a:t>g</a:t>
            </a:r>
            <a:r>
              <a:rPr sz="1100" i="1" spc="35"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63" name="object 63"/>
          <p:cNvSpPr txBox="1"/>
          <p:nvPr/>
        </p:nvSpPr>
        <p:spPr>
          <a:xfrm>
            <a:off x="2956140" y="2047022"/>
            <a:ext cx="165735" cy="191770"/>
          </a:xfrm>
          <a:prstGeom prst="rect">
            <a:avLst/>
          </a:prstGeom>
        </p:spPr>
        <p:txBody>
          <a:bodyPr vert="horz" wrap="square" lIns="0" tIns="11430" rIns="0" bIns="0" rtlCol="0">
            <a:spAutoFit/>
          </a:bodyPr>
          <a:lstStyle/>
          <a:p>
            <a:pPr marL="12700">
              <a:lnSpc>
                <a:spcPct val="100000"/>
              </a:lnSpc>
              <a:spcBef>
                <a:spcPts val="90"/>
              </a:spcBef>
            </a:pPr>
            <a:r>
              <a:rPr sz="1100" i="1" spc="95" dirty="0">
                <a:solidFill>
                  <a:srgbClr val="0168B4"/>
                </a:solidFill>
                <a:latin typeface="Liberation Serif"/>
                <a:cs typeface="Liberation Serif"/>
              </a:rPr>
              <a:t>x</a:t>
            </a:r>
            <a:r>
              <a:rPr sz="1100" spc="95" dirty="0">
                <a:solidFill>
                  <a:srgbClr val="0168B4"/>
                </a:solidFill>
                <a:latin typeface="Symbola"/>
                <a:cs typeface="Symbola"/>
              </a:rPr>
              <a:t>)</a:t>
            </a:r>
            <a:endParaRPr sz="1100">
              <a:latin typeface="Symbola"/>
              <a:cs typeface="Symbola"/>
            </a:endParaRPr>
          </a:p>
        </p:txBody>
      </p:sp>
      <p:sp>
        <p:nvSpPr>
          <p:cNvPr id="64" name="object 6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65" name="object 6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66" name="object 6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445221" y="1476432"/>
            <a:ext cx="286893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Bias/Variance</a:t>
            </a:r>
            <a:r>
              <a:rPr sz="2050" b="1" spc="-125" dirty="0">
                <a:solidFill>
                  <a:srgbClr val="DCB413"/>
                </a:solidFill>
                <a:latin typeface="LM Sans 10"/>
                <a:cs typeface="LM Sans 10"/>
              </a:rPr>
              <a:t> </a:t>
            </a:r>
            <a:r>
              <a:rPr sz="2050" b="1" spc="-10" dirty="0">
                <a:solidFill>
                  <a:srgbClr val="DCB413"/>
                </a:solidFill>
                <a:latin typeface="LM Sans 10"/>
                <a:cs typeface="LM Sans 10"/>
              </a:rPr>
              <a:t>Dilemma</a:t>
            </a:r>
            <a:endParaRPr sz="205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671320" cy="20764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Bias/Variance</a:t>
            </a:r>
            <a:r>
              <a:rPr sz="1200" b="1" spc="-30" dirty="0">
                <a:solidFill>
                  <a:srgbClr val="0168B4"/>
                </a:solidFill>
                <a:latin typeface="LM Sans 10"/>
                <a:cs typeface="LM Sans 10"/>
              </a:rPr>
              <a:t> </a:t>
            </a:r>
            <a:r>
              <a:rPr sz="1200" b="1" spc="-10" dirty="0">
                <a:solidFill>
                  <a:srgbClr val="0168B4"/>
                </a:solidFill>
                <a:latin typeface="LM Sans 10"/>
                <a:cs typeface="LM Sans 10"/>
              </a:rPr>
              <a:t>Dilemma</a:t>
            </a:r>
            <a:endParaRPr sz="1200">
              <a:latin typeface="LM Sans 10"/>
              <a:cs typeface="LM Sans 10"/>
            </a:endParaRPr>
          </a:p>
        </p:txBody>
      </p:sp>
      <p:sp>
        <p:nvSpPr>
          <p:cNvPr id="43" name="object 43"/>
          <p:cNvSpPr txBox="1"/>
          <p:nvPr/>
        </p:nvSpPr>
        <p:spPr>
          <a:xfrm>
            <a:off x="1280058" y="1276310"/>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44" name="object 44"/>
          <p:cNvSpPr txBox="1"/>
          <p:nvPr/>
        </p:nvSpPr>
        <p:spPr>
          <a:xfrm>
            <a:off x="447357" y="1214055"/>
            <a:ext cx="962025"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Example:</a:t>
            </a:r>
            <a:r>
              <a:rPr sz="1100" spc="70" dirty="0">
                <a:latin typeface="LM Sans 10"/>
                <a:cs typeface="LM Sans 10"/>
              </a:rPr>
              <a:t> </a:t>
            </a:r>
            <a:r>
              <a:rPr sz="1100" i="1" dirty="0">
                <a:solidFill>
                  <a:srgbClr val="0168B4"/>
                </a:solidFill>
                <a:latin typeface="Liberation Serif"/>
                <a:cs typeface="Liberation Serif"/>
              </a:rPr>
              <a:t>g</a:t>
            </a:r>
            <a:r>
              <a:rPr sz="1100" i="1" spc="3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5" name="object 45"/>
          <p:cNvSpPr txBox="1"/>
          <p:nvPr/>
        </p:nvSpPr>
        <p:spPr>
          <a:xfrm>
            <a:off x="3630993" y="1276310"/>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46" name="object 46"/>
          <p:cNvSpPr txBox="1"/>
          <p:nvPr/>
        </p:nvSpPr>
        <p:spPr>
          <a:xfrm>
            <a:off x="1383830" y="1214055"/>
            <a:ext cx="2376805" cy="191770"/>
          </a:xfrm>
          <a:prstGeom prst="rect">
            <a:avLst/>
          </a:prstGeom>
        </p:spPr>
        <p:txBody>
          <a:bodyPr vert="horz" wrap="square" lIns="0" tIns="11430" rIns="0" bIns="0" rtlCol="0">
            <a:spAutoFit/>
          </a:bodyPr>
          <a:lstStyle/>
          <a:p>
            <a:pPr marL="12700">
              <a:lnSpc>
                <a:spcPct val="100000"/>
              </a:lnSpc>
              <a:spcBef>
                <a:spcPts val="90"/>
              </a:spcBef>
            </a:pPr>
            <a:r>
              <a:rPr sz="1100" i="1" spc="120" dirty="0">
                <a:solidFill>
                  <a:srgbClr val="0168B4"/>
                </a:solidFill>
                <a:latin typeface="Liberation Serif"/>
                <a:cs typeface="Liberation Serif"/>
              </a:rPr>
              <a:t>x</a:t>
            </a:r>
            <a:r>
              <a:rPr sz="1100" spc="120" dirty="0">
                <a:solidFill>
                  <a:srgbClr val="0168B4"/>
                </a:solidFill>
                <a:latin typeface="Symbola"/>
                <a:cs typeface="Symbola"/>
              </a:rPr>
              <a:t>)</a:t>
            </a:r>
            <a:r>
              <a:rPr sz="1100" spc="5" dirty="0">
                <a:solidFill>
                  <a:srgbClr val="0168B4"/>
                </a:solidFill>
                <a:latin typeface="Symbola"/>
                <a:cs typeface="Symbola"/>
              </a:rPr>
              <a:t> </a:t>
            </a:r>
            <a:r>
              <a:rPr sz="1100" dirty="0">
                <a:solidFill>
                  <a:srgbClr val="0168B4"/>
                </a:solidFill>
                <a:latin typeface="Asana Math"/>
                <a:cs typeface="Asana Math"/>
              </a:rPr>
              <a:t>=</a:t>
            </a:r>
            <a:r>
              <a:rPr sz="1100" spc="5" dirty="0">
                <a:solidFill>
                  <a:srgbClr val="0168B4"/>
                </a:solidFill>
                <a:latin typeface="Asana Math"/>
                <a:cs typeface="Asana Math"/>
              </a:rPr>
              <a:t> </a:t>
            </a:r>
            <a:r>
              <a:rPr sz="1100" dirty="0">
                <a:solidFill>
                  <a:srgbClr val="0168B4"/>
                </a:solidFill>
                <a:latin typeface="LM Roman 10"/>
                <a:cs typeface="LM Roman 10"/>
              </a:rPr>
              <a:t>2</a:t>
            </a:r>
            <a:r>
              <a:rPr sz="1100" spc="-25" dirty="0">
                <a:solidFill>
                  <a:srgbClr val="0168B4"/>
                </a:solidFill>
                <a:latin typeface="LM Roman 10"/>
                <a:cs typeface="LM Roman 10"/>
              </a:rPr>
              <a:t> </a:t>
            </a:r>
            <a:r>
              <a:rPr sz="1100" dirty="0">
                <a:latin typeface="LM Sans 10"/>
                <a:cs typeface="LM Sans 10"/>
              </a:rPr>
              <a:t>has</a:t>
            </a:r>
            <a:r>
              <a:rPr sz="1100" spc="-30" dirty="0">
                <a:latin typeface="LM Sans 10"/>
                <a:cs typeface="LM Sans 10"/>
              </a:rPr>
              <a:t> </a:t>
            </a:r>
            <a:r>
              <a:rPr sz="1100" dirty="0">
                <a:latin typeface="LM Sans 10"/>
                <a:cs typeface="LM Sans 10"/>
              </a:rPr>
              <a:t>no</a:t>
            </a:r>
            <a:r>
              <a:rPr sz="1100" spc="-25" dirty="0">
                <a:latin typeface="LM Sans 10"/>
                <a:cs typeface="LM Sans 10"/>
              </a:rPr>
              <a:t> </a:t>
            </a:r>
            <a:r>
              <a:rPr sz="1100" dirty="0">
                <a:latin typeface="LM Sans 10"/>
                <a:cs typeface="LM Sans 10"/>
              </a:rPr>
              <a:t>variance</a:t>
            </a:r>
            <a:r>
              <a:rPr sz="1100" spc="-25" dirty="0">
                <a:latin typeface="LM Sans 10"/>
                <a:cs typeface="LM Sans 10"/>
              </a:rPr>
              <a:t> </a:t>
            </a:r>
            <a:r>
              <a:rPr sz="1100" dirty="0">
                <a:latin typeface="LM Sans 10"/>
                <a:cs typeface="LM Sans 10"/>
              </a:rPr>
              <a:t>and</a:t>
            </a:r>
            <a:r>
              <a:rPr sz="1100" spc="-30" dirty="0">
                <a:latin typeface="LM Sans 10"/>
                <a:cs typeface="LM Sans 10"/>
              </a:rPr>
              <a:t> </a:t>
            </a:r>
            <a:r>
              <a:rPr sz="1100" dirty="0">
                <a:latin typeface="LM Sans 10"/>
                <a:cs typeface="LM Sans 10"/>
              </a:rPr>
              <a:t>high</a:t>
            </a:r>
            <a:r>
              <a:rPr sz="1100" spc="-25" dirty="0">
                <a:latin typeface="LM Sans 10"/>
                <a:cs typeface="LM Sans 10"/>
              </a:rPr>
              <a:t> </a:t>
            </a:r>
            <a:r>
              <a:rPr sz="1100" dirty="0">
                <a:latin typeface="LM Sans 10"/>
                <a:cs typeface="LM Sans 10"/>
              </a:rPr>
              <a:t>bias</a:t>
            </a:r>
            <a:r>
              <a:rPr sz="1100" spc="-25" dirty="0">
                <a:latin typeface="LM Sans 10"/>
                <a:cs typeface="LM Sans 10"/>
              </a:rPr>
              <a:t> </a:t>
            </a:r>
            <a:r>
              <a:rPr sz="1100" i="1" dirty="0">
                <a:solidFill>
                  <a:srgbClr val="0168B4"/>
                </a:solidFill>
                <a:latin typeface="Liberation Serif"/>
                <a:cs typeface="Liberation Serif"/>
              </a:rPr>
              <a:t>g</a:t>
            </a:r>
            <a:r>
              <a:rPr sz="1100" i="1" spc="4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7" name="object 47"/>
          <p:cNvSpPr txBox="1"/>
          <p:nvPr/>
        </p:nvSpPr>
        <p:spPr>
          <a:xfrm>
            <a:off x="4254753" y="1179333"/>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48" name="object 48"/>
          <p:cNvSpPr txBox="1"/>
          <p:nvPr/>
        </p:nvSpPr>
        <p:spPr>
          <a:xfrm>
            <a:off x="4143235" y="1279091"/>
            <a:ext cx="170180" cy="147320"/>
          </a:xfrm>
          <a:prstGeom prst="rect">
            <a:avLst/>
          </a:prstGeom>
        </p:spPr>
        <p:txBody>
          <a:bodyPr vert="horz" wrap="square" lIns="0" tIns="12065" rIns="0" bIns="0" rtlCol="0">
            <a:spAutoFit/>
          </a:bodyPr>
          <a:lstStyle/>
          <a:p>
            <a:pPr marL="12700">
              <a:lnSpc>
                <a:spcPct val="100000"/>
              </a:lnSpc>
              <a:spcBef>
                <a:spcPts val="95"/>
              </a:spcBef>
            </a:pPr>
            <a:r>
              <a:rPr sz="800" i="1" dirty="0">
                <a:solidFill>
                  <a:srgbClr val="0168B4"/>
                </a:solidFill>
                <a:latin typeface="Georgia"/>
                <a:cs typeface="Georgia"/>
              </a:rPr>
              <a:t>t</a:t>
            </a:r>
            <a:r>
              <a:rPr sz="800" i="1" spc="365" dirty="0">
                <a:solidFill>
                  <a:srgbClr val="0168B4"/>
                </a:solidFill>
                <a:latin typeface="Georgia"/>
                <a:cs typeface="Georgia"/>
              </a:rPr>
              <a:t> </a:t>
            </a:r>
            <a:r>
              <a:rPr sz="800" i="1" spc="-50" dirty="0">
                <a:solidFill>
                  <a:srgbClr val="0168B4"/>
                </a:solidFill>
                <a:latin typeface="Georgia"/>
                <a:cs typeface="Georgia"/>
              </a:rPr>
              <a:t>i</a:t>
            </a:r>
            <a:endParaRPr sz="800">
              <a:latin typeface="Georgia"/>
              <a:cs typeface="Georgia"/>
            </a:endParaRPr>
          </a:p>
        </p:txBody>
      </p:sp>
      <p:sp>
        <p:nvSpPr>
          <p:cNvPr id="49" name="object 49"/>
          <p:cNvSpPr txBox="1"/>
          <p:nvPr/>
        </p:nvSpPr>
        <p:spPr>
          <a:xfrm>
            <a:off x="3734765" y="1214055"/>
            <a:ext cx="662305" cy="191770"/>
          </a:xfrm>
          <a:prstGeom prst="rect">
            <a:avLst/>
          </a:prstGeom>
        </p:spPr>
        <p:txBody>
          <a:bodyPr vert="horz" wrap="square" lIns="0" tIns="11430" rIns="0" bIns="0" rtlCol="0">
            <a:spAutoFit/>
          </a:bodyPr>
          <a:lstStyle/>
          <a:p>
            <a:pPr marL="12700">
              <a:lnSpc>
                <a:spcPct val="100000"/>
              </a:lnSpc>
              <a:spcBef>
                <a:spcPts val="90"/>
              </a:spcBef>
            </a:pPr>
            <a:r>
              <a:rPr sz="1100" i="1" spc="120" dirty="0">
                <a:solidFill>
                  <a:srgbClr val="0168B4"/>
                </a:solidFill>
                <a:latin typeface="Liberation Serif"/>
                <a:cs typeface="Liberation Serif"/>
              </a:rPr>
              <a:t>x</a:t>
            </a:r>
            <a:r>
              <a:rPr sz="1100" spc="120"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dirty="0">
                <a:solidFill>
                  <a:srgbClr val="0168B4"/>
                </a:solidFill>
                <a:latin typeface="LM Roman 10"/>
                <a:cs typeface="LM Roman 10"/>
              </a:rPr>
              <a:t>Σ</a:t>
            </a:r>
            <a:r>
              <a:rPr sz="1100" spc="-20" dirty="0">
                <a:solidFill>
                  <a:srgbClr val="0168B4"/>
                </a:solidFill>
                <a:latin typeface="LM Roman 10"/>
                <a:cs typeface="LM Roman 10"/>
              </a:rPr>
              <a:t> </a:t>
            </a:r>
            <a:r>
              <a:rPr sz="1100" i="1" spc="60" dirty="0">
                <a:solidFill>
                  <a:srgbClr val="0168B4"/>
                </a:solidFill>
                <a:latin typeface="Liberation Serif"/>
                <a:cs typeface="Liberation Serif"/>
              </a:rPr>
              <a:t>r</a:t>
            </a:r>
            <a:r>
              <a:rPr sz="1100" i="1" spc="100" dirty="0">
                <a:solidFill>
                  <a:srgbClr val="0168B4"/>
                </a:solidFill>
                <a:latin typeface="Liberation Serif"/>
                <a:cs typeface="Liberation Serif"/>
              </a:rPr>
              <a:t> </a:t>
            </a:r>
            <a:r>
              <a:rPr sz="1100" spc="204" dirty="0">
                <a:solidFill>
                  <a:srgbClr val="0168B4"/>
                </a:solidFill>
                <a:latin typeface="Symbola"/>
                <a:cs typeface="Symbola"/>
              </a:rPr>
              <a:t>/</a:t>
            </a:r>
            <a:endParaRPr sz="1100">
              <a:latin typeface="Symbola"/>
              <a:cs typeface="Symbola"/>
            </a:endParaRPr>
          </a:p>
        </p:txBody>
      </p:sp>
      <p:sp>
        <p:nvSpPr>
          <p:cNvPr id="50" name="object 50"/>
          <p:cNvSpPr txBox="1"/>
          <p:nvPr/>
        </p:nvSpPr>
        <p:spPr>
          <a:xfrm>
            <a:off x="4371124" y="1214055"/>
            <a:ext cx="1003935"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N</a:t>
            </a:r>
            <a:r>
              <a:rPr sz="1100" i="1" spc="180" dirty="0">
                <a:solidFill>
                  <a:srgbClr val="0168B4"/>
                </a:solidFill>
                <a:latin typeface="Liberation Serif"/>
                <a:cs typeface="Liberation Serif"/>
              </a:rPr>
              <a:t> </a:t>
            </a:r>
            <a:r>
              <a:rPr sz="1100" dirty="0">
                <a:latin typeface="LM Sans 10"/>
                <a:cs typeface="LM Sans 10"/>
              </a:rPr>
              <a:t>has</a:t>
            </a:r>
            <a:r>
              <a:rPr sz="1100" spc="-20" dirty="0">
                <a:latin typeface="LM Sans 10"/>
                <a:cs typeface="LM Sans 10"/>
              </a:rPr>
              <a:t> </a:t>
            </a:r>
            <a:r>
              <a:rPr sz="1100" spc="-10" dirty="0">
                <a:latin typeface="LM Sans 10"/>
                <a:cs typeface="LM Sans 10"/>
              </a:rPr>
              <a:t>lower</a:t>
            </a:r>
            <a:r>
              <a:rPr sz="1100" spc="-20" dirty="0">
                <a:latin typeface="LM Sans 10"/>
                <a:cs typeface="LM Sans 10"/>
              </a:rPr>
              <a:t> bias</a:t>
            </a:r>
            <a:endParaRPr sz="1100">
              <a:latin typeface="LM Sans 10"/>
              <a:cs typeface="LM Sans 10"/>
            </a:endParaRPr>
          </a:p>
        </p:txBody>
      </p:sp>
      <p:sp>
        <p:nvSpPr>
          <p:cNvPr id="51" name="object 51"/>
          <p:cNvSpPr txBox="1"/>
          <p:nvPr/>
        </p:nvSpPr>
        <p:spPr>
          <a:xfrm>
            <a:off x="447357" y="1342349"/>
            <a:ext cx="4606290" cy="828040"/>
          </a:xfrm>
          <a:prstGeom prst="rect">
            <a:avLst/>
          </a:prstGeom>
        </p:spPr>
        <p:txBody>
          <a:bodyPr vert="horz" wrap="square" lIns="0" tIns="55244" rIns="0" bIns="0" rtlCol="0">
            <a:spAutoFit/>
          </a:bodyPr>
          <a:lstStyle/>
          <a:p>
            <a:pPr marL="184785">
              <a:lnSpc>
                <a:spcPct val="100000"/>
              </a:lnSpc>
              <a:spcBef>
                <a:spcPts val="434"/>
              </a:spcBef>
            </a:pPr>
            <a:r>
              <a:rPr sz="1100" dirty="0">
                <a:latin typeface="LM Sans 10"/>
                <a:cs typeface="LM Sans 10"/>
              </a:rPr>
              <a:t>with</a:t>
            </a:r>
            <a:r>
              <a:rPr sz="1100" spc="-25" dirty="0">
                <a:latin typeface="LM Sans 10"/>
                <a:cs typeface="LM Sans 10"/>
              </a:rPr>
              <a:t> </a:t>
            </a:r>
            <a:r>
              <a:rPr sz="1100" spc="-10" dirty="0">
                <a:latin typeface="LM Sans 10"/>
                <a:cs typeface="LM Sans 10"/>
              </a:rPr>
              <a:t>variance</a:t>
            </a:r>
            <a:endParaRPr sz="1100">
              <a:latin typeface="LM Sans 10"/>
              <a:cs typeface="LM Sans 10"/>
            </a:endParaRPr>
          </a:p>
          <a:p>
            <a:pPr marL="182245" marR="5080" indent="-170180">
              <a:lnSpc>
                <a:spcPct val="102600"/>
              </a:lnSpc>
              <a:spcBef>
                <a:spcPts val="300"/>
              </a:spcBef>
              <a:buClr>
                <a:srgbClr val="DCB413"/>
              </a:buClr>
              <a:buFont typeface="Arial"/>
              <a:buChar char="■"/>
              <a:tabLst>
                <a:tab pos="189230" algn="l"/>
              </a:tabLst>
            </a:pPr>
            <a:r>
              <a:rPr sz="1100" dirty="0">
                <a:latin typeface="LM Sans 10"/>
                <a:cs typeface="LM Sans 10"/>
              </a:rPr>
              <a:t>As</a:t>
            </a:r>
            <a:r>
              <a:rPr sz="1100" spc="-35" dirty="0">
                <a:latin typeface="LM Sans 10"/>
                <a:cs typeface="LM Sans 10"/>
              </a:rPr>
              <a:t> </a:t>
            </a:r>
            <a:r>
              <a:rPr sz="1100" dirty="0">
                <a:latin typeface="LM Sans 10"/>
                <a:cs typeface="LM Sans 10"/>
              </a:rPr>
              <a:t>we</a:t>
            </a:r>
            <a:r>
              <a:rPr sz="1100" spc="-35" dirty="0">
                <a:latin typeface="LM Sans 10"/>
                <a:cs typeface="LM Sans 10"/>
              </a:rPr>
              <a:t> </a:t>
            </a:r>
            <a:r>
              <a:rPr sz="1100" dirty="0">
                <a:latin typeface="LM Sans 10"/>
                <a:cs typeface="LM Sans 10"/>
              </a:rPr>
              <a:t>increase</a:t>
            </a:r>
            <a:r>
              <a:rPr sz="1100" spc="-30" dirty="0">
                <a:latin typeface="LM Sans 10"/>
                <a:cs typeface="LM Sans 10"/>
              </a:rPr>
              <a:t> </a:t>
            </a:r>
            <a:r>
              <a:rPr sz="1100" spc="-10" dirty="0">
                <a:latin typeface="LM Sans 10"/>
                <a:cs typeface="LM Sans 10"/>
              </a:rPr>
              <a:t>complexity,</a:t>
            </a:r>
            <a:r>
              <a:rPr sz="1100" spc="-35" dirty="0">
                <a:latin typeface="LM Sans 10"/>
                <a:cs typeface="LM Sans 10"/>
              </a:rPr>
              <a:t> </a:t>
            </a:r>
            <a:r>
              <a:rPr sz="1100" dirty="0">
                <a:latin typeface="LM Sans 10"/>
                <a:cs typeface="LM Sans 10"/>
              </a:rPr>
              <a:t>bias</a:t>
            </a:r>
            <a:r>
              <a:rPr sz="1100" spc="-35" dirty="0">
                <a:latin typeface="LM Sans 10"/>
                <a:cs typeface="LM Sans 10"/>
              </a:rPr>
              <a:t> </a:t>
            </a:r>
            <a:r>
              <a:rPr sz="1100" dirty="0">
                <a:latin typeface="LM Sans 10"/>
                <a:cs typeface="LM Sans 10"/>
              </a:rPr>
              <a:t>decreases</a:t>
            </a:r>
            <a:r>
              <a:rPr sz="1100" spc="-30" dirty="0">
                <a:latin typeface="LM Sans 10"/>
                <a:cs typeface="LM Sans 10"/>
              </a:rPr>
              <a:t> </a:t>
            </a:r>
            <a:r>
              <a:rPr sz="1100" dirty="0">
                <a:latin typeface="LM Sans 10"/>
                <a:cs typeface="LM Sans 10"/>
              </a:rPr>
              <a:t>(a</a:t>
            </a:r>
            <a:r>
              <a:rPr sz="1100" spc="-35" dirty="0">
                <a:latin typeface="LM Sans 10"/>
                <a:cs typeface="LM Sans 10"/>
              </a:rPr>
              <a:t> </a:t>
            </a:r>
            <a:r>
              <a:rPr sz="1100" dirty="0">
                <a:latin typeface="LM Sans 10"/>
                <a:cs typeface="LM Sans 10"/>
              </a:rPr>
              <a:t>better</a:t>
            </a:r>
            <a:r>
              <a:rPr sz="1100" spc="-35" dirty="0">
                <a:latin typeface="LM Sans 10"/>
                <a:cs typeface="LM Sans 10"/>
              </a:rPr>
              <a:t> </a:t>
            </a:r>
            <a:r>
              <a:rPr sz="1100" dirty="0">
                <a:latin typeface="LM Sans 10"/>
                <a:cs typeface="LM Sans 10"/>
              </a:rPr>
              <a:t>fit</a:t>
            </a:r>
            <a:r>
              <a:rPr sz="1100" spc="-30" dirty="0">
                <a:latin typeface="LM Sans 10"/>
                <a:cs typeface="LM Sans 10"/>
              </a:rPr>
              <a:t> </a:t>
            </a:r>
            <a:r>
              <a:rPr sz="1100" dirty="0">
                <a:latin typeface="LM Sans 10"/>
                <a:cs typeface="LM Sans 10"/>
              </a:rPr>
              <a:t>to</a:t>
            </a:r>
            <a:r>
              <a:rPr sz="1100" spc="-35" dirty="0">
                <a:latin typeface="LM Sans 10"/>
                <a:cs typeface="LM Sans 10"/>
              </a:rPr>
              <a:t> </a:t>
            </a:r>
            <a:r>
              <a:rPr sz="1100" dirty="0">
                <a:latin typeface="LM Sans 10"/>
                <a:cs typeface="LM Sans 10"/>
              </a:rPr>
              <a:t>data)</a:t>
            </a:r>
            <a:r>
              <a:rPr sz="1100" spc="-35" dirty="0">
                <a:latin typeface="LM Sans 10"/>
                <a:cs typeface="LM Sans 10"/>
              </a:rPr>
              <a:t> </a:t>
            </a:r>
            <a:r>
              <a:rPr sz="1100" dirty="0">
                <a:latin typeface="LM Sans 10"/>
                <a:cs typeface="LM Sans 10"/>
              </a:rPr>
              <a:t>and</a:t>
            </a:r>
            <a:r>
              <a:rPr sz="1100" spc="-30" dirty="0">
                <a:latin typeface="LM Sans 10"/>
                <a:cs typeface="LM Sans 10"/>
              </a:rPr>
              <a:t> </a:t>
            </a:r>
            <a:r>
              <a:rPr sz="1100" spc="-10" dirty="0">
                <a:latin typeface="LM Sans 10"/>
                <a:cs typeface="LM Sans 10"/>
              </a:rPr>
              <a:t>variance 	</a:t>
            </a:r>
            <a:r>
              <a:rPr sz="1100" dirty="0">
                <a:latin typeface="LM Sans 10"/>
                <a:cs typeface="LM Sans 10"/>
              </a:rPr>
              <a:t>increases</a:t>
            </a:r>
            <a:r>
              <a:rPr sz="1100" spc="-50" dirty="0">
                <a:latin typeface="LM Sans 10"/>
                <a:cs typeface="LM Sans 10"/>
              </a:rPr>
              <a:t> </a:t>
            </a:r>
            <a:r>
              <a:rPr sz="1100" dirty="0">
                <a:latin typeface="LM Sans 10"/>
                <a:cs typeface="LM Sans 10"/>
              </a:rPr>
              <a:t>(fit</a:t>
            </a:r>
            <a:r>
              <a:rPr sz="1100" spc="-50" dirty="0">
                <a:latin typeface="LM Sans 10"/>
                <a:cs typeface="LM Sans 10"/>
              </a:rPr>
              <a:t> </a:t>
            </a:r>
            <a:r>
              <a:rPr sz="1100" dirty="0">
                <a:latin typeface="LM Sans 10"/>
                <a:cs typeface="LM Sans 10"/>
              </a:rPr>
              <a:t>varies</a:t>
            </a:r>
            <a:r>
              <a:rPr sz="1100" spc="-50" dirty="0">
                <a:latin typeface="LM Sans 10"/>
                <a:cs typeface="LM Sans 10"/>
              </a:rPr>
              <a:t> </a:t>
            </a:r>
            <a:r>
              <a:rPr sz="1100" dirty="0">
                <a:latin typeface="LM Sans 10"/>
                <a:cs typeface="LM Sans 10"/>
              </a:rPr>
              <a:t>more</a:t>
            </a:r>
            <a:r>
              <a:rPr sz="1100" spc="-50" dirty="0">
                <a:latin typeface="LM Sans 10"/>
                <a:cs typeface="LM Sans 10"/>
              </a:rPr>
              <a:t> </a:t>
            </a:r>
            <a:r>
              <a:rPr sz="1100" dirty="0">
                <a:latin typeface="LM Sans 10"/>
                <a:cs typeface="LM Sans 10"/>
              </a:rPr>
              <a:t>with</a:t>
            </a:r>
            <a:r>
              <a:rPr sz="1100" spc="-50" dirty="0">
                <a:latin typeface="LM Sans 10"/>
                <a:cs typeface="LM Sans 10"/>
              </a:rPr>
              <a:t> </a:t>
            </a:r>
            <a:r>
              <a:rPr sz="1100" spc="-10" dirty="0">
                <a:latin typeface="LM Sans 10"/>
                <a:cs typeface="LM Sans 10"/>
              </a:rPr>
              <a:t>data)</a:t>
            </a:r>
            <a:endParaRPr sz="1100">
              <a:latin typeface="LM Sans 10"/>
              <a:cs typeface="LM Sans 10"/>
            </a:endParaRPr>
          </a:p>
          <a:p>
            <a:pPr marL="187960" indent="-175260">
              <a:lnSpc>
                <a:spcPct val="100000"/>
              </a:lnSpc>
              <a:spcBef>
                <a:spcPts val="330"/>
              </a:spcBef>
              <a:buClr>
                <a:srgbClr val="DCB413"/>
              </a:buClr>
              <a:buFont typeface="Arial"/>
              <a:buChar char="■"/>
              <a:tabLst>
                <a:tab pos="187960" algn="l"/>
              </a:tabLst>
            </a:pPr>
            <a:r>
              <a:rPr sz="1100" spc="-10" dirty="0">
                <a:latin typeface="LM Sans 10"/>
                <a:cs typeface="LM Sans 10"/>
              </a:rPr>
              <a:t>Bias/Variance</a:t>
            </a:r>
            <a:r>
              <a:rPr sz="1100" spc="-30" dirty="0">
                <a:latin typeface="LM Sans 10"/>
                <a:cs typeface="LM Sans 10"/>
              </a:rPr>
              <a:t> </a:t>
            </a:r>
            <a:r>
              <a:rPr sz="1100" dirty="0">
                <a:latin typeface="LM Sans 10"/>
                <a:cs typeface="LM Sans 10"/>
              </a:rPr>
              <a:t>dilemma:</a:t>
            </a:r>
            <a:r>
              <a:rPr sz="1100" spc="85" dirty="0">
                <a:latin typeface="LM Sans 10"/>
                <a:cs typeface="LM Sans 10"/>
              </a:rPr>
              <a:t> </a:t>
            </a:r>
            <a:r>
              <a:rPr sz="1100" dirty="0">
                <a:latin typeface="LM Sans 10"/>
                <a:cs typeface="LM Sans 10"/>
              </a:rPr>
              <a:t>(Geman</a:t>
            </a:r>
            <a:r>
              <a:rPr sz="1100" spc="-30" dirty="0">
                <a:latin typeface="LM Sans 10"/>
                <a:cs typeface="LM Sans 10"/>
              </a:rPr>
              <a:t> </a:t>
            </a:r>
            <a:r>
              <a:rPr sz="1100" dirty="0">
                <a:latin typeface="LM Sans 10"/>
                <a:cs typeface="LM Sans 10"/>
              </a:rPr>
              <a:t>et</a:t>
            </a:r>
            <a:r>
              <a:rPr sz="1100" spc="-25" dirty="0">
                <a:latin typeface="LM Sans 10"/>
                <a:cs typeface="LM Sans 10"/>
              </a:rPr>
              <a:t> </a:t>
            </a:r>
            <a:r>
              <a:rPr sz="1100" dirty="0">
                <a:latin typeface="LM Sans 10"/>
                <a:cs typeface="LM Sans 10"/>
              </a:rPr>
              <a:t>al.,</a:t>
            </a:r>
            <a:r>
              <a:rPr sz="1100" spc="-30" dirty="0">
                <a:latin typeface="LM Sans 10"/>
                <a:cs typeface="LM Sans 10"/>
              </a:rPr>
              <a:t> </a:t>
            </a:r>
            <a:r>
              <a:rPr sz="1100" spc="-10" dirty="0">
                <a:latin typeface="LM Sans 10"/>
                <a:cs typeface="LM Sans 10"/>
              </a:rPr>
              <a:t>1992)</a:t>
            </a:r>
            <a:endParaRPr sz="1100">
              <a:latin typeface="LM Sans 10"/>
              <a:cs typeface="LM Sans 10"/>
            </a:endParaRPr>
          </a:p>
        </p:txBody>
      </p:sp>
      <p:sp>
        <p:nvSpPr>
          <p:cNvPr id="52" name="object 5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3" name="object 5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54" name="object 5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359994" y="440653"/>
            <a:ext cx="2705007" cy="2267296"/>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57670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Polynomial</a:t>
            </a:r>
            <a:r>
              <a:rPr sz="1200" b="1" spc="-100" dirty="0">
                <a:solidFill>
                  <a:srgbClr val="0168B4"/>
                </a:solidFill>
                <a:latin typeface="LM Sans 10"/>
                <a:cs typeface="LM Sans 10"/>
              </a:rPr>
              <a:t> </a:t>
            </a:r>
            <a:r>
              <a:rPr sz="1200" b="1" spc="-10" dirty="0">
                <a:solidFill>
                  <a:srgbClr val="0168B4"/>
                </a:solidFill>
                <a:latin typeface="LM Sans 10"/>
                <a:cs typeface="LM Sans 10"/>
              </a:rPr>
              <a:t>Regression</a:t>
            </a:r>
            <a:endParaRPr sz="1200">
              <a:latin typeface="LM Sans 10"/>
              <a:cs typeface="LM Sans 10"/>
            </a:endParaRPr>
          </a:p>
        </p:txBody>
      </p:sp>
      <p:pic>
        <p:nvPicPr>
          <p:cNvPr id="43" name="object 43"/>
          <p:cNvPicPr/>
          <p:nvPr/>
        </p:nvPicPr>
        <p:blipFill>
          <a:blip r:embed="rId8" cstate="print"/>
          <a:stretch>
            <a:fillRect/>
          </a:stretch>
        </p:blipFill>
        <p:spPr>
          <a:xfrm>
            <a:off x="1527492" y="683960"/>
            <a:ext cx="2705007" cy="2267296"/>
          </a:xfrm>
          <a:prstGeom prst="rect">
            <a:avLst/>
          </a:prstGeom>
        </p:spPr>
      </p:pic>
      <p:sp>
        <p:nvSpPr>
          <p:cNvPr id="44" name="object 4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5" name="object 4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1513319" y="463361"/>
            <a:ext cx="2733398" cy="2255918"/>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36" y="140143"/>
            <a:ext cx="243204" cy="41275"/>
            <a:chOff x="4916636" y="140143"/>
            <a:chExt cx="243204" cy="41275"/>
          </a:xfrm>
        </p:grpSpPr>
        <p:sp>
          <p:nvSpPr>
            <p:cNvPr id="34" name="object 34"/>
            <p:cNvSpPr/>
            <p:nvPr/>
          </p:nvSpPr>
          <p:spPr>
            <a:xfrm>
              <a:off x="4919167"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7" action="ppaction://hlinksldjump"/>
              </a:rPr>
              <a:t>Parametric</a:t>
            </a:r>
            <a:r>
              <a:rPr sz="600" spc="25" dirty="0">
                <a:solidFill>
                  <a:srgbClr val="FFFFFF"/>
                </a:solidFill>
                <a:latin typeface="LM Sans 8"/>
                <a:cs typeface="LM Sans 8"/>
                <a:hlinkClick r:id="rId7" action="ppaction://hlinksldjump"/>
              </a:rPr>
              <a:t> </a:t>
            </a:r>
            <a:r>
              <a:rPr sz="600" spc="-10" dirty="0">
                <a:solidFill>
                  <a:srgbClr val="FFFFFF"/>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896186" y="1502670"/>
            <a:ext cx="196723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Model</a:t>
            </a:r>
            <a:r>
              <a:rPr sz="2050" b="1" spc="65" dirty="0">
                <a:solidFill>
                  <a:srgbClr val="DCB413"/>
                </a:solidFill>
                <a:latin typeface="LM Sans 10"/>
                <a:cs typeface="LM Sans 10"/>
              </a:rPr>
              <a:t> </a:t>
            </a:r>
            <a:r>
              <a:rPr sz="2050" b="1" spc="-10" dirty="0">
                <a:solidFill>
                  <a:srgbClr val="DCB413"/>
                </a:solidFill>
                <a:latin typeface="LM Sans 10"/>
                <a:cs typeface="LM Sans 10"/>
              </a:rPr>
              <a:t>Selection</a:t>
            </a:r>
            <a:endParaRPr sz="205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27" y="140134"/>
            <a:ext cx="243204" cy="41275"/>
            <a:chOff x="4916627" y="140134"/>
            <a:chExt cx="243204" cy="41275"/>
          </a:xfrm>
        </p:grpSpPr>
        <p:sp>
          <p:nvSpPr>
            <p:cNvPr id="34" name="object 3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5" name="object 35"/>
            <p:cNvSpPr/>
            <p:nvPr/>
          </p:nvSpPr>
          <p:spPr>
            <a:xfrm>
              <a:off x="4969573"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7" action="ppaction://hlinksldjump"/>
              </a:rPr>
              <a:t>Parametric</a:t>
            </a:r>
            <a:r>
              <a:rPr sz="600" spc="25" dirty="0">
                <a:solidFill>
                  <a:srgbClr val="FFFFFF"/>
                </a:solidFill>
                <a:latin typeface="LM Sans 8"/>
                <a:cs typeface="LM Sans 8"/>
                <a:hlinkClick r:id="rId7" action="ppaction://hlinksldjump"/>
              </a:rPr>
              <a:t> </a:t>
            </a:r>
            <a:r>
              <a:rPr sz="600" spc="-10" dirty="0">
                <a:solidFill>
                  <a:srgbClr val="FFFFFF"/>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4935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Model</a:t>
            </a:r>
            <a:r>
              <a:rPr sz="1200" b="1" spc="-5" dirty="0">
                <a:solidFill>
                  <a:srgbClr val="0168B4"/>
                </a:solidFill>
                <a:latin typeface="LM Sans 10"/>
                <a:cs typeface="LM Sans 10"/>
              </a:rPr>
              <a:t> </a:t>
            </a:r>
            <a:r>
              <a:rPr sz="1200" b="1" spc="-10" dirty="0">
                <a:solidFill>
                  <a:srgbClr val="0168B4"/>
                </a:solidFill>
                <a:latin typeface="LM Sans 10"/>
                <a:cs typeface="LM Sans 10"/>
              </a:rPr>
              <a:t>Selection</a:t>
            </a:r>
            <a:endParaRPr sz="1200">
              <a:latin typeface="LM Sans 10"/>
              <a:cs typeface="LM Sans 10"/>
            </a:endParaRPr>
          </a:p>
        </p:txBody>
      </p:sp>
      <p:sp>
        <p:nvSpPr>
          <p:cNvPr id="43" name="object 43"/>
          <p:cNvSpPr txBox="1"/>
          <p:nvPr/>
        </p:nvSpPr>
        <p:spPr>
          <a:xfrm>
            <a:off x="421957" y="881035"/>
            <a:ext cx="5015865" cy="1788795"/>
          </a:xfrm>
          <a:prstGeom prst="rect">
            <a:avLst/>
          </a:prstGeom>
        </p:spPr>
        <p:txBody>
          <a:bodyPr vert="horz" wrap="square" lIns="0" tIns="6985" rIns="0" bIns="0" rtlCol="0">
            <a:spAutoFit/>
          </a:bodyPr>
          <a:lstStyle/>
          <a:p>
            <a:pPr marL="212725" marR="30480" indent="-175260">
              <a:lnSpc>
                <a:spcPct val="102600"/>
              </a:lnSpc>
              <a:spcBef>
                <a:spcPts val="55"/>
              </a:spcBef>
              <a:buClr>
                <a:srgbClr val="DCB413"/>
              </a:buClr>
              <a:buFont typeface="Arial"/>
              <a:buChar char="■"/>
              <a:tabLst>
                <a:tab pos="214629" algn="l"/>
              </a:tabLst>
            </a:pPr>
            <a:r>
              <a:rPr sz="1100" spc="-20" dirty="0">
                <a:latin typeface="LM Sans 10"/>
                <a:cs typeface="LM Sans 10"/>
              </a:rPr>
              <a:t>Cross-</a:t>
            </a:r>
            <a:r>
              <a:rPr sz="1100" dirty="0">
                <a:latin typeface="LM Sans 10"/>
                <a:cs typeface="LM Sans 10"/>
              </a:rPr>
              <a:t>validation:</a:t>
            </a:r>
            <a:r>
              <a:rPr sz="1100" spc="50" dirty="0">
                <a:latin typeface="LM Sans 10"/>
                <a:cs typeface="LM Sans 10"/>
              </a:rPr>
              <a:t> </a:t>
            </a:r>
            <a:r>
              <a:rPr sz="1100" spc="-10" dirty="0">
                <a:latin typeface="LM Sans 10"/>
                <a:cs typeface="LM Sans 10"/>
              </a:rPr>
              <a:t>Measure</a:t>
            </a:r>
            <a:r>
              <a:rPr sz="1100" spc="-55" dirty="0">
                <a:latin typeface="LM Sans 10"/>
                <a:cs typeface="LM Sans 10"/>
              </a:rPr>
              <a:t> </a:t>
            </a:r>
            <a:r>
              <a:rPr sz="1100" spc="-10" dirty="0">
                <a:latin typeface="LM Sans 10"/>
                <a:cs typeface="LM Sans 10"/>
              </a:rPr>
              <a:t>generalization</a:t>
            </a:r>
            <a:r>
              <a:rPr sz="1100" spc="-55" dirty="0">
                <a:latin typeface="LM Sans 10"/>
                <a:cs typeface="LM Sans 10"/>
              </a:rPr>
              <a:t> </a:t>
            </a:r>
            <a:r>
              <a:rPr sz="1100" spc="-10" dirty="0">
                <a:latin typeface="LM Sans 10"/>
                <a:cs typeface="LM Sans 10"/>
              </a:rPr>
              <a:t>accuracy</a:t>
            </a:r>
            <a:r>
              <a:rPr sz="1100" spc="-50" dirty="0">
                <a:latin typeface="LM Sans 10"/>
                <a:cs typeface="LM Sans 10"/>
              </a:rPr>
              <a:t> </a:t>
            </a:r>
            <a:r>
              <a:rPr sz="1100" dirty="0">
                <a:latin typeface="LM Sans 10"/>
                <a:cs typeface="LM Sans 10"/>
              </a:rPr>
              <a:t>by</a:t>
            </a:r>
            <a:r>
              <a:rPr sz="1100" spc="-55" dirty="0">
                <a:latin typeface="LM Sans 10"/>
                <a:cs typeface="LM Sans 10"/>
              </a:rPr>
              <a:t> </a:t>
            </a:r>
            <a:r>
              <a:rPr sz="1100" spc="-10" dirty="0">
                <a:latin typeface="LM Sans 10"/>
                <a:cs typeface="LM Sans 10"/>
              </a:rPr>
              <a:t>testing</a:t>
            </a:r>
            <a:r>
              <a:rPr sz="1100" spc="-55" dirty="0">
                <a:latin typeface="LM Sans 10"/>
                <a:cs typeface="LM Sans 10"/>
              </a:rPr>
              <a:t> </a:t>
            </a:r>
            <a:r>
              <a:rPr sz="1100" dirty="0">
                <a:latin typeface="LM Sans 10"/>
                <a:cs typeface="LM Sans 10"/>
              </a:rPr>
              <a:t>on</a:t>
            </a:r>
            <a:r>
              <a:rPr sz="1100" spc="-55" dirty="0">
                <a:latin typeface="LM Sans 10"/>
                <a:cs typeface="LM Sans 10"/>
              </a:rPr>
              <a:t> </a:t>
            </a:r>
            <a:r>
              <a:rPr sz="1100" dirty="0">
                <a:latin typeface="LM Sans 10"/>
                <a:cs typeface="LM Sans 10"/>
              </a:rPr>
              <a:t>data</a:t>
            </a:r>
            <a:r>
              <a:rPr sz="1100" spc="-50" dirty="0">
                <a:latin typeface="LM Sans 10"/>
                <a:cs typeface="LM Sans 10"/>
              </a:rPr>
              <a:t> </a:t>
            </a:r>
            <a:r>
              <a:rPr sz="1100" spc="-10" dirty="0">
                <a:latin typeface="LM Sans 10"/>
                <a:cs typeface="LM Sans 10"/>
              </a:rPr>
              <a:t>unused</a:t>
            </a:r>
            <a:r>
              <a:rPr sz="1100" spc="-55" dirty="0">
                <a:latin typeface="LM Sans 10"/>
                <a:cs typeface="LM Sans 10"/>
              </a:rPr>
              <a:t> </a:t>
            </a:r>
            <a:r>
              <a:rPr sz="1100" spc="-10" dirty="0">
                <a:latin typeface="LM Sans 10"/>
                <a:cs typeface="LM Sans 10"/>
              </a:rPr>
              <a:t>during 	training</a:t>
            </a:r>
            <a:endParaRPr sz="1100">
              <a:latin typeface="LM Sans 10"/>
              <a:cs typeface="LM Sans 10"/>
            </a:endParaRPr>
          </a:p>
          <a:p>
            <a:pPr marL="213360" indent="-175260">
              <a:lnSpc>
                <a:spcPct val="100000"/>
              </a:lnSpc>
              <a:spcBef>
                <a:spcPts val="335"/>
              </a:spcBef>
              <a:buClr>
                <a:srgbClr val="DCB413"/>
              </a:buClr>
              <a:buFont typeface="Arial"/>
              <a:buChar char="■"/>
              <a:tabLst>
                <a:tab pos="213360" algn="l"/>
              </a:tabLst>
            </a:pPr>
            <a:r>
              <a:rPr sz="1100" dirty="0">
                <a:latin typeface="LM Sans 10"/>
                <a:cs typeface="LM Sans 10"/>
              </a:rPr>
              <a:t>Regularization:</a:t>
            </a:r>
            <a:r>
              <a:rPr sz="1100" spc="35" dirty="0">
                <a:latin typeface="LM Sans 10"/>
                <a:cs typeface="LM Sans 10"/>
              </a:rPr>
              <a:t> </a:t>
            </a:r>
            <a:r>
              <a:rPr sz="1100" dirty="0">
                <a:latin typeface="LM Sans 10"/>
                <a:cs typeface="LM Sans 10"/>
              </a:rPr>
              <a:t>Penalize</a:t>
            </a:r>
            <a:r>
              <a:rPr sz="1100" spc="-65" dirty="0">
                <a:latin typeface="LM Sans 10"/>
                <a:cs typeface="LM Sans 10"/>
              </a:rPr>
              <a:t> </a:t>
            </a:r>
            <a:r>
              <a:rPr sz="1100" dirty="0">
                <a:latin typeface="LM Sans 10"/>
                <a:cs typeface="LM Sans 10"/>
              </a:rPr>
              <a:t>complex</a:t>
            </a:r>
            <a:r>
              <a:rPr sz="1100" spc="-65" dirty="0">
                <a:latin typeface="LM Sans 10"/>
                <a:cs typeface="LM Sans 10"/>
              </a:rPr>
              <a:t> </a:t>
            </a:r>
            <a:r>
              <a:rPr sz="1100" spc="-10" dirty="0">
                <a:latin typeface="LM Sans 10"/>
                <a:cs typeface="LM Sans 10"/>
              </a:rPr>
              <a:t>models</a:t>
            </a:r>
            <a:endParaRPr sz="1100">
              <a:latin typeface="LM Sans 10"/>
              <a:cs typeface="LM Sans 10"/>
            </a:endParaRPr>
          </a:p>
          <a:p>
            <a:pPr marL="176530" algn="ctr">
              <a:lnSpc>
                <a:spcPct val="100000"/>
              </a:lnSpc>
              <a:spcBef>
                <a:spcPts val="1130"/>
              </a:spcBef>
            </a:pPr>
            <a:r>
              <a:rPr sz="1100" i="1" spc="80" dirty="0">
                <a:solidFill>
                  <a:srgbClr val="0168B4"/>
                </a:solidFill>
                <a:latin typeface="Liberation Serif"/>
                <a:cs typeface="Liberation Serif"/>
              </a:rPr>
              <a:t>E</a:t>
            </a:r>
            <a:r>
              <a:rPr sz="1200" spc="120" baseline="41666" dirty="0">
                <a:solidFill>
                  <a:srgbClr val="0168B4"/>
                </a:solidFill>
                <a:latin typeface="TeX Gyre Adventor"/>
                <a:cs typeface="TeX Gyre Adventor"/>
              </a:rPr>
              <a:t>′</a:t>
            </a:r>
            <a:r>
              <a:rPr sz="1200" spc="172" baseline="41666" dirty="0">
                <a:solidFill>
                  <a:srgbClr val="0168B4"/>
                </a:solidFill>
                <a:latin typeface="TeX Gyre Adventor"/>
                <a:cs typeface="TeX Gyre Adventor"/>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dirty="0">
                <a:latin typeface="LM Sans 10"/>
                <a:cs typeface="LM Sans 10"/>
              </a:rPr>
              <a:t>error</a:t>
            </a:r>
            <a:r>
              <a:rPr sz="1100" spc="-15" dirty="0">
                <a:latin typeface="LM Sans 10"/>
                <a:cs typeface="LM Sans 10"/>
              </a:rPr>
              <a:t> </a:t>
            </a:r>
            <a:r>
              <a:rPr sz="1100" dirty="0">
                <a:latin typeface="LM Sans 10"/>
                <a:cs typeface="LM Sans 10"/>
              </a:rPr>
              <a:t>on</a:t>
            </a:r>
            <a:r>
              <a:rPr sz="1100" spc="-15" dirty="0">
                <a:latin typeface="LM Sans 10"/>
                <a:cs typeface="LM Sans 10"/>
              </a:rPr>
              <a:t> </a:t>
            </a:r>
            <a:r>
              <a:rPr sz="1100" spc="-10" dirty="0">
                <a:latin typeface="LM Sans 10"/>
                <a:cs typeface="LM Sans 10"/>
              </a:rPr>
              <a:t>data</a:t>
            </a:r>
            <a:r>
              <a:rPr sz="1100" spc="-125" dirty="0">
                <a:latin typeface="LM Sans 10"/>
                <a:cs typeface="LM Sans 10"/>
              </a:rPr>
              <a:t> </a:t>
            </a:r>
            <a:r>
              <a:rPr sz="1100" dirty="0">
                <a:solidFill>
                  <a:srgbClr val="0168B4"/>
                </a:solidFill>
                <a:latin typeface="TeX Gyre Adventor"/>
                <a:cs typeface="TeX Gyre Adventor"/>
              </a:rPr>
              <a:t>+</a:t>
            </a:r>
            <a:r>
              <a:rPr sz="1100" spc="-70" dirty="0">
                <a:solidFill>
                  <a:srgbClr val="0168B4"/>
                </a:solidFill>
                <a:latin typeface="TeX Gyre Adventor"/>
                <a:cs typeface="TeX Gyre Adventor"/>
              </a:rPr>
              <a:t> </a:t>
            </a:r>
            <a:r>
              <a:rPr sz="1100" i="1" spc="155" dirty="0">
                <a:solidFill>
                  <a:srgbClr val="0168B4"/>
                </a:solidFill>
                <a:latin typeface="Liberation Serif"/>
                <a:cs typeface="Liberation Serif"/>
              </a:rPr>
              <a:t>λ</a:t>
            </a:r>
            <a:r>
              <a:rPr sz="1100" i="1" spc="75" dirty="0">
                <a:solidFill>
                  <a:srgbClr val="0168B4"/>
                </a:solidFill>
                <a:latin typeface="Liberation Serif"/>
                <a:cs typeface="Liberation Serif"/>
              </a:rPr>
              <a:t> </a:t>
            </a:r>
            <a:r>
              <a:rPr sz="1100" dirty="0">
                <a:latin typeface="LM Sans 10"/>
                <a:cs typeface="LM Sans 10"/>
              </a:rPr>
              <a:t>model</a:t>
            </a:r>
            <a:r>
              <a:rPr sz="1100" spc="-10" dirty="0">
                <a:latin typeface="LM Sans 10"/>
                <a:cs typeface="LM Sans 10"/>
              </a:rPr>
              <a:t> complexity</a:t>
            </a:r>
            <a:endParaRPr sz="1100">
              <a:latin typeface="LM Sans 10"/>
              <a:cs typeface="LM Sans 10"/>
            </a:endParaRPr>
          </a:p>
          <a:p>
            <a:pPr marL="210185">
              <a:lnSpc>
                <a:spcPct val="100000"/>
              </a:lnSpc>
              <a:spcBef>
                <a:spcPts val="1130"/>
              </a:spcBef>
            </a:pPr>
            <a:r>
              <a:rPr sz="1100" spc="-10" dirty="0">
                <a:latin typeface="LM Sans 10"/>
                <a:cs typeface="LM Sans 10"/>
              </a:rPr>
              <a:t>Akaike’s</a:t>
            </a:r>
            <a:r>
              <a:rPr sz="1100" spc="-25" dirty="0">
                <a:latin typeface="LM Sans 10"/>
                <a:cs typeface="LM Sans 10"/>
              </a:rPr>
              <a:t> </a:t>
            </a:r>
            <a:r>
              <a:rPr sz="1100" spc="-10" dirty="0">
                <a:latin typeface="LM Sans 10"/>
                <a:cs typeface="LM Sans 10"/>
              </a:rPr>
              <a:t>information</a:t>
            </a:r>
            <a:r>
              <a:rPr sz="1100" spc="-25" dirty="0">
                <a:latin typeface="LM Sans 10"/>
                <a:cs typeface="LM Sans 10"/>
              </a:rPr>
              <a:t> </a:t>
            </a:r>
            <a:r>
              <a:rPr sz="1100" dirty="0">
                <a:latin typeface="LM Sans 10"/>
                <a:cs typeface="LM Sans 10"/>
              </a:rPr>
              <a:t>criterion</a:t>
            </a:r>
            <a:r>
              <a:rPr sz="1100" spc="-25" dirty="0">
                <a:latin typeface="LM Sans 10"/>
                <a:cs typeface="LM Sans 10"/>
              </a:rPr>
              <a:t> </a:t>
            </a:r>
            <a:r>
              <a:rPr sz="1100" dirty="0">
                <a:latin typeface="LM Sans 10"/>
                <a:cs typeface="LM Sans 10"/>
              </a:rPr>
              <a:t>(AIC),</a:t>
            </a:r>
            <a:r>
              <a:rPr sz="1100" spc="-25" dirty="0">
                <a:latin typeface="LM Sans 10"/>
                <a:cs typeface="LM Sans 10"/>
              </a:rPr>
              <a:t> </a:t>
            </a:r>
            <a:r>
              <a:rPr sz="1100" spc="-10" dirty="0">
                <a:latin typeface="LM Sans 10"/>
                <a:cs typeface="LM Sans 10"/>
              </a:rPr>
              <a:t>Bayesian</a:t>
            </a:r>
            <a:r>
              <a:rPr sz="1100" spc="-25" dirty="0">
                <a:latin typeface="LM Sans 10"/>
                <a:cs typeface="LM Sans 10"/>
              </a:rPr>
              <a:t> </a:t>
            </a:r>
            <a:r>
              <a:rPr sz="1100" spc="-10" dirty="0">
                <a:latin typeface="LM Sans 10"/>
                <a:cs typeface="LM Sans 10"/>
              </a:rPr>
              <a:t>information</a:t>
            </a:r>
            <a:r>
              <a:rPr sz="1100" spc="-25" dirty="0">
                <a:latin typeface="LM Sans 10"/>
                <a:cs typeface="LM Sans 10"/>
              </a:rPr>
              <a:t> </a:t>
            </a:r>
            <a:r>
              <a:rPr sz="1100" dirty="0">
                <a:latin typeface="LM Sans 10"/>
                <a:cs typeface="LM Sans 10"/>
              </a:rPr>
              <a:t>criterion</a:t>
            </a:r>
            <a:r>
              <a:rPr sz="1100" spc="-20" dirty="0">
                <a:latin typeface="LM Sans 10"/>
                <a:cs typeface="LM Sans 10"/>
              </a:rPr>
              <a:t> </a:t>
            </a:r>
            <a:r>
              <a:rPr sz="1100" spc="-10" dirty="0">
                <a:latin typeface="LM Sans 10"/>
                <a:cs typeface="LM Sans 10"/>
              </a:rPr>
              <a:t>(BIC)</a:t>
            </a:r>
            <a:endParaRPr sz="1100">
              <a:latin typeface="LM Sans 10"/>
              <a:cs typeface="LM Sans 10"/>
            </a:endParaRPr>
          </a:p>
          <a:p>
            <a:pPr marL="212725" marR="30480" indent="-175260">
              <a:lnSpc>
                <a:spcPct val="102699"/>
              </a:lnSpc>
              <a:spcBef>
                <a:spcPts val="300"/>
              </a:spcBef>
              <a:buClr>
                <a:srgbClr val="DCB413"/>
              </a:buClr>
              <a:buFont typeface="Arial"/>
              <a:buChar char="■"/>
              <a:tabLst>
                <a:tab pos="214629" algn="l"/>
              </a:tabLst>
            </a:pPr>
            <a:r>
              <a:rPr sz="1100" spc="-20" dirty="0">
                <a:latin typeface="LM Sans 10"/>
                <a:cs typeface="LM Sans 10"/>
              </a:rPr>
              <a:t>Minimum</a:t>
            </a:r>
            <a:r>
              <a:rPr sz="1100" spc="-45" dirty="0">
                <a:latin typeface="LM Sans 10"/>
                <a:cs typeface="LM Sans 10"/>
              </a:rPr>
              <a:t> </a:t>
            </a:r>
            <a:r>
              <a:rPr sz="1100" spc="-10" dirty="0">
                <a:latin typeface="LM Sans 10"/>
                <a:cs typeface="LM Sans 10"/>
              </a:rPr>
              <a:t>description</a:t>
            </a:r>
            <a:r>
              <a:rPr sz="1100" spc="-35" dirty="0">
                <a:latin typeface="LM Sans 10"/>
                <a:cs typeface="LM Sans 10"/>
              </a:rPr>
              <a:t> </a:t>
            </a:r>
            <a:r>
              <a:rPr sz="1100" spc="-10" dirty="0">
                <a:latin typeface="LM Sans 10"/>
                <a:cs typeface="LM Sans 10"/>
              </a:rPr>
              <a:t>length</a:t>
            </a:r>
            <a:r>
              <a:rPr sz="1100" spc="-35" dirty="0">
                <a:latin typeface="LM Sans 10"/>
                <a:cs typeface="LM Sans 10"/>
              </a:rPr>
              <a:t> </a:t>
            </a:r>
            <a:r>
              <a:rPr sz="1100" spc="-10" dirty="0">
                <a:latin typeface="LM Sans 10"/>
                <a:cs typeface="LM Sans 10"/>
              </a:rPr>
              <a:t>(MDL):</a:t>
            </a:r>
            <a:r>
              <a:rPr sz="1100" spc="-35" dirty="0">
                <a:latin typeface="LM Sans 10"/>
                <a:cs typeface="LM Sans 10"/>
              </a:rPr>
              <a:t> </a:t>
            </a:r>
            <a:r>
              <a:rPr sz="1100" spc="-20" dirty="0">
                <a:latin typeface="LM Sans 10"/>
                <a:cs typeface="LM Sans 10"/>
              </a:rPr>
              <a:t>Kolmogorov</a:t>
            </a:r>
            <a:r>
              <a:rPr sz="1100" spc="-40" dirty="0">
                <a:latin typeface="LM Sans 10"/>
                <a:cs typeface="LM Sans 10"/>
              </a:rPr>
              <a:t> </a:t>
            </a:r>
            <a:r>
              <a:rPr sz="1100" spc="-25" dirty="0">
                <a:latin typeface="LM Sans 10"/>
                <a:cs typeface="LM Sans 10"/>
              </a:rPr>
              <a:t>complexity,</a:t>
            </a:r>
            <a:r>
              <a:rPr sz="1100" spc="-35" dirty="0">
                <a:latin typeface="LM Sans 10"/>
                <a:cs typeface="LM Sans 10"/>
              </a:rPr>
              <a:t> </a:t>
            </a:r>
            <a:r>
              <a:rPr sz="1100" spc="-20" dirty="0">
                <a:latin typeface="LM Sans 10"/>
                <a:cs typeface="LM Sans 10"/>
              </a:rPr>
              <a:t>shortest</a:t>
            </a:r>
            <a:r>
              <a:rPr sz="1100" spc="-40" dirty="0">
                <a:latin typeface="LM Sans 10"/>
                <a:cs typeface="LM Sans 10"/>
              </a:rPr>
              <a:t> </a:t>
            </a:r>
            <a:r>
              <a:rPr sz="1100" spc="-10" dirty="0">
                <a:latin typeface="LM Sans 10"/>
                <a:cs typeface="LM Sans 10"/>
              </a:rPr>
              <a:t>description</a:t>
            </a:r>
            <a:r>
              <a:rPr sz="1100" spc="-35" dirty="0">
                <a:latin typeface="LM Sans 10"/>
                <a:cs typeface="LM Sans 10"/>
              </a:rPr>
              <a:t> </a:t>
            </a:r>
            <a:r>
              <a:rPr sz="1100" spc="-25" dirty="0">
                <a:latin typeface="LM Sans 10"/>
                <a:cs typeface="LM Sans 10"/>
              </a:rPr>
              <a:t>of 	</a:t>
            </a:r>
            <a:r>
              <a:rPr sz="1100" spc="-20" dirty="0">
                <a:latin typeface="LM Sans 10"/>
                <a:cs typeface="LM Sans 10"/>
              </a:rPr>
              <a:t>data</a:t>
            </a:r>
            <a:endParaRPr sz="1100">
              <a:latin typeface="LM Sans 10"/>
              <a:cs typeface="LM Sans 10"/>
            </a:endParaRPr>
          </a:p>
          <a:p>
            <a:pPr marL="213360" indent="-175260">
              <a:lnSpc>
                <a:spcPct val="100000"/>
              </a:lnSpc>
              <a:spcBef>
                <a:spcPts val="330"/>
              </a:spcBef>
              <a:buClr>
                <a:srgbClr val="DCB413"/>
              </a:buClr>
              <a:buFont typeface="Arial"/>
              <a:buChar char="■"/>
              <a:tabLst>
                <a:tab pos="213360" algn="l"/>
              </a:tabLst>
            </a:pPr>
            <a:r>
              <a:rPr sz="1100" dirty="0">
                <a:latin typeface="LM Sans 10"/>
                <a:cs typeface="LM Sans 10"/>
              </a:rPr>
              <a:t>Structural</a:t>
            </a:r>
            <a:r>
              <a:rPr sz="1100" spc="-25" dirty="0">
                <a:latin typeface="LM Sans 10"/>
                <a:cs typeface="LM Sans 10"/>
              </a:rPr>
              <a:t> </a:t>
            </a:r>
            <a:r>
              <a:rPr sz="1100" dirty="0">
                <a:latin typeface="LM Sans 10"/>
                <a:cs typeface="LM Sans 10"/>
              </a:rPr>
              <a:t>risk</a:t>
            </a:r>
            <a:r>
              <a:rPr sz="1100" spc="-20" dirty="0">
                <a:latin typeface="LM Sans 10"/>
                <a:cs typeface="LM Sans 10"/>
              </a:rPr>
              <a:t> </a:t>
            </a:r>
            <a:r>
              <a:rPr sz="1100" spc="-10" dirty="0">
                <a:latin typeface="LM Sans 10"/>
                <a:cs typeface="LM Sans 10"/>
              </a:rPr>
              <a:t>minimization</a:t>
            </a:r>
            <a:r>
              <a:rPr sz="1100" spc="-20" dirty="0">
                <a:latin typeface="LM Sans 10"/>
                <a:cs typeface="LM Sans 10"/>
              </a:rPr>
              <a:t> </a:t>
            </a:r>
            <a:r>
              <a:rPr sz="1100" spc="-10" dirty="0">
                <a:latin typeface="LM Sans 10"/>
                <a:cs typeface="LM Sans 10"/>
              </a:rPr>
              <a:t>(SRM)</a:t>
            </a:r>
            <a:endParaRPr sz="1100">
              <a:latin typeface="LM Sans 10"/>
              <a:cs typeface="LM Sans 10"/>
            </a:endParaRPr>
          </a:p>
        </p:txBody>
      </p:sp>
      <p:sp>
        <p:nvSpPr>
          <p:cNvPr id="44" name="object 4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5" name="object 4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7" name="object 7"/>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1" name="object 51"/>
          <p:cNvSpPr txBox="1"/>
          <p:nvPr/>
        </p:nvSpPr>
        <p:spPr>
          <a:xfrm>
            <a:off x="95300" y="280299"/>
            <a:ext cx="1576705" cy="20764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Parametric</a:t>
            </a:r>
            <a:r>
              <a:rPr sz="1200" b="1" spc="-35" dirty="0">
                <a:solidFill>
                  <a:srgbClr val="0168B4"/>
                </a:solidFill>
                <a:latin typeface="LM Sans 10"/>
                <a:cs typeface="LM Sans 10"/>
              </a:rPr>
              <a:t> </a:t>
            </a:r>
            <a:r>
              <a:rPr sz="1200" b="1" spc="-10" dirty="0">
                <a:solidFill>
                  <a:srgbClr val="0168B4"/>
                </a:solidFill>
                <a:latin typeface="LM Sans 10"/>
                <a:cs typeface="LM Sans 10"/>
              </a:rPr>
              <a:t>Estimation</a:t>
            </a:r>
            <a:endParaRPr sz="1200">
              <a:latin typeface="LM Sans 10"/>
              <a:cs typeface="LM Sans 10"/>
            </a:endParaRPr>
          </a:p>
        </p:txBody>
      </p:sp>
      <p:sp>
        <p:nvSpPr>
          <p:cNvPr id="52" name="object 52"/>
          <p:cNvSpPr txBox="1"/>
          <p:nvPr/>
        </p:nvSpPr>
        <p:spPr>
          <a:xfrm>
            <a:off x="311276" y="1645380"/>
            <a:ext cx="4832985" cy="617855"/>
          </a:xfrm>
          <a:prstGeom prst="rect">
            <a:avLst/>
          </a:prstGeom>
        </p:spPr>
        <p:txBody>
          <a:bodyPr vert="horz" wrap="square" lIns="0" tIns="55244" rIns="0" bIns="0" rtlCol="0">
            <a:spAutoFit/>
          </a:bodyPr>
          <a:lstStyle/>
          <a:p>
            <a:pPr marL="238760" indent="-175260">
              <a:lnSpc>
                <a:spcPct val="100000"/>
              </a:lnSpc>
              <a:spcBef>
                <a:spcPts val="434"/>
              </a:spcBef>
              <a:buClr>
                <a:srgbClr val="DCB413"/>
              </a:buClr>
              <a:buFont typeface="Arial"/>
              <a:buChar char="■"/>
              <a:tabLst>
                <a:tab pos="238760" algn="l"/>
              </a:tabLst>
            </a:pPr>
            <a:r>
              <a:rPr sz="1100" i="1" spc="220" dirty="0">
                <a:solidFill>
                  <a:srgbClr val="0168B4"/>
                </a:solidFill>
                <a:latin typeface="Liberation Serif"/>
                <a:cs typeface="Liberation Serif"/>
              </a:rPr>
              <a:t>X</a:t>
            </a:r>
            <a:r>
              <a:rPr sz="1100" i="1" spc="135" dirty="0">
                <a:solidFill>
                  <a:srgbClr val="0168B4"/>
                </a:solidFill>
                <a:latin typeface="Liberation Serif"/>
                <a:cs typeface="Liberation Serif"/>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dirty="0">
                <a:solidFill>
                  <a:srgbClr val="0168B4"/>
                </a:solidFill>
                <a:latin typeface="Symbola"/>
                <a:cs typeface="Symbola"/>
              </a:rPr>
              <a:t>{</a:t>
            </a:r>
            <a:r>
              <a:rPr sz="1100" i="1" dirty="0">
                <a:solidFill>
                  <a:srgbClr val="0168B4"/>
                </a:solidFill>
                <a:latin typeface="Liberation Serif"/>
                <a:cs typeface="Liberation Serif"/>
              </a:rPr>
              <a:t>x</a:t>
            </a:r>
            <a:r>
              <a:rPr sz="1200" i="1" baseline="38194" dirty="0">
                <a:solidFill>
                  <a:srgbClr val="0168B4"/>
                </a:solidFill>
                <a:latin typeface="Georgia"/>
                <a:cs typeface="Georgia"/>
              </a:rPr>
              <a:t>t</a:t>
            </a:r>
            <a:r>
              <a:rPr sz="1100" dirty="0">
                <a:solidFill>
                  <a:srgbClr val="0168B4"/>
                </a:solidFill>
                <a:latin typeface="Symbola"/>
                <a:cs typeface="Symbola"/>
              </a:rPr>
              <a:t>}</a:t>
            </a:r>
            <a:r>
              <a:rPr sz="1200" i="1" baseline="-13888" dirty="0">
                <a:solidFill>
                  <a:srgbClr val="0168B4"/>
                </a:solidFill>
                <a:latin typeface="Georgia"/>
                <a:cs typeface="Georgia"/>
              </a:rPr>
              <a:t>t</a:t>
            </a:r>
            <a:r>
              <a:rPr sz="1200" i="1" spc="359" baseline="-13888" dirty="0">
                <a:solidFill>
                  <a:srgbClr val="0168B4"/>
                </a:solidFill>
                <a:latin typeface="Georgia"/>
                <a:cs typeface="Georgia"/>
              </a:rPr>
              <a:t> </a:t>
            </a:r>
            <a:r>
              <a:rPr sz="1100" dirty="0">
                <a:latin typeface="LM Sans 10"/>
                <a:cs typeface="LM Sans 10"/>
              </a:rPr>
              <a:t>where</a:t>
            </a:r>
            <a:r>
              <a:rPr sz="1100" spc="20" dirty="0">
                <a:latin typeface="LM Sans 10"/>
                <a:cs typeface="LM Sans 10"/>
              </a:rPr>
              <a:t> </a:t>
            </a:r>
            <a:r>
              <a:rPr sz="1100" i="1" spc="80" dirty="0">
                <a:solidFill>
                  <a:srgbClr val="0168B4"/>
                </a:solidFill>
                <a:latin typeface="Liberation Serif"/>
                <a:cs typeface="Liberation Serif"/>
              </a:rPr>
              <a:t>x</a:t>
            </a:r>
            <a:r>
              <a:rPr sz="1200" i="1" spc="120" baseline="38194" dirty="0">
                <a:solidFill>
                  <a:srgbClr val="0168B4"/>
                </a:solidFill>
                <a:latin typeface="Georgia"/>
                <a:cs typeface="Georgia"/>
              </a:rPr>
              <a:t>t</a:t>
            </a:r>
            <a:r>
              <a:rPr sz="1200" i="1" spc="254" baseline="38194" dirty="0">
                <a:solidFill>
                  <a:srgbClr val="0168B4"/>
                </a:solidFill>
                <a:latin typeface="Georgia"/>
                <a:cs typeface="Georgia"/>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i="1" spc="65" dirty="0">
                <a:solidFill>
                  <a:srgbClr val="0168B4"/>
                </a:solidFill>
                <a:latin typeface="Liberation Serif"/>
                <a:cs typeface="Liberation Serif"/>
              </a:rPr>
              <a:t>p</a:t>
            </a:r>
            <a:r>
              <a:rPr sz="1100" spc="65" dirty="0">
                <a:solidFill>
                  <a:srgbClr val="0168B4"/>
                </a:solidFill>
                <a:latin typeface="Symbola"/>
                <a:cs typeface="Symbola"/>
              </a:rPr>
              <a:t>(</a:t>
            </a:r>
            <a:r>
              <a:rPr sz="1100" i="1" spc="65" dirty="0">
                <a:solidFill>
                  <a:srgbClr val="0168B4"/>
                </a:solidFill>
                <a:latin typeface="Liberation Serif"/>
                <a:cs typeface="Liberation Serif"/>
              </a:rPr>
              <a:t>x</a:t>
            </a:r>
            <a:r>
              <a:rPr sz="1100" spc="65" dirty="0">
                <a:solidFill>
                  <a:srgbClr val="0168B4"/>
                </a:solidFill>
                <a:latin typeface="Symbola"/>
                <a:cs typeface="Symbola"/>
              </a:rPr>
              <a:t>)</a:t>
            </a:r>
            <a:endParaRPr sz="1100" dirty="0">
              <a:latin typeface="Symbola"/>
              <a:cs typeface="Symbola"/>
            </a:endParaRPr>
          </a:p>
          <a:p>
            <a:pPr marL="238125" marR="30480" indent="-175260">
              <a:lnSpc>
                <a:spcPct val="102600"/>
              </a:lnSpc>
              <a:spcBef>
                <a:spcPts val="300"/>
              </a:spcBef>
              <a:buClr>
                <a:srgbClr val="DCB413"/>
              </a:buClr>
              <a:buFont typeface="Arial"/>
              <a:buChar char="■"/>
              <a:tabLst>
                <a:tab pos="240029" algn="l"/>
              </a:tabLst>
            </a:pPr>
            <a:r>
              <a:rPr sz="1100" spc="-10" dirty="0">
                <a:latin typeface="LM Sans 10"/>
                <a:cs typeface="LM Sans 10"/>
              </a:rPr>
              <a:t>Parametric</a:t>
            </a:r>
            <a:r>
              <a:rPr sz="1100" spc="-40" dirty="0">
                <a:latin typeface="LM Sans 10"/>
                <a:cs typeface="LM Sans 10"/>
              </a:rPr>
              <a:t> </a:t>
            </a:r>
            <a:r>
              <a:rPr sz="1100" dirty="0">
                <a:latin typeface="LM Sans 10"/>
                <a:cs typeface="LM Sans 10"/>
              </a:rPr>
              <a:t>estimation:</a:t>
            </a:r>
            <a:r>
              <a:rPr sz="1100" spc="70" dirty="0">
                <a:latin typeface="LM Sans 10"/>
                <a:cs typeface="LM Sans 10"/>
              </a:rPr>
              <a:t> </a:t>
            </a:r>
            <a:r>
              <a:rPr sz="1100" dirty="0">
                <a:latin typeface="LM Sans 10"/>
                <a:cs typeface="LM Sans 10"/>
              </a:rPr>
              <a:t>Assume</a:t>
            </a:r>
            <a:r>
              <a:rPr sz="1100" spc="-40" dirty="0">
                <a:latin typeface="LM Sans 10"/>
                <a:cs typeface="LM Sans 10"/>
              </a:rPr>
              <a:t> </a:t>
            </a:r>
            <a:r>
              <a:rPr sz="1100" dirty="0">
                <a:latin typeface="LM Sans 10"/>
                <a:cs typeface="LM Sans 10"/>
              </a:rPr>
              <a:t>a</a:t>
            </a:r>
            <a:r>
              <a:rPr sz="1100" spc="-35" dirty="0">
                <a:latin typeface="LM Sans 10"/>
                <a:cs typeface="LM Sans 10"/>
              </a:rPr>
              <a:t> </a:t>
            </a:r>
            <a:r>
              <a:rPr sz="1100" dirty="0">
                <a:latin typeface="LM Sans 10"/>
                <a:cs typeface="LM Sans 10"/>
              </a:rPr>
              <a:t>form</a:t>
            </a:r>
            <a:r>
              <a:rPr sz="1100" spc="-40" dirty="0">
                <a:latin typeface="LM Sans 10"/>
                <a:cs typeface="LM Sans 10"/>
              </a:rPr>
              <a:t> </a:t>
            </a:r>
            <a:r>
              <a:rPr sz="1100" dirty="0">
                <a:latin typeface="LM Sans 10"/>
                <a:cs typeface="LM Sans 10"/>
              </a:rPr>
              <a:t>for</a:t>
            </a:r>
            <a:r>
              <a:rPr sz="1100" spc="-35" dirty="0">
                <a:latin typeface="LM Sans 10"/>
                <a:cs typeface="LM Sans 10"/>
              </a:rPr>
              <a:t> </a:t>
            </a:r>
            <a:r>
              <a:rPr sz="1100" i="1" spc="60" dirty="0">
                <a:solidFill>
                  <a:srgbClr val="0168B4"/>
                </a:solidFill>
                <a:latin typeface="Liberation Serif"/>
                <a:cs typeface="Liberation Serif"/>
              </a:rPr>
              <a:t>p</a:t>
            </a:r>
            <a:r>
              <a:rPr sz="1100" spc="60" dirty="0">
                <a:solidFill>
                  <a:srgbClr val="0168B4"/>
                </a:solidFill>
                <a:latin typeface="Symbola"/>
                <a:cs typeface="Symbola"/>
              </a:rPr>
              <a:t>(</a:t>
            </a:r>
            <a:r>
              <a:rPr sz="1100" i="1" spc="60" dirty="0">
                <a:solidFill>
                  <a:srgbClr val="0168B4"/>
                </a:solidFill>
                <a:latin typeface="Liberation Serif"/>
                <a:cs typeface="Liberation Serif"/>
              </a:rPr>
              <a:t>x</a:t>
            </a:r>
            <a:r>
              <a:rPr sz="1100" spc="60" dirty="0">
                <a:solidFill>
                  <a:srgbClr val="0168B4"/>
                </a:solidFill>
                <a:latin typeface="Symbola"/>
                <a:cs typeface="Symbola"/>
              </a:rPr>
              <a:t>∣</a:t>
            </a:r>
            <a:r>
              <a:rPr sz="1100" i="1" spc="60" dirty="0">
                <a:solidFill>
                  <a:srgbClr val="0168B4"/>
                </a:solidFill>
                <a:latin typeface="Liberation Serif"/>
                <a:cs typeface="Liberation Serif"/>
              </a:rPr>
              <a:t>q</a:t>
            </a:r>
            <a:r>
              <a:rPr sz="1100" spc="60" dirty="0">
                <a:solidFill>
                  <a:srgbClr val="0168B4"/>
                </a:solidFill>
                <a:latin typeface="Symbola"/>
                <a:cs typeface="Symbola"/>
              </a:rPr>
              <a:t>)</a:t>
            </a:r>
            <a:r>
              <a:rPr sz="1100" spc="50" dirty="0">
                <a:solidFill>
                  <a:srgbClr val="0168B4"/>
                </a:solidFill>
                <a:latin typeface="Symbola"/>
                <a:cs typeface="Symbola"/>
              </a:rPr>
              <a:t> </a:t>
            </a:r>
            <a:r>
              <a:rPr sz="1100" dirty="0">
                <a:latin typeface="LM Sans 10"/>
                <a:cs typeface="LM Sans 10"/>
              </a:rPr>
              <a:t>and</a:t>
            </a:r>
            <a:r>
              <a:rPr sz="1100" spc="-40" dirty="0">
                <a:latin typeface="LM Sans 10"/>
                <a:cs typeface="LM Sans 10"/>
              </a:rPr>
              <a:t> </a:t>
            </a:r>
            <a:r>
              <a:rPr sz="1100" dirty="0">
                <a:latin typeface="LM Sans 10"/>
                <a:cs typeface="LM Sans 10"/>
              </a:rPr>
              <a:t>estimate</a:t>
            </a:r>
            <a:r>
              <a:rPr sz="1100" spc="-35" dirty="0">
                <a:latin typeface="LM Sans 10"/>
                <a:cs typeface="LM Sans 10"/>
              </a:rPr>
              <a:t> </a:t>
            </a:r>
            <a:r>
              <a:rPr sz="1100" i="1" dirty="0">
                <a:solidFill>
                  <a:srgbClr val="0168B4"/>
                </a:solidFill>
                <a:latin typeface="Liberation Serif"/>
                <a:cs typeface="Liberation Serif"/>
              </a:rPr>
              <a:t>q</a:t>
            </a:r>
            <a:r>
              <a:rPr sz="1100" dirty="0">
                <a:latin typeface="LM Sans 10"/>
                <a:cs typeface="LM Sans 10"/>
              </a:rPr>
              <a:t>,</a:t>
            </a:r>
            <a:r>
              <a:rPr sz="1100" spc="-40" dirty="0">
                <a:latin typeface="LM Sans 10"/>
                <a:cs typeface="LM Sans 10"/>
              </a:rPr>
              <a:t> </a:t>
            </a:r>
            <a:r>
              <a:rPr sz="1100" dirty="0">
                <a:latin typeface="LM Sans 10"/>
                <a:cs typeface="LM Sans 10"/>
              </a:rPr>
              <a:t>its</a:t>
            </a:r>
            <a:r>
              <a:rPr sz="1100" spc="-35" dirty="0">
                <a:latin typeface="LM Sans 10"/>
                <a:cs typeface="LM Sans 10"/>
              </a:rPr>
              <a:t> </a:t>
            </a:r>
            <a:r>
              <a:rPr sz="1100" spc="-10" dirty="0">
                <a:latin typeface="LM Sans 10"/>
                <a:cs typeface="LM Sans 10"/>
              </a:rPr>
              <a:t>sufficient 	statistics,</a:t>
            </a:r>
            <a:r>
              <a:rPr sz="1100" spc="-25" dirty="0">
                <a:latin typeface="LM Sans 10"/>
                <a:cs typeface="LM Sans 10"/>
              </a:rPr>
              <a:t> </a:t>
            </a:r>
            <a:r>
              <a:rPr sz="1100" dirty="0">
                <a:latin typeface="LM Sans 10"/>
                <a:cs typeface="LM Sans 10"/>
              </a:rPr>
              <a:t>using</a:t>
            </a:r>
            <a:r>
              <a:rPr sz="1100" spc="-15" dirty="0">
                <a:latin typeface="LM Sans 10"/>
                <a:cs typeface="LM Sans 10"/>
              </a:rPr>
              <a:t> </a:t>
            </a:r>
            <a:r>
              <a:rPr sz="1100" i="1" spc="220" dirty="0">
                <a:solidFill>
                  <a:srgbClr val="0168B4"/>
                </a:solidFill>
                <a:latin typeface="Liberation Serif"/>
                <a:cs typeface="Liberation Serif"/>
              </a:rPr>
              <a:t>X</a:t>
            </a:r>
            <a:r>
              <a:rPr sz="1100" i="1" spc="160" dirty="0">
                <a:solidFill>
                  <a:srgbClr val="0168B4"/>
                </a:solidFill>
                <a:latin typeface="Liberation Serif"/>
                <a:cs typeface="Liberation Serif"/>
              </a:rPr>
              <a:t> </a:t>
            </a:r>
            <a:r>
              <a:rPr sz="1100" dirty="0">
                <a:latin typeface="LM Sans 10"/>
                <a:cs typeface="LM Sans 10"/>
              </a:rPr>
              <a:t>e.g.,</a:t>
            </a:r>
            <a:r>
              <a:rPr sz="1100" spc="-15" dirty="0">
                <a:latin typeface="LM Sans 10"/>
                <a:cs typeface="LM Sans 10"/>
              </a:rPr>
              <a:t> </a:t>
            </a:r>
            <a:r>
              <a:rPr sz="1100" i="1" spc="130" dirty="0">
                <a:solidFill>
                  <a:srgbClr val="0168B4"/>
                </a:solidFill>
                <a:latin typeface="Liberation Serif"/>
                <a:cs typeface="Liberation Serif"/>
              </a:rPr>
              <a:t>N</a:t>
            </a:r>
            <a:r>
              <a:rPr sz="1100" i="1" spc="-160" dirty="0">
                <a:solidFill>
                  <a:srgbClr val="0168B4"/>
                </a:solidFill>
                <a:latin typeface="Liberation Serif"/>
                <a:cs typeface="Liberation Serif"/>
              </a:rPr>
              <a:t> </a:t>
            </a:r>
            <a:r>
              <a:rPr sz="1100" spc="50" dirty="0">
                <a:solidFill>
                  <a:srgbClr val="0168B4"/>
                </a:solidFill>
                <a:latin typeface="Symbola"/>
                <a:cs typeface="Symbola"/>
              </a:rPr>
              <a:t>(</a:t>
            </a:r>
            <a:r>
              <a:rPr sz="1100" i="1" spc="50" dirty="0">
                <a:solidFill>
                  <a:srgbClr val="0168B4"/>
                </a:solidFill>
                <a:latin typeface="Liberation Serif"/>
                <a:cs typeface="Liberation Serif"/>
              </a:rPr>
              <a:t>µ,</a:t>
            </a:r>
            <a:r>
              <a:rPr sz="1100" i="1" spc="-95" dirty="0">
                <a:solidFill>
                  <a:srgbClr val="0168B4"/>
                </a:solidFill>
                <a:latin typeface="Liberation Serif"/>
                <a:cs typeface="Liberation Serif"/>
              </a:rPr>
              <a:t> </a:t>
            </a:r>
            <a:r>
              <a:rPr sz="1100" i="1" spc="90" dirty="0">
                <a:solidFill>
                  <a:srgbClr val="0168B4"/>
                </a:solidFill>
                <a:latin typeface="Liberation Serif"/>
                <a:cs typeface="Liberation Serif"/>
              </a:rPr>
              <a:t>σ</a:t>
            </a:r>
            <a:r>
              <a:rPr sz="1200" spc="135" baseline="38194" dirty="0">
                <a:solidFill>
                  <a:srgbClr val="0168B4"/>
                </a:solidFill>
                <a:latin typeface="Trebuchet MS"/>
                <a:cs typeface="Trebuchet MS"/>
              </a:rPr>
              <a:t>2</a:t>
            </a:r>
            <a:r>
              <a:rPr sz="1100" spc="90" dirty="0">
                <a:solidFill>
                  <a:srgbClr val="0168B4"/>
                </a:solidFill>
                <a:latin typeface="Symbola"/>
                <a:cs typeface="Symbola"/>
              </a:rPr>
              <a:t>)</a:t>
            </a:r>
            <a:r>
              <a:rPr sz="1100" spc="75" dirty="0">
                <a:solidFill>
                  <a:srgbClr val="0168B4"/>
                </a:solidFill>
                <a:latin typeface="Symbola"/>
                <a:cs typeface="Symbola"/>
              </a:rPr>
              <a:t> </a:t>
            </a:r>
            <a:r>
              <a:rPr sz="1100" dirty="0">
                <a:latin typeface="LM Sans 10"/>
                <a:cs typeface="LM Sans 10"/>
              </a:rPr>
              <a:t>where</a:t>
            </a:r>
            <a:r>
              <a:rPr sz="1100" spc="-10" dirty="0">
                <a:latin typeface="LM Sans 10"/>
                <a:cs typeface="LM Sans 10"/>
              </a:rPr>
              <a:t> </a:t>
            </a:r>
            <a:r>
              <a:rPr sz="1100" i="1" dirty="0">
                <a:solidFill>
                  <a:srgbClr val="0168B4"/>
                </a:solidFill>
                <a:latin typeface="Liberation Serif"/>
                <a:cs typeface="Liberation Serif"/>
              </a:rPr>
              <a:t>q</a:t>
            </a:r>
            <a:r>
              <a:rPr sz="1100" i="1" spc="55" dirty="0">
                <a:solidFill>
                  <a:srgbClr val="0168B4"/>
                </a:solidFill>
                <a:latin typeface="Liberation Serif"/>
                <a:cs typeface="Liberation Serif"/>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dirty="0">
                <a:solidFill>
                  <a:srgbClr val="0168B4"/>
                </a:solidFill>
                <a:latin typeface="Symbola"/>
                <a:cs typeface="Symbola"/>
              </a:rPr>
              <a:t>{</a:t>
            </a:r>
            <a:r>
              <a:rPr sz="1100" i="1" dirty="0">
                <a:solidFill>
                  <a:srgbClr val="0168B4"/>
                </a:solidFill>
                <a:latin typeface="Liberation Serif"/>
                <a:cs typeface="Liberation Serif"/>
              </a:rPr>
              <a:t>µ,</a:t>
            </a:r>
            <a:r>
              <a:rPr sz="1100" i="1" spc="-95" dirty="0">
                <a:solidFill>
                  <a:srgbClr val="0168B4"/>
                </a:solidFill>
                <a:latin typeface="Liberation Serif"/>
                <a:cs typeface="Liberation Serif"/>
              </a:rPr>
              <a:t> </a:t>
            </a:r>
            <a:r>
              <a:rPr sz="1100" i="1" spc="-25" dirty="0">
                <a:solidFill>
                  <a:srgbClr val="0168B4"/>
                </a:solidFill>
                <a:latin typeface="Liberation Serif"/>
                <a:cs typeface="Liberation Serif"/>
              </a:rPr>
              <a:t>σ</a:t>
            </a:r>
            <a:r>
              <a:rPr sz="1200" spc="-37" baseline="38194" dirty="0">
                <a:solidFill>
                  <a:srgbClr val="0168B4"/>
                </a:solidFill>
                <a:latin typeface="Trebuchet MS"/>
                <a:cs typeface="Trebuchet MS"/>
              </a:rPr>
              <a:t>2</a:t>
            </a:r>
            <a:r>
              <a:rPr sz="1100" spc="-25" dirty="0">
                <a:solidFill>
                  <a:srgbClr val="0168B4"/>
                </a:solidFill>
                <a:latin typeface="Symbola"/>
                <a:cs typeface="Symbola"/>
              </a:rPr>
              <a:t>}</a:t>
            </a:r>
            <a:endParaRPr sz="1100" dirty="0">
              <a:latin typeface="Symbola"/>
              <a:cs typeface="Symbola"/>
            </a:endParaRPr>
          </a:p>
        </p:txBody>
      </p:sp>
      <p:sp>
        <p:nvSpPr>
          <p:cNvPr id="53" name="object 5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4" name="object 5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5" name="object 5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7" name="TextBox 56">
            <a:extLst>
              <a:ext uri="{FF2B5EF4-FFF2-40B4-BE49-F238E27FC236}">
                <a16:creationId xmlns:a16="http://schemas.microsoft.com/office/drawing/2014/main" id="{74A6F371-F200-4BAA-AEB4-CD6647E6DECA}"/>
              </a:ext>
            </a:extLst>
          </p:cNvPr>
          <p:cNvSpPr txBox="1"/>
          <p:nvPr/>
        </p:nvSpPr>
        <p:spPr>
          <a:xfrm>
            <a:off x="10365" y="590883"/>
            <a:ext cx="5454600" cy="646331"/>
          </a:xfrm>
          <a:prstGeom prst="rect">
            <a:avLst/>
          </a:prstGeom>
          <a:noFill/>
        </p:spPr>
        <p:txBody>
          <a:bodyPr wrap="square">
            <a:spAutoFit/>
          </a:bodyPr>
          <a:lstStyle/>
          <a:p>
            <a:pPr algn="just"/>
            <a:r>
              <a:rPr lang="en-US" sz="1200" b="1" dirty="0"/>
              <a:t>Parametric estimation</a:t>
            </a:r>
            <a:r>
              <a:rPr lang="en-US" sz="1200" dirty="0"/>
              <a:t> refers to a class of methods in statistics and machine learning used to estimate the parameters of a known probability distribution or model from a given dataset.</a:t>
            </a: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27" y="140134"/>
            <a:ext cx="243204" cy="41275"/>
            <a:chOff x="4916627" y="140134"/>
            <a:chExt cx="243204" cy="41275"/>
          </a:xfrm>
        </p:grpSpPr>
        <p:sp>
          <p:nvSpPr>
            <p:cNvPr id="34" name="object 3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5" name="object 3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6" name="object 36"/>
            <p:cNvSpPr/>
            <p:nvPr/>
          </p:nvSpPr>
          <p:spPr>
            <a:xfrm>
              <a:off x="501996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7" action="ppaction://hlinksldjump"/>
              </a:rPr>
              <a:t>Parametric</a:t>
            </a:r>
            <a:r>
              <a:rPr sz="600" spc="25" dirty="0">
                <a:solidFill>
                  <a:srgbClr val="FFFFFF"/>
                </a:solidFill>
                <a:latin typeface="LM Sans 8"/>
                <a:cs typeface="LM Sans 8"/>
                <a:hlinkClick r:id="rId7" action="ppaction://hlinksldjump"/>
              </a:rPr>
              <a:t> </a:t>
            </a:r>
            <a:r>
              <a:rPr sz="600" spc="-10" dirty="0">
                <a:solidFill>
                  <a:srgbClr val="FFFFFF"/>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807845" cy="20764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Bayesian</a:t>
            </a:r>
            <a:r>
              <a:rPr sz="1200" b="1" spc="-25" dirty="0">
                <a:solidFill>
                  <a:srgbClr val="0168B4"/>
                </a:solidFill>
                <a:latin typeface="LM Sans 10"/>
                <a:cs typeface="LM Sans 10"/>
              </a:rPr>
              <a:t> </a:t>
            </a:r>
            <a:r>
              <a:rPr sz="1200" b="1" dirty="0">
                <a:solidFill>
                  <a:srgbClr val="0168B4"/>
                </a:solidFill>
                <a:latin typeface="LM Sans 10"/>
                <a:cs typeface="LM Sans 10"/>
              </a:rPr>
              <a:t>Model</a:t>
            </a:r>
            <a:r>
              <a:rPr sz="1200" b="1" spc="-20" dirty="0">
                <a:solidFill>
                  <a:srgbClr val="0168B4"/>
                </a:solidFill>
                <a:latin typeface="LM Sans 10"/>
                <a:cs typeface="LM Sans 10"/>
              </a:rPr>
              <a:t> </a:t>
            </a:r>
            <a:r>
              <a:rPr sz="1200" b="1" spc="-10" dirty="0">
                <a:solidFill>
                  <a:srgbClr val="0168B4"/>
                </a:solidFill>
                <a:latin typeface="LM Sans 10"/>
                <a:cs typeface="LM Sans 10"/>
              </a:rPr>
              <a:t>Selection</a:t>
            </a:r>
            <a:endParaRPr sz="1200">
              <a:latin typeface="LM Sans 10"/>
              <a:cs typeface="LM Sans 10"/>
            </a:endParaRPr>
          </a:p>
        </p:txBody>
      </p:sp>
      <p:sp>
        <p:nvSpPr>
          <p:cNvPr id="43" name="object 43"/>
          <p:cNvSpPr txBox="1"/>
          <p:nvPr/>
        </p:nvSpPr>
        <p:spPr>
          <a:xfrm>
            <a:off x="447357" y="921028"/>
            <a:ext cx="1745614"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Prior</a:t>
            </a:r>
            <a:r>
              <a:rPr sz="1100" spc="-30" dirty="0">
                <a:latin typeface="LM Sans 10"/>
                <a:cs typeface="LM Sans 10"/>
              </a:rPr>
              <a:t> </a:t>
            </a:r>
            <a:r>
              <a:rPr sz="1100" dirty="0">
                <a:latin typeface="LM Sans 10"/>
                <a:cs typeface="LM Sans 10"/>
              </a:rPr>
              <a:t>on</a:t>
            </a:r>
            <a:r>
              <a:rPr sz="1100" spc="-30" dirty="0">
                <a:latin typeface="LM Sans 10"/>
                <a:cs typeface="LM Sans 10"/>
              </a:rPr>
              <a:t> </a:t>
            </a:r>
            <a:r>
              <a:rPr sz="1100" dirty="0">
                <a:latin typeface="LM Sans 10"/>
                <a:cs typeface="LM Sans 10"/>
              </a:rPr>
              <a:t>models,</a:t>
            </a:r>
            <a:r>
              <a:rPr sz="1100" spc="-30" dirty="0">
                <a:latin typeface="LM Sans 10"/>
                <a:cs typeface="LM Sans 10"/>
              </a:rPr>
              <a:t> </a:t>
            </a: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model</a:t>
            </a:r>
            <a:r>
              <a:rPr sz="1100" spc="-10" dirty="0">
                <a:solidFill>
                  <a:srgbClr val="0168B4"/>
                </a:solidFill>
                <a:latin typeface="Symbola"/>
                <a:cs typeface="Symbola"/>
              </a:rPr>
              <a:t>)</a:t>
            </a:r>
            <a:endParaRPr sz="1100">
              <a:latin typeface="Symbola"/>
              <a:cs typeface="Symbola"/>
            </a:endParaRPr>
          </a:p>
        </p:txBody>
      </p:sp>
      <p:sp>
        <p:nvSpPr>
          <p:cNvPr id="44" name="object 44"/>
          <p:cNvSpPr txBox="1"/>
          <p:nvPr/>
        </p:nvSpPr>
        <p:spPr>
          <a:xfrm>
            <a:off x="1790064" y="1304364"/>
            <a:ext cx="505459" cy="191770"/>
          </a:xfrm>
          <a:prstGeom prst="rect">
            <a:avLst/>
          </a:prstGeom>
        </p:spPr>
        <p:txBody>
          <a:bodyPr vert="horz" wrap="square" lIns="0" tIns="11430" rIns="0" bIns="0" rtlCol="0">
            <a:spAutoFit/>
          </a:bodyPr>
          <a:lstStyle/>
          <a:p>
            <a:pPr marL="12700">
              <a:lnSpc>
                <a:spcPct val="100000"/>
              </a:lnSpc>
              <a:spcBef>
                <a:spcPts val="90"/>
              </a:spcBef>
            </a:pP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model</a:t>
            </a:r>
            <a:endParaRPr sz="1100">
              <a:latin typeface="LM Sans 10"/>
              <a:cs typeface="LM Sans 10"/>
            </a:endParaRPr>
          </a:p>
        </p:txBody>
      </p:sp>
      <p:sp>
        <p:nvSpPr>
          <p:cNvPr id="45" name="object 45"/>
          <p:cNvSpPr txBox="1"/>
          <p:nvPr/>
        </p:nvSpPr>
        <p:spPr>
          <a:xfrm>
            <a:off x="2270036" y="1304364"/>
            <a:ext cx="521970" cy="191770"/>
          </a:xfrm>
          <a:prstGeom prst="rect">
            <a:avLst/>
          </a:prstGeom>
        </p:spPr>
        <p:txBody>
          <a:bodyPr vert="horz" wrap="square" lIns="0" tIns="11430" rIns="0" bIns="0" rtlCol="0">
            <a:spAutoFit/>
          </a:bodyPr>
          <a:lstStyle/>
          <a:p>
            <a:pPr marL="12700">
              <a:lnSpc>
                <a:spcPct val="100000"/>
              </a:lnSpc>
              <a:spcBef>
                <a:spcPts val="90"/>
              </a:spcBef>
            </a:pPr>
            <a:r>
              <a:rPr sz="1100" dirty="0">
                <a:solidFill>
                  <a:srgbClr val="0168B4"/>
                </a:solidFill>
                <a:latin typeface="Symbola"/>
                <a:cs typeface="Symbola"/>
              </a:rPr>
              <a:t>∣</a:t>
            </a:r>
            <a:r>
              <a:rPr sz="1100" dirty="0">
                <a:latin typeface="LM Sans 10"/>
                <a:cs typeface="LM Sans 10"/>
              </a:rPr>
              <a:t>data</a:t>
            </a:r>
            <a:r>
              <a:rPr sz="1100" dirty="0">
                <a:solidFill>
                  <a:srgbClr val="0168B4"/>
                </a:solidFill>
                <a:latin typeface="Symbola"/>
                <a:cs typeface="Symbola"/>
              </a:rPr>
              <a:t>)</a:t>
            </a:r>
            <a:r>
              <a:rPr sz="1100" spc="175" dirty="0">
                <a:solidFill>
                  <a:srgbClr val="0168B4"/>
                </a:solidFill>
                <a:latin typeface="Symbola"/>
                <a:cs typeface="Symbola"/>
              </a:rPr>
              <a:t> </a:t>
            </a:r>
            <a:r>
              <a:rPr sz="1100" spc="-50" dirty="0">
                <a:solidFill>
                  <a:srgbClr val="0168B4"/>
                </a:solidFill>
                <a:latin typeface="Asana Math"/>
                <a:cs typeface="Asana Math"/>
              </a:rPr>
              <a:t>=</a:t>
            </a:r>
            <a:endParaRPr sz="1100">
              <a:latin typeface="Asana Math"/>
              <a:cs typeface="Asana Math"/>
            </a:endParaRPr>
          </a:p>
        </p:txBody>
      </p:sp>
      <p:sp>
        <p:nvSpPr>
          <p:cNvPr id="46" name="object 46"/>
          <p:cNvSpPr txBox="1"/>
          <p:nvPr/>
        </p:nvSpPr>
        <p:spPr>
          <a:xfrm>
            <a:off x="2819654" y="1208632"/>
            <a:ext cx="1412240" cy="191770"/>
          </a:xfrm>
          <a:prstGeom prst="rect">
            <a:avLst/>
          </a:prstGeom>
        </p:spPr>
        <p:txBody>
          <a:bodyPr vert="horz" wrap="square" lIns="0" tIns="11430" rIns="0" bIns="0" rtlCol="0">
            <a:spAutoFit/>
          </a:bodyPr>
          <a:lstStyle/>
          <a:p>
            <a:pPr marL="12700">
              <a:lnSpc>
                <a:spcPct val="100000"/>
              </a:lnSpc>
              <a:spcBef>
                <a:spcPts val="90"/>
              </a:spcBef>
            </a:pP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data</a:t>
            </a:r>
            <a:r>
              <a:rPr sz="1100" spc="-10" dirty="0">
                <a:solidFill>
                  <a:srgbClr val="0168B4"/>
                </a:solidFill>
                <a:latin typeface="Symbola"/>
                <a:cs typeface="Symbola"/>
              </a:rPr>
              <a:t>∣</a:t>
            </a:r>
            <a:r>
              <a:rPr sz="1100" spc="-10" dirty="0">
                <a:latin typeface="LM Sans 10"/>
                <a:cs typeface="LM Sans 10"/>
              </a:rPr>
              <a:t>model</a:t>
            </a:r>
            <a:r>
              <a:rPr sz="1100" spc="-10" dirty="0">
                <a:solidFill>
                  <a:srgbClr val="0168B4"/>
                </a:solidFill>
                <a:latin typeface="Symbola"/>
                <a:cs typeface="Symbola"/>
              </a:rPr>
              <a:t>)</a:t>
            </a: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model</a:t>
            </a:r>
            <a:r>
              <a:rPr sz="1100" spc="-10" dirty="0">
                <a:solidFill>
                  <a:srgbClr val="0168B4"/>
                </a:solidFill>
                <a:latin typeface="Symbola"/>
                <a:cs typeface="Symbola"/>
              </a:rPr>
              <a:t>)</a:t>
            </a:r>
            <a:endParaRPr sz="1100">
              <a:latin typeface="Symbola"/>
              <a:cs typeface="Symbola"/>
            </a:endParaRPr>
          </a:p>
        </p:txBody>
      </p:sp>
      <p:sp>
        <p:nvSpPr>
          <p:cNvPr id="47" name="object 47"/>
          <p:cNvSpPr/>
          <p:nvPr/>
        </p:nvSpPr>
        <p:spPr>
          <a:xfrm>
            <a:off x="2832354" y="1417510"/>
            <a:ext cx="1386840" cy="0"/>
          </a:xfrm>
          <a:custGeom>
            <a:avLst/>
            <a:gdLst/>
            <a:ahLst/>
            <a:cxnLst/>
            <a:rect l="l" t="t" r="r" b="b"/>
            <a:pathLst>
              <a:path w="1386839">
                <a:moveTo>
                  <a:pt x="0" y="0"/>
                </a:moveTo>
                <a:lnTo>
                  <a:pt x="1386789" y="0"/>
                </a:lnTo>
              </a:path>
            </a:pathLst>
          </a:custGeom>
          <a:ln w="7759">
            <a:solidFill>
              <a:srgbClr val="0168B4"/>
            </a:solidFill>
          </a:ln>
        </p:spPr>
        <p:txBody>
          <a:bodyPr wrap="square" lIns="0" tIns="0" rIns="0" bIns="0" rtlCol="0"/>
          <a:lstStyle/>
          <a:p>
            <a:endParaRPr/>
          </a:p>
        </p:txBody>
      </p:sp>
      <p:sp>
        <p:nvSpPr>
          <p:cNvPr id="48" name="object 48"/>
          <p:cNvSpPr txBox="1"/>
          <p:nvPr/>
        </p:nvSpPr>
        <p:spPr>
          <a:xfrm>
            <a:off x="3289985" y="1399411"/>
            <a:ext cx="471805" cy="191770"/>
          </a:xfrm>
          <a:prstGeom prst="rect">
            <a:avLst/>
          </a:prstGeom>
        </p:spPr>
        <p:txBody>
          <a:bodyPr vert="horz" wrap="square" lIns="0" tIns="11430" rIns="0" bIns="0" rtlCol="0">
            <a:spAutoFit/>
          </a:bodyPr>
          <a:lstStyle/>
          <a:p>
            <a:pPr marL="12700">
              <a:lnSpc>
                <a:spcPct val="100000"/>
              </a:lnSpc>
              <a:spcBef>
                <a:spcPts val="90"/>
              </a:spcBef>
            </a:pP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data</a:t>
            </a:r>
            <a:r>
              <a:rPr sz="1100" spc="-10" dirty="0">
                <a:solidFill>
                  <a:srgbClr val="0168B4"/>
                </a:solidFill>
                <a:latin typeface="Symbola"/>
                <a:cs typeface="Symbola"/>
              </a:rPr>
              <a:t>)</a:t>
            </a:r>
            <a:endParaRPr sz="1100">
              <a:latin typeface="Symbola"/>
              <a:cs typeface="Symbola"/>
            </a:endParaRPr>
          </a:p>
        </p:txBody>
      </p:sp>
      <p:sp>
        <p:nvSpPr>
          <p:cNvPr id="49" name="object 49"/>
          <p:cNvSpPr txBox="1"/>
          <p:nvPr/>
        </p:nvSpPr>
        <p:spPr>
          <a:xfrm>
            <a:off x="447357" y="1781883"/>
            <a:ext cx="4965700" cy="828040"/>
          </a:xfrm>
          <a:prstGeom prst="rect">
            <a:avLst/>
          </a:prstGeom>
        </p:spPr>
        <p:txBody>
          <a:bodyPr vert="horz" wrap="square" lIns="0" tIns="55244" rIns="0" bIns="0" rtlCol="0">
            <a:spAutoFit/>
          </a:bodyPr>
          <a:lstStyle/>
          <a:p>
            <a:pPr marL="187960" indent="-175260">
              <a:lnSpc>
                <a:spcPct val="100000"/>
              </a:lnSpc>
              <a:spcBef>
                <a:spcPts val="434"/>
              </a:spcBef>
              <a:buClr>
                <a:srgbClr val="DCB413"/>
              </a:buClr>
              <a:buFont typeface="Arial"/>
              <a:buChar char="■"/>
              <a:tabLst>
                <a:tab pos="187960" algn="l"/>
              </a:tabLst>
            </a:pPr>
            <a:r>
              <a:rPr sz="1100" spc="-10" dirty="0">
                <a:latin typeface="LM Sans 10"/>
                <a:cs typeface="LM Sans 10"/>
              </a:rPr>
              <a:t>Regularization,</a:t>
            </a:r>
            <a:r>
              <a:rPr sz="1100" spc="-40" dirty="0">
                <a:latin typeface="LM Sans 10"/>
                <a:cs typeface="LM Sans 10"/>
              </a:rPr>
              <a:t> </a:t>
            </a:r>
            <a:r>
              <a:rPr sz="1100" dirty="0">
                <a:latin typeface="LM Sans 10"/>
                <a:cs typeface="LM Sans 10"/>
              </a:rPr>
              <a:t>when</a:t>
            </a:r>
            <a:r>
              <a:rPr sz="1100" spc="-40" dirty="0">
                <a:latin typeface="LM Sans 10"/>
                <a:cs typeface="LM Sans 10"/>
              </a:rPr>
              <a:t> </a:t>
            </a:r>
            <a:r>
              <a:rPr sz="1100" dirty="0">
                <a:latin typeface="LM Sans 10"/>
                <a:cs typeface="LM Sans 10"/>
              </a:rPr>
              <a:t>prior</a:t>
            </a:r>
            <a:r>
              <a:rPr sz="1100" spc="-40" dirty="0">
                <a:latin typeface="LM Sans 10"/>
                <a:cs typeface="LM Sans 10"/>
              </a:rPr>
              <a:t> </a:t>
            </a:r>
            <a:r>
              <a:rPr sz="1100" dirty="0">
                <a:latin typeface="LM Sans 10"/>
                <a:cs typeface="LM Sans 10"/>
              </a:rPr>
              <a:t>favors</a:t>
            </a:r>
            <a:r>
              <a:rPr sz="1100" spc="-40" dirty="0">
                <a:latin typeface="LM Sans 10"/>
                <a:cs typeface="LM Sans 10"/>
              </a:rPr>
              <a:t> </a:t>
            </a:r>
            <a:r>
              <a:rPr sz="1100" dirty="0">
                <a:latin typeface="LM Sans 10"/>
                <a:cs typeface="LM Sans 10"/>
              </a:rPr>
              <a:t>simpler</a:t>
            </a:r>
            <a:r>
              <a:rPr sz="1100" spc="-35" dirty="0">
                <a:latin typeface="LM Sans 10"/>
                <a:cs typeface="LM Sans 10"/>
              </a:rPr>
              <a:t> </a:t>
            </a:r>
            <a:r>
              <a:rPr sz="1100" spc="-10" dirty="0">
                <a:latin typeface="LM Sans 10"/>
                <a:cs typeface="LM Sans 10"/>
              </a:rPr>
              <a:t>models</a:t>
            </a:r>
            <a:endParaRPr sz="1100">
              <a:latin typeface="LM Sans 10"/>
              <a:cs typeface="LM Sans 10"/>
            </a:endParaRPr>
          </a:p>
          <a:p>
            <a:pPr marL="187960" indent="-175260">
              <a:lnSpc>
                <a:spcPct val="100000"/>
              </a:lnSpc>
              <a:spcBef>
                <a:spcPts val="334"/>
              </a:spcBef>
              <a:buClr>
                <a:srgbClr val="DCB413"/>
              </a:buClr>
              <a:buFont typeface="Arial"/>
              <a:buChar char="■"/>
              <a:tabLst>
                <a:tab pos="187960" algn="l"/>
              </a:tabLst>
            </a:pPr>
            <a:r>
              <a:rPr sz="1100" spc="-10" dirty="0">
                <a:latin typeface="LM Sans 10"/>
                <a:cs typeface="LM Sans 10"/>
              </a:rPr>
              <a:t>Bayes,</a:t>
            </a:r>
            <a:r>
              <a:rPr sz="1100" spc="-40" dirty="0">
                <a:latin typeface="LM Sans 10"/>
                <a:cs typeface="LM Sans 10"/>
              </a:rPr>
              <a:t> </a:t>
            </a:r>
            <a:r>
              <a:rPr sz="1100" dirty="0">
                <a:latin typeface="LM Sans 10"/>
                <a:cs typeface="LM Sans 10"/>
              </a:rPr>
              <a:t>MAP</a:t>
            </a:r>
            <a:r>
              <a:rPr sz="1100" spc="-35" dirty="0">
                <a:latin typeface="LM Sans 10"/>
                <a:cs typeface="LM Sans 10"/>
              </a:rPr>
              <a:t> </a:t>
            </a:r>
            <a:r>
              <a:rPr sz="1100" dirty="0">
                <a:latin typeface="LM Sans 10"/>
                <a:cs typeface="LM Sans 10"/>
              </a:rPr>
              <a:t>of</a:t>
            </a:r>
            <a:r>
              <a:rPr sz="1100" spc="-35" dirty="0">
                <a:latin typeface="LM Sans 10"/>
                <a:cs typeface="LM Sans 10"/>
              </a:rPr>
              <a:t> </a:t>
            </a:r>
            <a:r>
              <a:rPr sz="1100" dirty="0">
                <a:latin typeface="LM Sans 10"/>
                <a:cs typeface="LM Sans 10"/>
              </a:rPr>
              <a:t>the</a:t>
            </a:r>
            <a:r>
              <a:rPr sz="1100" spc="-40" dirty="0">
                <a:latin typeface="LM Sans 10"/>
                <a:cs typeface="LM Sans 10"/>
              </a:rPr>
              <a:t> </a:t>
            </a:r>
            <a:r>
              <a:rPr sz="1100" dirty="0">
                <a:latin typeface="LM Sans 10"/>
                <a:cs typeface="LM Sans 10"/>
              </a:rPr>
              <a:t>posterior,</a:t>
            </a:r>
            <a:r>
              <a:rPr sz="1100" spc="-35" dirty="0">
                <a:latin typeface="LM Sans 10"/>
                <a:cs typeface="LM Sans 10"/>
              </a:rPr>
              <a:t> </a:t>
            </a: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model</a:t>
            </a:r>
            <a:r>
              <a:rPr sz="1100" spc="-10" dirty="0">
                <a:solidFill>
                  <a:srgbClr val="0168B4"/>
                </a:solidFill>
                <a:latin typeface="Symbola"/>
                <a:cs typeface="Symbola"/>
              </a:rPr>
              <a:t>∣</a:t>
            </a:r>
            <a:r>
              <a:rPr sz="1100" spc="-10" dirty="0">
                <a:latin typeface="LM Sans 10"/>
                <a:cs typeface="LM Sans 10"/>
              </a:rPr>
              <a:t>data</a:t>
            </a:r>
            <a:r>
              <a:rPr sz="1100" spc="-10" dirty="0">
                <a:solidFill>
                  <a:srgbClr val="0168B4"/>
                </a:solidFill>
                <a:latin typeface="Symbola"/>
                <a:cs typeface="Symbola"/>
              </a:rPr>
              <a:t>)</a:t>
            </a:r>
            <a:endParaRPr sz="1100">
              <a:latin typeface="Symbola"/>
              <a:cs typeface="Symbola"/>
            </a:endParaRPr>
          </a:p>
          <a:p>
            <a:pPr marL="182245" marR="5080" indent="-170180">
              <a:lnSpc>
                <a:spcPct val="102600"/>
              </a:lnSpc>
              <a:spcBef>
                <a:spcPts val="295"/>
              </a:spcBef>
              <a:buClr>
                <a:srgbClr val="DCB413"/>
              </a:buClr>
              <a:buFont typeface="Arial"/>
              <a:buChar char="■"/>
              <a:tabLst>
                <a:tab pos="186055" algn="l"/>
              </a:tabLst>
            </a:pPr>
            <a:r>
              <a:rPr sz="1100" dirty="0">
                <a:latin typeface="LM Sans 10"/>
                <a:cs typeface="LM Sans 10"/>
              </a:rPr>
              <a:t>Average</a:t>
            </a:r>
            <a:r>
              <a:rPr sz="1100" spc="-35" dirty="0">
                <a:latin typeface="LM Sans 10"/>
                <a:cs typeface="LM Sans 10"/>
              </a:rPr>
              <a:t> </a:t>
            </a:r>
            <a:r>
              <a:rPr sz="1100" dirty="0">
                <a:latin typeface="LM Sans 10"/>
                <a:cs typeface="LM Sans 10"/>
              </a:rPr>
              <a:t>over</a:t>
            </a:r>
            <a:r>
              <a:rPr sz="1100" spc="-30" dirty="0">
                <a:latin typeface="LM Sans 10"/>
                <a:cs typeface="LM Sans 10"/>
              </a:rPr>
              <a:t> </a:t>
            </a:r>
            <a:r>
              <a:rPr sz="1100" dirty="0">
                <a:latin typeface="LM Sans 10"/>
                <a:cs typeface="LM Sans 10"/>
              </a:rPr>
              <a:t>a</a:t>
            </a:r>
            <a:r>
              <a:rPr sz="1100" spc="-30" dirty="0">
                <a:latin typeface="LM Sans 10"/>
                <a:cs typeface="LM Sans 10"/>
              </a:rPr>
              <a:t> </a:t>
            </a:r>
            <a:r>
              <a:rPr sz="1100" dirty="0">
                <a:latin typeface="LM Sans 10"/>
                <a:cs typeface="LM Sans 10"/>
              </a:rPr>
              <a:t>number</a:t>
            </a:r>
            <a:r>
              <a:rPr sz="1100" spc="-30" dirty="0">
                <a:latin typeface="LM Sans 10"/>
                <a:cs typeface="LM Sans 10"/>
              </a:rPr>
              <a:t> </a:t>
            </a:r>
            <a:r>
              <a:rPr sz="1100" dirty="0">
                <a:latin typeface="LM Sans 10"/>
                <a:cs typeface="LM Sans 10"/>
              </a:rPr>
              <a:t>of</a:t>
            </a:r>
            <a:r>
              <a:rPr sz="1100" spc="-35" dirty="0">
                <a:latin typeface="LM Sans 10"/>
                <a:cs typeface="LM Sans 10"/>
              </a:rPr>
              <a:t> </a:t>
            </a:r>
            <a:r>
              <a:rPr sz="1100" dirty="0">
                <a:latin typeface="LM Sans 10"/>
                <a:cs typeface="LM Sans 10"/>
              </a:rPr>
              <a:t>models</a:t>
            </a:r>
            <a:r>
              <a:rPr sz="1100" spc="-30" dirty="0">
                <a:latin typeface="LM Sans 10"/>
                <a:cs typeface="LM Sans 10"/>
              </a:rPr>
              <a:t> </a:t>
            </a:r>
            <a:r>
              <a:rPr sz="1100" dirty="0">
                <a:latin typeface="LM Sans 10"/>
                <a:cs typeface="LM Sans 10"/>
              </a:rPr>
              <a:t>with</a:t>
            </a:r>
            <a:r>
              <a:rPr sz="1100" spc="-30" dirty="0">
                <a:latin typeface="LM Sans 10"/>
                <a:cs typeface="LM Sans 10"/>
              </a:rPr>
              <a:t> </a:t>
            </a:r>
            <a:r>
              <a:rPr sz="1100" dirty="0">
                <a:latin typeface="LM Sans 10"/>
                <a:cs typeface="LM Sans 10"/>
              </a:rPr>
              <a:t>high</a:t>
            </a:r>
            <a:r>
              <a:rPr sz="1100" spc="-30" dirty="0">
                <a:latin typeface="LM Sans 10"/>
                <a:cs typeface="LM Sans 10"/>
              </a:rPr>
              <a:t> </a:t>
            </a:r>
            <a:r>
              <a:rPr sz="1100" dirty="0">
                <a:latin typeface="LM Sans 10"/>
                <a:cs typeface="LM Sans 10"/>
              </a:rPr>
              <a:t>posterior</a:t>
            </a:r>
            <a:r>
              <a:rPr sz="1100" spc="-35" dirty="0">
                <a:latin typeface="LM Sans 10"/>
                <a:cs typeface="LM Sans 10"/>
              </a:rPr>
              <a:t> </a:t>
            </a:r>
            <a:r>
              <a:rPr sz="1100" dirty="0">
                <a:latin typeface="LM Sans 10"/>
                <a:cs typeface="LM Sans 10"/>
              </a:rPr>
              <a:t>(voting,</a:t>
            </a:r>
            <a:r>
              <a:rPr sz="1100" spc="-30" dirty="0">
                <a:latin typeface="LM Sans 10"/>
                <a:cs typeface="LM Sans 10"/>
              </a:rPr>
              <a:t> </a:t>
            </a:r>
            <a:r>
              <a:rPr sz="1100" dirty="0">
                <a:latin typeface="LM Sans 10"/>
                <a:cs typeface="LM Sans 10"/>
              </a:rPr>
              <a:t>ensembles:</a:t>
            </a:r>
            <a:r>
              <a:rPr sz="1100" spc="80" dirty="0">
                <a:latin typeface="LM Sans 10"/>
                <a:cs typeface="LM Sans 10"/>
              </a:rPr>
              <a:t> </a:t>
            </a:r>
            <a:r>
              <a:rPr sz="1100" spc="-10" dirty="0">
                <a:latin typeface="LM Sans 10"/>
                <a:cs typeface="LM Sans 10"/>
              </a:rPr>
              <a:t>Chapter 	</a:t>
            </a:r>
            <a:r>
              <a:rPr sz="1100" spc="-25" dirty="0">
                <a:latin typeface="LM Sans 10"/>
                <a:cs typeface="LM Sans 10"/>
              </a:rPr>
              <a:t>17)</a:t>
            </a:r>
            <a:endParaRPr sz="1100">
              <a:latin typeface="LM Sans 10"/>
              <a:cs typeface="LM Sans 10"/>
            </a:endParaRPr>
          </a:p>
        </p:txBody>
      </p:sp>
      <p:sp>
        <p:nvSpPr>
          <p:cNvPr id="50" name="object 50"/>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1" name="object 51"/>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52" name="object 52"/>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27" y="140134"/>
            <a:ext cx="243204" cy="41275"/>
            <a:chOff x="4916627" y="140134"/>
            <a:chExt cx="243204" cy="41275"/>
          </a:xfrm>
        </p:grpSpPr>
        <p:sp>
          <p:nvSpPr>
            <p:cNvPr id="34" name="object 3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5" name="object 3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6" name="object 3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7" name="object 37"/>
            <p:cNvSpPr/>
            <p:nvPr/>
          </p:nvSpPr>
          <p:spPr>
            <a:xfrm>
              <a:off x="5070373"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7" action="ppaction://hlinksldjump"/>
              </a:rPr>
              <a:t>Parametric</a:t>
            </a:r>
            <a:r>
              <a:rPr sz="600" spc="25" dirty="0">
                <a:solidFill>
                  <a:srgbClr val="FFFFFF"/>
                </a:solidFill>
                <a:latin typeface="LM Sans 8"/>
                <a:cs typeface="LM Sans 8"/>
                <a:hlinkClick r:id="rId7" action="ppaction://hlinksldjump"/>
              </a:rPr>
              <a:t> </a:t>
            </a:r>
            <a:r>
              <a:rPr sz="600" spc="-10" dirty="0">
                <a:solidFill>
                  <a:srgbClr val="FFFFFF"/>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38493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Regression</a:t>
            </a:r>
            <a:r>
              <a:rPr sz="1200" b="1" spc="-65" dirty="0">
                <a:solidFill>
                  <a:srgbClr val="0168B4"/>
                </a:solidFill>
                <a:latin typeface="LM Sans 10"/>
                <a:cs typeface="LM Sans 10"/>
              </a:rPr>
              <a:t> </a:t>
            </a:r>
            <a:r>
              <a:rPr sz="1200" b="1" spc="-10" dirty="0">
                <a:solidFill>
                  <a:srgbClr val="0168B4"/>
                </a:solidFill>
                <a:latin typeface="LM Sans 10"/>
                <a:cs typeface="LM Sans 10"/>
              </a:rPr>
              <a:t>example</a:t>
            </a:r>
            <a:endParaRPr sz="1200">
              <a:latin typeface="LM Sans 10"/>
              <a:cs typeface="LM Sans 10"/>
            </a:endParaRPr>
          </a:p>
        </p:txBody>
      </p:sp>
      <p:pic>
        <p:nvPicPr>
          <p:cNvPr id="43" name="object 43"/>
          <p:cNvPicPr/>
          <p:nvPr/>
        </p:nvPicPr>
        <p:blipFill>
          <a:blip r:embed="rId8" cstate="print"/>
          <a:stretch>
            <a:fillRect/>
          </a:stretch>
        </p:blipFill>
        <p:spPr>
          <a:xfrm>
            <a:off x="1454632" y="683833"/>
            <a:ext cx="2850759" cy="2271398"/>
          </a:xfrm>
          <a:prstGeom prst="rect">
            <a:avLst/>
          </a:prstGeom>
        </p:spPr>
      </p:pic>
      <p:sp>
        <p:nvSpPr>
          <p:cNvPr id="44" name="object 4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5" name="object 4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3902" y="1369002"/>
            <a:ext cx="144272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Thank</a:t>
            </a:r>
            <a:r>
              <a:rPr sz="2050" b="1" spc="5" dirty="0">
                <a:solidFill>
                  <a:srgbClr val="DCB413"/>
                </a:solidFill>
                <a:latin typeface="LM Sans 10"/>
                <a:cs typeface="LM Sans 10"/>
              </a:rPr>
              <a:t> </a:t>
            </a:r>
            <a:r>
              <a:rPr sz="2050" b="1" spc="-20" dirty="0">
                <a:solidFill>
                  <a:srgbClr val="DCB413"/>
                </a:solidFill>
                <a:latin typeface="LM Sans 10"/>
                <a:cs typeface="LM Sans 10"/>
              </a:rPr>
              <a:t>You!</a:t>
            </a:r>
            <a:endParaRPr sz="2050">
              <a:latin typeface="LM Sans 10"/>
              <a:cs typeface="LM Sans 10"/>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4F8A5-1E77-4F03-8CC4-B35970F8587B}"/>
              </a:ext>
            </a:extLst>
          </p:cNvPr>
          <p:cNvSpPr txBox="1"/>
          <p:nvPr/>
        </p:nvSpPr>
        <p:spPr>
          <a:xfrm>
            <a:off x="804" y="327025"/>
            <a:ext cx="5549096" cy="2062103"/>
          </a:xfrm>
          <a:prstGeom prst="rect">
            <a:avLst/>
          </a:prstGeom>
          <a:noFill/>
        </p:spPr>
        <p:txBody>
          <a:bodyPr wrap="square">
            <a:spAutoFit/>
          </a:bodyPr>
          <a:lstStyle/>
          <a:p>
            <a:r>
              <a:rPr lang="en-US" sz="1200" b="1" dirty="0"/>
              <a:t>Parametric Models:  </a:t>
            </a:r>
            <a:r>
              <a:rPr lang="en-US" sz="1200" dirty="0"/>
              <a:t>A parametric model assumes that the underlying distribution of the data can be described using a finite set of parameters. </a:t>
            </a:r>
          </a:p>
          <a:p>
            <a:endParaRPr lang="en-US" sz="1200" dirty="0"/>
          </a:p>
          <a:p>
            <a:r>
              <a:rPr lang="en-US" sz="1200" dirty="0"/>
              <a:t>Common examples include:</a:t>
            </a:r>
          </a:p>
          <a:p>
            <a:endParaRPr lang="en-US" sz="1200" dirty="0"/>
          </a:p>
          <a:p>
            <a:r>
              <a:rPr lang="en-US" sz="1200" b="1" dirty="0"/>
              <a:t>Normal distribution with parameters: </a:t>
            </a:r>
            <a:r>
              <a:rPr lang="en-US" sz="1200" dirty="0"/>
              <a:t>mean 𝜇, and variance 𝜎</a:t>
            </a:r>
            <a:r>
              <a:rPr lang="en-US" sz="1200" baseline="30000" dirty="0"/>
              <a:t>2</a:t>
            </a:r>
          </a:p>
          <a:p>
            <a:endParaRPr lang="en-US" sz="1200" baseline="30000" dirty="0"/>
          </a:p>
          <a:p>
            <a:r>
              <a:rPr lang="en-US" sz="1200" b="1" dirty="0"/>
              <a:t>Binomial distribution with parameters: </a:t>
            </a:r>
            <a:r>
              <a:rPr lang="en-US" sz="1200" dirty="0"/>
              <a:t>number of trials 𝑛 and success probability 𝑝</a:t>
            </a:r>
          </a:p>
          <a:p>
            <a:endParaRPr lang="en-US" sz="1200" dirty="0"/>
          </a:p>
          <a:p>
            <a:r>
              <a:rPr lang="en-US" sz="1200" b="1" dirty="0"/>
              <a:t>Poisson distribution with parameter: </a:t>
            </a:r>
            <a:r>
              <a:rPr lang="en-US" sz="1200" dirty="0"/>
              <a:t>rate 𝜆</a:t>
            </a:r>
          </a:p>
        </p:txBody>
      </p:sp>
    </p:spTree>
    <p:extLst>
      <p:ext uri="{BB962C8B-B14F-4D97-AF65-F5344CB8AC3E}">
        <p14:creationId xmlns:p14="http://schemas.microsoft.com/office/powerpoint/2010/main" val="384299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4E6A14-BD04-47B9-8169-6F834ABBDBA4}"/>
              </a:ext>
            </a:extLst>
          </p:cNvPr>
          <p:cNvSpPr txBox="1"/>
          <p:nvPr/>
        </p:nvSpPr>
        <p:spPr>
          <a:xfrm>
            <a:off x="-33020" y="250825"/>
            <a:ext cx="5735320" cy="2123658"/>
          </a:xfrm>
          <a:prstGeom prst="rect">
            <a:avLst/>
          </a:prstGeom>
          <a:noFill/>
        </p:spPr>
        <p:txBody>
          <a:bodyPr wrap="square">
            <a:spAutoFit/>
          </a:bodyPr>
          <a:lstStyle/>
          <a:p>
            <a:pPr algn="just"/>
            <a:r>
              <a:rPr lang="en-US" sz="1200" b="1" dirty="0"/>
              <a:t>Parameters: </a:t>
            </a:r>
            <a:r>
              <a:rPr lang="en-US" sz="1200" dirty="0"/>
              <a:t>The parameters are the quantities that define the shape or behavior of the distribution. </a:t>
            </a:r>
          </a:p>
          <a:p>
            <a:pPr algn="just"/>
            <a:endParaRPr lang="en-US" sz="1200" dirty="0"/>
          </a:p>
          <a:p>
            <a:pPr algn="just"/>
            <a:r>
              <a:rPr lang="en-US" sz="1200" dirty="0"/>
              <a:t>For example, the </a:t>
            </a:r>
            <a:r>
              <a:rPr lang="en-US" sz="1200" b="1" dirty="0"/>
              <a:t>mean and variance </a:t>
            </a:r>
            <a:r>
              <a:rPr lang="en-US" sz="1200" dirty="0"/>
              <a:t>in a normal distribution determine its location and spread. The goal of parametric estimation is to use the observed data to infer the most likely values for these parameters.</a:t>
            </a:r>
          </a:p>
          <a:p>
            <a:pPr algn="just"/>
            <a:endParaRPr lang="en-US" sz="1200" dirty="0"/>
          </a:p>
          <a:p>
            <a:pPr algn="just"/>
            <a:endParaRPr lang="en-US" sz="1200" dirty="0"/>
          </a:p>
          <a:p>
            <a:pPr algn="just"/>
            <a:r>
              <a:rPr lang="en-US" sz="1200" b="1" dirty="0"/>
              <a:t>Estimation Methods: </a:t>
            </a:r>
            <a:r>
              <a:rPr lang="en-US" sz="1200" dirty="0"/>
              <a:t>There are several methods for parametric estimation, with two of the most widely used being Maximum Likelihood Estimation (MLE) and Method of Moments.</a:t>
            </a:r>
          </a:p>
        </p:txBody>
      </p:sp>
    </p:spTree>
    <p:extLst>
      <p:ext uri="{BB962C8B-B14F-4D97-AF65-F5344CB8AC3E}">
        <p14:creationId xmlns:p14="http://schemas.microsoft.com/office/powerpoint/2010/main" val="385718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60" name="Picture 59">
            <a:extLst>
              <a:ext uri="{FF2B5EF4-FFF2-40B4-BE49-F238E27FC236}">
                <a16:creationId xmlns:a16="http://schemas.microsoft.com/office/drawing/2014/main" id="{82E9F74F-741E-49A3-8B26-9208F0007929}"/>
              </a:ext>
            </a:extLst>
          </p:cNvPr>
          <p:cNvPicPr>
            <a:picLocks noChangeAspect="1"/>
          </p:cNvPicPr>
          <p:nvPr/>
        </p:nvPicPr>
        <p:blipFill>
          <a:blip r:embed="rId10"/>
          <a:stretch>
            <a:fillRect/>
          </a:stretch>
        </p:blipFill>
        <p:spPr>
          <a:xfrm>
            <a:off x="175049" y="568618"/>
            <a:ext cx="4787900" cy="2549066"/>
          </a:xfrm>
          <a:prstGeom prst="rect">
            <a:avLst/>
          </a:prstGeom>
        </p:spPr>
      </p:pic>
    </p:spTree>
    <p:extLst>
      <p:ext uri="{BB962C8B-B14F-4D97-AF65-F5344CB8AC3E}">
        <p14:creationId xmlns:p14="http://schemas.microsoft.com/office/powerpoint/2010/main" val="2583847085"/>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2" name="object 52"/>
          <p:cNvSpPr txBox="1"/>
          <p:nvPr/>
        </p:nvSpPr>
        <p:spPr>
          <a:xfrm>
            <a:off x="2442324" y="2438347"/>
            <a:ext cx="92710" cy="147320"/>
          </a:xfrm>
          <a:prstGeom prst="rect">
            <a:avLst/>
          </a:prstGeom>
        </p:spPr>
        <p:txBody>
          <a:bodyPr vert="horz" wrap="square" lIns="0" tIns="12065" rIns="0" bIns="0" rtlCol="0">
            <a:spAutoFit/>
          </a:bodyPr>
          <a:lstStyle/>
          <a:p>
            <a:pPr marL="12700">
              <a:lnSpc>
                <a:spcPct val="100000"/>
              </a:lnSpc>
              <a:spcBef>
                <a:spcPts val="95"/>
              </a:spcBef>
            </a:pPr>
            <a:r>
              <a:rPr sz="800" spc="70" dirty="0">
                <a:solidFill>
                  <a:srgbClr val="0168B4"/>
                </a:solidFill>
                <a:latin typeface="TeX Gyre Adventor"/>
                <a:cs typeface="TeX Gyre Adventor"/>
              </a:rPr>
              <a:t>∗</a:t>
            </a:r>
            <a:endParaRPr sz="800">
              <a:latin typeface="TeX Gyre Adventor"/>
              <a:cs typeface="TeX Gyre Adventor"/>
            </a:endParaRPr>
          </a:p>
        </p:txBody>
      </p:sp>
      <p:sp>
        <p:nvSpPr>
          <p:cNvPr id="53" name="object 53"/>
          <p:cNvSpPr txBox="1"/>
          <p:nvPr/>
        </p:nvSpPr>
        <p:spPr>
          <a:xfrm>
            <a:off x="3004032" y="2607003"/>
            <a:ext cx="75565"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θ</a:t>
            </a:r>
            <a:endParaRPr sz="800">
              <a:latin typeface="Georgia"/>
              <a:cs typeface="Georgia"/>
            </a:endParaRPr>
          </a:p>
        </p:txBody>
      </p:sp>
      <p:sp>
        <p:nvSpPr>
          <p:cNvPr id="54" name="object 54"/>
          <p:cNvSpPr txBox="1"/>
          <p:nvPr/>
        </p:nvSpPr>
        <p:spPr>
          <a:xfrm>
            <a:off x="2373426" y="2477222"/>
            <a:ext cx="991235"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θ</a:t>
            </a:r>
            <a:r>
              <a:rPr sz="1100" i="1" spc="165" dirty="0">
                <a:solidFill>
                  <a:srgbClr val="0168B4"/>
                </a:solidFill>
                <a:latin typeface="Liberation Serif"/>
                <a:cs typeface="Liberation Serif"/>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spc="-10" dirty="0">
                <a:solidFill>
                  <a:srgbClr val="0168B4"/>
                </a:solidFill>
                <a:latin typeface="LM Roman 10"/>
                <a:cs typeface="LM Roman 10"/>
              </a:rPr>
              <a:t>arg</a:t>
            </a:r>
            <a:r>
              <a:rPr sz="1100" spc="-170" dirty="0">
                <a:solidFill>
                  <a:srgbClr val="0168B4"/>
                </a:solidFill>
                <a:latin typeface="LM Roman 10"/>
                <a:cs typeface="LM Roman 10"/>
              </a:rPr>
              <a:t> </a:t>
            </a:r>
            <a:r>
              <a:rPr sz="1100" spc="-10" dirty="0">
                <a:solidFill>
                  <a:srgbClr val="0168B4"/>
                </a:solidFill>
                <a:latin typeface="LM Roman 10"/>
                <a:cs typeface="LM Roman 10"/>
              </a:rPr>
              <a:t>max</a:t>
            </a:r>
            <a:r>
              <a:rPr sz="1100" spc="-185" dirty="0">
                <a:solidFill>
                  <a:srgbClr val="0168B4"/>
                </a:solidFill>
                <a:latin typeface="LM Roman 10"/>
                <a:cs typeface="LM Roman 10"/>
              </a:rPr>
              <a:t> </a:t>
            </a:r>
            <a:r>
              <a:rPr sz="1100" i="1" spc="75" dirty="0">
                <a:solidFill>
                  <a:srgbClr val="0168B4"/>
                </a:solidFill>
                <a:latin typeface="Georgia"/>
                <a:cs typeface="Georgia"/>
              </a:rPr>
              <a:t>L</a:t>
            </a:r>
            <a:r>
              <a:rPr sz="1100" spc="75" dirty="0">
                <a:solidFill>
                  <a:srgbClr val="0168B4"/>
                </a:solidFill>
                <a:latin typeface="Symbola"/>
                <a:cs typeface="Symbola"/>
              </a:rPr>
              <a:t>(</a:t>
            </a:r>
            <a:endParaRPr sz="1100">
              <a:latin typeface="Symbola"/>
              <a:cs typeface="Symbola"/>
            </a:endParaRPr>
          </a:p>
        </p:txBody>
      </p:sp>
      <p:sp>
        <p:nvSpPr>
          <p:cNvPr id="55" name="object 55"/>
          <p:cNvSpPr txBox="1"/>
          <p:nvPr/>
        </p:nvSpPr>
        <p:spPr>
          <a:xfrm>
            <a:off x="3339007" y="2477222"/>
            <a:ext cx="325120"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θ</a:t>
            </a:r>
            <a:r>
              <a:rPr sz="1100" dirty="0">
                <a:solidFill>
                  <a:srgbClr val="0168B4"/>
                </a:solidFill>
                <a:latin typeface="Symbola"/>
                <a:cs typeface="Symbola"/>
              </a:rPr>
              <a:t>∣</a:t>
            </a:r>
            <a:r>
              <a:rPr sz="1100" i="1" dirty="0">
                <a:solidFill>
                  <a:srgbClr val="0168B4"/>
                </a:solidFill>
                <a:latin typeface="Georgia"/>
                <a:cs typeface="Georgia"/>
              </a:rPr>
              <a:t>X</a:t>
            </a:r>
            <a:r>
              <a:rPr sz="1100" i="1" spc="-70" dirty="0">
                <a:solidFill>
                  <a:srgbClr val="0168B4"/>
                </a:solidFill>
                <a:latin typeface="Georgia"/>
                <a:cs typeface="Georgia"/>
              </a:rPr>
              <a:t> </a:t>
            </a:r>
            <a:r>
              <a:rPr sz="1100" spc="65" dirty="0">
                <a:solidFill>
                  <a:srgbClr val="0168B4"/>
                </a:solidFill>
                <a:latin typeface="Symbola"/>
                <a:cs typeface="Symbola"/>
              </a:rPr>
              <a:t>)</a:t>
            </a:r>
            <a:endParaRPr sz="1100">
              <a:latin typeface="Symbola"/>
              <a:cs typeface="Symbola"/>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60" name="Picture 59">
            <a:extLst>
              <a:ext uri="{FF2B5EF4-FFF2-40B4-BE49-F238E27FC236}">
                <a16:creationId xmlns:a16="http://schemas.microsoft.com/office/drawing/2014/main" id="{DBE8986C-C03B-40EB-87A6-C1CCDE5DF22B}"/>
              </a:ext>
            </a:extLst>
          </p:cNvPr>
          <p:cNvPicPr>
            <a:picLocks noChangeAspect="1"/>
          </p:cNvPicPr>
          <p:nvPr/>
        </p:nvPicPr>
        <p:blipFill>
          <a:blip r:embed="rId10"/>
          <a:stretch>
            <a:fillRect/>
          </a:stretch>
        </p:blipFill>
        <p:spPr>
          <a:xfrm>
            <a:off x="-1408" y="250825"/>
            <a:ext cx="4519052" cy="2591025"/>
          </a:xfrm>
          <a:prstGeom prst="rect">
            <a:avLst/>
          </a:prstGeom>
        </p:spPr>
      </p:pic>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364</TotalTime>
  <Words>2595</Words>
  <Application>Microsoft Office PowerPoint</Application>
  <PresentationFormat>Custom</PresentationFormat>
  <Paragraphs>580</Paragraphs>
  <Slides>52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52</vt:i4>
      </vt:variant>
    </vt:vector>
  </HeadingPairs>
  <TitlesOfParts>
    <vt:vector size="67" baseType="lpstr">
      <vt:lpstr>Arial</vt:lpstr>
      <vt:lpstr>Asana Math</vt:lpstr>
      <vt:lpstr>Calibri</vt:lpstr>
      <vt:lpstr>Georgia</vt:lpstr>
      <vt:lpstr>IBM 3270</vt:lpstr>
      <vt:lpstr>IPAPMincho</vt:lpstr>
      <vt:lpstr>Liberation Serif</vt:lpstr>
      <vt:lpstr>LM Roman 10</vt:lpstr>
      <vt:lpstr>LM Sans 10</vt:lpstr>
      <vt:lpstr>LM Sans 8</vt:lpstr>
      <vt:lpstr>Symbola</vt:lpstr>
      <vt:lpstr>TeX Gyre Adventor</vt:lpstr>
      <vt:lpstr>Times New Roman</vt:lpstr>
      <vt:lpstr>Trebuchet MS</vt:lpstr>
      <vt:lpstr>Office Theme</vt:lpstr>
      <vt:lpstr>PowerPoint Presentation</vt:lpstr>
      <vt:lpstr>PowerPoint Presentation</vt:lpstr>
      <vt:lpstr>“Colin– Powell</vt:lpstr>
      <vt:lpstr>Parametric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405: Machine Learning - Parametric Methods</dc:title>
  <dc:subject>Lecture Notes</dc:subject>
  <dc:creator>Dr Muhammad Abul Hasan</dc:creator>
  <cp:lastModifiedBy>Abrar Hasan</cp:lastModifiedBy>
  <cp:revision>9</cp:revision>
  <dcterms:created xsi:type="dcterms:W3CDTF">2024-09-24T15:41:40Z</dcterms:created>
  <dcterms:modified xsi:type="dcterms:W3CDTF">2024-10-01T07:16:20Z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2024-01-26T00:00:00Z</vt:filetime>
  </property>
  <property fmtid="{D5CDD505-2E9C-101B-9397-08002B2CF9AE}" pid="3" name="Creator">
    <vt:lpwstr>LaTeX with Beamer class</vt:lpwstr>
  </property>
  <property fmtid="{D5CDD505-2E9C-101B-9397-08002B2CF9AE}" pid="4" name="LastSaved">
    <vt:filetime>2024-09-24T00:00:00Z</vt:filetime>
  </property>
  <property fmtid="{D5CDD505-2E9C-101B-9397-08002B2CF9AE}" pid="5" name="PTEX.Fullbanner">
    <vt:lpwstr>This is pdfTeX, Version 3.141592653-2.6-1.40.24 (TeX Live 2022) kpathsea version 6.3.4</vt:lpwstr>
  </property>
  <property fmtid="{D5CDD505-2E9C-101B-9397-08002B2CF9AE}" pid="6" name="Producer">
    <vt:lpwstr>3-Heights(TM) PDF Security Shell 4.8.25.2 (http://www.pdf-tools.com)</vt:lpwstr>
  </property>
</Properties>
</file>