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50"/>
  </p:notesMasterIdLst>
  <p:sldIdLst>
    <p:sldId id="256" r:id="rId2"/>
    <p:sldId id="301" r:id="rId3"/>
    <p:sldId id="257" r:id="rId4"/>
    <p:sldId id="302" r:id="rId5"/>
    <p:sldId id="30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5143500" type="screen16x9"/>
  <p:notesSz cx="7315200" cy="9601200"/>
  <p:embeddedFontLst>
    <p:embeddedFont>
      <p:font typeface="Impact" panose="020B0806030902050204" pitchFamily="3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00"/>
    <a:srgbClr val="FF3399"/>
    <a:srgbClr val="A725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73E1DD-A226-4068-B005-F43E291ECDF0}">
  <a:tblStyle styleId="{C573E1DD-A226-4068-B005-F43E291ECD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8733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3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5026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4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4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471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994172"/>
            <a:ext cx="9144000" cy="34500"/>
          </a:xfrm>
          <a:prstGeom prst="rect">
            <a:avLst/>
          </a:prstGeom>
          <a:solidFill>
            <a:srgbClr val="018952"/>
          </a:solidFill>
          <a:ln w="22225" cap="flat" cmpd="sng">
            <a:solidFill>
              <a:srgbClr val="0189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4800600"/>
            <a:ext cx="53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CSE 101: Discrete Mathematics</a:t>
            </a:r>
            <a:endParaRPr sz="4000" b="0" i="0" u="none" strike="noStrike" cap="none">
              <a:solidFill>
                <a:srgbClr val="26262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800" y="1157813"/>
            <a:ext cx="1828800" cy="2231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6242400" y="3235150"/>
            <a:ext cx="2736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Abrar Hasan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SWE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"/>
          <p:cNvSpPr txBox="1"/>
          <p:nvPr/>
        </p:nvSpPr>
        <p:spPr>
          <a:xfrm flipH="1">
            <a:off x="5039925" y="1157825"/>
            <a:ext cx="3776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06 Graph Tree</a:t>
            </a:r>
            <a:endParaRPr sz="48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381000" y="1085850"/>
            <a:ext cx="82296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directed graph G = (V, E) consists of V,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nonempty set of vertices (or nodes), and E, a set of directed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arcs. Each edge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ordered pair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vertices. The directed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(u,v) is said to start at u and end at v.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(u,v) be an edge in G. Then u is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 vertex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edge and is adjacent to v and v is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terminal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end)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edge and is adjacent from u.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 and terminal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 of a loop are the same.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222025" y="1085850"/>
            <a:ext cx="8562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1.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 u, v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undirected graph G are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neighbors) in G if there is an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u and v. Such an edge e is called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vertices u and v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 is said to connect u and v.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2.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neighbors of a vertex v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G = (V, E),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N(v)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called the neighborhood of v. If A is a subset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V, we denote by N(A) the set of all vertices in G that are adjacent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at least one vertex in 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3.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degree of a vertex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undirected graph is the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incident with it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except that a loop at a vertex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contributes two to the degree of that vertex. The degree of the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 v is denoted by deg(v).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381000" y="1085850"/>
            <a:ext cx="822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What are the degrees and neighborhoods of the vertices in the graphs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2550" y="2096050"/>
            <a:ext cx="2607469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449800" y="1849750"/>
            <a:ext cx="83820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G: deg(a) =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deg(b) = deg(c) = deg(f ) =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deg(d ) =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=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deg(g) =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N(a) = {b, f }, N(b) = {a, c, e, f }, N(c) = {b, d, e, f },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N(d) = {c}, N(e) = {b, c , f }, N(f) = {a, b, c, e}, N(g) =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381000" y="1085850"/>
            <a:ext cx="822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What are the degrees and neighborhoods of the vertices in the graphs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381000" y="3044175"/>
            <a:ext cx="838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H: deg(a) = 4, deg(b) = deg(e) = 6, deg(c) = 1, deg(d) = 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N(a) = {b, d, e}, N(b) = {a, b, c, d, e}, N(c) = {b},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N(d) = {a, b, e}, N(e) = {a, b ,d}.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725" y="1569675"/>
            <a:ext cx="3131075" cy="1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81000" y="1085850"/>
            <a:ext cx="8229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 1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G = (V,E) is an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undirected graph with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edges, 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contributes twice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degree count of all vertices.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both the left-hand and right-hand sides of this equation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twice the number of edges.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714500"/>
            <a:ext cx="1447800" cy="5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381000" y="1085850"/>
            <a:ext cx="8229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 2: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undirected graph has an even number of vertices of odd degree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 Let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vertices of even degree and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vertices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odd degree in an undirected graph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(V, E) with m edges.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450" y="3038400"/>
            <a:ext cx="3638548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551800" y="3676200"/>
            <a:ext cx="1143000" cy="1015800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since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</a:t>
            </a: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v)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∈ V</a:t>
            </a:r>
            <a:r>
              <a:rPr lang="en-US" sz="12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953000" y="3543300"/>
            <a:ext cx="3124200" cy="1385400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sum must be even because 2</a:t>
            </a: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even and the sum of the degrees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vertices of even degrees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even. Because this is the 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degrees of all vertices of odd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in the graph, there must be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 number of such vertices.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57650"/>
            <a:ext cx="2607469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381000" y="1085850"/>
            <a:ext cx="853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in-degree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vertex v, denoted deg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(v), is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which terminate at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out-degree of v,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(v),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with v as their initial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Note that a loop at a vertex contributes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out-degree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vertex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graph 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25" y="2871450"/>
            <a:ext cx="3657600" cy="21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3905650" y="2888088"/>
            <a:ext cx="5105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(a)=2,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(b)=2,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(c)=3,       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3905650" y="3929750"/>
            <a:ext cx="483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381000" y="1085850"/>
            <a:ext cx="82296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in-degree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vertex v, denoted deg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(v), is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which terminate at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out-degree of v,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(v),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with v as their initial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Note that a loop at a vertex contributes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out-degree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vertex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graph 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00" y="3157775"/>
            <a:ext cx="3027618" cy="19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839075" y="3299394"/>
            <a:ext cx="510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(a)=4,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(b)=1,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(c)=2,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766975" y="4026000"/>
            <a:ext cx="488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381000" y="1085850"/>
            <a:ext cx="8229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(V, E) be a graph with directed edges. Then: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sum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counts the number of outgoing edges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all vertices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sum counts the number of incoming edges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vertices. It follows that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sums equal the number of edges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0" y="1733550"/>
            <a:ext cx="27622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175" y="1809875"/>
            <a:ext cx="17430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Complete graph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810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complete graph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 vertices, denoted by K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the simple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that contains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exactly one edge between each pair of distinct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400300"/>
            <a:ext cx="6361509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Use case</a:t>
            </a:r>
            <a:endParaRPr dirty="0"/>
          </a:p>
        </p:txBody>
      </p:sp>
      <p:sp>
        <p:nvSpPr>
          <p:cNvPr id="31" name="Google Shape;31;p4"/>
          <p:cNvSpPr txBox="1"/>
          <p:nvPr/>
        </p:nvSpPr>
        <p:spPr>
          <a:xfrm>
            <a:off x="457200" y="1200150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Graphs and graph theory can be used to model: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Computer networks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Internet with solid fill">
            <a:extLst>
              <a:ext uri="{FF2B5EF4-FFF2-40B4-BE49-F238E27FC236}">
                <a16:creationId xmlns:a16="http://schemas.microsoft.com/office/drawing/2014/main" id="{039E77C3-2FBB-4098-A611-1F9E16487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8800" y="3729288"/>
            <a:ext cx="914400" cy="91440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3A16670D-0236-4D67-AB01-8A9493639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3202" y="3314769"/>
            <a:ext cx="914400" cy="9144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30070CB-9856-40CE-A1C9-138FAB525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7999" y="2477701"/>
            <a:ext cx="914400" cy="914400"/>
          </a:xfrm>
          <a:prstGeom prst="rect">
            <a:avLst/>
          </a:prstGeom>
        </p:spPr>
      </p:pic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98D0E484-71D9-4BCF-B7E6-D3DCB26802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8802" y="2340901"/>
            <a:ext cx="914400" cy="914400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73AD4FC3-7299-4F7C-A895-9B8E03388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6500" y="4255059"/>
            <a:ext cx="914400" cy="914400"/>
          </a:xfrm>
          <a:prstGeom prst="rect">
            <a:avLst/>
          </a:prstGeom>
        </p:spPr>
      </p:pic>
      <p:pic>
        <p:nvPicPr>
          <p:cNvPr id="1026" name="Picture 2" descr="Globe Internet Icons - Free SVG &amp; PNG Globe Internet Images ...">
            <a:extLst>
              <a:ext uri="{FF2B5EF4-FFF2-40B4-BE49-F238E27FC236}">
                <a16:creationId xmlns:a16="http://schemas.microsoft.com/office/drawing/2014/main" id="{487ADF34-AE81-4DF2-A521-F87DA569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00" y="3400196"/>
            <a:ext cx="641398" cy="64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083DA0-1A17-4225-9A0D-48CA9CEB0274}"/>
              </a:ext>
            </a:extLst>
          </p:cNvPr>
          <p:cNvCxnSpPr>
            <a:stCxn id="1026" idx="1"/>
            <a:endCxn id="7" idx="2"/>
          </p:cNvCxnSpPr>
          <p:nvPr/>
        </p:nvCxnSpPr>
        <p:spPr>
          <a:xfrm flipH="1" flipV="1">
            <a:off x="3715199" y="3392101"/>
            <a:ext cx="831301" cy="328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8AF04B-B712-4ED9-89E6-C124A1714C0C}"/>
              </a:ext>
            </a:extLst>
          </p:cNvPr>
          <p:cNvCxnSpPr>
            <a:cxnSpLocks/>
            <a:stCxn id="1026" idx="1"/>
            <a:endCxn id="3" idx="3"/>
          </p:cNvCxnSpPr>
          <p:nvPr/>
        </p:nvCxnSpPr>
        <p:spPr>
          <a:xfrm flipH="1">
            <a:off x="3373200" y="3720895"/>
            <a:ext cx="1173300" cy="4655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BE2C-F17A-4DF3-92E4-BD30E922B498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5187898" y="3060667"/>
            <a:ext cx="698104" cy="660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FB2527-610E-446F-BBE4-538763DA2AEC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5187898" y="3720895"/>
            <a:ext cx="1307245" cy="126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BD546-4673-4414-ADE9-27CDECF3EE34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4867199" y="4041594"/>
            <a:ext cx="136501" cy="401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66EE6F-30BF-4CAD-9657-492BEDDA51C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72399" y="2857788"/>
            <a:ext cx="1339502" cy="77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99169F-E96A-425A-9FCC-BC7B4FBE4F73}"/>
              </a:ext>
            </a:extLst>
          </p:cNvPr>
          <p:cNvCxnSpPr>
            <a:cxnSpLocks/>
          </p:cNvCxnSpPr>
          <p:nvPr/>
        </p:nvCxnSpPr>
        <p:spPr>
          <a:xfrm flipH="1">
            <a:off x="2935648" y="3255301"/>
            <a:ext cx="657606" cy="6020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CFBEBB-5654-4340-9FF7-1C0A033CF5F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57993" y="4506889"/>
            <a:ext cx="1488507" cy="205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144C8-3CDB-45A1-9F22-9C51393648CD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5460900" y="4229169"/>
            <a:ext cx="1339502" cy="4830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7324D-3695-4708-B49A-D3E74DC2EBE4}"/>
              </a:ext>
            </a:extLst>
          </p:cNvPr>
          <p:cNvCxnSpPr>
            <a:cxnSpLocks/>
          </p:cNvCxnSpPr>
          <p:nvPr/>
        </p:nvCxnSpPr>
        <p:spPr>
          <a:xfrm flipH="1" flipV="1">
            <a:off x="5962185" y="3060667"/>
            <a:ext cx="780586" cy="4408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Cycle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381000" y="1085850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 ≥ 3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vertices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,⋯ 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 {v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,⋯ , {v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 {v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400300"/>
            <a:ext cx="560665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N-dimensional hypercube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381000" y="1085850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n-dimensional hypercube, or n-cube,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a graph with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representing all bit strings of length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there is 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between two vertices that differ in exactly one bit position.</a:t>
            </a:r>
            <a:endParaRPr sz="20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375" y="2298125"/>
            <a:ext cx="5197450" cy="20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Representation: Adjacency List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304800" y="1085850"/>
            <a:ext cx="8229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adjacency list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represent a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 with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multiple edges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specifying the vertices that are adjacent to each vertex of the graph.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800" y="2655750"/>
            <a:ext cx="2779900" cy="233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21"/>
          <p:cNvGraphicFramePr/>
          <p:nvPr/>
        </p:nvGraphicFramePr>
        <p:xfrm>
          <a:off x="37784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{C573E1DD-A226-4068-B005-F43E291ECDF0}</a:tableStyleId>
              </a:tblPr>
              <a:tblGrid>
                <a:gridCol w="11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7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adjacency list for a simple graph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vertex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Adjacent vertex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d,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c, 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Representation: Adjacency List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304800" y="1085850"/>
            <a:ext cx="8229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adjacency list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represent a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 with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multiple edges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specifying the vertices that are adjacent to each vertex of the graph.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39560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{C573E1DD-A226-4068-B005-F43E291ECDF0}</a:tableStyleId>
              </a:tblPr>
              <a:tblGrid>
                <a:gridCol w="11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adjacency list for a directed graph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vertex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Adjacent vertex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c, d,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c,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c, 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225" y="2407300"/>
            <a:ext cx="3425150" cy="25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304800" y="1085850"/>
            <a:ext cx="8531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Suppose that G = (V, E) is a simple graph where |V| = n. Arbitrarily list the vertices of G as v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 , v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adjacency matrix A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G, with respect to the listing of vertices, is the n × n zero-one matrix with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its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(i, j)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entry when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100" b="0" i="0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its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(i, j)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entry when they are not adjacent.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1250" y="2948600"/>
            <a:ext cx="2443578" cy="2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1325" y="2571750"/>
            <a:ext cx="2375651" cy="240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3048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matrices can also be used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represent graphs with loops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multiple edges.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adjacency matrix of the pseudograph shown here using the ordering of vertices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c, 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343" y="2409450"/>
            <a:ext cx="2512975" cy="25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350" y="2409450"/>
            <a:ext cx="3341025" cy="25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304800" y="1085850"/>
            <a:ext cx="861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is a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connected undirected graph with no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circuits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23283"/>
          <a:stretch/>
        </p:blipFill>
        <p:spPr>
          <a:xfrm>
            <a:off x="1919800" y="1599950"/>
            <a:ext cx="6596000" cy="26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2405250" y="4370125"/>
            <a:ext cx="80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907600" y="4370125"/>
            <a:ext cx="80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5184875" y="4370125"/>
            <a:ext cx="146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Tree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6682875" y="4370125"/>
            <a:ext cx="146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Tree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graph that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 no simple circuit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connected components in a forest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tree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150" y="1826325"/>
            <a:ext cx="7588029" cy="33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undirected graph is 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tree if and only if there is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simple path between any two of its vertices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5925" y="1834975"/>
            <a:ext cx="5779921" cy="3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304800" y="1085850"/>
            <a:ext cx="8610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rooted tree is a tree in which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vertex has been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designated as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every edge is directed away from the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unrooted tree can be converted into different rooted trees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one of the vertices is chosen as the root.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475" y="2717550"/>
            <a:ext cx="6980666" cy="2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Use case</a:t>
            </a:r>
            <a:endParaRPr dirty="0"/>
          </a:p>
        </p:txBody>
      </p:sp>
      <p:sp>
        <p:nvSpPr>
          <p:cNvPr id="31" name="Google Shape;31;p4"/>
          <p:cNvSpPr txBox="1"/>
          <p:nvPr/>
        </p:nvSpPr>
        <p:spPr>
          <a:xfrm>
            <a:off x="457200" y="1200150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Graphs and graph theory can be used to model: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Social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A4B85-C9E4-4B5B-8C7F-488B857E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50" y="2370876"/>
            <a:ext cx="2406150" cy="240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is a vertex of a rooted tree other than the root, the parent of v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unique vertex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such that there is a directed edge from u to v.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is a parent of v, v is called a child of u. Vertices with 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parent are called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siblings.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375" y="2409450"/>
            <a:ext cx="3103731" cy="2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4343400" y="2800350"/>
            <a:ext cx="2667000" cy="1200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of g: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Children of g: h,i,j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Sibling: b,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222025" y="1085850"/>
            <a:ext cx="8792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ancestors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vertex are the vertices on the path from the root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this vertex, excluding the vertex itself and including the root.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descendants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vertex v are those vertices that have v as an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4191000" y="2800350"/>
            <a:ext cx="2667000" cy="831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Ancestor j: g, a  descendant  j: l,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175" y="2134700"/>
            <a:ext cx="3501587" cy="30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304800" y="1085850"/>
            <a:ext cx="861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vertex of a rooted tree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no children is called a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Vertices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have children are called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vertices.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4191000" y="2800350"/>
            <a:ext cx="4953000" cy="1200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Leafs: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d, e, k, l, m, f,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internal nodes: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b, g, h, c, j,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600" y="1826725"/>
            <a:ext cx="3703407" cy="3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5972350" y="1094900"/>
            <a:ext cx="2671800" cy="35094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is B.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of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Children of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Siblings of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Ancestor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Descendant 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nodes: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75" y="1094900"/>
            <a:ext cx="5820000" cy="40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304800" y="1085850"/>
            <a:ext cx="861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vertex in a tree,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subtree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its root is 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tree consisting of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and its descendants and 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edges incident to these descendants.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057400"/>
            <a:ext cx="2680096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4343400" y="2743200"/>
            <a:ext cx="1905000" cy="1714500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Binary Tree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304800" y="1085850"/>
            <a:ext cx="8610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tree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ordered rooted where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internal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has at most two children.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an internal vertex of a binary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has two children, the first is called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child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second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child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tree rooted at the left child of a vertex is called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subtree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vertex, and the tree rooted at the right child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vertex is called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subtree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vertex.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7413" y="2717550"/>
            <a:ext cx="5845375" cy="23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M-ary Tree</a:t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rooted tree is called an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m-ary tree if every internal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has no more than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children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tree is called a full m-ary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if every internal vertex has exactly m children.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m-ary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= 2 is called a binary tree.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25" y="2452500"/>
            <a:ext cx="8352124" cy="22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3810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simple graph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is bipartite if V can be partitioned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disjoint subsets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edge connects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in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a vertex in V</a:t>
            </a:r>
            <a:r>
              <a:rPr lang="en-US" sz="20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other words, there are no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connect two vertices in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in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5313" y="2528150"/>
            <a:ext cx="4093375" cy="24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25" name="Google Shape;325;p37"/>
          <p:cNvSpPr txBox="1"/>
          <p:nvPr/>
        </p:nvSpPr>
        <p:spPr>
          <a:xfrm>
            <a:off x="3810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 = {A, C}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 = {B,D}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471" y="2571750"/>
            <a:ext cx="4748655" cy="24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304800" y="10858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that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bipartite.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325" y="1820410"/>
            <a:ext cx="2212621" cy="167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/>
        </p:nvSpPr>
        <p:spPr>
          <a:xfrm>
            <a:off x="371475" y="3804050"/>
            <a:ext cx="7848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can partition the vertex set into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{v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every edge of 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a vertex in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5375" y="1840588"/>
            <a:ext cx="3340850" cy="1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Use case</a:t>
            </a:r>
            <a:endParaRPr dirty="0"/>
          </a:p>
        </p:txBody>
      </p:sp>
      <p:sp>
        <p:nvSpPr>
          <p:cNvPr id="31" name="Google Shape;31;p4"/>
          <p:cNvSpPr txBox="1"/>
          <p:nvPr/>
        </p:nvSpPr>
        <p:spPr>
          <a:xfrm>
            <a:off x="457200" y="1200150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Graphs and graph theory can be used to model: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dirty="0">
                <a:solidFill>
                  <a:schemeClr val="dk1"/>
                </a:solidFill>
              </a:rPr>
              <a:t>Communications networks</a:t>
            </a:r>
            <a:endParaRPr lang="en-US" dirty="0"/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B563B463-3849-4167-8BEA-36E6657C3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9800" y="3330000"/>
            <a:ext cx="613350" cy="613350"/>
          </a:xfrm>
          <a:prstGeom prst="rect">
            <a:avLst/>
          </a:prstGeom>
        </p:spPr>
      </p:pic>
      <p:pic>
        <p:nvPicPr>
          <p:cNvPr id="6" name="Graphic 5" descr="Female Profile with solid fill">
            <a:extLst>
              <a:ext uri="{FF2B5EF4-FFF2-40B4-BE49-F238E27FC236}">
                <a16:creationId xmlns:a16="http://schemas.microsoft.com/office/drawing/2014/main" id="{2B452ADB-54BC-40BB-BF90-1E4DE4CC5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0800" y="2748282"/>
            <a:ext cx="524700" cy="5247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947207A5-9B94-4743-9259-55212BD03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0550" y="3330000"/>
            <a:ext cx="613350" cy="61335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E5C755CB-F5A8-4E8A-B9E6-BD5212A2F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300" y="2436388"/>
            <a:ext cx="613350" cy="613350"/>
          </a:xfrm>
          <a:prstGeom prst="rect">
            <a:avLst/>
          </a:prstGeom>
        </p:spPr>
      </p:pic>
      <p:pic>
        <p:nvPicPr>
          <p:cNvPr id="15" name="Graphic 14" descr="Female Profile with solid fill">
            <a:extLst>
              <a:ext uri="{FF2B5EF4-FFF2-40B4-BE49-F238E27FC236}">
                <a16:creationId xmlns:a16="http://schemas.microsoft.com/office/drawing/2014/main" id="{187B990F-4BB4-40CA-95CB-5B4FB175E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8200" y="4197325"/>
            <a:ext cx="524700" cy="524700"/>
          </a:xfrm>
          <a:prstGeom prst="rect">
            <a:avLst/>
          </a:prstGeom>
        </p:spPr>
      </p:pic>
      <p:pic>
        <p:nvPicPr>
          <p:cNvPr id="16" name="Graphic 15" descr="Female Profile with solid fill">
            <a:extLst>
              <a:ext uri="{FF2B5EF4-FFF2-40B4-BE49-F238E27FC236}">
                <a16:creationId xmlns:a16="http://schemas.microsoft.com/office/drawing/2014/main" id="{BFFE40C3-E21D-4635-808F-916DBEF9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8200" y="2743063"/>
            <a:ext cx="524700" cy="524700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6814E88C-382C-44BD-922B-0479AD73D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300" y="4415350"/>
            <a:ext cx="613350" cy="613350"/>
          </a:xfrm>
          <a:prstGeom prst="rect">
            <a:avLst/>
          </a:prstGeom>
        </p:spPr>
      </p:pic>
      <p:pic>
        <p:nvPicPr>
          <p:cNvPr id="18" name="Graphic 17" descr="Female Profile with solid fill">
            <a:extLst>
              <a:ext uri="{FF2B5EF4-FFF2-40B4-BE49-F238E27FC236}">
                <a16:creationId xmlns:a16="http://schemas.microsoft.com/office/drawing/2014/main" id="{99413B89-0CAD-4589-9072-B0F859906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0800" y="4063362"/>
            <a:ext cx="524700" cy="5247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090141-0373-476D-85D2-102F4F1C262D}"/>
              </a:ext>
            </a:extLst>
          </p:cNvPr>
          <p:cNvCxnSpPr>
            <a:cxnSpLocks/>
          </p:cNvCxnSpPr>
          <p:nvPr/>
        </p:nvCxnSpPr>
        <p:spPr>
          <a:xfrm>
            <a:off x="3362400" y="3085688"/>
            <a:ext cx="1346400" cy="1240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3E87A4-3AD7-40E6-9D19-221BD72B81C1}"/>
              </a:ext>
            </a:extLst>
          </p:cNvPr>
          <p:cNvCxnSpPr>
            <a:cxnSpLocks/>
          </p:cNvCxnSpPr>
          <p:nvPr/>
        </p:nvCxnSpPr>
        <p:spPr>
          <a:xfrm flipV="1">
            <a:off x="3362400" y="3139376"/>
            <a:ext cx="1346400" cy="1123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7BDA01-9BF2-4265-B849-D2A0BB1906FD}"/>
              </a:ext>
            </a:extLst>
          </p:cNvPr>
          <p:cNvCxnSpPr>
            <a:cxnSpLocks/>
          </p:cNvCxnSpPr>
          <p:nvPr/>
        </p:nvCxnSpPr>
        <p:spPr>
          <a:xfrm flipV="1">
            <a:off x="4002975" y="2877026"/>
            <a:ext cx="0" cy="1711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98A0FE-CE43-471D-AA00-443BA1275F2A}"/>
              </a:ext>
            </a:extLst>
          </p:cNvPr>
          <p:cNvCxnSpPr>
            <a:cxnSpLocks/>
          </p:cNvCxnSpPr>
          <p:nvPr/>
        </p:nvCxnSpPr>
        <p:spPr>
          <a:xfrm flipH="1" flipV="1">
            <a:off x="3038400" y="3700888"/>
            <a:ext cx="1915200" cy="34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AF3EBF-F6F5-4283-BBB7-1F8EC9179C5F}"/>
              </a:ext>
            </a:extLst>
          </p:cNvPr>
          <p:cNvCxnSpPr>
            <a:cxnSpLocks/>
          </p:cNvCxnSpPr>
          <p:nvPr/>
        </p:nvCxnSpPr>
        <p:spPr>
          <a:xfrm flipV="1">
            <a:off x="3362400" y="2877026"/>
            <a:ext cx="452566" cy="237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7115FE-DA18-49ED-BA85-8E09EC1C2091}"/>
              </a:ext>
            </a:extLst>
          </p:cNvPr>
          <p:cNvCxnSpPr>
            <a:cxnSpLocks/>
          </p:cNvCxnSpPr>
          <p:nvPr/>
        </p:nvCxnSpPr>
        <p:spPr>
          <a:xfrm>
            <a:off x="4190985" y="2857788"/>
            <a:ext cx="448471" cy="18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AFB99D-F906-4E58-91E7-5F99E36B7D34}"/>
              </a:ext>
            </a:extLst>
          </p:cNvPr>
          <p:cNvCxnSpPr>
            <a:cxnSpLocks/>
          </p:cNvCxnSpPr>
          <p:nvPr/>
        </p:nvCxnSpPr>
        <p:spPr>
          <a:xfrm flipH="1">
            <a:off x="3113392" y="3114110"/>
            <a:ext cx="265469" cy="599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042967-8C1C-48A7-B877-1BC5A56671F1}"/>
              </a:ext>
            </a:extLst>
          </p:cNvPr>
          <p:cNvCxnSpPr>
            <a:cxnSpLocks/>
          </p:cNvCxnSpPr>
          <p:nvPr/>
        </p:nvCxnSpPr>
        <p:spPr>
          <a:xfrm flipH="1" flipV="1">
            <a:off x="3113392" y="3700888"/>
            <a:ext cx="246104" cy="570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A19F02-5D42-4280-AA11-57D9704AF126}"/>
              </a:ext>
            </a:extLst>
          </p:cNvPr>
          <p:cNvCxnSpPr>
            <a:cxnSpLocks/>
          </p:cNvCxnSpPr>
          <p:nvPr/>
        </p:nvCxnSpPr>
        <p:spPr>
          <a:xfrm flipH="1" flipV="1">
            <a:off x="3359496" y="4314238"/>
            <a:ext cx="643479" cy="273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4961B4-5310-443A-B2B9-5F3C42580B58}"/>
              </a:ext>
            </a:extLst>
          </p:cNvPr>
          <p:cNvCxnSpPr>
            <a:cxnSpLocks/>
          </p:cNvCxnSpPr>
          <p:nvPr/>
        </p:nvCxnSpPr>
        <p:spPr>
          <a:xfrm flipH="1">
            <a:off x="4097186" y="4314238"/>
            <a:ext cx="611614" cy="273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EA8FEBE-6E5F-48BF-AD8D-2FB00F18EB8E}"/>
              </a:ext>
            </a:extLst>
          </p:cNvPr>
          <p:cNvCxnSpPr>
            <a:cxnSpLocks/>
          </p:cNvCxnSpPr>
          <p:nvPr/>
        </p:nvCxnSpPr>
        <p:spPr>
          <a:xfrm flipH="1">
            <a:off x="4708800" y="3732544"/>
            <a:ext cx="177993" cy="581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DF7EAF6-A505-4799-BB67-744AADF573D8}"/>
              </a:ext>
            </a:extLst>
          </p:cNvPr>
          <p:cNvCxnSpPr>
            <a:cxnSpLocks/>
          </p:cNvCxnSpPr>
          <p:nvPr/>
        </p:nvCxnSpPr>
        <p:spPr>
          <a:xfrm>
            <a:off x="4721507" y="3157336"/>
            <a:ext cx="225246" cy="622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304800" y="10858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that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bipartite.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360775" y="2971800"/>
            <a:ext cx="7848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divide the vertex set of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two nonempty sets,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of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must contain two vertices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But in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vertex is connected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every other vertex. Therefore, the two vertices in the same partition are connected. Hence,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not bipartite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5925" y="1685925"/>
            <a:ext cx="2032152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Complete Bipartite Graph </a:t>
            </a:r>
            <a:endParaRPr/>
          </a:p>
        </p:txBody>
      </p:sp>
      <p:sp>
        <p:nvSpPr>
          <p:cNvPr id="353" name="Google Shape;353;p40"/>
          <p:cNvSpPr txBox="1"/>
          <p:nvPr/>
        </p:nvSpPr>
        <p:spPr>
          <a:xfrm>
            <a:off x="304800" y="1085850"/>
            <a:ext cx="82296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bipartite graph K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m,n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graph that has its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 set partitioned into two subsets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size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size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there is an edge from every vertex in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every vertex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Complete Bipartite Graph </a:t>
            </a:r>
            <a:endParaRPr/>
          </a:p>
        </p:txBody>
      </p:sp>
      <p:sp>
        <p:nvSpPr>
          <p:cNvPr id="360" name="Google Shape;360;p41"/>
          <p:cNvSpPr txBox="1"/>
          <p:nvPr/>
        </p:nvSpPr>
        <p:spPr>
          <a:xfrm>
            <a:off x="304800" y="10858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display four complete bipartite graphs here.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 rotWithShape="1">
          <a:blip r:embed="rId3">
            <a:alphaModFix/>
          </a:blip>
          <a:srcRect b="9697"/>
          <a:stretch/>
        </p:blipFill>
        <p:spPr>
          <a:xfrm>
            <a:off x="1094250" y="1635675"/>
            <a:ext cx="6650701" cy="32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304800" y="1085850"/>
            <a:ext cx="8503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subgraph of a graph G = (V,E) is a graph (W,F),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 ⊂ V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⊂ E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 of G is a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proper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subgraph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if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≠ G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000" y="3310425"/>
            <a:ext cx="3618309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 txBox="1"/>
          <p:nvPr/>
        </p:nvSpPr>
        <p:spPr>
          <a:xfrm>
            <a:off x="375050" y="2298275"/>
            <a:ext cx="47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one of its subgraphs.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4407600" y="2298275"/>
            <a:ext cx="47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subgraph induced by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 = {a,b,c,e}.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2475" y="3281850"/>
            <a:ext cx="3626644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Union of Graph</a:t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304800" y="1085850"/>
            <a:ext cx="8229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of two simple graphs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simple graph with vertex set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⋃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edge set E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⋃ E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union of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denoted by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⋃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000" y="3394650"/>
            <a:ext cx="5657849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Isomorphism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139300" y="1085850"/>
            <a:ext cx="87549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 graphs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G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isomorphic if there is a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one-to-one and onto function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from 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property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that a and b are adjacent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and only if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f(a) and f(b) are adjacent in G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for all a and b in 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Such 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is called an isomorphism. Two simple graphs that are not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isomorphic are called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isomorphic.</a:t>
            </a:r>
            <a:endParaRPr sz="20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one-to-one correspondence between vertices of the two graphs that preserves the adjacency relationship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292078"/>
            <a:ext cx="1223962" cy="167997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4"/>
          <p:cNvSpPr txBox="1"/>
          <p:nvPr/>
        </p:nvSpPr>
        <p:spPr>
          <a:xfrm>
            <a:off x="1906175" y="3204000"/>
            <a:ext cx="45720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the two graph isomorphic?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3870725" y="4250525"/>
            <a:ext cx="4926900" cy="831000"/>
          </a:xfrm>
          <a:prstGeom prst="rect">
            <a:avLst/>
          </a:prstGeom>
          <a:solidFill>
            <a:srgbClr val="01EA8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Isomorphism</a:t>
            </a:r>
            <a:endParaRPr/>
          </a:p>
        </p:txBody>
      </p:sp>
      <p:sp>
        <p:nvSpPr>
          <p:cNvPr id="397" name="Google Shape;397;p45"/>
          <p:cNvSpPr txBox="1"/>
          <p:nvPr/>
        </p:nvSpPr>
        <p:spPr>
          <a:xfrm>
            <a:off x="304800" y="1085850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graphs G1 and G2 are said to be isomorphic if −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number of components (vertices and edges) are same.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sequences of G1 and G2 are same.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971800"/>
            <a:ext cx="1428750" cy="196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5"/>
          <p:cNvSpPr txBox="1"/>
          <p:nvPr/>
        </p:nvSpPr>
        <p:spPr>
          <a:xfrm>
            <a:off x="2591975" y="2444700"/>
            <a:ext cx="457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the two graph isomorphic?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2643200" y="3220650"/>
            <a:ext cx="5179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G1 and G2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= 4, Edges = 4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sequences = 2,2,2,2.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Book References</a:t>
            </a:r>
            <a:endParaRPr/>
          </a:p>
        </p:txBody>
      </p:sp>
      <p:sp>
        <p:nvSpPr>
          <p:cNvPr id="407" name="Google Shape;407;p46"/>
          <p:cNvSpPr txBox="1"/>
          <p:nvPr/>
        </p:nvSpPr>
        <p:spPr>
          <a:xfrm>
            <a:off x="1217575" y="1112544"/>
            <a:ext cx="58329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10.1(Page 641)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◆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(1-10) (Page-649)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10.2(Page 651)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◆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(1-58) (Page-665)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10.3(Page 668)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◆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(1-18) (Page-675)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11.1(Page 745)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Char char="◆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(1-33) (Page-755)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>
            <a:spLocks noGrp="1"/>
          </p:cNvSpPr>
          <p:nvPr>
            <p:ph type="title"/>
          </p:nvPr>
        </p:nvSpPr>
        <p:spPr>
          <a:xfrm>
            <a:off x="0" y="177165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Use case</a:t>
            </a:r>
            <a:endParaRPr dirty="0"/>
          </a:p>
        </p:txBody>
      </p:sp>
      <p:sp>
        <p:nvSpPr>
          <p:cNvPr id="31" name="Google Shape;31;p4"/>
          <p:cNvSpPr txBox="1"/>
          <p:nvPr/>
        </p:nvSpPr>
        <p:spPr>
          <a:xfrm>
            <a:off x="457200" y="1200150"/>
            <a:ext cx="82296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Graphs and graph theory can be used to model: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Information networks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Software design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Transportation networks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Biological networks</a:t>
            </a:r>
          </a:p>
        </p:txBody>
      </p:sp>
    </p:spTree>
    <p:extLst>
      <p:ext uri="{BB962C8B-B14F-4D97-AF65-F5344CB8AC3E}">
        <p14:creationId xmlns:p14="http://schemas.microsoft.com/office/powerpoint/2010/main" val="237570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381000" y="1314450"/>
            <a:ext cx="8001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= (V, E)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a </a:t>
            </a:r>
            <a:r>
              <a:rPr lang="en-US" sz="2400" b="0" i="1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nonempty set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 of vertices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nodes) and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E of edges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Each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either one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two vertices associated with it, called its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endpoints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An edge is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said to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its endpoints.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1450" y="3288400"/>
            <a:ext cx="2235994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381000" y="1085850"/>
            <a:ext cx="80010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lang="en-US" sz="22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graph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2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connects two different vertices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two edges connect the same pair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vertices.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Multigraphs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have </a:t>
            </a:r>
            <a:r>
              <a:rPr lang="en-US" sz="22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edges connecting the same two </a:t>
            </a:r>
            <a:r>
              <a:rPr lang="en-U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When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different edges connect the vertices u and v, we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 that {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u,v} is an edge of multiplicity m.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 edge that connects a </a:t>
            </a:r>
            <a:r>
              <a:rPr lang="en-U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to itself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a </a:t>
            </a:r>
            <a:r>
              <a:rPr lang="en-US" sz="22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</a:t>
            </a:r>
            <a:r>
              <a:rPr lang="en-US" sz="22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pseudograph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include loops, as well as multiple edges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the same pair of vertices.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775" y="1535225"/>
            <a:ext cx="800100" cy="4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4912" y="3248944"/>
            <a:ext cx="1248965" cy="75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381000" y="1085850"/>
            <a:ext cx="80010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graph (or digraph)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= (V, E)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nonempty set V of vertices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nodes) and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E of directed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arcs). Each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associated with an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ordered pair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vertices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directed edge associated with the ordered pair (u,v) is said 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u and end at v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Remark: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Graphs where the endpoints of an edge are not ordered are said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undirected graphs.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2375" y="2507682"/>
            <a:ext cx="2701275" cy="14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381000" y="1085850"/>
            <a:ext cx="66348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directed graph has no loops and no multiple edges.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multigraph may have multiple directed edges.</a:t>
            </a: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there are 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directed edges from the vertex u to the</a:t>
            </a: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v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that 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(u,v)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edge of multiplicity 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multiplicity of (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?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and the multiplicity of (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b,c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?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0650" y="1325125"/>
            <a:ext cx="1728788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9875" y="3460650"/>
            <a:ext cx="18669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3685550" y="3885375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4632713" y="4203450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3092</Words>
  <Application>Microsoft Office PowerPoint</Application>
  <PresentationFormat>On-screen Show (16:9)</PresentationFormat>
  <Paragraphs>358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Impact</vt:lpstr>
      <vt:lpstr>Times New Roman</vt:lpstr>
      <vt:lpstr>1_NewsPrint</vt:lpstr>
      <vt:lpstr>PowerPoint Presentation</vt:lpstr>
      <vt:lpstr>Graph Use case</vt:lpstr>
      <vt:lpstr>Graph Use case</vt:lpstr>
      <vt:lpstr>Graph Use case</vt:lpstr>
      <vt:lpstr>Graph Use case</vt:lpstr>
      <vt:lpstr>Graph </vt:lpstr>
      <vt:lpstr>Terminology</vt:lpstr>
      <vt:lpstr>Directed graph</vt:lpstr>
      <vt:lpstr>Directed graph</vt:lpstr>
      <vt:lpstr>Directed graph</vt:lpstr>
      <vt:lpstr>Undirected graph</vt:lpstr>
      <vt:lpstr>Undirected graph</vt:lpstr>
      <vt:lpstr>Undirected graph</vt:lpstr>
      <vt:lpstr>Undirected graph</vt:lpstr>
      <vt:lpstr>Undirected graph</vt:lpstr>
      <vt:lpstr>Directed graph</vt:lpstr>
      <vt:lpstr>Directed graph</vt:lpstr>
      <vt:lpstr>Directed graph</vt:lpstr>
      <vt:lpstr>Complete graph</vt:lpstr>
      <vt:lpstr>A Cycle</vt:lpstr>
      <vt:lpstr>N-dimensional hypercube</vt:lpstr>
      <vt:lpstr>Representation: Adjacency List</vt:lpstr>
      <vt:lpstr>Representation: Adjacency List</vt:lpstr>
      <vt:lpstr>Adjacency Matrix</vt:lpstr>
      <vt:lpstr>Adjacency Matrix</vt:lpstr>
      <vt:lpstr>Tree</vt:lpstr>
      <vt:lpstr>Tree</vt:lpstr>
      <vt:lpstr>Tree</vt:lpstr>
      <vt:lpstr>Rooted Tree</vt:lpstr>
      <vt:lpstr>Rooted Tree Terminology</vt:lpstr>
      <vt:lpstr>Rooted Tree Terminology</vt:lpstr>
      <vt:lpstr>Rooted Tree Terminology</vt:lpstr>
      <vt:lpstr>Rooted Tree Terminology</vt:lpstr>
      <vt:lpstr>Rooted Tree Terminology</vt:lpstr>
      <vt:lpstr>Binary Tree</vt:lpstr>
      <vt:lpstr>M-ary Tree</vt:lpstr>
      <vt:lpstr>Bipartite Graph </vt:lpstr>
      <vt:lpstr>Bipartite Graph </vt:lpstr>
      <vt:lpstr>Bipartite Graph </vt:lpstr>
      <vt:lpstr>Bipartite Graph </vt:lpstr>
      <vt:lpstr>Complete Bipartite Graph </vt:lpstr>
      <vt:lpstr>Complete Bipartite Graph </vt:lpstr>
      <vt:lpstr>Subgraph</vt:lpstr>
      <vt:lpstr>Union of Graph</vt:lpstr>
      <vt:lpstr>Graph Isomorphism</vt:lpstr>
      <vt:lpstr>Graph Isomorphism</vt:lpstr>
      <vt:lpstr>Book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Abrar Hasan</cp:lastModifiedBy>
  <cp:revision>1</cp:revision>
  <dcterms:modified xsi:type="dcterms:W3CDTF">2024-11-24T17:17:25Z</dcterms:modified>
</cp:coreProperties>
</file>