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  <p:sldMasterId id="2147483650" r:id="rId2"/>
  </p:sldMasterIdLst>
  <p:notesMasterIdLst>
    <p:notesMasterId r:id="rId5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9144000" cy="6858000" type="screen4x3"/>
  <p:notesSz cx="7315200" cy="9601200"/>
  <p:embeddedFontLst>
    <p:embeddedFont>
      <p:font typeface="Helvetica Neue" panose="020B0604020202020204" charset="0"/>
      <p:regular r:id="rId60"/>
      <p:bold r:id="rId61"/>
      <p:italic r:id="rId62"/>
      <p:boldItalic r:id="rId63"/>
    </p:embeddedFont>
    <p:embeddedFont>
      <p:font typeface="Impact" panose="020B0806030902050204" pitchFamily="3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4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89" name="Google Shape;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98" name="Google Shape;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06" name="Google Shape;1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13" name="Google Shape;1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20" name="Google Shape;1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127" name="Google Shape;1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135" name="Google Shape;1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142" name="Google Shape;1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149" name="Google Shape;1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156" name="Google Shape;1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29" name="Google Shape;2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" name="Google Shape;30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168" name="Google Shape;1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182" name="Google Shape;1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189" name="Google Shape;18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196" name="Google Shape;19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203" name="Google Shape;2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210" name="Google Shape;21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240" name="Google Shape;2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247" name="Google Shape;2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254" name="Google Shape;25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261" name="Google Shape;26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268" name="Google Shape;26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275" name="Google Shape;2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282" name="Google Shape;28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3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289" name="Google Shape;28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297" name="Google Shape;2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3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305" name="Google Shape;30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45" name="Google Shape;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313" name="Google Shape;31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321" name="Google Shape;32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4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329" name="Google Shape;32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337" name="Google Shape;33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4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/>
          </a:p>
        </p:txBody>
      </p:sp>
      <p:sp>
        <p:nvSpPr>
          <p:cNvPr id="344" name="Google Shape;34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4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351" name="Google Shape;35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4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358" name="Google Shape;35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4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365" name="Google Shape;36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4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372" name="Google Shape;37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4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380" name="Google Shape;38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4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52" name="Google Shape;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387" name="Google Shape;38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/>
          </a:p>
        </p:txBody>
      </p:sp>
      <p:sp>
        <p:nvSpPr>
          <p:cNvPr id="394" name="Google Shape;39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5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  <p:sp>
        <p:nvSpPr>
          <p:cNvPr id="401" name="Google Shape;40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5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/>
          </a:p>
        </p:txBody>
      </p:sp>
      <p:sp>
        <p:nvSpPr>
          <p:cNvPr id="408" name="Google Shape;40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5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  <p:sp>
        <p:nvSpPr>
          <p:cNvPr id="415" name="Google Shape;41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5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/>
          </a:p>
        </p:txBody>
      </p:sp>
      <p:sp>
        <p:nvSpPr>
          <p:cNvPr id="422" name="Google Shape;42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5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59" name="Google Shape;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66" name="Google Shape;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80" name="Google Shape;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1325562"/>
            <a:ext cx="9144000" cy="46037"/>
          </a:xfrm>
          <a:prstGeom prst="rect">
            <a:avLst/>
          </a:prstGeom>
          <a:solidFill>
            <a:srgbClr val="018952"/>
          </a:solidFill>
          <a:ln w="22225" cap="flat" cmpd="sng">
            <a:solidFill>
              <a:srgbClr val="0189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8610600" y="6400800"/>
            <a:ext cx="5334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3716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Basic Discrete Structure : </a:t>
            </a:r>
            <a:r>
              <a:rPr lang="en-US" sz="4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0" y="2725737"/>
            <a:ext cx="9144000" cy="221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1" u="non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lang="en-US" sz="24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7-8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0189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Image of subset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81000" y="1447800"/>
            <a:ext cx="85344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f be a function from set A to set B and let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be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subset of A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image of S is a subset of B that consists of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of the elements of S. We denote the image of S by f(S),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f(S) = { f(s) | s ϵ S }.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57200" y="5334000"/>
            <a:ext cx="8153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 and f: 1 → c, 2 → a, 3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S = {1,3} then image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f(S) =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{c}</a:t>
            </a:r>
            <a:endParaRPr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3048000"/>
            <a:ext cx="48196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Injective function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81000" y="1447800"/>
            <a:ext cx="85344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function f is said to be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one-to-one,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injective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if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only if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</a:t>
            </a:r>
            <a:r>
              <a:rPr lang="en-US" sz="2000" b="0" i="0" u="none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= f(X</a:t>
            </a:r>
            <a:r>
              <a:rPr lang="en-US" sz="2000" b="0" i="0" u="none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implies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lang="en-US" sz="2000" b="0" i="0" u="none" baseline="-25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x, y in the domain of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 A function is said to be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injection if it is one-to-one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sz="20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for which 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element of the range of the 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exactly 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-US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element of the domain</a:t>
            </a:r>
            <a: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3810000"/>
            <a:ext cx="628650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Injective function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381000" y="1447800"/>
            <a:ext cx="85344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→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3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Is f one to one?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Injective function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381000" y="1447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→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3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one to one? 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No, it is not one-to-one 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f(1) = f(3) = c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≠  3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Let g : Z →Z, 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g one-to-one?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Injective function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381000" y="1447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2 →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3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one to one? 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No, it is not one-to-one 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f(1) = f(3) = c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≠  3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 Let g : Z →Z, 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g is one-to-one?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g(a) = g(b), </a:t>
            </a:r>
            <a:r>
              <a:rPr lang="en-US" sz="2400" b="0" i="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i.e., 2a - 1 = 2b - 1 =&gt; 2a = 2b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= b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Surjective function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381000" y="1447800"/>
            <a:ext cx="85344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from A to B is called onto, or surjective, if and only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every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there is an element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such that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 co-domain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are covered</a:t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3352800"/>
            <a:ext cx="48958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Surjective function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81000" y="1447800"/>
            <a:ext cx="85344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Is f an onto?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Surjective function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81000" y="1447800"/>
            <a:ext cx="85344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an onto?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is not onto, since b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has no pre-image.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{0,1,2,3,4,5,6,7,8,9}, B = {0,1,2}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h: A →  B as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h(x) = x mod 3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h an onto function?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Surjective function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81000" y="1447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an onto?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 is not onto, since b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ϵ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 has no pre-image.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{0,1,2,3,4,5,6,7,8,9}, B = {0,1,2}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h: A →  B as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h(x) = x mod 3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h an onto function?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 is onto since a pre-image of 0 is 6, a pre-image of 1 is 4, a pre-image of 2 is 8.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81000" y="1828800"/>
            <a:ext cx="85344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is called a bijection if it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 one-to one and onto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0" y="5005387"/>
            <a:ext cx="3657600" cy="185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819400"/>
            <a:ext cx="41751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3600" y="4989512"/>
            <a:ext cx="3429000" cy="186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3429000" y="6519862"/>
            <a:ext cx="990600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172200" y="6553200"/>
            <a:ext cx="22860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to one and onto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381000" y="1447800"/>
            <a:ext cx="85344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function from A to B, denoted f 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→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assignment of </a:t>
            </a:r>
            <a:r>
              <a:rPr lang="en-US" sz="2400" b="0" i="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exactly one element of B to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2400" b="0" i="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 element of 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write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denote the assignment of b to an element a of A by the function 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3352800"/>
            <a:ext cx="46005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381000" y="1828800"/>
            <a:ext cx="85344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f a bijection?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381000" y="1828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Define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f is a bijection? Yes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is both one-to-one and onto.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Note: Let f be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 from a set A to itself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A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finite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 is one-to-one if and only if f is onto.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This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true if A an infinite set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Define 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Z →  Z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f(z) = 2 * z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 is one-to-one but not onto (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has no pre-image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381000" y="1828800"/>
            <a:ext cx="85344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g : W →  W (whole numbers), where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g(n) = [n/2] (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floor function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0 → [0/2] = [0]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[1/2] = [1/2]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[2/2] = [1]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[3/2] = [3/2]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bijection?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 g is onto but not 1-1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(g(0) = g(1) = 0 however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 ≠ 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81000" y="1828800"/>
            <a:ext cx="85344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 Let f be a function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f: A → A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set A to itself,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 is finite. Then f is one-to-one if and only if f is onto.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is finite and f is one-to-one (injective)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f an onto function (surjection)?.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381000" y="1828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 be a function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f: A → A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a set A to itself,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 is finite. Then f is one-to-one if and only if f is onto.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 A is finite and f is one-to-one (injective)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f an onto function (surjection)?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element points to exactly one element.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Injection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assures they are different.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 we have |A| different elements A points to. Since f: A →  A the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co-domain is covered </a:t>
            </a: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the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is also a surjection (and a bijection)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 A is finite and f is an onto function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function one-to-one?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381000" y="1828800"/>
            <a:ext cx="8534400" cy="3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Theorem: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f be a function f: A → A from a set A to itself,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 is finite. Then f is one-to-one if and only if f is onto.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 A is finite and f is an onto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Is the function one-to-one?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Every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 maps to exactly one element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elements in A are covered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Thus the mapping must be one-to one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381000" y="1828800"/>
            <a:ext cx="85344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Theorem. Let f be a function from a set A to itself, where A is finite. Then f is one-to-one if and only if f is onto.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note the above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true when A is an infinite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 : Z →  Z, where f(z) = 2 * z.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 is one-to-one but not onto.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has no pre-image.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on Real Number</a:t>
            </a:r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533400" y="15240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g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= 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² - 2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 R → R?</a:t>
            </a:r>
            <a:endParaRPr/>
          </a:p>
        </p:txBody>
      </p:sp>
      <p:pic>
        <p:nvPicPr>
          <p:cNvPr id="221" name="Google Shape;221;p30" descr="C:\Users\smtareeq\Desktop\no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057400"/>
            <a:ext cx="3784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on Real Number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762000" y="5657850"/>
            <a:ext cx="77724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Values less than -2 on the 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-axis are never used.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it one to one?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533400" y="15240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g 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= 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² - 2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onto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 R → R?</a:t>
            </a:r>
            <a:endParaRPr/>
          </a:p>
        </p:txBody>
      </p:sp>
      <p:pic>
        <p:nvPicPr>
          <p:cNvPr id="229" name="Google Shape;229;p31" descr="C:\Users\smtareeq\Desktop\no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0800" y="2057400"/>
            <a:ext cx="37846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on Real Number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533400" y="5657850"/>
            <a:ext cx="7696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Values less than -2 on the 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-axis are never used.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it one to one?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No,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 value of x for each y value</a:t>
            </a:r>
            <a:endParaRPr/>
          </a:p>
        </p:txBody>
      </p:sp>
      <p:sp>
        <p:nvSpPr>
          <p:cNvPr id="236" name="Google Shape;236;p32"/>
          <p:cNvSpPr txBox="1"/>
          <p:nvPr/>
        </p:nvSpPr>
        <p:spPr>
          <a:xfrm>
            <a:off x="533400" y="15240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 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² - 2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onto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 R → R?</a:t>
            </a:r>
            <a:endParaRPr/>
          </a:p>
        </p:txBody>
      </p:sp>
      <p:pic>
        <p:nvPicPr>
          <p:cNvPr id="237" name="Google Shape;237;p32" descr="C:\Users\smtareeq\Desktop\no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2209800"/>
            <a:ext cx="3276600" cy="310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381000" y="1447800"/>
            <a:ext cx="85344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and B be two sets. A function from A to B, denoted f 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→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 assignment of </a:t>
            </a:r>
            <a:r>
              <a:rPr lang="en-US" sz="2400" b="0" i="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exactly one element of B to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2400" b="0" i="0" u="none">
                <a:solidFill>
                  <a:srgbClr val="018952"/>
                </a:solidFill>
                <a:latin typeface="Arial"/>
                <a:ea typeface="Arial"/>
                <a:cs typeface="Arial"/>
                <a:sym typeface="Arial"/>
              </a:rPr>
              <a:t> element of 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We write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denote the assignment of b to an element a of A by the function 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733800"/>
            <a:ext cx="52292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Function on Real Number</a:t>
            </a:r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f1 and f2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functions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(reals). 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f1 + f2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f1 * f2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also functions from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to R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defined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(f1 + f2)(x) = f1(x) + f2(x)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(f1 * f2)(x) = f1(x) * f2(x).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f1(x) = x - 1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f2(x) =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(f1 + f2)(x) =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+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(f1 * f2)(x) =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 x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+ x - 1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Increasing and Decreasing Function</a:t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2286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whose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 and codomain are subsets of real numbers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strictly increasing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&gt; f(y)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 the domain of f.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f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decreasing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&lt; f(y)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x and y are in the domain of 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Is it increasing 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Increasing and Decreasing Function</a:t>
            </a:r>
            <a:endParaRPr/>
          </a:p>
        </p:txBody>
      </p:sp>
      <p:sp>
        <p:nvSpPr>
          <p:cNvPr id="258" name="Google Shape;258;p35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whose domain and codomain are subsets of real numbers is strictly increasing 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&gt; f(y)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 the domain of f.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f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decreasing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&lt; f(y)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x and y are in the domain of 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Is it increasing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x&gt;y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2x &gt; 2y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subsequently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2x-1 &gt; 2y-1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increasing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Increasing and Decreasing Function</a:t>
            </a:r>
            <a:endParaRPr/>
          </a:p>
        </p:txBody>
      </p:sp>
      <p:sp>
        <p:nvSpPr>
          <p:cNvPr id="265" name="Google Shape;265;p36"/>
          <p:cNvSpPr txBox="1"/>
          <p:nvPr/>
        </p:nvSpPr>
        <p:spPr>
          <a:xfrm>
            <a:off x="228600" y="15240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whose domain and codomain are subsets of real numbers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increasing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&gt; f(y)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 the domain of f.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f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decreasing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&lt; f(y)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x and y are in the domain of 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Strictly increasing and strictly decreasing functions are one-to-one.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Increasing and Decreasing Function</a:t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whose domain and codomain are subsets of real numbers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increasing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f(x) &gt; f(y)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whenever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 the domain of f.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f is called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 decreasing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f(x) &lt; f(y) whenever  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&gt; y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x and y are in the domain of 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Strictly increasing and strictly decreasing functions are one-to-one.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One-to-one function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function is one-to-one if and only if     f(x)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f(y), whenever x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≠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Identity function</a:t>
            </a:r>
            <a:endParaRPr/>
          </a:p>
        </p:txBody>
      </p:sp>
      <p:sp>
        <p:nvSpPr>
          <p:cNvPr id="279" name="Google Shape;279;p38"/>
          <p:cNvSpPr txBox="1"/>
          <p:nvPr/>
        </p:nvSpPr>
        <p:spPr>
          <a:xfrm>
            <a:off x="2286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be a set. The identity function on A is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A → A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(x) = 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(1) = 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Identity function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228600" y="15240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A be a set. The identity function on A is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A → A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(x) = 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(1)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(2) =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(3) = 3.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Bijective Function</a:t>
            </a:r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228600" y="1524000"/>
            <a:ext cx="86868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A function f is called a bijection if it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one-to one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onto.</a:t>
            </a:r>
            <a:endParaRPr/>
          </a:p>
        </p:txBody>
      </p:sp>
      <p:pic>
        <p:nvPicPr>
          <p:cNvPr id="294" name="Google Shape;29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971800"/>
            <a:ext cx="402907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01" name="Google Shape;301;p41"/>
          <p:cNvSpPr txBox="1"/>
          <p:nvPr/>
        </p:nvSpPr>
        <p:spPr>
          <a:xfrm>
            <a:off x="228600" y="15240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f be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bijection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set A to set B.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inverse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 of 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function that assigns to an element b from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unique element a in A such that f(a) = b.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inverse function of f is denoted by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Hence,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(b) = 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If the inverse function of f exists, f is called invertible.</a:t>
            </a: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4419600"/>
            <a:ext cx="66389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09" name="Google Shape;309;p42"/>
          <p:cNvSpPr txBox="1"/>
          <p:nvPr/>
        </p:nvSpPr>
        <p:spPr>
          <a:xfrm>
            <a:off x="228600" y="1524000"/>
            <a:ext cx="86868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f is not a bijection then it is not possible to define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function of f.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one-to-one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310" name="Google Shape;31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4038600"/>
            <a:ext cx="67532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Representing Function</a:t>
            </a:r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81000" y="1447800"/>
            <a:ext cx="8534400" cy="477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functions: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Explicitly state the assignments in between elements of the two sets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Compactly by a formula. (using ‘standard’ functions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= {1,2,3}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Assume f is defined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f a function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Yes.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f(1)=c, f(2)=a, f(3)=c. each element of A is assigned an element from B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17" name="Google Shape;317;p43"/>
          <p:cNvSpPr txBox="1"/>
          <p:nvPr/>
        </p:nvSpPr>
        <p:spPr>
          <a:xfrm>
            <a:off x="228600" y="1524000"/>
            <a:ext cx="8686800" cy="304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f is not a bijection then it is not possible to define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function of f.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one-to-one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 function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One element of B is mapped to two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elements.</a:t>
            </a:r>
            <a:endParaRPr/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4667250"/>
            <a:ext cx="67532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25" name="Google Shape;325;p44"/>
          <p:cNvSpPr txBox="1"/>
          <p:nvPr/>
        </p:nvSpPr>
        <p:spPr>
          <a:xfrm>
            <a:off x="228600" y="1524000"/>
            <a:ext cx="86868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f is not a bijection then it is not possible to define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function of f.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onto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343400"/>
            <a:ext cx="67437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33" name="Google Shape;333;p45"/>
          <p:cNvSpPr txBox="1"/>
          <p:nvPr/>
        </p:nvSpPr>
        <p:spPr>
          <a:xfrm>
            <a:off x="228600" y="1524000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if f is not a bijection then it is not possible to define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function of f.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onto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Inverse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 function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One element of B is not assigned any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in A.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343400"/>
            <a:ext cx="67437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41" name="Google Shape;341;p46"/>
          <p:cNvSpPr txBox="1"/>
          <p:nvPr/>
        </p:nvSpPr>
        <p:spPr>
          <a:xfrm>
            <a:off x="2286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the identity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= 1 		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(1) =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 = 2 		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(2) =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= 3 		i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(3) =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Therefore, the inverse function of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i</a:t>
            </a:r>
            <a:r>
              <a:rPr lang="en-US" sz="2400" b="0" i="0" u="none" baseline="-25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48" name="Google Shape;348;p47"/>
          <p:cNvSpPr txBox="1"/>
          <p:nvPr/>
        </p:nvSpPr>
        <p:spPr>
          <a:xfrm>
            <a:off x="228600" y="1524000"/>
            <a:ext cx="8686800" cy="157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is the inverse function g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55" name="Google Shape;355;p48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inverse function g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to determine the inverse: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2x - 1 	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+ 1 = 2x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=&gt;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(y+1)/2 =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g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(y) = x= (y+1)/2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the correctness of inverse: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g(3) = 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62" name="Google Shape;362;p49"/>
          <p:cNvSpPr txBox="1"/>
          <p:nvPr/>
        </p:nvSpPr>
        <p:spPr>
          <a:xfrm>
            <a:off x="228600" y="1524000"/>
            <a:ext cx="86868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inverse function g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to determine the inverse: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2x - 1 	=&gt; y + 1 = 2x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=&gt; (y+1)/2 =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g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(y) = x= (y+1)/2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the correctness of inverse: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g(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2*3 - 1 =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Inverse Function</a:t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>
            <a:off x="228600" y="1524000"/>
            <a:ext cx="86868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g : R → R, where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g(x) = 2x - 1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inverse function g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 to determine the inverse: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2x - 1 	=&gt; y + 1 = 2x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=&gt; (y+1)/2 =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g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(y) = x= (y+1)/2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the correctness of inverse: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g(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2*3 - 1 =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(5+1)/2 =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376" name="Google Shape;376;p51"/>
          <p:cNvSpPr txBox="1"/>
          <p:nvPr/>
        </p:nvSpPr>
        <p:spPr>
          <a:xfrm>
            <a:off x="228600" y="1524000"/>
            <a:ext cx="8686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f be a function from set A to set B and let g be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from set B to set C. The composition of the functions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denoted by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O f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defined by 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(g O f)(a) = g(f(a)).</a:t>
            </a:r>
            <a:endParaRPr/>
          </a:p>
        </p:txBody>
      </p:sp>
      <p:pic>
        <p:nvPicPr>
          <p:cNvPr id="377" name="Google Shape;37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191000"/>
            <a:ext cx="62484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228600" y="1524000"/>
            <a:ext cx="86868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{a,b,c,d}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: A → A, 		f: A →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→3 			1 →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→1 			2 →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→2 			3 → 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Representing Function</a:t>
            </a:r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381000" y="1447800"/>
            <a:ext cx="8534400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functions: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Explicitly state the assignments in between elements of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Compactly by a formula. (using ‘standard’ functions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Assume g is defined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→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g a function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391" name="Google Shape;391;p53"/>
          <p:cNvSpPr txBox="1"/>
          <p:nvPr/>
        </p:nvSpPr>
        <p:spPr>
          <a:xfrm>
            <a:off x="228600" y="1524000"/>
            <a:ext cx="86868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1: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{a,b,c,d}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: A → A, 		f: A →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→3 			1 →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→1 			2 →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→2 			3 → 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O f : A → B: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→ d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2 → b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3 → a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398" name="Google Shape;398;p54"/>
          <p:cNvSpPr txBox="1"/>
          <p:nvPr/>
        </p:nvSpPr>
        <p:spPr>
          <a:xfrm>
            <a:off x="228600" y="1524000"/>
            <a:ext cx="86868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f and g be two functions from Z to Z, where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f(x) = 2x 	and 	g(x) =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 O g : Z →  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 O g)(x) 	= f(g(x))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f( x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= 2(x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 O f : Z →  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(g O f)(x) 	=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405" name="Google Shape;405;p55"/>
          <p:cNvSpPr txBox="1"/>
          <p:nvPr/>
        </p:nvSpPr>
        <p:spPr>
          <a:xfrm>
            <a:off x="228600" y="1524000"/>
            <a:ext cx="8686800" cy="526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f and g be two functions from Z to Z, where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f(x) = 2x 	and 	g(x) = x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 O g : Z →  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 O g)(x) 	= f(g(x))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 f( x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= 2(x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g O f : Z →  Z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(g O f)(x) 	= g(f(x))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= g(2x)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= 4x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412" name="Google Shape;412;p56"/>
          <p:cNvSpPr txBox="1"/>
          <p:nvPr/>
        </p:nvSpPr>
        <p:spPr>
          <a:xfrm>
            <a:off x="228600" y="1524000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3: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(f O f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)(x) = x and (f </a:t>
            </a:r>
            <a:r>
              <a:rPr lang="en-US" sz="2400" b="0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f)(x) = x, for all x.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f : R → R, where f(x) = 2x – 1 and 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(x) = (x+1)/2.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 O f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)(x)		= f(f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f( (x+1)/2 )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2( (x+1)/2 ) - 1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(x+1) - 1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Composition of Function</a:t>
            </a:r>
            <a:endParaRPr/>
          </a:p>
        </p:txBody>
      </p:sp>
      <p:sp>
        <p:nvSpPr>
          <p:cNvPr id="419" name="Google Shape;419;p57"/>
          <p:cNvSpPr txBox="1"/>
          <p:nvPr/>
        </p:nvSpPr>
        <p:spPr>
          <a:xfrm>
            <a:off x="228600" y="1349375"/>
            <a:ext cx="8686800" cy="550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3: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(f O f</a:t>
            </a:r>
            <a:r>
              <a:rPr lang="en-US" sz="2400" b="1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)(x) = x and (f </a:t>
            </a:r>
            <a:r>
              <a:rPr lang="en-US" sz="2400" b="1" i="0" u="none" baseline="30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f)(x) = x, for all x.</a:t>
            </a: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f :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→ R, where f(x) = 2x – 1 and f </a:t>
            </a:r>
            <a:r>
              <a:rPr lang="en-US" sz="24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(x) = (x+1)/2.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(f O f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)(x)		= f(f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f( (x+1)/2 )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2( (x+1)/2 ) - 1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(x+1) - 1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baseline="30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f)(x) 		= 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(f(x))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f </a:t>
            </a:r>
            <a:r>
              <a:rPr lang="en-US" sz="24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( 2x - 1 )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(2x)/2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= x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Some Function</a:t>
            </a:r>
            <a:endParaRPr/>
          </a:p>
        </p:txBody>
      </p:sp>
      <p:sp>
        <p:nvSpPr>
          <p:cNvPr id="426" name="Google Shape;426;p58"/>
          <p:cNvSpPr txBox="1"/>
          <p:nvPr/>
        </p:nvSpPr>
        <p:spPr>
          <a:xfrm>
            <a:off x="228600" y="1349375"/>
            <a:ext cx="8686800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floor function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assigns a real number x the largest integer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less than or equal to x. The floor function is denoted by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ceiling function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assigns to the real number x the smallest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that is greater than or equal to x. The ceiling function is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important functions: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Factorials: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n! = n(n-1)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1! = 1</a:t>
            </a:r>
            <a:endParaRPr/>
          </a:p>
        </p:txBody>
      </p:sp>
      <p:pic>
        <p:nvPicPr>
          <p:cNvPr id="427" name="Google Shape;42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514600"/>
            <a:ext cx="56197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5000" y="3657600"/>
            <a:ext cx="581025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>
            <a:spLocks noGrp="1"/>
          </p:cNvSpPr>
          <p:nvPr>
            <p:ph type="title"/>
          </p:nvPr>
        </p:nvSpPr>
        <p:spPr>
          <a:xfrm>
            <a:off x="0" y="2362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Representing Function</a:t>
            </a: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381000" y="1447800"/>
            <a:ext cx="8534400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functions: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Explicitly state the assignments in between elements of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Compactly by a formula. (using ‘standard’ functions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• Assume g is defined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→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3 → 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g a function 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since g(1) is assigned both c and b.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Representing Function</a:t>
            </a:r>
            <a:endParaRPr/>
          </a:p>
        </p:txBody>
      </p:sp>
      <p:sp>
        <p:nvSpPr>
          <p:cNvPr id="70" name="Google Shape;70;p10"/>
          <p:cNvSpPr txBox="1"/>
          <p:nvPr/>
        </p:nvSpPr>
        <p:spPr>
          <a:xfrm>
            <a:off x="381000" y="1447800"/>
            <a:ext cx="8534400" cy="5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Representations of functions: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Explicitly state the assignments in between elements of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sets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Compactly by a formula. (using ‘standard’ functions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3: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 = {0,1,2,3,4,5,6,7,8,9}, B = {0,1,2}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Define h: A → B as: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h(x) = x mod 3.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(the result is the remainder after the division by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Assignments: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0 →0 	3 → 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1	 4 → 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2 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Notation of Set</a:t>
            </a:r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381000" y="1447800"/>
            <a:ext cx="8534400" cy="538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Definitions: Let f be a function from A to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We say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 and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codomain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If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f(a) = b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the image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and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is a pre-image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The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 is the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all images of elements of A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Also, if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is a function from A to B, we say f maps A to B.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Let A = {1,2,3} and B =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Assume f is defined as: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→  c, 2 →  a, 3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image of 1?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1 → c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is the image of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What is the pre-image of a?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2 →  a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is a pre-image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Domain of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 {1,2,3}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Codomain of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 {a,b,c}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{a,c}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Image of subset</a:t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381000" y="1447800"/>
            <a:ext cx="85344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Let f be a function from set A to set B and let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be 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subset of A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The image of S is a subset of B that consists of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of the elements of S. We denote the image of S by f(S),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f(S) = { f(s) | s ϵ S }.</a:t>
            </a:r>
            <a:endParaRPr/>
          </a:p>
        </p:txBody>
      </p:sp>
      <p:sp>
        <p:nvSpPr>
          <p:cNvPr id="85" name="Google Shape;85;p12"/>
          <p:cNvSpPr txBox="1"/>
          <p:nvPr/>
        </p:nvSpPr>
        <p:spPr>
          <a:xfrm>
            <a:off x="457200" y="5334000"/>
            <a:ext cx="8153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= {1,2,3}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B = {a,b,c} and f: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 → c, 2 → a, 3 → 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Let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= {1,3}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image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f(S) = </a:t>
            </a:r>
            <a:r>
              <a:rPr lang="en-US" sz="2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3048000"/>
            <a:ext cx="48196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sPrint">
  <a:themeElements>
    <a:clrScheme name="NewsPrint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4591</Words>
  <Application>Microsoft Office PowerPoint</Application>
  <PresentationFormat>On-screen Show (4:3)</PresentationFormat>
  <Paragraphs>586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Impact</vt:lpstr>
      <vt:lpstr>Helvetica Neue</vt:lpstr>
      <vt:lpstr>Times New Roman</vt:lpstr>
      <vt:lpstr>Arial</vt:lpstr>
      <vt:lpstr>1_NewsPrint</vt:lpstr>
      <vt:lpstr>NewsPrint</vt:lpstr>
      <vt:lpstr>Basic Discrete Structure : Function </vt:lpstr>
      <vt:lpstr>Function</vt:lpstr>
      <vt:lpstr>Function</vt:lpstr>
      <vt:lpstr>Representing Function</vt:lpstr>
      <vt:lpstr>Representing Function</vt:lpstr>
      <vt:lpstr>Representing Function</vt:lpstr>
      <vt:lpstr>Representing Function</vt:lpstr>
      <vt:lpstr>Notation of Set</vt:lpstr>
      <vt:lpstr>Image of subset</vt:lpstr>
      <vt:lpstr>Image of subset</vt:lpstr>
      <vt:lpstr>Injective function</vt:lpstr>
      <vt:lpstr>Injective function</vt:lpstr>
      <vt:lpstr>Injective function</vt:lpstr>
      <vt:lpstr>Injective function</vt:lpstr>
      <vt:lpstr>Surjective function</vt:lpstr>
      <vt:lpstr>Surjective function</vt:lpstr>
      <vt:lpstr>Surjective function</vt:lpstr>
      <vt:lpstr>Surjective function</vt:lpstr>
      <vt:lpstr>Bijective function</vt:lpstr>
      <vt:lpstr>Bijective function</vt:lpstr>
      <vt:lpstr>Bijective function</vt:lpstr>
      <vt:lpstr>Bijective function</vt:lpstr>
      <vt:lpstr>Bijective function</vt:lpstr>
      <vt:lpstr>Bijective function</vt:lpstr>
      <vt:lpstr>Bijective function</vt:lpstr>
      <vt:lpstr>Bijective function</vt:lpstr>
      <vt:lpstr>Function on Real Number</vt:lpstr>
      <vt:lpstr>Function on Real Number</vt:lpstr>
      <vt:lpstr>Function on Real Number</vt:lpstr>
      <vt:lpstr>Function on Real Number</vt:lpstr>
      <vt:lpstr>Increasing and Decreasing Function</vt:lpstr>
      <vt:lpstr>Increasing and Decreasing Function</vt:lpstr>
      <vt:lpstr>Increasing and Decreasing Function</vt:lpstr>
      <vt:lpstr>Increasing and Decreasing Function</vt:lpstr>
      <vt:lpstr>Identity function</vt:lpstr>
      <vt:lpstr>Identity function</vt:lpstr>
      <vt:lpstr>Bijective Function</vt:lpstr>
      <vt:lpstr>Inverse Function</vt:lpstr>
      <vt:lpstr>Inverse Function</vt:lpstr>
      <vt:lpstr>Inverse Function</vt:lpstr>
      <vt:lpstr>Inverse Function</vt:lpstr>
      <vt:lpstr>Inverse Function</vt:lpstr>
      <vt:lpstr>Inverse Function</vt:lpstr>
      <vt:lpstr>Inverse Function</vt:lpstr>
      <vt:lpstr>Inverse Function</vt:lpstr>
      <vt:lpstr>Inverse Function</vt:lpstr>
      <vt:lpstr>Inverse Function</vt:lpstr>
      <vt:lpstr>Composition of Function</vt:lpstr>
      <vt:lpstr>Composition of Function</vt:lpstr>
      <vt:lpstr>Composition of Function</vt:lpstr>
      <vt:lpstr>Composition of Function</vt:lpstr>
      <vt:lpstr>Composition of Function</vt:lpstr>
      <vt:lpstr>Composition of Function</vt:lpstr>
      <vt:lpstr>Composition of Function</vt:lpstr>
      <vt:lpstr>Some Function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Discrete Structure : Function </dc:title>
  <cp:lastModifiedBy>Abrar Hasan</cp:lastModifiedBy>
  <cp:revision>1</cp:revision>
  <dcterms:modified xsi:type="dcterms:W3CDTF">2024-10-13T17:02:08Z</dcterms:modified>
</cp:coreProperties>
</file>