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4" r:id="rId20"/>
    <p:sldId id="285" r:id="rId21"/>
    <p:sldId id="273" r:id="rId22"/>
    <p:sldId id="274" r:id="rId23"/>
    <p:sldId id="275" r:id="rId24"/>
    <p:sldId id="276" r:id="rId25"/>
    <p:sldId id="286" r:id="rId26"/>
    <p:sldId id="287" r:id="rId27"/>
    <p:sldId id="277" r:id="rId28"/>
    <p:sldId id="288" r:id="rId29"/>
    <p:sldId id="289" r:id="rId30"/>
    <p:sldId id="290" r:id="rId31"/>
    <p:sldId id="291" r:id="rId32"/>
    <p:sldId id="283" r:id="rId33"/>
  </p:sldIdLst>
  <p:sldSz cx="9144000" cy="6858000" type="screen4x3"/>
  <p:notesSz cx="7315200" cy="9601200"/>
  <p:embeddedFontLs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Impact" panose="020B0806030902050204" pitchFamily="3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868EED-0B38-4551-AF7C-A215EF2C6906}">
  <a:tblStyle styleId="{A5868EED-0B38-4551-AF7C-A215EF2C6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85" name="Google Shape;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95" name="Google Shape;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03" name="Google Shape;1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13" name="Google Shape;1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3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9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8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09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88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414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6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165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57" name="Google Shape;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71" name="Google Shape;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78" name="Google Shape;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0" y="4114800"/>
            <a:ext cx="9144000" cy="184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sz="2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</a:t>
            </a:r>
            <a:endParaRPr sz="2400" b="0" i="0" u="none">
              <a:solidFill>
                <a:srgbClr val="0189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Universal Quantifier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81000" y="14478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Defn: The universal quantification of P(x) is the proposition: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 is true for all values of x in the </a:t>
            </a:r>
            <a:r>
              <a:rPr lang="en-US" sz="2400" b="0" i="1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domain of discourse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           denotes the universal quantification of P(x), and is expressed as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every x, P(x).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denote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truth value of             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universe of discourse of x is all real numbers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Since every number x is greater than itself minus 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Therefore,                is true.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2590800"/>
            <a:ext cx="9906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4419600"/>
            <a:ext cx="9906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6248400"/>
            <a:ext cx="9906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Universally Quantified Statement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81000" y="1506537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 logic lets us make statements about groups of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Universally quantified statement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CSE-major(x)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Translation: “if x is a CSE-major then x is a student”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Translation: “(For all people it holds that) if a person is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CSE-major then s/he is a student.”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Proposition: yes.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12" y="4648200"/>
            <a:ext cx="5614987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Existential Quantifier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The existential quantification of P(x) is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exists an element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domain (universe)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discourse 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such that P(x) is true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notation: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T(x) denote x &gt; 5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x is from Real numbers.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truth value of           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Since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&gt; 5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true. Therefore, it is true that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4800600"/>
            <a:ext cx="9652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8400" y="3200400"/>
            <a:ext cx="1628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0" y="5791200"/>
            <a:ext cx="14478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Quantified statements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about groups of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CSE-NSU-graduate (x) ˄ Honor-student(x)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 “x is a CSE-GUB-graduate and x is an honor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Proposition: no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 “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person who is a CSE-GUB-graduate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who is also an honor student.”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Proposition: ? yes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4648200"/>
            <a:ext cx="67722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 with Quantifier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28600" y="16002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All NSU students are smart.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of discourse of x are NSU students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universe of discourse 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(all students):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universe of discourse 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429000"/>
            <a:ext cx="18097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50" y="4953000"/>
            <a:ext cx="4951412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6019800"/>
            <a:ext cx="7312025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 with Quantifier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228600" y="1600200"/>
            <a:ext cx="8610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Someone at GUB is smart.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of discourse are all GUB affiliates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universe of discourse 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62" y="3429000"/>
            <a:ext cx="1749425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4953000"/>
            <a:ext cx="4684712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 with Quantifier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04800" y="13716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two predicates S(x) and P(x)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 statements typically tie with implications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All S(x) is P(x)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           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 S(x) is P(x)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                    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 statements typically tie with conjunctions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Some S(x) is P(x)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     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Some S(x) is not P(x)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14600"/>
            <a:ext cx="2624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3581400"/>
            <a:ext cx="28654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5105400"/>
            <a:ext cx="24130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6172200"/>
            <a:ext cx="26543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Nested Quantifier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04800" y="16002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quantifier may be necessary to capture the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 of a statement in the predicate logic.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real number has its corresponding negative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Assume: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real number is denoted as x and its negative as 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predicate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denotes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“x + y =0”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 we can write: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172200"/>
            <a:ext cx="20669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Nested Quantifier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04800" y="1600200"/>
            <a:ext cx="83058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Everybody is somebody’s 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represent "x is a friend of y".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∀𝑥 represent "for all x".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∃𝑦 represent "there exists y".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E579F-0087-46ED-9AF1-F647E03D217A}"/>
              </a:ext>
            </a:extLst>
          </p:cNvPr>
          <p:cNvSpPr txBox="1"/>
          <p:nvPr/>
        </p:nvSpPr>
        <p:spPr>
          <a:xfrm>
            <a:off x="2281238" y="4948971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∀</a:t>
            </a:r>
            <a:r>
              <a:rPr lang="en-US" sz="2800" dirty="0" err="1"/>
              <a:t>x∃yF</a:t>
            </a:r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069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Nested Quantifier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42900" y="1609725"/>
            <a:ext cx="866775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fool some people all the 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  <a:p>
            <a:pPr lvl="2"/>
            <a:r>
              <a:rPr lang="en-US" sz="2400" dirty="0"/>
              <a:t>∃x ∀t (person(x)∧time(t)⇒</a:t>
            </a:r>
            <a:r>
              <a:rPr lang="en-US" sz="2400" dirty="0" err="1"/>
              <a:t>can_be_fooled</a:t>
            </a:r>
            <a:r>
              <a:rPr lang="en-US" sz="2400" dirty="0"/>
              <a:t>(</a:t>
            </a:r>
            <a:r>
              <a:rPr lang="en-US" sz="2400" dirty="0" err="1"/>
              <a:t>x,t</a:t>
            </a:r>
            <a:r>
              <a:rPr lang="en-US" sz="2400" dirty="0"/>
              <a:t>))</a:t>
            </a:r>
            <a:endParaRPr lang="en-US" sz="24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You can fool all people all the 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∀x ∀t (person(x)∧time(t)⇒can−be−fooled(</a:t>
            </a:r>
            <a:r>
              <a:rPr lang="en-US" sz="2400" dirty="0" err="1"/>
              <a:t>x,t</a:t>
            </a:r>
            <a:r>
              <a:rPr lang="en-US" sz="2400" dirty="0"/>
              <a:t>))</a:t>
            </a:r>
            <a:endParaRPr lang="en-US" sz="24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You can fool all people some of the 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∀x ∃t (person(x)∧time(t)⇒can−be−fooled(</a:t>
            </a:r>
            <a:r>
              <a:rPr lang="en-US" sz="2400" dirty="0" err="1"/>
              <a:t>x,t</a:t>
            </a:r>
            <a:r>
              <a:rPr lang="en-US" sz="2400" dirty="0"/>
              <a:t>))</a:t>
            </a: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 of Propositional Logic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81000" y="1447800"/>
            <a:ext cx="83058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ropositional logic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world is described in terms of elementary propositions and their logical combinations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Elementary statements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 to objects, their properties and relations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these are not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explicitly represented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propositional logic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Hasan is a NSU student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Hasan                 	- 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NSU student 		-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property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 and properties are hidden in the statement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not possible to reason about them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Order of Quantifier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04800" y="16002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nested quantifiers matters if quantifiers are of different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F(x,y)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denotes “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is a friend of 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Translates to: Everybody is a friend of somebody.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And: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Translates to: There is someone who is friend of everyone.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meaning of the two is different.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937" y="3733800"/>
            <a:ext cx="1884362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75" y="4876800"/>
            <a:ext cx="1949450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Order of Quantifier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04800" y="1447800"/>
            <a:ext cx="86106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nested quantifiers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matter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quantifiers are of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For all x and y, if x is a parent of y then y is a child of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Parent(x,y) denotes “x is a parent of y”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Child(x,y) denotes “x is a child of y”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Two equivalent ways to represent the statement: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5181600"/>
            <a:ext cx="4811712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5715000"/>
            <a:ext cx="481171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Negation of quantifiers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04800" y="1600200"/>
            <a:ext cx="8610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statement: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Nothing is perfect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     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way to express the same meaning: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Everything is imperfect.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                            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equivalent to </a:t>
            </a:r>
            <a:endParaRPr dirty="0"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876800"/>
            <a:ext cx="1314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8400" y="3810000"/>
            <a:ext cx="2171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48768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38400" y="2362200"/>
            <a:ext cx="21145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Negation of quantifiers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304800" y="16002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DeMorgan Laws for quantifiers</a:t>
            </a:r>
            <a:endParaRPr/>
          </a:p>
        </p:txBody>
      </p:sp>
      <p:graphicFrame>
        <p:nvGraphicFramePr>
          <p:cNvPr id="193" name="Google Shape;193;p24"/>
          <p:cNvGraphicFramePr/>
          <p:nvPr/>
        </p:nvGraphicFramePr>
        <p:xfrm>
          <a:off x="1066800" y="3276600"/>
          <a:ext cx="6324600" cy="2057400"/>
        </p:xfrm>
        <a:graphic>
          <a:graphicData uri="http://schemas.openxmlformats.org/drawingml/2006/table">
            <a:tbl>
              <a:tblPr>
                <a:noFill/>
                <a:tableStyleId>{A5868EED-0B38-4551-AF7C-A215EF2C6906}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Equivalent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4038600"/>
            <a:ext cx="1314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40386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57400" y="48006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6375" y="4800600"/>
            <a:ext cx="13144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Negation of quantifiers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D7F40-7EDE-44BC-ABE1-4535F7BADA38}"/>
              </a:ext>
            </a:extLst>
          </p:cNvPr>
          <p:cNvSpPr txBox="1"/>
          <p:nvPr/>
        </p:nvSpPr>
        <p:spPr>
          <a:xfrm>
            <a:off x="452438" y="1686668"/>
            <a:ext cx="2643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¬∃ f(x) = ∀ ¬f(x)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20F4A-80FF-4C42-8E3C-74B1E82CDEE1}"/>
              </a:ext>
            </a:extLst>
          </p:cNvPr>
          <p:cNvSpPr txBox="1"/>
          <p:nvPr/>
        </p:nvSpPr>
        <p:spPr>
          <a:xfrm>
            <a:off x="566737" y="2448457"/>
            <a:ext cx="7596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does not exist a person who is perfect.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C52F8-3397-4837-A27A-F409FA5C31A0}"/>
              </a:ext>
            </a:extLst>
          </p:cNvPr>
          <p:cNvSpPr txBox="1"/>
          <p:nvPr/>
        </p:nvSpPr>
        <p:spPr>
          <a:xfrm>
            <a:off x="1547813" y="3064250"/>
            <a:ext cx="4581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¬∃x perfect(x)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AB325-B7C8-4471-93D5-D9BE3AE672A5}"/>
              </a:ext>
            </a:extLst>
          </p:cNvPr>
          <p:cNvSpPr txBox="1"/>
          <p:nvPr/>
        </p:nvSpPr>
        <p:spPr>
          <a:xfrm>
            <a:off x="671513" y="3947879"/>
            <a:ext cx="4581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people are not perfect.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27277-D6CF-442C-B5E3-FF40B321365B}"/>
              </a:ext>
            </a:extLst>
          </p:cNvPr>
          <p:cNvSpPr txBox="1"/>
          <p:nvPr/>
        </p:nvSpPr>
        <p:spPr>
          <a:xfrm>
            <a:off x="1871663" y="4709667"/>
            <a:ext cx="4581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∀</a:t>
            </a:r>
            <a:r>
              <a:rPr lang="en-US" sz="2400" dirty="0" err="1"/>
              <a:t>x¬perfect</a:t>
            </a:r>
            <a:r>
              <a:rPr lang="en-US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62841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Negation of quantifiers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D7F40-7EDE-44BC-ABE1-4535F7BADA38}"/>
              </a:ext>
            </a:extLst>
          </p:cNvPr>
          <p:cNvSpPr txBox="1"/>
          <p:nvPr/>
        </p:nvSpPr>
        <p:spPr>
          <a:xfrm>
            <a:off x="452438" y="1686668"/>
            <a:ext cx="4700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∃¬f(x) = ¬∀ f(x)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36AC-FD2C-4F18-AAD8-A879A1FA0D16}"/>
              </a:ext>
            </a:extLst>
          </p:cNvPr>
          <p:cNvSpPr txBox="1"/>
          <p:nvPr/>
        </p:nvSpPr>
        <p:spPr>
          <a:xfrm>
            <a:off x="452439" y="2951947"/>
            <a:ext cx="86248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exists a person who is not honest.</a:t>
            </a:r>
          </a:p>
          <a:p>
            <a:endParaRPr lang="en-US" sz="2400" dirty="0"/>
          </a:p>
          <a:p>
            <a:r>
              <a:rPr lang="en-US" sz="2400" dirty="0"/>
              <a:t>Symbolically: ∃𝑥 ¬ℎ𝑜𝑛𝑒𝑠𝑡(𝑥) </a:t>
            </a:r>
          </a:p>
          <a:p>
            <a:endParaRPr lang="en-US" sz="2400" dirty="0"/>
          </a:p>
          <a:p>
            <a:r>
              <a:rPr lang="en-US" sz="2400" dirty="0"/>
              <a:t>This is equivalent to: "It is not true that all people are honest.</a:t>
            </a:r>
          </a:p>
          <a:p>
            <a:endParaRPr lang="en-US" sz="2400" dirty="0"/>
          </a:p>
          <a:p>
            <a:r>
              <a:rPr lang="en-US" sz="2400" dirty="0"/>
              <a:t>Symbolically: ¬∀𝑥 ℎ𝑜𝑛𝑒𝑠𝑡(𝑥)</a:t>
            </a:r>
          </a:p>
        </p:txBody>
      </p:sp>
    </p:spTree>
    <p:extLst>
      <p:ext uri="{BB962C8B-B14F-4D97-AF65-F5344CB8AC3E}">
        <p14:creationId xmlns:p14="http://schemas.microsoft.com/office/powerpoint/2010/main" val="185348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04800" y="1600200"/>
            <a:ext cx="8610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inference: logically valid inference patterns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Content Placeholder 4" descr="Capture.PNG">
            <a:extLst>
              <a:ext uri="{FF2B5EF4-FFF2-40B4-BE49-F238E27FC236}">
                <a16:creationId xmlns:a16="http://schemas.microsoft.com/office/drawing/2014/main" id="{E1F3E63E-3516-4FB6-844B-51DED187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2335213"/>
            <a:ext cx="7664450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5725" y="1552575"/>
            <a:ext cx="86106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/>
              <a:t>Addition ( ∨ Introduction)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If p is true,     then 𝑝∨𝑞 is true, </a:t>
            </a:r>
            <a:endParaRPr sz="280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FC716-26A3-4BD8-9B7B-96B0BBEE9D9A}"/>
              </a:ext>
            </a:extLst>
          </p:cNvPr>
          <p:cNvSpPr txBox="1"/>
          <p:nvPr/>
        </p:nvSpPr>
        <p:spPr>
          <a:xfrm>
            <a:off x="440531" y="4021693"/>
            <a:ext cx="8255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Premise: 𝑝="It is raining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Conclusion: 𝑝∨𝑞  ="It is raining or the sun is shining</a:t>
            </a:r>
          </a:p>
        </p:txBody>
      </p:sp>
    </p:spTree>
    <p:extLst>
      <p:ext uri="{BB962C8B-B14F-4D97-AF65-F5344CB8AC3E}">
        <p14:creationId xmlns:p14="http://schemas.microsoft.com/office/powerpoint/2010/main" val="10589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5725" y="1552575"/>
            <a:ext cx="8610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Simplification ( ∧ Elimination)</a:t>
            </a:r>
            <a:endParaRPr sz="240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FC716-26A3-4BD8-9B7B-96B0BBEE9D9A}"/>
              </a:ext>
            </a:extLst>
          </p:cNvPr>
          <p:cNvSpPr txBox="1"/>
          <p:nvPr/>
        </p:nvSpPr>
        <p:spPr>
          <a:xfrm>
            <a:off x="440531" y="4021693"/>
            <a:ext cx="8255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Premise: 𝑝="It is raining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Conclusion: 𝑝∨𝑞  ="It is raining or the sun is shining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CD852-62A3-47B6-8EB0-49ACC0A959C8}"/>
              </a:ext>
            </a:extLst>
          </p:cNvPr>
          <p:cNvSpPr txBox="1"/>
          <p:nvPr/>
        </p:nvSpPr>
        <p:spPr>
          <a:xfrm>
            <a:off x="440531" y="2436763"/>
            <a:ext cx="7684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err="1"/>
              <a:t>p∧q</a:t>
            </a:r>
            <a:r>
              <a:rPr lang="en-US" sz="2000" dirty="0"/>
              <a:t> is true, then p is true</a:t>
            </a:r>
          </a:p>
        </p:txBody>
      </p:sp>
    </p:spTree>
    <p:extLst>
      <p:ext uri="{BB962C8B-B14F-4D97-AF65-F5344CB8AC3E}">
        <p14:creationId xmlns:p14="http://schemas.microsoft.com/office/powerpoint/2010/main" val="236380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486A6-6768-496C-9BCF-1C0BEBD8368A}"/>
              </a:ext>
            </a:extLst>
          </p:cNvPr>
          <p:cNvSpPr txBox="1"/>
          <p:nvPr/>
        </p:nvSpPr>
        <p:spPr>
          <a:xfrm>
            <a:off x="500063" y="1722537"/>
            <a:ext cx="4581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Hypothetical Syllogism (Chain Rule)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A46B-A7F3-493D-855E-019BA9033272}"/>
              </a:ext>
            </a:extLst>
          </p:cNvPr>
          <p:cNvSpPr txBox="1"/>
          <p:nvPr/>
        </p:nvSpPr>
        <p:spPr>
          <a:xfrm>
            <a:off x="338137" y="2331364"/>
            <a:ext cx="82248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𝑝→𝑞 and 𝑞→𝑟 are both true, </a:t>
            </a:r>
          </a:p>
          <a:p>
            <a:endParaRPr lang="en-US" sz="2800" dirty="0"/>
          </a:p>
          <a:p>
            <a:r>
              <a:rPr lang="en-US" sz="2800" dirty="0"/>
              <a:t>then  𝑝→𝑟  is true.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7D351-0A7E-4A60-A4FB-0907F85649B8}"/>
              </a:ext>
            </a:extLst>
          </p:cNvPr>
          <p:cNvSpPr txBox="1"/>
          <p:nvPr/>
        </p:nvSpPr>
        <p:spPr>
          <a:xfrm>
            <a:off x="338137" y="4087001"/>
            <a:ext cx="77390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Premise 1:  𝑝→𝑞 = "If it rains, the streets will be wet”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Premise 2: 𝑞→𝑟= "If the streets are wet, driving will be dangerous.”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Conclusion: 𝑝→𝑟="If it rains, driving will be dangerous”</a:t>
            </a:r>
          </a:p>
        </p:txBody>
      </p:sp>
    </p:spTree>
    <p:extLst>
      <p:ext uri="{BB962C8B-B14F-4D97-AF65-F5344CB8AC3E}">
        <p14:creationId xmlns:p14="http://schemas.microsoft.com/office/powerpoint/2010/main" val="22070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 of Propositional Logic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381000" y="14478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that must be repeated for many objects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Hasan is a CSE GUB graduate then Hasan has passed CSE105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Hasan is a CSE GUB graduate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Hasan has passed CSE105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make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with variables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is a CSE GUB graduate then x has passed CSE105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a CSE GUB graduate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has passed CSE105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486A6-6768-496C-9BCF-1C0BEBD8368A}"/>
              </a:ext>
            </a:extLst>
          </p:cNvPr>
          <p:cNvSpPr txBox="1"/>
          <p:nvPr/>
        </p:nvSpPr>
        <p:spPr>
          <a:xfrm>
            <a:off x="195262" y="1551087"/>
            <a:ext cx="7405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Disjunctive Syllogism ( ∨ Elimination)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888F8-8036-4F79-8CCB-55B3370736C4}"/>
              </a:ext>
            </a:extLst>
          </p:cNvPr>
          <p:cNvSpPr txBox="1"/>
          <p:nvPr/>
        </p:nvSpPr>
        <p:spPr>
          <a:xfrm>
            <a:off x="309562" y="2269778"/>
            <a:ext cx="883443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err="1"/>
              <a:t>p∨q</a:t>
            </a:r>
            <a:r>
              <a:rPr lang="en-US" sz="2000" dirty="0"/>
              <a:t> is true and </a:t>
            </a:r>
            <a:r>
              <a:rPr lang="en-US" sz="2000" b="1" dirty="0"/>
              <a:t>¬𝑝  </a:t>
            </a:r>
            <a:r>
              <a:rPr lang="en-US" sz="2000" dirty="0"/>
              <a:t>is true, then </a:t>
            </a:r>
            <a:r>
              <a:rPr lang="en-US" sz="2000" b="1" dirty="0"/>
              <a:t>q</a:t>
            </a:r>
            <a:r>
              <a:rPr lang="en-US" sz="2000" dirty="0"/>
              <a:t> is true.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endParaRPr lang="en-US" sz="2000" dirty="0"/>
          </a:p>
          <a:p>
            <a:r>
              <a:rPr lang="en-US" sz="2000" dirty="0"/>
              <a:t>Premise 1: </a:t>
            </a:r>
            <a:r>
              <a:rPr lang="en-US" sz="2000" b="1" dirty="0"/>
              <a:t>𝑝∨𝑞</a:t>
            </a:r>
            <a:r>
              <a:rPr lang="en-US" sz="2000" dirty="0"/>
              <a:t>="Either it is raining or the sun is shining.“</a:t>
            </a:r>
          </a:p>
          <a:p>
            <a:endParaRPr lang="en-US" sz="2000" dirty="0"/>
          </a:p>
          <a:p>
            <a:r>
              <a:rPr lang="en-US" sz="2000" dirty="0" err="1"/>
              <a:t>p</a:t>
            </a:r>
            <a:r>
              <a:rPr lang="en-US" sz="2800" dirty="0" err="1"/>
              <a:t>∨</a:t>
            </a:r>
            <a:r>
              <a:rPr lang="en-US" sz="2000" dirty="0" err="1"/>
              <a:t>q</a:t>
            </a:r>
            <a:r>
              <a:rPr lang="en-US" sz="2000" dirty="0"/>
              <a:t>=   "Either it is raining or the sun is shining.“</a:t>
            </a:r>
          </a:p>
          <a:p>
            <a:endParaRPr lang="en-US" sz="2000" dirty="0"/>
          </a:p>
          <a:p>
            <a:r>
              <a:rPr lang="en-US" sz="2000" dirty="0"/>
              <a:t>Premise 2:  </a:t>
            </a:r>
            <a:r>
              <a:rPr lang="en-US" sz="2000" b="1" dirty="0"/>
              <a:t>¬𝑝</a:t>
            </a:r>
            <a:r>
              <a:rPr lang="en-US" sz="2000" dirty="0"/>
              <a:t>="It is not raining.</a:t>
            </a:r>
          </a:p>
          <a:p>
            <a:endParaRPr lang="en-US" sz="2000" dirty="0"/>
          </a:p>
          <a:p>
            <a:r>
              <a:rPr lang="en-US" sz="2000" dirty="0"/>
              <a:t>"Conclusion: 𝑞="The sun is shining</a:t>
            </a:r>
          </a:p>
        </p:txBody>
      </p:sp>
    </p:spTree>
    <p:extLst>
      <p:ext uri="{BB962C8B-B14F-4D97-AF65-F5344CB8AC3E}">
        <p14:creationId xmlns:p14="http://schemas.microsoft.com/office/powerpoint/2010/main" val="2292351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 of Propositional Logic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that define the property of the group of objects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CSE graduates graduate with honors.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make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with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quantifiers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 quantifier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–the property is satisfied by all members of the group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 quantifier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at least one member of the group satisfy the property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Predicate Logic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81000" y="1447800"/>
            <a:ext cx="86106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Remedies the limitations of the propositional logic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Explicitly models objects and their properties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Allows to make statements with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variables and quantify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building blocks of the predicate logic: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–models a specific object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“Hasan”, “Khulna”, “7”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represents object of specific type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(defined by the </a:t>
            </a: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universe of discourse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x, 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(universe of discourse can be people, students, 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Represents properties of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(car23),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(x),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(John,Ann)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Assigning value to Predicate 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81000" y="1447800"/>
            <a:ext cx="8610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Represents properties of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predicate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 assigns a value true or false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each x depending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whether the property holds or not for 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is a prime number (universe of discourse is integers)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truth values of: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P(2)	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P(3) 	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P(4) 	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P(5) 	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statements P(2), P(3), P(4), P(5) are propositions.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proposition?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Many substitutions are possible.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Assigning value to Predicate  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381000" y="14478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 can have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arguments which represent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 between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Q(x,y)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denote ‘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x+5 &gt;y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Is Q(x,y) a proposition?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Is Q(3,7) a proposition?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What is the truth value of: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Q(3,7) 	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Q(1,6) 	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Q(3,y)          may be T or F.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proposition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Predicate is not proposition 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381000" y="1447800"/>
            <a:ext cx="8610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statement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 is not a proposition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many objects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applied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same as in propositional logic 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But the difference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predicate logic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allows us to explicitly manipulate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substitute for the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Predicate logic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permits quantified sentences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variables are substituted for statements about the group of objects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Quantified Statements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 logic lets us to make statements about groups of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To do this we use special quantified expressions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quantified statements: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‘ all CSE GUB graduates have to pass CSE 105”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 is true for all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‘Some CSE GUB students graduate with honor.’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 is true for some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1991</Words>
  <Application>Microsoft Office PowerPoint</Application>
  <PresentationFormat>On-screen Show (4:3)</PresentationFormat>
  <Paragraphs>369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Helvetica Neue</vt:lpstr>
      <vt:lpstr>Impact</vt:lpstr>
      <vt:lpstr>Times New Roman</vt:lpstr>
      <vt:lpstr>1_NewsPrint</vt:lpstr>
      <vt:lpstr>NewsPrint</vt:lpstr>
      <vt:lpstr>Logic</vt:lpstr>
      <vt:lpstr>Limitation of Propositional Logic</vt:lpstr>
      <vt:lpstr>Limitation of Propositional Logic</vt:lpstr>
      <vt:lpstr>Limitation of Propositional Logic</vt:lpstr>
      <vt:lpstr>Predicate Logic</vt:lpstr>
      <vt:lpstr>Assigning value to Predicate </vt:lpstr>
      <vt:lpstr>Assigning value to Predicate  </vt:lpstr>
      <vt:lpstr>Predicate is not proposition </vt:lpstr>
      <vt:lpstr>Quantified Statements</vt:lpstr>
      <vt:lpstr>Universal Quantifier</vt:lpstr>
      <vt:lpstr>Universally Quantified Statement</vt:lpstr>
      <vt:lpstr>Existential Quantifier</vt:lpstr>
      <vt:lpstr>Quantified statements</vt:lpstr>
      <vt:lpstr>Translation with Quantifier</vt:lpstr>
      <vt:lpstr>Translation with Quantifier</vt:lpstr>
      <vt:lpstr>Translation with Quantifier</vt:lpstr>
      <vt:lpstr>Nested Quantifier</vt:lpstr>
      <vt:lpstr>Nested Quantifier</vt:lpstr>
      <vt:lpstr>Nested Quantifier</vt:lpstr>
      <vt:lpstr>Order of Quantifier</vt:lpstr>
      <vt:lpstr>Order of Quantifier</vt:lpstr>
      <vt:lpstr>Negation of quantifiers</vt:lpstr>
      <vt:lpstr>Negation of quantifiers</vt:lpstr>
      <vt:lpstr>Negation of quantifiers</vt:lpstr>
      <vt:lpstr>Negation of quantifiers</vt:lpstr>
      <vt:lpstr>Rules of Inference</vt:lpstr>
      <vt:lpstr>Rules of Inference</vt:lpstr>
      <vt:lpstr>Rules of Inference</vt:lpstr>
      <vt:lpstr>Rules of Inference</vt:lpstr>
      <vt:lpstr>Rules of Inference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cp:lastModifiedBy>Abrar Hasan</cp:lastModifiedBy>
  <cp:revision>3</cp:revision>
  <dcterms:modified xsi:type="dcterms:W3CDTF">2024-10-17T03:24:44Z</dcterms:modified>
</cp:coreProperties>
</file>