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9"/>
  </p:notesMasterIdLst>
  <p:sldIdLst>
    <p:sldId id="256" r:id="rId2"/>
    <p:sldId id="268" r:id="rId3"/>
    <p:sldId id="351" r:id="rId4"/>
    <p:sldId id="352" r:id="rId5"/>
    <p:sldId id="353" r:id="rId6"/>
    <p:sldId id="354" r:id="rId7"/>
    <p:sldId id="276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Lilita One" panose="020B0604020202020204" charset="0"/>
      <p:regular r:id="rId14"/>
    </p:embeddedFont>
    <p:embeddedFont>
      <p:font typeface="Mulish" panose="020B060402020202020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92" autoAdjust="0"/>
  </p:normalViewPr>
  <p:slideViewPr>
    <p:cSldViewPr snapToGrid="0">
      <p:cViewPr varScale="1">
        <p:scale>
          <a:sx n="64" d="100"/>
          <a:sy n="64" d="100"/>
        </p:scale>
        <p:origin x="4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7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3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1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8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2" r:id="rId4"/>
    <p:sldLayoutId id="2147483699" r:id="rId5"/>
    <p:sldLayoutId id="214748370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4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Parameteric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0D1EF-8985-4BEF-BA8C-BC8B6C3A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" y="-1"/>
            <a:ext cx="9237476" cy="5226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Parametric regression is a type of regression analysis where we assume that the relationship between the independent variables (predictors) and the dependent variable (target) can be modeled by a specific functional form, typically characterized by a finite set of parameters.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BB5CD-2C11-450A-927F-1DF9CC9E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7484D-475E-41AD-A491-E08848413FF5}"/>
              </a:ext>
            </a:extLst>
          </p:cNvPr>
          <p:cNvSpPr txBox="1"/>
          <p:nvPr/>
        </p:nvSpPr>
        <p:spPr>
          <a:xfrm>
            <a:off x="2994179" y="1644140"/>
            <a:ext cx="18327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49D3-4A27-41D1-8859-A6F7CC42828F}"/>
              </a:ext>
            </a:extLst>
          </p:cNvPr>
          <p:cNvSpPr txBox="1"/>
          <p:nvPr/>
        </p:nvSpPr>
        <p:spPr>
          <a:xfrm>
            <a:off x="2804296" y="2496894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 err="1">
                <a:solidFill>
                  <a:schemeClr val="tx1"/>
                </a:solidFill>
                <a:latin typeface="Liberation Serif"/>
                <a:cs typeface="Liberation Serif"/>
              </a:rPr>
              <a:t>e.g</a:t>
            </a:r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, 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n-US" sz="3000" b="1" dirty="0" err="1">
                <a:solidFill>
                  <a:schemeClr val="tx1"/>
                </a:solidFill>
                <a:latin typeface="Asana Math"/>
                <a:cs typeface="Asana Math"/>
              </a:rPr>
              <a:t>mX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2994179" y="3783011"/>
            <a:ext cx="4951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l-GR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X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D5F04-EEE5-450A-A340-6692C2C6B849}"/>
              </a:ext>
            </a:extLst>
          </p:cNvPr>
          <p:cNvSpPr txBox="1"/>
          <p:nvPr/>
        </p:nvSpPr>
        <p:spPr>
          <a:xfrm>
            <a:off x="768479" y="3104562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This can be written as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3A281-FBD0-409D-B520-818107235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300"/>
            <a:ext cx="9058834" cy="45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1504280" y="1630764"/>
            <a:ext cx="604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X + c 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Can be written as  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g(x|</a:t>
            </a:r>
            <a:r>
              <a:rPr lang="el-GR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 θ</a:t>
            </a:r>
            <a:r>
              <a:rPr lang="en-US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)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21274-6ACC-4719-8EA2-14DE42D1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0892"/>
            <a:ext cx="914400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2FF68-BEB8-4873-BFEF-315B3EDCAAE0}"/>
              </a:ext>
            </a:extLst>
          </p:cNvPr>
          <p:cNvSpPr txBox="1"/>
          <p:nvPr/>
        </p:nvSpPr>
        <p:spPr>
          <a:xfrm>
            <a:off x="3006237" y="1613425"/>
            <a:ext cx="3547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 + </a:t>
            </a:r>
            <a:r>
              <a:rPr lang="el-GR" sz="3200" i="1" spc="-50" dirty="0">
                <a:solidFill>
                  <a:srgbClr val="0168B4"/>
                </a:solidFill>
                <a:latin typeface="Liberation Serif"/>
                <a:cs typeface="Liberation Serif"/>
              </a:rPr>
              <a:t>ϵ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773C-D5BA-423E-B367-DB70744CD578}"/>
              </a:ext>
            </a:extLst>
          </p:cNvPr>
          <p:cNvSpPr txBox="1"/>
          <p:nvPr/>
        </p:nvSpPr>
        <p:spPr>
          <a:xfrm>
            <a:off x="2493886" y="3112454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l-GR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ϵ</a:t>
            </a:r>
            <a:r>
              <a:rPr lang="el-GR" sz="30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el-GR" sz="3000" spc="7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US" sz="3000" i="1" spc="-8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dirty="0">
                <a:solidFill>
                  <a:schemeClr val="tx1"/>
                </a:solidFill>
                <a:latin typeface="LM Roman 10"/>
                <a:cs typeface="LM Roman 10"/>
              </a:rPr>
              <a:t>0</a:t>
            </a:r>
            <a:r>
              <a:rPr lang="en-US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en-US" sz="3000" i="1" spc="-6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el-GR" sz="30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el-GR" sz="30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el-GR" sz="3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87922" y="2368529"/>
            <a:ext cx="8757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 algn="ctr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1800" dirty="0">
                <a:solidFill>
                  <a:schemeClr val="tx1"/>
                </a:solidFill>
                <a:latin typeface="Symbola"/>
                <a:cs typeface="Symbola"/>
              </a:rPr>
              <a:t>If we assume the noise to be gaussian, then we can model this Like a normal distribution with mean 0 with variance sigma</a:t>
            </a:r>
            <a:r>
              <a:rPr lang="en-US" sz="1800" baseline="30000" dirty="0">
                <a:solidFill>
                  <a:schemeClr val="tx1"/>
                </a:solidFill>
                <a:latin typeface="Symbola"/>
                <a:cs typeface="Symbola"/>
              </a:rPr>
              <a:t>2</a:t>
            </a:r>
            <a:endParaRPr lang="el-GR" sz="1800" baseline="30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77CC5-5DF9-4277-80DF-B48F206A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5428"/>
            <a:ext cx="9144000" cy="44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0" y="1661714"/>
            <a:ext cx="8757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So the probability of Getting r from input X is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81FF1-8429-48E1-9BF9-547E0936FADC}"/>
              </a:ext>
            </a:extLst>
          </p:cNvPr>
          <p:cNvSpPr txBox="1"/>
          <p:nvPr/>
        </p:nvSpPr>
        <p:spPr>
          <a:xfrm>
            <a:off x="2315048" y="2556293"/>
            <a:ext cx="37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4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p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spc="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pt-BR" sz="1800" spc="4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pt-BR" sz="18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pt-BR" sz="1800" i="1" spc="-9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g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θ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pt-BR" sz="1800" i="1" spc="-8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pt-BR" sz="18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pt-BR" sz="18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pt-BR" sz="18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pt-BR" sz="18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320E9-6165-416F-9F5A-F1FA9031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300"/>
            <a:ext cx="9144000" cy="45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201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Asana Math</vt:lpstr>
      <vt:lpstr>Trebuchet MS</vt:lpstr>
      <vt:lpstr>Lilita One</vt:lpstr>
      <vt:lpstr>Muli</vt:lpstr>
      <vt:lpstr>Mulish</vt:lpstr>
      <vt:lpstr>Liberation Serif</vt:lpstr>
      <vt:lpstr>Arial</vt:lpstr>
      <vt:lpstr>LM Roman 10</vt:lpstr>
      <vt:lpstr>Georgia</vt:lpstr>
      <vt:lpstr>Symbola</vt:lpstr>
      <vt:lpstr>Modern Wave XL by Slidesgo</vt:lpstr>
      <vt:lpstr>Lecture 4  Parameteric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27</cp:revision>
  <dcterms:modified xsi:type="dcterms:W3CDTF">2024-10-22T13:32:26Z</dcterms:modified>
</cp:coreProperties>
</file>