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37"/>
  </p:notesMasterIdLst>
  <p:sldIdLst>
    <p:sldId id="256" r:id="rId2"/>
    <p:sldId id="264" r:id="rId3"/>
    <p:sldId id="268" r:id="rId4"/>
    <p:sldId id="277" r:id="rId5"/>
    <p:sldId id="278" r:id="rId6"/>
    <p:sldId id="279" r:id="rId7"/>
    <p:sldId id="294" r:id="rId8"/>
    <p:sldId id="280" r:id="rId9"/>
    <p:sldId id="282" r:id="rId10"/>
    <p:sldId id="283" r:id="rId11"/>
    <p:sldId id="281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276" r:id="rId3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ambria Math" panose="02040503050406030204" pitchFamily="18" charset="0"/>
      <p:regular r:id="rId42"/>
    </p:embeddedFont>
    <p:embeddedFont>
      <p:font typeface="Lilita One" panose="020B0604020202020204" charset="0"/>
      <p:regular r:id="rId43"/>
    </p:embeddedFont>
    <p:embeddedFont>
      <p:font typeface="Mulish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7B4"/>
    <a:srgbClr val="FF7F0E"/>
    <a:srgbClr val="023D54"/>
    <a:srgbClr val="1BA5A5"/>
    <a:srgbClr val="AC75D5"/>
    <a:srgbClr val="C62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987" autoAdjust="0"/>
  </p:normalViewPr>
  <p:slideViewPr>
    <p:cSldViewPr snapToGrid="0">
      <p:cViewPr varScale="1">
        <p:scale>
          <a:sx n="95" d="100"/>
          <a:sy n="95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1055774278215217E-2"/>
          <c:y val="0.13467199803149607"/>
          <c:w val="0.90049639107611545"/>
          <c:h val="0.7837861712598425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20.201002717099399</c:v>
                </c:pt>
                <c:pt idx="1">
                  <c:v>25.728644529998402</c:v>
                </c:pt>
                <c:pt idx="2">
                  <c:v>23.819095330967901</c:v>
                </c:pt>
                <c:pt idx="3">
                  <c:v>18.6934650864542</c:v>
                </c:pt>
                <c:pt idx="4">
                  <c:v>17.989946758713199</c:v>
                </c:pt>
                <c:pt idx="5">
                  <c:v>22.8140664100046</c:v>
                </c:pt>
                <c:pt idx="6">
                  <c:v>14.3718579787112</c:v>
                </c:pt>
                <c:pt idx="7">
                  <c:v>14.3718579787112</c:v>
                </c:pt>
                <c:pt idx="8">
                  <c:v>16.683414912260599</c:v>
                </c:pt>
                <c:pt idx="9">
                  <c:v>51.658287176456597</c:v>
                </c:pt>
                <c:pt idx="10">
                  <c:v>44.522610591615802</c:v>
                </c:pt>
                <c:pt idx="11">
                  <c:v>48.341708989676903</c:v>
                </c:pt>
                <c:pt idx="12">
                  <c:v>43.517585504518898</c:v>
                </c:pt>
                <c:pt idx="13">
                  <c:v>53.165824807101799</c:v>
                </c:pt>
                <c:pt idx="14">
                  <c:v>54.874372055806198</c:v>
                </c:pt>
                <c:pt idx="15">
                  <c:v>48.341708989676903</c:v>
                </c:pt>
                <c:pt idx="16">
                  <c:v>56.381909686451401</c:v>
                </c:pt>
                <c:pt idx="17">
                  <c:v>50.854271707418903</c:v>
                </c:pt>
                <c:pt idx="18">
                  <c:v>57.185925155489102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49.815127915610603</c:v>
                </c:pt>
                <c:pt idx="1">
                  <c:v>50.117644298212198</c:v>
                </c:pt>
                <c:pt idx="2">
                  <c:v>47.394958387263998</c:v>
                </c:pt>
                <c:pt idx="3">
                  <c:v>44.067226247475602</c:v>
                </c:pt>
                <c:pt idx="4">
                  <c:v>52.336134314781098</c:v>
                </c:pt>
                <c:pt idx="5">
                  <c:v>56.4705883484339</c:v>
                </c:pt>
                <c:pt idx="6">
                  <c:v>48.302522922082296</c:v>
                </c:pt>
                <c:pt idx="7">
                  <c:v>52.8403359792906</c:v>
                </c:pt>
                <c:pt idx="8">
                  <c:v>56.168064272325502</c:v>
                </c:pt>
                <c:pt idx="9">
                  <c:v>20.4705906564859</c:v>
                </c:pt>
                <c:pt idx="10">
                  <c:v>20.974792320995402</c:v>
                </c:pt>
                <c:pt idx="11">
                  <c:v>16.941179004919899</c:v>
                </c:pt>
                <c:pt idx="12">
                  <c:v>16.134457111055401</c:v>
                </c:pt>
                <c:pt idx="13">
                  <c:v>17.042017799120401</c:v>
                </c:pt>
                <c:pt idx="14">
                  <c:v>24.605042766762001</c:v>
                </c:pt>
                <c:pt idx="15">
                  <c:v>25.109244431271399</c:v>
                </c:pt>
                <c:pt idx="16">
                  <c:v>20.773103192334101</c:v>
                </c:pt>
                <c:pt idx="17">
                  <c:v>13.613448788508199</c:v>
                </c:pt>
                <c:pt idx="18">
                  <c:v>15.327731370437601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040-485C-8A99-4B15C577EE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3651839"/>
        <c:axId val="993652671"/>
      </c:scatterChart>
      <c:valAx>
        <c:axId val="9936518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652671"/>
        <c:crosses val="autoZero"/>
        <c:crossBetween val="midCat"/>
      </c:valAx>
      <c:valAx>
        <c:axId val="993652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6518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50"/>
                </a:solidFill>
                <a:ln w="9525">
                  <a:solidFill>
                    <a:srgbClr val="00B05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5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C5-4DFC-805A-70D48DAF0DDA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C5-4DFC-805A-70D48DAF0DDA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E6C5-4DFC-805A-70D48DAF0DDA}"/>
              </c:ext>
            </c:extLst>
          </c:dPt>
          <c:dLbls>
            <c:dLbl>
              <c:idx val="0"/>
              <c:layout>
                <c:manualLayout>
                  <c:x val="-0.29556743720652723"/>
                  <c:y val="-8.0167849028251591E-3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036314599030028"/>
                      <c:h val="0.2164531923762792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6C5-4DFC-805A-70D48DAF0DDA}"/>
                </c:ext>
              </c:extLst>
            </c:dLbl>
            <c:dLbl>
              <c:idx val="1"/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606221572435125"/>
                      <c:h val="0.1491904117281852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6C5-4DFC-805A-70D48DAF0DDA}"/>
                </c:ext>
              </c:extLst>
            </c:dLbl>
            <c:dLbl>
              <c:idx val="2"/>
              <c:layout>
                <c:manualLayout>
                  <c:x val="-0.25369727765619093"/>
                  <c:y val="-1.7793351857489897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71309774777876"/>
                      <c:h val="0.2164531923762792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E6C5-4DFC-805A-70D48DAF0D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20.2</c:v>
                </c:pt>
                <c:pt idx="1">
                  <c:v>25.7</c:v>
                </c:pt>
                <c:pt idx="2">
                  <c:v>23.8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49.8</c:v>
                </c:pt>
                <c:pt idx="1">
                  <c:v>50.1</c:v>
                </c:pt>
                <c:pt idx="2">
                  <c:v>47.3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C5-4DFC-805A-70D48DAF0DD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570737024"/>
        <c:axId val="570741184"/>
      </c:scatterChart>
      <c:valAx>
        <c:axId val="570737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41184"/>
        <c:crosses val="autoZero"/>
        <c:crossBetween val="midCat"/>
      </c:valAx>
      <c:valAx>
        <c:axId val="57074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37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50"/>
                </a:solidFill>
                <a:ln w="9525">
                  <a:solidFill>
                    <a:srgbClr val="00B05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5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C5-4DFC-805A-70D48DAF0DDA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C5-4DFC-805A-70D48DAF0DDA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E6C5-4DFC-805A-70D48DAF0DDA}"/>
              </c:ext>
            </c:extLst>
          </c:dPt>
          <c:dLbls>
            <c:dLbl>
              <c:idx val="0"/>
              <c:layout>
                <c:manualLayout>
                  <c:x val="-0.29556743720652723"/>
                  <c:y val="-8.0167849028251591E-3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036314599030028"/>
                      <c:h val="0.2164531923762792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6C5-4DFC-805A-70D48DAF0DDA}"/>
                </c:ext>
              </c:extLst>
            </c:dLbl>
            <c:dLbl>
              <c:idx val="1"/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606221572435125"/>
                      <c:h val="0.1491904117281852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6C5-4DFC-805A-70D48DAF0DDA}"/>
                </c:ext>
              </c:extLst>
            </c:dLbl>
            <c:dLbl>
              <c:idx val="2"/>
              <c:layout>
                <c:manualLayout>
                  <c:x val="-0.25369727765619093"/>
                  <c:y val="-1.7793351857489897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71309774777876"/>
                      <c:h val="0.2164531923762792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E6C5-4DFC-805A-70D48DAF0DD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62518316221313264"/>
                      <c:h val="0.2837159730243732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0C10-49BD-9128-178FF39912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Sheet1!$A$2:$A$5</c:f>
              <c:numCache>
                <c:formatCode>General</c:formatCode>
                <c:ptCount val="4"/>
                <c:pt idx="0">
                  <c:v>20.2</c:v>
                </c:pt>
                <c:pt idx="1">
                  <c:v>25.7</c:v>
                </c:pt>
                <c:pt idx="2">
                  <c:v>23.8</c:v>
                </c:pt>
                <c:pt idx="3">
                  <c:v>24.77386993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49.8</c:v>
                </c:pt>
                <c:pt idx="1">
                  <c:v>50.1</c:v>
                </c:pt>
                <c:pt idx="2">
                  <c:v>47.3</c:v>
                </c:pt>
                <c:pt idx="3">
                  <c:v>48.75630134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C5-4DFC-805A-70D48DAF0DD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570737024"/>
        <c:axId val="570741184"/>
      </c:scatterChart>
      <c:valAx>
        <c:axId val="570737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41184"/>
        <c:crosses val="autoZero"/>
        <c:crossBetween val="midCat"/>
      </c:valAx>
      <c:valAx>
        <c:axId val="57074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37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055774278215217E-2"/>
          <c:y val="0.13467199803149607"/>
          <c:w val="0.90049639107611545"/>
          <c:h val="0.7837861712598425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20.201002717099399</c:v>
                </c:pt>
                <c:pt idx="1">
                  <c:v>25.728644529998402</c:v>
                </c:pt>
                <c:pt idx="2">
                  <c:v>23.819095330967901</c:v>
                </c:pt>
                <c:pt idx="3">
                  <c:v>18.6934650864542</c:v>
                </c:pt>
                <c:pt idx="4">
                  <c:v>17.989946758713199</c:v>
                </c:pt>
                <c:pt idx="5">
                  <c:v>22.8140664100046</c:v>
                </c:pt>
                <c:pt idx="6">
                  <c:v>14.3718579787112</c:v>
                </c:pt>
                <c:pt idx="7">
                  <c:v>14.3718579787112</c:v>
                </c:pt>
                <c:pt idx="8">
                  <c:v>16.683414912260599</c:v>
                </c:pt>
                <c:pt idx="9">
                  <c:v>51.658287176456597</c:v>
                </c:pt>
                <c:pt idx="10">
                  <c:v>44.522610591615802</c:v>
                </c:pt>
                <c:pt idx="11">
                  <c:v>48.341708989676903</c:v>
                </c:pt>
                <c:pt idx="12">
                  <c:v>43.517585504518898</c:v>
                </c:pt>
                <c:pt idx="13">
                  <c:v>53.165824807101799</c:v>
                </c:pt>
                <c:pt idx="14">
                  <c:v>54.874372055806198</c:v>
                </c:pt>
                <c:pt idx="15">
                  <c:v>48.341708989676903</c:v>
                </c:pt>
                <c:pt idx="16">
                  <c:v>56.381909686451401</c:v>
                </c:pt>
                <c:pt idx="17">
                  <c:v>50.854271707418903</c:v>
                </c:pt>
                <c:pt idx="18">
                  <c:v>57.185925155489102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49.815127915610603</c:v>
                </c:pt>
                <c:pt idx="1">
                  <c:v>50.117644298212198</c:v>
                </c:pt>
                <c:pt idx="2">
                  <c:v>47.394958387263998</c:v>
                </c:pt>
                <c:pt idx="3">
                  <c:v>44.067226247475602</c:v>
                </c:pt>
                <c:pt idx="4">
                  <c:v>52.336134314781098</c:v>
                </c:pt>
                <c:pt idx="5">
                  <c:v>56.4705883484339</c:v>
                </c:pt>
                <c:pt idx="6">
                  <c:v>48.302522922082296</c:v>
                </c:pt>
                <c:pt idx="7">
                  <c:v>52.8403359792906</c:v>
                </c:pt>
                <c:pt idx="8">
                  <c:v>56.168064272325502</c:v>
                </c:pt>
                <c:pt idx="9">
                  <c:v>20.4705906564859</c:v>
                </c:pt>
                <c:pt idx="10">
                  <c:v>20.974792320995402</c:v>
                </c:pt>
                <c:pt idx="11">
                  <c:v>16.941179004919899</c:v>
                </c:pt>
                <c:pt idx="12">
                  <c:v>16.134457111055401</c:v>
                </c:pt>
                <c:pt idx="13">
                  <c:v>17.042017799120401</c:v>
                </c:pt>
                <c:pt idx="14">
                  <c:v>24.605042766762001</c:v>
                </c:pt>
                <c:pt idx="15">
                  <c:v>25.109244431271399</c:v>
                </c:pt>
                <c:pt idx="16">
                  <c:v>20.773103192334101</c:v>
                </c:pt>
                <c:pt idx="17">
                  <c:v>13.613448788508199</c:v>
                </c:pt>
                <c:pt idx="18">
                  <c:v>15.327731370437601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D1C-40E1-9230-6321DEDEF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3651839"/>
        <c:axId val="993652671"/>
      </c:scatterChart>
      <c:valAx>
        <c:axId val="99365183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652671"/>
        <c:crosses val="autoZero"/>
        <c:crossBetween val="midCat"/>
      </c:valAx>
      <c:valAx>
        <c:axId val="99365267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6518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889107611548551E-2"/>
          <c:y val="0.13467199803149607"/>
          <c:w val="0.90049639107611545"/>
          <c:h val="0.7837861712598425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20.201002717099399</c:v>
                </c:pt>
                <c:pt idx="1">
                  <c:v>25.728644529998402</c:v>
                </c:pt>
                <c:pt idx="2">
                  <c:v>23.819095330967901</c:v>
                </c:pt>
                <c:pt idx="3">
                  <c:v>18.6934650864542</c:v>
                </c:pt>
                <c:pt idx="4">
                  <c:v>17.989946758713199</c:v>
                </c:pt>
                <c:pt idx="5">
                  <c:v>22.8140664100046</c:v>
                </c:pt>
                <c:pt idx="6">
                  <c:v>14.3718579787112</c:v>
                </c:pt>
                <c:pt idx="7">
                  <c:v>14.3718579787112</c:v>
                </c:pt>
                <c:pt idx="8">
                  <c:v>16.683414912260599</c:v>
                </c:pt>
                <c:pt idx="9">
                  <c:v>51.658287176456597</c:v>
                </c:pt>
                <c:pt idx="10">
                  <c:v>44.522610591615802</c:v>
                </c:pt>
                <c:pt idx="11">
                  <c:v>48.341708989676903</c:v>
                </c:pt>
                <c:pt idx="12">
                  <c:v>43.517585504518898</c:v>
                </c:pt>
                <c:pt idx="13">
                  <c:v>53.165824807101799</c:v>
                </c:pt>
                <c:pt idx="14">
                  <c:v>54.874372055806198</c:v>
                </c:pt>
                <c:pt idx="15">
                  <c:v>48.341708989676903</c:v>
                </c:pt>
                <c:pt idx="16">
                  <c:v>56.381909686451401</c:v>
                </c:pt>
                <c:pt idx="17">
                  <c:v>50.854271707418903</c:v>
                </c:pt>
                <c:pt idx="18">
                  <c:v>57.185925155489102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49.815127915610603</c:v>
                </c:pt>
                <c:pt idx="1">
                  <c:v>50.117644298212198</c:v>
                </c:pt>
                <c:pt idx="2">
                  <c:v>47.394958387263998</c:v>
                </c:pt>
                <c:pt idx="3">
                  <c:v>44.067226247475602</c:v>
                </c:pt>
                <c:pt idx="4">
                  <c:v>52.336134314781098</c:v>
                </c:pt>
                <c:pt idx="5">
                  <c:v>56.4705883484339</c:v>
                </c:pt>
                <c:pt idx="6">
                  <c:v>48.302522922082296</c:v>
                </c:pt>
                <c:pt idx="7">
                  <c:v>52.8403359792906</c:v>
                </c:pt>
                <c:pt idx="8">
                  <c:v>56.168064272325502</c:v>
                </c:pt>
                <c:pt idx="9">
                  <c:v>20.4705906564859</c:v>
                </c:pt>
                <c:pt idx="10">
                  <c:v>20.974792320995402</c:v>
                </c:pt>
                <c:pt idx="11">
                  <c:v>16.941179004919899</c:v>
                </c:pt>
                <c:pt idx="12">
                  <c:v>16.134457111055401</c:v>
                </c:pt>
                <c:pt idx="13">
                  <c:v>17.042017799120401</c:v>
                </c:pt>
                <c:pt idx="14">
                  <c:v>24.605042766762001</c:v>
                </c:pt>
                <c:pt idx="15">
                  <c:v>25.109244431271399</c:v>
                </c:pt>
                <c:pt idx="16">
                  <c:v>20.773103192334101</c:v>
                </c:pt>
                <c:pt idx="17">
                  <c:v>13.613448788508199</c:v>
                </c:pt>
                <c:pt idx="18">
                  <c:v>15.327731370437601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D1C-40E1-9230-6321DEDEF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3651839"/>
        <c:axId val="993652671"/>
      </c:scatterChart>
      <c:valAx>
        <c:axId val="99365183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652671"/>
        <c:crosses val="autoZero"/>
        <c:crossBetween val="midCat"/>
      </c:valAx>
      <c:valAx>
        <c:axId val="99365267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6518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889107611548551E-2"/>
          <c:y val="0.13467199803149607"/>
          <c:w val="0.90049639107611545"/>
          <c:h val="0.7837861712598425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20.201002717099399</c:v>
                </c:pt>
                <c:pt idx="1">
                  <c:v>25.728644529998402</c:v>
                </c:pt>
                <c:pt idx="2">
                  <c:v>23.819095330967901</c:v>
                </c:pt>
                <c:pt idx="3">
                  <c:v>18.6934650864542</c:v>
                </c:pt>
                <c:pt idx="4">
                  <c:v>17.989946758713199</c:v>
                </c:pt>
                <c:pt idx="5">
                  <c:v>22.8140664100046</c:v>
                </c:pt>
                <c:pt idx="6">
                  <c:v>14.3718579787112</c:v>
                </c:pt>
                <c:pt idx="7">
                  <c:v>14.3718579787112</c:v>
                </c:pt>
                <c:pt idx="8">
                  <c:v>16.683414912260599</c:v>
                </c:pt>
                <c:pt idx="9">
                  <c:v>51.658287176456597</c:v>
                </c:pt>
                <c:pt idx="10">
                  <c:v>44.522610591615802</c:v>
                </c:pt>
                <c:pt idx="11">
                  <c:v>48.341708989676903</c:v>
                </c:pt>
                <c:pt idx="12">
                  <c:v>43.517585504518898</c:v>
                </c:pt>
                <c:pt idx="13">
                  <c:v>53.165824807101799</c:v>
                </c:pt>
                <c:pt idx="14">
                  <c:v>54.874372055806198</c:v>
                </c:pt>
                <c:pt idx="15">
                  <c:v>48.341708989676903</c:v>
                </c:pt>
                <c:pt idx="16">
                  <c:v>56.381909686451401</c:v>
                </c:pt>
                <c:pt idx="17">
                  <c:v>50.854271707418903</c:v>
                </c:pt>
                <c:pt idx="18">
                  <c:v>57.185925155489102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49.815127915610603</c:v>
                </c:pt>
                <c:pt idx="1">
                  <c:v>50.117644298212198</c:v>
                </c:pt>
                <c:pt idx="2">
                  <c:v>47.394958387263998</c:v>
                </c:pt>
                <c:pt idx="3">
                  <c:v>44.067226247475602</c:v>
                </c:pt>
                <c:pt idx="4">
                  <c:v>52.336134314781098</c:v>
                </c:pt>
                <c:pt idx="5">
                  <c:v>56.4705883484339</c:v>
                </c:pt>
                <c:pt idx="6">
                  <c:v>48.302522922082296</c:v>
                </c:pt>
                <c:pt idx="7">
                  <c:v>52.8403359792906</c:v>
                </c:pt>
                <c:pt idx="8">
                  <c:v>56.168064272325502</c:v>
                </c:pt>
                <c:pt idx="9">
                  <c:v>20.4705906564859</c:v>
                </c:pt>
                <c:pt idx="10">
                  <c:v>20.974792320995402</c:v>
                </c:pt>
                <c:pt idx="11">
                  <c:v>16.941179004919899</c:v>
                </c:pt>
                <c:pt idx="12">
                  <c:v>16.134457111055401</c:v>
                </c:pt>
                <c:pt idx="13">
                  <c:v>17.042017799120401</c:v>
                </c:pt>
                <c:pt idx="14">
                  <c:v>24.605042766762001</c:v>
                </c:pt>
                <c:pt idx="15">
                  <c:v>25.109244431271399</c:v>
                </c:pt>
                <c:pt idx="16">
                  <c:v>20.773103192334101</c:v>
                </c:pt>
                <c:pt idx="17">
                  <c:v>13.613448788508199</c:v>
                </c:pt>
                <c:pt idx="18">
                  <c:v>15.327731370437601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D1C-40E1-9230-6321DEDEF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3651839"/>
        <c:axId val="993652671"/>
      </c:scatterChart>
      <c:valAx>
        <c:axId val="99365183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652671"/>
        <c:crosses val="autoZero"/>
        <c:crossBetween val="midCat"/>
      </c:valAx>
      <c:valAx>
        <c:axId val="99365267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6518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889107611548551E-2"/>
          <c:y val="0.13467199803149607"/>
          <c:w val="0.90049639107611545"/>
          <c:h val="0.7837861712598425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20.201002717099399</c:v>
                </c:pt>
                <c:pt idx="1">
                  <c:v>25.728644529998402</c:v>
                </c:pt>
                <c:pt idx="2">
                  <c:v>23.819095330967901</c:v>
                </c:pt>
                <c:pt idx="3">
                  <c:v>18.6934650864542</c:v>
                </c:pt>
                <c:pt idx="4">
                  <c:v>17.989946758713199</c:v>
                </c:pt>
                <c:pt idx="5">
                  <c:v>22.8140664100046</c:v>
                </c:pt>
                <c:pt idx="6">
                  <c:v>14.3718579787112</c:v>
                </c:pt>
                <c:pt idx="7">
                  <c:v>14.3718579787112</c:v>
                </c:pt>
                <c:pt idx="8">
                  <c:v>16.683414912260599</c:v>
                </c:pt>
                <c:pt idx="9">
                  <c:v>51.658287176456597</c:v>
                </c:pt>
                <c:pt idx="10">
                  <c:v>44.522610591615802</c:v>
                </c:pt>
                <c:pt idx="11">
                  <c:v>48.341708989676903</c:v>
                </c:pt>
                <c:pt idx="12">
                  <c:v>43.517585504518898</c:v>
                </c:pt>
                <c:pt idx="13">
                  <c:v>53.165824807101799</c:v>
                </c:pt>
                <c:pt idx="14">
                  <c:v>54.874372055806198</c:v>
                </c:pt>
                <c:pt idx="15">
                  <c:v>48.341708989676903</c:v>
                </c:pt>
                <c:pt idx="16">
                  <c:v>56.381909686451401</c:v>
                </c:pt>
                <c:pt idx="17">
                  <c:v>50.854271707418903</c:v>
                </c:pt>
                <c:pt idx="18">
                  <c:v>57.185925155489102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49.815127915610603</c:v>
                </c:pt>
                <c:pt idx="1">
                  <c:v>50.117644298212198</c:v>
                </c:pt>
                <c:pt idx="2">
                  <c:v>47.394958387263998</c:v>
                </c:pt>
                <c:pt idx="3">
                  <c:v>44.067226247475602</c:v>
                </c:pt>
                <c:pt idx="4">
                  <c:v>52.336134314781098</c:v>
                </c:pt>
                <c:pt idx="5">
                  <c:v>56.4705883484339</c:v>
                </c:pt>
                <c:pt idx="6">
                  <c:v>48.302522922082296</c:v>
                </c:pt>
                <c:pt idx="7">
                  <c:v>52.8403359792906</c:v>
                </c:pt>
                <c:pt idx="8">
                  <c:v>56.168064272325502</c:v>
                </c:pt>
                <c:pt idx="9">
                  <c:v>20.4705906564859</c:v>
                </c:pt>
                <c:pt idx="10">
                  <c:v>20.974792320995402</c:v>
                </c:pt>
                <c:pt idx="11">
                  <c:v>16.941179004919899</c:v>
                </c:pt>
                <c:pt idx="12">
                  <c:v>16.134457111055401</c:v>
                </c:pt>
                <c:pt idx="13">
                  <c:v>17.042017799120401</c:v>
                </c:pt>
                <c:pt idx="14">
                  <c:v>24.605042766762001</c:v>
                </c:pt>
                <c:pt idx="15">
                  <c:v>25.109244431271399</c:v>
                </c:pt>
                <c:pt idx="16">
                  <c:v>20.773103192334101</c:v>
                </c:pt>
                <c:pt idx="17">
                  <c:v>13.613448788508199</c:v>
                </c:pt>
                <c:pt idx="18">
                  <c:v>15.327731370437601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D1C-40E1-9230-6321DEDEF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3651839"/>
        <c:axId val="993652671"/>
      </c:scatterChart>
      <c:valAx>
        <c:axId val="99365183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652671"/>
        <c:crosses val="autoZero"/>
        <c:crossBetween val="midCat"/>
      </c:valAx>
      <c:valAx>
        <c:axId val="99365267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6518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99-4D64-AA1A-9E3DE255967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49666911"/>
        <c:axId val="149674399"/>
      </c:scatterChart>
      <c:valAx>
        <c:axId val="1496669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74399"/>
        <c:crosses val="autoZero"/>
        <c:crossBetween val="midCat"/>
      </c:valAx>
      <c:valAx>
        <c:axId val="14967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66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50"/>
                </a:solidFill>
                <a:ln w="9525">
                  <a:solidFill>
                    <a:srgbClr val="00B05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5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2C9F-4129-9C67-A468D8447CB8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2C9F-4129-9C67-A468D8447CB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58FEF19-4CB0-4F6E-BF5D-A7413289DD05}" type="XVALUE">
                      <a:rPr lang="en-US" smtClean="0"/>
                      <a:pPr/>
                      <a:t>[X VALUE]</a:t>
                    </a:fld>
                    <a:r>
                      <a:rPr lang="en-US" baseline="0" dirty="0"/>
                      <a:t>,</a:t>
                    </a:r>
                    <a:fld id="{956F0250-737E-43CC-A907-BF9841A9F243}" type="YVALUE">
                      <a:rPr lang="en-US" baseline="0" smtClean="0"/>
                      <a:pPr/>
                      <a:t>[Y VALUE]</a:t>
                    </a:fld>
                    <a:endParaRPr lang="en-US" baseline="0" dirty="0"/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322428646793548"/>
                      <c:h val="0.2164531923762792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2C9F-4129-9C67-A468D8447CB8}"/>
                </c:ext>
              </c:extLst>
            </c:dLbl>
            <c:dLbl>
              <c:idx val="1"/>
              <c:layout>
                <c:manualLayout>
                  <c:x val="-1.4511481541389613E-2"/>
                  <c:y val="8.9982906403997767E-2"/>
                </c:manualLayout>
              </c:layout>
              <c:tx>
                <c:rich>
                  <a:bodyPr/>
                  <a:lstStyle/>
                  <a:p>
                    <a:fld id="{D5129C9B-8D44-435D-ADDE-9118ECE76CE2}" type="XVALUE">
                      <a:rPr lang="en-US" smtClean="0"/>
                      <a:pPr/>
                      <a:t>[X VALUE]</a:t>
                    </a:fld>
                    <a:r>
                      <a:rPr lang="en-US" baseline="0" dirty="0"/>
                      <a:t>,</a:t>
                    </a:r>
                    <a:fld id="{A01B8DB3-E0AC-45F7-BDBA-6C1FD18BDB82}" type="YVALUE">
                      <a:rPr lang="en-US" baseline="0" smtClean="0"/>
                      <a:pPr/>
                      <a:t>[Y VALUE]</a:t>
                    </a:fld>
                    <a:endParaRPr lang="en-US" baseline="0" dirty="0"/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587199214059468"/>
                      <c:h val="0.2837159730243732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2C9F-4129-9C67-A468D8447C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20.201000000000001</c:v>
                </c:pt>
                <c:pt idx="1">
                  <c:v>25.728639999999999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49.815130000000003</c:v>
                </c:pt>
                <c:pt idx="1">
                  <c:v>50.117640000000002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9F-4129-9C67-A468D8447CB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570737024"/>
        <c:axId val="570741184"/>
      </c:scatterChart>
      <c:valAx>
        <c:axId val="570737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41184"/>
        <c:crosses val="autoZero"/>
        <c:crossBetween val="midCat"/>
      </c:valAx>
      <c:valAx>
        <c:axId val="57074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37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50"/>
                </a:solidFill>
                <a:ln w="9525">
                  <a:solidFill>
                    <a:srgbClr val="00B05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5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C5-4DFC-805A-70D48DAF0DDA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C5-4DFC-805A-70D48DAF0DDA}"/>
              </c:ext>
            </c:extLst>
          </c:dPt>
          <c:dLbls>
            <c:dLbl>
              <c:idx val="0"/>
              <c:layout>
                <c:manualLayout>
                  <c:x val="-0.29556743720652723"/>
                  <c:y val="-8.0167849028251591E-3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036314599030028"/>
                      <c:h val="0.2164531923762792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6C5-4DFC-805A-70D48DAF0DDA}"/>
                </c:ext>
              </c:extLst>
            </c:dLbl>
            <c:dLbl>
              <c:idx val="1"/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606221572435125"/>
                      <c:h val="0.1491904117281852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6C5-4DFC-805A-70D48DAF0DDA}"/>
                </c:ext>
              </c:extLst>
            </c:dLbl>
            <c:dLbl>
              <c:idx val="2"/>
              <c:layout>
                <c:manualLayout>
                  <c:x val="-0.35205899796752871"/>
                  <c:y val="1.7597820518395794E-3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71309774777876"/>
                      <c:h val="0.2164531923762792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E6C5-4DFC-805A-70D48DAF0D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20.2</c:v>
                </c:pt>
                <c:pt idx="1">
                  <c:v>25.7</c:v>
                </c:pt>
                <c:pt idx="2">
                  <c:v>23.8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49.8</c:v>
                </c:pt>
                <c:pt idx="1">
                  <c:v>50.1</c:v>
                </c:pt>
                <c:pt idx="2">
                  <c:v>47.3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C5-4DFC-805A-70D48DAF0DD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570737024"/>
        <c:axId val="570741184"/>
      </c:scatterChart>
      <c:valAx>
        <c:axId val="570737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41184"/>
        <c:crosses val="autoZero"/>
        <c:crossBetween val="midCat"/>
      </c:valAx>
      <c:valAx>
        <c:axId val="57074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37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50"/>
                </a:solidFill>
                <a:ln w="9525">
                  <a:solidFill>
                    <a:srgbClr val="00B05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00B05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C5-4DFC-805A-70D48DAF0DDA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C5-4DFC-805A-70D48DAF0DDA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E6C5-4DFC-805A-70D48DAF0DDA}"/>
              </c:ext>
            </c:extLst>
          </c:dPt>
          <c:dLbls>
            <c:dLbl>
              <c:idx val="0"/>
              <c:layout>
                <c:manualLayout>
                  <c:x val="-0.29556743720652723"/>
                  <c:y val="-8.0167849028251591E-3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036314599030028"/>
                      <c:h val="0.2164531923762792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6C5-4DFC-805A-70D48DAF0DDA}"/>
                </c:ext>
              </c:extLst>
            </c:dLbl>
            <c:dLbl>
              <c:idx val="1"/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606221572435125"/>
                      <c:h val="0.1491904117281852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6C5-4DFC-805A-70D48DAF0DDA}"/>
                </c:ext>
              </c:extLst>
            </c:dLbl>
            <c:dLbl>
              <c:idx val="2"/>
              <c:layout>
                <c:manualLayout>
                  <c:x val="-0.25369727765619093"/>
                  <c:y val="-1.7793351857489897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71309774777876"/>
                      <c:h val="0.2164531923762792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E6C5-4DFC-805A-70D48DAF0D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20.2</c:v>
                </c:pt>
                <c:pt idx="1">
                  <c:v>25.7</c:v>
                </c:pt>
                <c:pt idx="2">
                  <c:v>23.8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49.8</c:v>
                </c:pt>
                <c:pt idx="1">
                  <c:v>50.1</c:v>
                </c:pt>
                <c:pt idx="2">
                  <c:v>47.3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C5-4DFC-805A-70D48DAF0DD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570737024"/>
        <c:axId val="570741184"/>
      </c:scatterChart>
      <c:valAx>
        <c:axId val="570737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41184"/>
        <c:crosses val="autoZero"/>
        <c:crossBetween val="midCat"/>
      </c:valAx>
      <c:valAx>
        <c:axId val="57074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37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1197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2171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812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684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4716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0324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6571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5191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015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46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826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9190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32378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922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60536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8138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5364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19371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58126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690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11251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92333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0904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98972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29405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9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683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011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735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774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022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443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subTitle" idx="1"/>
          </p:nvPr>
        </p:nvSpPr>
        <p:spPr>
          <a:xfrm>
            <a:off x="13131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ubTitle" idx="2"/>
          </p:nvPr>
        </p:nvSpPr>
        <p:spPr>
          <a:xfrm>
            <a:off x="49769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-9122183">
            <a:off x="-4202291" y="-1060927"/>
            <a:ext cx="5437509" cy="4025466"/>
            <a:chOff x="12463924" y="-129923"/>
            <a:chExt cx="4010233" cy="2968834"/>
          </a:xfrm>
        </p:grpSpPr>
        <p:sp>
          <p:nvSpPr>
            <p:cNvPr id="323" name="Google Shape;323;p26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333" name="Google Shape;333;p26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72" r:id="rId5"/>
    <p:sldLayoutId id="2147483699" r:id="rId6"/>
    <p:sldLayoutId id="214748370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slide" Target="slide2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slide" Target="slide2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chart" Target="../charts/chart4.xml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slide" Target="slide2.xml"/><Relationship Id="rId7" Type="http://schemas.openxmlformats.org/officeDocument/2006/relationships/image" Target="../media/image10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chart" Target="../charts/chart5.xml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chart" Target="../charts/char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chart" Target="../charts/char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2.xml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7</a:t>
            </a:r>
            <a:br>
              <a:rPr lang="en" sz="3000" dirty="0"/>
            </a:br>
            <a:br>
              <a:rPr lang="en" sz="3000" dirty="0"/>
            </a:br>
            <a:r>
              <a:rPr lang="en" sz="3000" dirty="0"/>
              <a:t>K Means Clustering</a:t>
            </a:r>
            <a:endParaRPr sz="3000"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Clustering</a:t>
            </a:r>
            <a:endParaRPr dirty="0"/>
          </a:p>
        </p:txBody>
      </p:sp>
      <p:sp>
        <p:nvSpPr>
          <p:cNvPr id="12" name="Google Shape;922;p69">
            <a:extLst>
              <a:ext uri="{FF2B5EF4-FFF2-40B4-BE49-F238E27FC236}">
                <a16:creationId xmlns:a16="http://schemas.microsoft.com/office/drawing/2014/main" id="{95D24090-6F52-43B2-8AF0-6F35216C27CC}"/>
              </a:ext>
            </a:extLst>
          </p:cNvPr>
          <p:cNvSpPr txBox="1">
            <a:spLocks/>
          </p:cNvSpPr>
          <p:nvPr/>
        </p:nvSpPr>
        <p:spPr>
          <a:xfrm>
            <a:off x="887743" y="1050460"/>
            <a:ext cx="7498685" cy="253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457200" lvl="1" indent="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</a:pPr>
            <a:r>
              <a:rPr lang="en-US" altLang="en-US" sz="2000" kern="12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The data set looks like this.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DAB81F-D7E5-49A2-969A-675186A6C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513661"/>
              </p:ext>
            </p:extLst>
          </p:nvPr>
        </p:nvGraphicFramePr>
        <p:xfrm>
          <a:off x="5950795" y="607300"/>
          <a:ext cx="2336148" cy="3799940"/>
        </p:xfrm>
        <a:graphic>
          <a:graphicData uri="http://schemas.openxmlformats.org/drawingml/2006/table">
            <a:tbl>
              <a:tblPr>
                <a:tableStyleId>{F4426CF8-0313-4C99-A3F8-F1ABAD366F97}</a:tableStyleId>
              </a:tblPr>
              <a:tblGrid>
                <a:gridCol w="1168074">
                  <a:extLst>
                    <a:ext uri="{9D8B030D-6E8A-4147-A177-3AD203B41FA5}">
                      <a16:colId xmlns:a16="http://schemas.microsoft.com/office/drawing/2014/main" val="2355340568"/>
                    </a:ext>
                  </a:extLst>
                </a:gridCol>
                <a:gridCol w="1168074">
                  <a:extLst>
                    <a:ext uri="{9D8B030D-6E8A-4147-A177-3AD203B41FA5}">
                      <a16:colId xmlns:a16="http://schemas.microsoft.com/office/drawing/2014/main" val="185159899"/>
                    </a:ext>
                  </a:extLst>
                </a:gridCol>
              </a:tblGrid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en-US" sz="1200" b="0" i="0" u="none" strike="noStrike" kern="1200" cap="none" dirty="0">
                          <a:solidFill>
                            <a:prstClr val="black"/>
                          </a:solidFill>
                          <a:latin typeface="Calibri"/>
                          <a:ea typeface="ＭＳ Ｐゴシック" panose="020B0600070205080204" pitchFamily="34" charset="-128"/>
                          <a:cs typeface="Arial"/>
                          <a:sym typeface="Arial"/>
                        </a:rPr>
                        <a:t>Latitude(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x)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en-US" sz="1200" b="0" i="0" u="none" strike="noStrike" kern="1200" cap="none" dirty="0">
                          <a:solidFill>
                            <a:prstClr val="black"/>
                          </a:solidFill>
                          <a:latin typeface="Calibri"/>
                          <a:ea typeface="ＭＳ Ｐゴシック" panose="020B0600070205080204" pitchFamily="34" charset="-128"/>
                          <a:cs typeface="Arial"/>
                          <a:sym typeface="Arial"/>
                        </a:rPr>
                        <a:t>longitude(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75438477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20.201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49.81513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522603718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25.72864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50.11764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55893303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23.8191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47.39496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461560632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18.69347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44.06723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9477786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17.98995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52.33613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36875262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22.81407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56.47059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977818321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14.37186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48.30252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584211853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14.37186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52.84034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784572118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16.68341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56.16806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01094467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51.65829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20.47059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44141436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44.52261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20.97479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2948861162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48.34171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16.94118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740262415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43.51759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16.13446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405504777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53.16582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17.04202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09938612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54.87437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24.60504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896780177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48.34171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25.10924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76752214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56.38191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20.7731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990848725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50.85427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13.61345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71530754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57.18593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15.32773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903437195"/>
                  </a:ext>
                </a:extLst>
              </a:tr>
            </a:tbl>
          </a:graphicData>
        </a:graphic>
      </p:graphicFrame>
      <p:sp>
        <p:nvSpPr>
          <p:cNvPr id="11" name="Google Shape;922;p69">
            <a:extLst>
              <a:ext uri="{FF2B5EF4-FFF2-40B4-BE49-F238E27FC236}">
                <a16:creationId xmlns:a16="http://schemas.microsoft.com/office/drawing/2014/main" id="{8928FC53-170E-4D44-B694-2218560A4567}"/>
              </a:ext>
            </a:extLst>
          </p:cNvPr>
          <p:cNvSpPr txBox="1">
            <a:spLocks/>
          </p:cNvSpPr>
          <p:nvPr/>
        </p:nvSpPr>
        <p:spPr>
          <a:xfrm>
            <a:off x="1078409" y="2761219"/>
            <a:ext cx="3844277" cy="149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457200" lvl="1" indent="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</a:pPr>
            <a:r>
              <a:rPr lang="en-US" altLang="en-US" sz="2000" kern="12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Looks scary, right?</a:t>
            </a:r>
          </a:p>
          <a:p>
            <a:pPr marL="457200" lvl="1" indent="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</a:pPr>
            <a:endParaRPr lang="en-US" altLang="en-US" sz="2000" kern="1200" dirty="0">
              <a:solidFill>
                <a:prstClr val="black"/>
              </a:solidFill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457200" lvl="1" indent="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</a:pPr>
            <a:r>
              <a:rPr lang="en-US" altLang="en-US" sz="2000" kern="12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Lets make it beautiful </a:t>
            </a:r>
          </a:p>
        </p:txBody>
      </p:sp>
    </p:spTree>
    <p:extLst>
      <p:ext uri="{BB962C8B-B14F-4D97-AF65-F5344CB8AC3E}">
        <p14:creationId xmlns:p14="http://schemas.microsoft.com/office/powerpoint/2010/main" val="71542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Clustering</a:t>
            </a:r>
            <a:endParaRPr dirty="0"/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C256CF76-DC01-4003-B304-164F847BB6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205094"/>
              </p:ext>
            </p:extLst>
          </p:nvPr>
        </p:nvGraphicFramePr>
        <p:xfrm>
          <a:off x="2034540" y="79883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46512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Clustering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024E87B-1FDD-4970-BBC5-4A3D7D801AB6}"/>
              </a:ext>
            </a:extLst>
          </p:cNvPr>
          <p:cNvGraphicFramePr/>
          <p:nvPr/>
        </p:nvGraphicFramePr>
        <p:xfrm>
          <a:off x="2034540" y="79883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Graphic 12" descr="Marker with solid fill">
            <a:extLst>
              <a:ext uri="{FF2B5EF4-FFF2-40B4-BE49-F238E27FC236}">
                <a16:creationId xmlns:a16="http://schemas.microsoft.com/office/drawing/2014/main" id="{E7DEB9B5-D98E-4138-85C7-02F519470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47920" y="1206670"/>
            <a:ext cx="420593" cy="420593"/>
          </a:xfrm>
          <a:prstGeom prst="rect">
            <a:avLst/>
          </a:prstGeom>
        </p:spPr>
      </p:pic>
      <p:pic>
        <p:nvPicPr>
          <p:cNvPr id="14" name="Graphic 13" descr="Marker with solid fill">
            <a:extLst>
              <a:ext uri="{FF2B5EF4-FFF2-40B4-BE49-F238E27FC236}">
                <a16:creationId xmlns:a16="http://schemas.microsoft.com/office/drawing/2014/main" id="{A3C2EA51-54C1-4350-AB68-F52E88512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79533" y="1371530"/>
            <a:ext cx="420593" cy="420593"/>
          </a:xfrm>
          <a:prstGeom prst="rect">
            <a:avLst/>
          </a:prstGeom>
        </p:spPr>
      </p:pic>
      <p:pic>
        <p:nvPicPr>
          <p:cNvPr id="16" name="Graphic 15" descr="Marker with solid fill">
            <a:extLst>
              <a:ext uri="{FF2B5EF4-FFF2-40B4-BE49-F238E27FC236}">
                <a16:creationId xmlns:a16="http://schemas.microsoft.com/office/drawing/2014/main" id="{186FC562-70E7-4925-BC82-749D4A8A9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74023" y="1418215"/>
            <a:ext cx="420593" cy="420593"/>
          </a:xfrm>
          <a:prstGeom prst="rect">
            <a:avLst/>
          </a:prstGeom>
        </p:spPr>
      </p:pic>
      <p:pic>
        <p:nvPicPr>
          <p:cNvPr id="18" name="Graphic 17" descr="Marker with solid fill">
            <a:extLst>
              <a:ext uri="{FF2B5EF4-FFF2-40B4-BE49-F238E27FC236}">
                <a16:creationId xmlns:a16="http://schemas.microsoft.com/office/drawing/2014/main" id="{6857EE10-B765-4D4A-B65D-0B41E5E8C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2706" y="1188013"/>
            <a:ext cx="420593" cy="420593"/>
          </a:xfrm>
          <a:prstGeom prst="rect">
            <a:avLst/>
          </a:prstGeom>
        </p:spPr>
      </p:pic>
      <p:pic>
        <p:nvPicPr>
          <p:cNvPr id="19" name="Graphic 18" descr="Marker with solid fill">
            <a:extLst>
              <a:ext uri="{FF2B5EF4-FFF2-40B4-BE49-F238E27FC236}">
                <a16:creationId xmlns:a16="http://schemas.microsoft.com/office/drawing/2014/main" id="{38A9D187-0F63-4493-9050-58F7172573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4152" y="1635391"/>
            <a:ext cx="420593" cy="420593"/>
          </a:xfrm>
          <a:prstGeom prst="rect">
            <a:avLst/>
          </a:prstGeom>
        </p:spPr>
      </p:pic>
      <p:pic>
        <p:nvPicPr>
          <p:cNvPr id="20" name="Graphic 19" descr="Marker with solid fill">
            <a:extLst>
              <a:ext uri="{FF2B5EF4-FFF2-40B4-BE49-F238E27FC236}">
                <a16:creationId xmlns:a16="http://schemas.microsoft.com/office/drawing/2014/main" id="{D4585145-6701-42EF-80B6-1F5779A661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28820" y="1856243"/>
            <a:ext cx="420593" cy="420593"/>
          </a:xfrm>
          <a:prstGeom prst="rect">
            <a:avLst/>
          </a:prstGeom>
        </p:spPr>
      </p:pic>
      <p:pic>
        <p:nvPicPr>
          <p:cNvPr id="21" name="Graphic 20" descr="Marker with solid fill">
            <a:extLst>
              <a:ext uri="{FF2B5EF4-FFF2-40B4-BE49-F238E27FC236}">
                <a16:creationId xmlns:a16="http://schemas.microsoft.com/office/drawing/2014/main" id="{C3B7839F-0927-4630-AD04-2F5B61104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7791" y="1526803"/>
            <a:ext cx="420593" cy="420593"/>
          </a:xfrm>
          <a:prstGeom prst="rect">
            <a:avLst/>
          </a:prstGeom>
        </p:spPr>
      </p:pic>
      <p:pic>
        <p:nvPicPr>
          <p:cNvPr id="22" name="Graphic 21" descr="Marker with solid fill">
            <a:extLst>
              <a:ext uri="{FF2B5EF4-FFF2-40B4-BE49-F238E27FC236}">
                <a16:creationId xmlns:a16="http://schemas.microsoft.com/office/drawing/2014/main" id="{E28EE3E7-9DCE-4E50-9575-2D60DB481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27662" y="1683495"/>
            <a:ext cx="420593" cy="420593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74CF64F3-E015-41B1-BDAE-B2689BDA7E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83161" y="1511230"/>
            <a:ext cx="420593" cy="420593"/>
          </a:xfrm>
          <a:prstGeom prst="rect">
            <a:avLst/>
          </a:prstGeom>
        </p:spPr>
      </p:pic>
      <p:pic>
        <p:nvPicPr>
          <p:cNvPr id="24" name="Graphic 23" descr="Marker with solid fill">
            <a:extLst>
              <a:ext uri="{FF2B5EF4-FFF2-40B4-BE49-F238E27FC236}">
                <a16:creationId xmlns:a16="http://schemas.microsoft.com/office/drawing/2014/main" id="{C1A2655E-DB51-41A9-8712-277FC941E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2391" y="3065710"/>
            <a:ext cx="420593" cy="420593"/>
          </a:xfrm>
          <a:prstGeom prst="rect">
            <a:avLst/>
          </a:prstGeom>
        </p:spPr>
      </p:pic>
      <p:pic>
        <p:nvPicPr>
          <p:cNvPr id="25" name="Graphic 24" descr="Marker with solid fill">
            <a:extLst>
              <a:ext uri="{FF2B5EF4-FFF2-40B4-BE49-F238E27FC236}">
                <a16:creationId xmlns:a16="http://schemas.microsoft.com/office/drawing/2014/main" id="{7D3921AC-B3BC-4045-8F99-A0F55F826E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5761" y="2830830"/>
            <a:ext cx="420593" cy="420593"/>
          </a:xfrm>
          <a:prstGeom prst="rect">
            <a:avLst/>
          </a:prstGeom>
        </p:spPr>
      </p:pic>
      <p:pic>
        <p:nvPicPr>
          <p:cNvPr id="26" name="Graphic 25" descr="Marker with solid fill">
            <a:extLst>
              <a:ext uri="{FF2B5EF4-FFF2-40B4-BE49-F238E27FC236}">
                <a16:creationId xmlns:a16="http://schemas.microsoft.com/office/drawing/2014/main" id="{1E0B74D6-FB20-4346-87BB-1BF44F12F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9427" y="2884170"/>
            <a:ext cx="420593" cy="420593"/>
          </a:xfrm>
          <a:prstGeom prst="rect">
            <a:avLst/>
          </a:prstGeom>
        </p:spPr>
      </p:pic>
      <p:pic>
        <p:nvPicPr>
          <p:cNvPr id="27" name="Graphic 26" descr="Marker with solid fill">
            <a:extLst>
              <a:ext uri="{FF2B5EF4-FFF2-40B4-BE49-F238E27FC236}">
                <a16:creationId xmlns:a16="http://schemas.microsoft.com/office/drawing/2014/main" id="{25624CDE-E192-40BA-A005-4C08BACA40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2557" y="3065710"/>
            <a:ext cx="420593" cy="420593"/>
          </a:xfrm>
          <a:prstGeom prst="rect">
            <a:avLst/>
          </a:prstGeom>
        </p:spPr>
      </p:pic>
      <p:pic>
        <p:nvPicPr>
          <p:cNvPr id="28" name="Graphic 27" descr="Marker with solid fill">
            <a:extLst>
              <a:ext uri="{FF2B5EF4-FFF2-40B4-BE49-F238E27FC236}">
                <a16:creationId xmlns:a16="http://schemas.microsoft.com/office/drawing/2014/main" id="{C6A60331-DC35-46B8-9D79-A66A868F14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03557" y="3082694"/>
            <a:ext cx="420593" cy="420593"/>
          </a:xfrm>
          <a:prstGeom prst="rect">
            <a:avLst/>
          </a:prstGeom>
        </p:spPr>
      </p:pic>
      <p:pic>
        <p:nvPicPr>
          <p:cNvPr id="29" name="Graphic 28" descr="Marker with solid fill">
            <a:extLst>
              <a:ext uri="{FF2B5EF4-FFF2-40B4-BE49-F238E27FC236}">
                <a16:creationId xmlns:a16="http://schemas.microsoft.com/office/drawing/2014/main" id="{9016DE82-3972-437D-A666-8EE1C0743B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9897" y="3308797"/>
            <a:ext cx="420593" cy="420593"/>
          </a:xfrm>
          <a:prstGeom prst="rect">
            <a:avLst/>
          </a:prstGeom>
        </p:spPr>
      </p:pic>
      <p:pic>
        <p:nvPicPr>
          <p:cNvPr id="30" name="Graphic 29" descr="Marker with solid fill">
            <a:extLst>
              <a:ext uri="{FF2B5EF4-FFF2-40B4-BE49-F238E27FC236}">
                <a16:creationId xmlns:a16="http://schemas.microsoft.com/office/drawing/2014/main" id="{5442BBCF-0C5B-4EF0-AC74-74EDDA04CD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2801" y="3285996"/>
            <a:ext cx="420593" cy="420593"/>
          </a:xfrm>
          <a:prstGeom prst="rect">
            <a:avLst/>
          </a:prstGeom>
        </p:spPr>
      </p:pic>
      <p:pic>
        <p:nvPicPr>
          <p:cNvPr id="32" name="Graphic 31" descr="Marker with solid fill">
            <a:extLst>
              <a:ext uri="{FF2B5EF4-FFF2-40B4-BE49-F238E27FC236}">
                <a16:creationId xmlns:a16="http://schemas.microsoft.com/office/drawing/2014/main" id="{84F9AC6D-7623-4414-AA3F-D221B04FC9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7368" y="3263195"/>
            <a:ext cx="420593" cy="420593"/>
          </a:xfrm>
          <a:prstGeom prst="rect">
            <a:avLst/>
          </a:prstGeom>
        </p:spPr>
      </p:pic>
      <p:pic>
        <p:nvPicPr>
          <p:cNvPr id="33" name="Graphic 32" descr="Marker with solid fill">
            <a:extLst>
              <a:ext uri="{FF2B5EF4-FFF2-40B4-BE49-F238E27FC236}">
                <a16:creationId xmlns:a16="http://schemas.microsoft.com/office/drawing/2014/main" id="{F4CE319E-E994-476E-8B3D-2439FD0381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3803" y="3362137"/>
            <a:ext cx="420593" cy="420593"/>
          </a:xfrm>
          <a:prstGeom prst="rect">
            <a:avLst/>
          </a:prstGeom>
        </p:spPr>
      </p:pic>
      <p:pic>
        <p:nvPicPr>
          <p:cNvPr id="36" name="Graphic 35" descr="Marker with solid fill">
            <a:extLst>
              <a:ext uri="{FF2B5EF4-FFF2-40B4-BE49-F238E27FC236}">
                <a16:creationId xmlns:a16="http://schemas.microsoft.com/office/drawing/2014/main" id="{1C95D929-2B21-47B7-9297-62D3DAD13F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6531" y="3453572"/>
            <a:ext cx="420593" cy="42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5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400"/>
                            </p:stCondLst>
                            <p:childTnLst>
                              <p:par>
                                <p:cTn id="6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600"/>
                            </p:stCondLst>
                            <p:childTnLst>
                              <p:par>
                                <p:cTn id="7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800"/>
                            </p:stCondLst>
                            <p:childTnLst>
                              <p:par>
                                <p:cTn id="7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200"/>
                            </p:stCondLst>
                            <p:childTnLst>
                              <p:par>
                                <p:cTn id="8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400"/>
                            </p:stCondLst>
                            <p:childTnLst>
                              <p:par>
                                <p:cTn id="9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600"/>
                            </p:stCondLst>
                            <p:childTnLst>
                              <p:par>
                                <p:cTn id="9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Clustering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024E87B-1FDD-4970-BBC5-4A3D7D801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7095346"/>
              </p:ext>
            </p:extLst>
          </p:nvPr>
        </p:nvGraphicFramePr>
        <p:xfrm>
          <a:off x="2065020" y="79883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Graphic 12" descr="Marker with solid fill">
            <a:extLst>
              <a:ext uri="{FF2B5EF4-FFF2-40B4-BE49-F238E27FC236}">
                <a16:creationId xmlns:a16="http://schemas.microsoft.com/office/drawing/2014/main" id="{E7DEB9B5-D98E-4138-85C7-02F519470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47920" y="1206670"/>
            <a:ext cx="420593" cy="420593"/>
          </a:xfrm>
          <a:prstGeom prst="rect">
            <a:avLst/>
          </a:prstGeom>
        </p:spPr>
      </p:pic>
      <p:pic>
        <p:nvPicPr>
          <p:cNvPr id="14" name="Graphic 13" descr="Marker with solid fill">
            <a:extLst>
              <a:ext uri="{FF2B5EF4-FFF2-40B4-BE49-F238E27FC236}">
                <a16:creationId xmlns:a16="http://schemas.microsoft.com/office/drawing/2014/main" id="{A3C2EA51-54C1-4350-AB68-F52E88512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79533" y="1371530"/>
            <a:ext cx="420593" cy="420593"/>
          </a:xfrm>
          <a:prstGeom prst="rect">
            <a:avLst/>
          </a:prstGeom>
        </p:spPr>
      </p:pic>
      <p:pic>
        <p:nvPicPr>
          <p:cNvPr id="16" name="Graphic 15" descr="Marker with solid fill">
            <a:extLst>
              <a:ext uri="{FF2B5EF4-FFF2-40B4-BE49-F238E27FC236}">
                <a16:creationId xmlns:a16="http://schemas.microsoft.com/office/drawing/2014/main" id="{186FC562-70E7-4925-BC82-749D4A8A9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74023" y="1418215"/>
            <a:ext cx="420593" cy="420593"/>
          </a:xfrm>
          <a:prstGeom prst="rect">
            <a:avLst/>
          </a:prstGeom>
        </p:spPr>
      </p:pic>
      <p:pic>
        <p:nvPicPr>
          <p:cNvPr id="18" name="Graphic 17" descr="Marker with solid fill">
            <a:extLst>
              <a:ext uri="{FF2B5EF4-FFF2-40B4-BE49-F238E27FC236}">
                <a16:creationId xmlns:a16="http://schemas.microsoft.com/office/drawing/2014/main" id="{6857EE10-B765-4D4A-B65D-0B41E5E8C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2706" y="1188013"/>
            <a:ext cx="420593" cy="420593"/>
          </a:xfrm>
          <a:prstGeom prst="rect">
            <a:avLst/>
          </a:prstGeom>
        </p:spPr>
      </p:pic>
      <p:pic>
        <p:nvPicPr>
          <p:cNvPr id="19" name="Graphic 18" descr="Marker with solid fill">
            <a:extLst>
              <a:ext uri="{FF2B5EF4-FFF2-40B4-BE49-F238E27FC236}">
                <a16:creationId xmlns:a16="http://schemas.microsoft.com/office/drawing/2014/main" id="{38A9D187-0F63-4493-9050-58F7172573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4152" y="1635391"/>
            <a:ext cx="420593" cy="420593"/>
          </a:xfrm>
          <a:prstGeom prst="rect">
            <a:avLst/>
          </a:prstGeom>
        </p:spPr>
      </p:pic>
      <p:pic>
        <p:nvPicPr>
          <p:cNvPr id="20" name="Graphic 19" descr="Marker with solid fill">
            <a:extLst>
              <a:ext uri="{FF2B5EF4-FFF2-40B4-BE49-F238E27FC236}">
                <a16:creationId xmlns:a16="http://schemas.microsoft.com/office/drawing/2014/main" id="{D4585145-6701-42EF-80B6-1F5779A661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28820" y="1856243"/>
            <a:ext cx="420593" cy="420593"/>
          </a:xfrm>
          <a:prstGeom prst="rect">
            <a:avLst/>
          </a:prstGeom>
        </p:spPr>
      </p:pic>
      <p:pic>
        <p:nvPicPr>
          <p:cNvPr id="21" name="Graphic 20" descr="Marker with solid fill">
            <a:extLst>
              <a:ext uri="{FF2B5EF4-FFF2-40B4-BE49-F238E27FC236}">
                <a16:creationId xmlns:a16="http://schemas.microsoft.com/office/drawing/2014/main" id="{C3B7839F-0927-4630-AD04-2F5B61104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7791" y="1526803"/>
            <a:ext cx="420593" cy="420593"/>
          </a:xfrm>
          <a:prstGeom prst="rect">
            <a:avLst/>
          </a:prstGeom>
        </p:spPr>
      </p:pic>
      <p:pic>
        <p:nvPicPr>
          <p:cNvPr id="22" name="Graphic 21" descr="Marker with solid fill">
            <a:extLst>
              <a:ext uri="{FF2B5EF4-FFF2-40B4-BE49-F238E27FC236}">
                <a16:creationId xmlns:a16="http://schemas.microsoft.com/office/drawing/2014/main" id="{E28EE3E7-9DCE-4E50-9575-2D60DB481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27662" y="1683495"/>
            <a:ext cx="420593" cy="420593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74CF64F3-E015-41B1-BDAE-B2689BDA7E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83161" y="1511230"/>
            <a:ext cx="420593" cy="420593"/>
          </a:xfrm>
          <a:prstGeom prst="rect">
            <a:avLst/>
          </a:prstGeom>
        </p:spPr>
      </p:pic>
      <p:pic>
        <p:nvPicPr>
          <p:cNvPr id="24" name="Graphic 23" descr="Marker with solid fill">
            <a:extLst>
              <a:ext uri="{FF2B5EF4-FFF2-40B4-BE49-F238E27FC236}">
                <a16:creationId xmlns:a16="http://schemas.microsoft.com/office/drawing/2014/main" id="{C1A2655E-DB51-41A9-8712-277FC941E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2391" y="3065710"/>
            <a:ext cx="420593" cy="420593"/>
          </a:xfrm>
          <a:prstGeom prst="rect">
            <a:avLst/>
          </a:prstGeom>
        </p:spPr>
      </p:pic>
      <p:pic>
        <p:nvPicPr>
          <p:cNvPr id="25" name="Graphic 24" descr="Marker with solid fill">
            <a:extLst>
              <a:ext uri="{FF2B5EF4-FFF2-40B4-BE49-F238E27FC236}">
                <a16:creationId xmlns:a16="http://schemas.microsoft.com/office/drawing/2014/main" id="{7D3921AC-B3BC-4045-8F99-A0F55F826E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5761" y="2830830"/>
            <a:ext cx="420593" cy="420593"/>
          </a:xfrm>
          <a:prstGeom prst="rect">
            <a:avLst/>
          </a:prstGeom>
        </p:spPr>
      </p:pic>
      <p:pic>
        <p:nvPicPr>
          <p:cNvPr id="26" name="Graphic 25" descr="Marker with solid fill">
            <a:extLst>
              <a:ext uri="{FF2B5EF4-FFF2-40B4-BE49-F238E27FC236}">
                <a16:creationId xmlns:a16="http://schemas.microsoft.com/office/drawing/2014/main" id="{1E0B74D6-FB20-4346-87BB-1BF44F12F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9427" y="2884170"/>
            <a:ext cx="420593" cy="420593"/>
          </a:xfrm>
          <a:prstGeom prst="rect">
            <a:avLst/>
          </a:prstGeom>
        </p:spPr>
      </p:pic>
      <p:pic>
        <p:nvPicPr>
          <p:cNvPr id="27" name="Graphic 26" descr="Marker with solid fill">
            <a:extLst>
              <a:ext uri="{FF2B5EF4-FFF2-40B4-BE49-F238E27FC236}">
                <a16:creationId xmlns:a16="http://schemas.microsoft.com/office/drawing/2014/main" id="{25624CDE-E192-40BA-A005-4C08BACA40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2557" y="3065710"/>
            <a:ext cx="420593" cy="420593"/>
          </a:xfrm>
          <a:prstGeom prst="rect">
            <a:avLst/>
          </a:prstGeom>
        </p:spPr>
      </p:pic>
      <p:pic>
        <p:nvPicPr>
          <p:cNvPr id="28" name="Graphic 27" descr="Marker with solid fill">
            <a:extLst>
              <a:ext uri="{FF2B5EF4-FFF2-40B4-BE49-F238E27FC236}">
                <a16:creationId xmlns:a16="http://schemas.microsoft.com/office/drawing/2014/main" id="{C6A60331-DC35-46B8-9D79-A66A868F14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03557" y="3082694"/>
            <a:ext cx="420593" cy="420593"/>
          </a:xfrm>
          <a:prstGeom prst="rect">
            <a:avLst/>
          </a:prstGeom>
        </p:spPr>
      </p:pic>
      <p:pic>
        <p:nvPicPr>
          <p:cNvPr id="29" name="Graphic 28" descr="Marker with solid fill">
            <a:extLst>
              <a:ext uri="{FF2B5EF4-FFF2-40B4-BE49-F238E27FC236}">
                <a16:creationId xmlns:a16="http://schemas.microsoft.com/office/drawing/2014/main" id="{9016DE82-3972-437D-A666-8EE1C0743B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9897" y="3308797"/>
            <a:ext cx="420593" cy="420593"/>
          </a:xfrm>
          <a:prstGeom prst="rect">
            <a:avLst/>
          </a:prstGeom>
        </p:spPr>
      </p:pic>
      <p:pic>
        <p:nvPicPr>
          <p:cNvPr id="30" name="Graphic 29" descr="Marker with solid fill">
            <a:extLst>
              <a:ext uri="{FF2B5EF4-FFF2-40B4-BE49-F238E27FC236}">
                <a16:creationId xmlns:a16="http://schemas.microsoft.com/office/drawing/2014/main" id="{5442BBCF-0C5B-4EF0-AC74-74EDDA04CD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2801" y="3285996"/>
            <a:ext cx="420593" cy="420593"/>
          </a:xfrm>
          <a:prstGeom prst="rect">
            <a:avLst/>
          </a:prstGeom>
        </p:spPr>
      </p:pic>
      <p:pic>
        <p:nvPicPr>
          <p:cNvPr id="32" name="Graphic 31" descr="Marker with solid fill">
            <a:extLst>
              <a:ext uri="{FF2B5EF4-FFF2-40B4-BE49-F238E27FC236}">
                <a16:creationId xmlns:a16="http://schemas.microsoft.com/office/drawing/2014/main" id="{84F9AC6D-7623-4414-AA3F-D221B04FC9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7368" y="3263195"/>
            <a:ext cx="420593" cy="420593"/>
          </a:xfrm>
          <a:prstGeom prst="rect">
            <a:avLst/>
          </a:prstGeom>
        </p:spPr>
      </p:pic>
      <p:pic>
        <p:nvPicPr>
          <p:cNvPr id="33" name="Graphic 32" descr="Marker with solid fill">
            <a:extLst>
              <a:ext uri="{FF2B5EF4-FFF2-40B4-BE49-F238E27FC236}">
                <a16:creationId xmlns:a16="http://schemas.microsoft.com/office/drawing/2014/main" id="{F4CE319E-E994-476E-8B3D-2439FD0381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3803" y="3362137"/>
            <a:ext cx="420593" cy="420593"/>
          </a:xfrm>
          <a:prstGeom prst="rect">
            <a:avLst/>
          </a:prstGeom>
        </p:spPr>
      </p:pic>
      <p:pic>
        <p:nvPicPr>
          <p:cNvPr id="36" name="Graphic 35" descr="Marker with solid fill">
            <a:extLst>
              <a:ext uri="{FF2B5EF4-FFF2-40B4-BE49-F238E27FC236}">
                <a16:creationId xmlns:a16="http://schemas.microsoft.com/office/drawing/2014/main" id="{1C95D929-2B21-47B7-9297-62D3DAD13F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6531" y="3453572"/>
            <a:ext cx="420593" cy="420593"/>
          </a:xfrm>
          <a:prstGeom prst="rect">
            <a:avLst/>
          </a:prstGeom>
        </p:spPr>
      </p:pic>
      <p:pic>
        <p:nvPicPr>
          <p:cNvPr id="31" name="Graphic 30" descr="Marker with solid fill">
            <a:extLst>
              <a:ext uri="{FF2B5EF4-FFF2-40B4-BE49-F238E27FC236}">
                <a16:creationId xmlns:a16="http://schemas.microsoft.com/office/drawing/2014/main" id="{59D273DB-03D2-4780-9905-154DB8D1EC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27836" y="2988398"/>
            <a:ext cx="885767" cy="885767"/>
          </a:xfrm>
          <a:prstGeom prst="rect">
            <a:avLst/>
          </a:prstGeom>
        </p:spPr>
      </p:pic>
      <p:sp>
        <p:nvSpPr>
          <p:cNvPr id="34" name="Google Shape;920;p69">
            <a:extLst>
              <a:ext uri="{FF2B5EF4-FFF2-40B4-BE49-F238E27FC236}">
                <a16:creationId xmlns:a16="http://schemas.microsoft.com/office/drawing/2014/main" id="{BD3E6557-0875-4C19-BC3F-C1358769B127}"/>
              </a:ext>
            </a:extLst>
          </p:cNvPr>
          <p:cNvSpPr txBox="1">
            <a:spLocks/>
          </p:cNvSpPr>
          <p:nvPr/>
        </p:nvSpPr>
        <p:spPr>
          <a:xfrm>
            <a:off x="2807815" y="2630235"/>
            <a:ext cx="1984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Mulish" panose="020B0604020202020204" charset="0"/>
              </a:rPr>
              <a:t>Store Location</a:t>
            </a:r>
          </a:p>
        </p:txBody>
      </p:sp>
      <p:sp>
        <p:nvSpPr>
          <p:cNvPr id="35" name="Google Shape;920;p69">
            <a:extLst>
              <a:ext uri="{FF2B5EF4-FFF2-40B4-BE49-F238E27FC236}">
                <a16:creationId xmlns:a16="http://schemas.microsoft.com/office/drawing/2014/main" id="{CF412E25-60D7-4A67-A5F8-95BE9EAB906D}"/>
              </a:ext>
            </a:extLst>
          </p:cNvPr>
          <p:cNvSpPr txBox="1">
            <a:spLocks/>
          </p:cNvSpPr>
          <p:nvPr/>
        </p:nvSpPr>
        <p:spPr>
          <a:xfrm>
            <a:off x="229780" y="2087734"/>
            <a:ext cx="18352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Mulish" panose="020B0604020202020204" charset="0"/>
              </a:rPr>
              <a:t>Is it beneficial?</a:t>
            </a:r>
          </a:p>
        </p:txBody>
      </p:sp>
    </p:spTree>
    <p:extLst>
      <p:ext uri="{BB962C8B-B14F-4D97-AF65-F5344CB8AC3E}">
        <p14:creationId xmlns:p14="http://schemas.microsoft.com/office/powerpoint/2010/main" val="281178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Clustering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024E87B-1FDD-4970-BBC5-4A3D7D801AB6}"/>
              </a:ext>
            </a:extLst>
          </p:cNvPr>
          <p:cNvGraphicFramePr/>
          <p:nvPr/>
        </p:nvGraphicFramePr>
        <p:xfrm>
          <a:off x="2065020" y="79883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Graphic 12" descr="Marker with solid fill">
            <a:extLst>
              <a:ext uri="{FF2B5EF4-FFF2-40B4-BE49-F238E27FC236}">
                <a16:creationId xmlns:a16="http://schemas.microsoft.com/office/drawing/2014/main" id="{E7DEB9B5-D98E-4138-85C7-02F519470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47920" y="1206670"/>
            <a:ext cx="420593" cy="420593"/>
          </a:xfrm>
          <a:prstGeom prst="rect">
            <a:avLst/>
          </a:prstGeom>
        </p:spPr>
      </p:pic>
      <p:pic>
        <p:nvPicPr>
          <p:cNvPr id="14" name="Graphic 13" descr="Marker with solid fill">
            <a:extLst>
              <a:ext uri="{FF2B5EF4-FFF2-40B4-BE49-F238E27FC236}">
                <a16:creationId xmlns:a16="http://schemas.microsoft.com/office/drawing/2014/main" id="{A3C2EA51-54C1-4350-AB68-F52E88512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79533" y="1371530"/>
            <a:ext cx="420593" cy="420593"/>
          </a:xfrm>
          <a:prstGeom prst="rect">
            <a:avLst/>
          </a:prstGeom>
        </p:spPr>
      </p:pic>
      <p:pic>
        <p:nvPicPr>
          <p:cNvPr id="16" name="Graphic 15" descr="Marker with solid fill">
            <a:extLst>
              <a:ext uri="{FF2B5EF4-FFF2-40B4-BE49-F238E27FC236}">
                <a16:creationId xmlns:a16="http://schemas.microsoft.com/office/drawing/2014/main" id="{186FC562-70E7-4925-BC82-749D4A8A9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74023" y="1418215"/>
            <a:ext cx="420593" cy="420593"/>
          </a:xfrm>
          <a:prstGeom prst="rect">
            <a:avLst/>
          </a:prstGeom>
        </p:spPr>
      </p:pic>
      <p:pic>
        <p:nvPicPr>
          <p:cNvPr id="18" name="Graphic 17" descr="Marker with solid fill">
            <a:extLst>
              <a:ext uri="{FF2B5EF4-FFF2-40B4-BE49-F238E27FC236}">
                <a16:creationId xmlns:a16="http://schemas.microsoft.com/office/drawing/2014/main" id="{6857EE10-B765-4D4A-B65D-0B41E5E8C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2706" y="1188013"/>
            <a:ext cx="420593" cy="420593"/>
          </a:xfrm>
          <a:prstGeom prst="rect">
            <a:avLst/>
          </a:prstGeom>
        </p:spPr>
      </p:pic>
      <p:pic>
        <p:nvPicPr>
          <p:cNvPr id="19" name="Graphic 18" descr="Marker with solid fill">
            <a:extLst>
              <a:ext uri="{FF2B5EF4-FFF2-40B4-BE49-F238E27FC236}">
                <a16:creationId xmlns:a16="http://schemas.microsoft.com/office/drawing/2014/main" id="{38A9D187-0F63-4493-9050-58F7172573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4152" y="1635391"/>
            <a:ext cx="420593" cy="420593"/>
          </a:xfrm>
          <a:prstGeom prst="rect">
            <a:avLst/>
          </a:prstGeom>
        </p:spPr>
      </p:pic>
      <p:pic>
        <p:nvPicPr>
          <p:cNvPr id="20" name="Graphic 19" descr="Marker with solid fill">
            <a:extLst>
              <a:ext uri="{FF2B5EF4-FFF2-40B4-BE49-F238E27FC236}">
                <a16:creationId xmlns:a16="http://schemas.microsoft.com/office/drawing/2014/main" id="{D4585145-6701-42EF-80B6-1F5779A661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28820" y="1856243"/>
            <a:ext cx="420593" cy="420593"/>
          </a:xfrm>
          <a:prstGeom prst="rect">
            <a:avLst/>
          </a:prstGeom>
        </p:spPr>
      </p:pic>
      <p:pic>
        <p:nvPicPr>
          <p:cNvPr id="21" name="Graphic 20" descr="Marker with solid fill">
            <a:extLst>
              <a:ext uri="{FF2B5EF4-FFF2-40B4-BE49-F238E27FC236}">
                <a16:creationId xmlns:a16="http://schemas.microsoft.com/office/drawing/2014/main" id="{C3B7839F-0927-4630-AD04-2F5B61104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7791" y="1526803"/>
            <a:ext cx="420593" cy="420593"/>
          </a:xfrm>
          <a:prstGeom prst="rect">
            <a:avLst/>
          </a:prstGeom>
        </p:spPr>
      </p:pic>
      <p:pic>
        <p:nvPicPr>
          <p:cNvPr id="22" name="Graphic 21" descr="Marker with solid fill">
            <a:extLst>
              <a:ext uri="{FF2B5EF4-FFF2-40B4-BE49-F238E27FC236}">
                <a16:creationId xmlns:a16="http://schemas.microsoft.com/office/drawing/2014/main" id="{E28EE3E7-9DCE-4E50-9575-2D60DB481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27662" y="1683495"/>
            <a:ext cx="420593" cy="420593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74CF64F3-E015-41B1-BDAE-B2689BDA7E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83161" y="1511230"/>
            <a:ext cx="420593" cy="420593"/>
          </a:xfrm>
          <a:prstGeom prst="rect">
            <a:avLst/>
          </a:prstGeom>
        </p:spPr>
      </p:pic>
      <p:pic>
        <p:nvPicPr>
          <p:cNvPr id="24" name="Graphic 23" descr="Marker with solid fill">
            <a:extLst>
              <a:ext uri="{FF2B5EF4-FFF2-40B4-BE49-F238E27FC236}">
                <a16:creationId xmlns:a16="http://schemas.microsoft.com/office/drawing/2014/main" id="{C1A2655E-DB51-41A9-8712-277FC941E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2391" y="3065710"/>
            <a:ext cx="420593" cy="420593"/>
          </a:xfrm>
          <a:prstGeom prst="rect">
            <a:avLst/>
          </a:prstGeom>
        </p:spPr>
      </p:pic>
      <p:pic>
        <p:nvPicPr>
          <p:cNvPr id="25" name="Graphic 24" descr="Marker with solid fill">
            <a:extLst>
              <a:ext uri="{FF2B5EF4-FFF2-40B4-BE49-F238E27FC236}">
                <a16:creationId xmlns:a16="http://schemas.microsoft.com/office/drawing/2014/main" id="{7D3921AC-B3BC-4045-8F99-A0F55F826E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5761" y="2830830"/>
            <a:ext cx="420593" cy="420593"/>
          </a:xfrm>
          <a:prstGeom prst="rect">
            <a:avLst/>
          </a:prstGeom>
        </p:spPr>
      </p:pic>
      <p:pic>
        <p:nvPicPr>
          <p:cNvPr id="26" name="Graphic 25" descr="Marker with solid fill">
            <a:extLst>
              <a:ext uri="{FF2B5EF4-FFF2-40B4-BE49-F238E27FC236}">
                <a16:creationId xmlns:a16="http://schemas.microsoft.com/office/drawing/2014/main" id="{1E0B74D6-FB20-4346-87BB-1BF44F12F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9427" y="2884170"/>
            <a:ext cx="420593" cy="420593"/>
          </a:xfrm>
          <a:prstGeom prst="rect">
            <a:avLst/>
          </a:prstGeom>
        </p:spPr>
      </p:pic>
      <p:pic>
        <p:nvPicPr>
          <p:cNvPr id="27" name="Graphic 26" descr="Marker with solid fill">
            <a:extLst>
              <a:ext uri="{FF2B5EF4-FFF2-40B4-BE49-F238E27FC236}">
                <a16:creationId xmlns:a16="http://schemas.microsoft.com/office/drawing/2014/main" id="{25624CDE-E192-40BA-A005-4C08BACA40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2557" y="3065710"/>
            <a:ext cx="420593" cy="420593"/>
          </a:xfrm>
          <a:prstGeom prst="rect">
            <a:avLst/>
          </a:prstGeom>
        </p:spPr>
      </p:pic>
      <p:pic>
        <p:nvPicPr>
          <p:cNvPr id="28" name="Graphic 27" descr="Marker with solid fill">
            <a:extLst>
              <a:ext uri="{FF2B5EF4-FFF2-40B4-BE49-F238E27FC236}">
                <a16:creationId xmlns:a16="http://schemas.microsoft.com/office/drawing/2014/main" id="{C6A60331-DC35-46B8-9D79-A66A868F14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03557" y="3082694"/>
            <a:ext cx="420593" cy="420593"/>
          </a:xfrm>
          <a:prstGeom prst="rect">
            <a:avLst/>
          </a:prstGeom>
        </p:spPr>
      </p:pic>
      <p:pic>
        <p:nvPicPr>
          <p:cNvPr id="29" name="Graphic 28" descr="Marker with solid fill">
            <a:extLst>
              <a:ext uri="{FF2B5EF4-FFF2-40B4-BE49-F238E27FC236}">
                <a16:creationId xmlns:a16="http://schemas.microsoft.com/office/drawing/2014/main" id="{9016DE82-3972-437D-A666-8EE1C0743B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9897" y="3308797"/>
            <a:ext cx="420593" cy="420593"/>
          </a:xfrm>
          <a:prstGeom prst="rect">
            <a:avLst/>
          </a:prstGeom>
        </p:spPr>
      </p:pic>
      <p:pic>
        <p:nvPicPr>
          <p:cNvPr id="30" name="Graphic 29" descr="Marker with solid fill">
            <a:extLst>
              <a:ext uri="{FF2B5EF4-FFF2-40B4-BE49-F238E27FC236}">
                <a16:creationId xmlns:a16="http://schemas.microsoft.com/office/drawing/2014/main" id="{5442BBCF-0C5B-4EF0-AC74-74EDDA04CD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2801" y="3285996"/>
            <a:ext cx="420593" cy="420593"/>
          </a:xfrm>
          <a:prstGeom prst="rect">
            <a:avLst/>
          </a:prstGeom>
        </p:spPr>
      </p:pic>
      <p:pic>
        <p:nvPicPr>
          <p:cNvPr id="32" name="Graphic 31" descr="Marker with solid fill">
            <a:extLst>
              <a:ext uri="{FF2B5EF4-FFF2-40B4-BE49-F238E27FC236}">
                <a16:creationId xmlns:a16="http://schemas.microsoft.com/office/drawing/2014/main" id="{84F9AC6D-7623-4414-AA3F-D221B04FC9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7368" y="3263195"/>
            <a:ext cx="420593" cy="420593"/>
          </a:xfrm>
          <a:prstGeom prst="rect">
            <a:avLst/>
          </a:prstGeom>
        </p:spPr>
      </p:pic>
      <p:pic>
        <p:nvPicPr>
          <p:cNvPr id="33" name="Graphic 32" descr="Marker with solid fill">
            <a:extLst>
              <a:ext uri="{FF2B5EF4-FFF2-40B4-BE49-F238E27FC236}">
                <a16:creationId xmlns:a16="http://schemas.microsoft.com/office/drawing/2014/main" id="{F4CE319E-E994-476E-8B3D-2439FD0381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3803" y="3362137"/>
            <a:ext cx="420593" cy="420593"/>
          </a:xfrm>
          <a:prstGeom prst="rect">
            <a:avLst/>
          </a:prstGeom>
        </p:spPr>
      </p:pic>
      <p:pic>
        <p:nvPicPr>
          <p:cNvPr id="36" name="Graphic 35" descr="Marker with solid fill">
            <a:extLst>
              <a:ext uri="{FF2B5EF4-FFF2-40B4-BE49-F238E27FC236}">
                <a16:creationId xmlns:a16="http://schemas.microsoft.com/office/drawing/2014/main" id="{1C95D929-2B21-47B7-9297-62D3DAD13F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6531" y="3453572"/>
            <a:ext cx="420593" cy="420593"/>
          </a:xfrm>
          <a:prstGeom prst="rect">
            <a:avLst/>
          </a:prstGeom>
        </p:spPr>
      </p:pic>
      <p:sp>
        <p:nvSpPr>
          <p:cNvPr id="35" name="Google Shape;920;p69">
            <a:extLst>
              <a:ext uri="{FF2B5EF4-FFF2-40B4-BE49-F238E27FC236}">
                <a16:creationId xmlns:a16="http://schemas.microsoft.com/office/drawing/2014/main" id="{CF412E25-60D7-4A67-A5F8-95BE9EAB906D}"/>
              </a:ext>
            </a:extLst>
          </p:cNvPr>
          <p:cNvSpPr txBox="1">
            <a:spLocks/>
          </p:cNvSpPr>
          <p:nvPr/>
        </p:nvSpPr>
        <p:spPr>
          <a:xfrm>
            <a:off x="111845" y="1704706"/>
            <a:ext cx="1835240" cy="14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Mulish" panose="020B0604020202020204" charset="0"/>
              </a:rPr>
              <a:t>So the company actually makes  clusters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E1CB5B-DDDE-4AB4-8314-6B342DA1DEAB}"/>
              </a:ext>
            </a:extLst>
          </p:cNvPr>
          <p:cNvSpPr/>
          <p:nvPr/>
        </p:nvSpPr>
        <p:spPr>
          <a:xfrm>
            <a:off x="2879485" y="927047"/>
            <a:ext cx="2233535" cy="1588958"/>
          </a:xfrm>
          <a:prstGeom prst="ellipse">
            <a:avLst/>
          </a:prstGeom>
          <a:noFill/>
          <a:ln>
            <a:solidFill>
              <a:srgbClr val="FF7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47F1AF-484F-45EC-BB57-D58637A15A0C}"/>
              </a:ext>
            </a:extLst>
          </p:cNvPr>
          <p:cNvGrpSpPr/>
          <p:nvPr/>
        </p:nvGrpSpPr>
        <p:grpSpPr>
          <a:xfrm>
            <a:off x="3382909" y="1188382"/>
            <a:ext cx="1324221" cy="1088823"/>
            <a:chOff x="2874747" y="2571750"/>
            <a:chExt cx="1324221" cy="1088823"/>
          </a:xfrm>
        </p:grpSpPr>
        <p:pic>
          <p:nvPicPr>
            <p:cNvPr id="38" name="Graphic 37" descr="Marker with solid fill">
              <a:extLst>
                <a:ext uri="{FF2B5EF4-FFF2-40B4-BE49-F238E27FC236}">
                  <a16:creationId xmlns:a16="http://schemas.microsoft.com/office/drawing/2014/main" id="{5049A17C-1499-4C04-9D94-58AED9F93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43134" y="2590407"/>
              <a:ext cx="420593" cy="420593"/>
            </a:xfrm>
            <a:prstGeom prst="rect">
              <a:avLst/>
            </a:prstGeom>
          </p:spPr>
        </p:pic>
        <p:pic>
          <p:nvPicPr>
            <p:cNvPr id="39" name="Graphic 38" descr="Marker with solid fill">
              <a:extLst>
                <a:ext uri="{FF2B5EF4-FFF2-40B4-BE49-F238E27FC236}">
                  <a16:creationId xmlns:a16="http://schemas.microsoft.com/office/drawing/2014/main" id="{63AF3851-8879-4C08-9021-0AA2FA8B6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74747" y="2755267"/>
              <a:ext cx="420593" cy="420593"/>
            </a:xfrm>
            <a:prstGeom prst="rect">
              <a:avLst/>
            </a:prstGeom>
          </p:spPr>
        </p:pic>
        <p:pic>
          <p:nvPicPr>
            <p:cNvPr id="40" name="Graphic 39" descr="Marker with solid fill">
              <a:extLst>
                <a:ext uri="{FF2B5EF4-FFF2-40B4-BE49-F238E27FC236}">
                  <a16:creationId xmlns:a16="http://schemas.microsoft.com/office/drawing/2014/main" id="{26D77C4F-452A-4CDA-888B-290C6013A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69237" y="2801952"/>
              <a:ext cx="420593" cy="420593"/>
            </a:xfrm>
            <a:prstGeom prst="rect">
              <a:avLst/>
            </a:prstGeom>
          </p:spPr>
        </p:pic>
        <p:pic>
          <p:nvPicPr>
            <p:cNvPr id="41" name="Graphic 40" descr="Marker with solid fill">
              <a:extLst>
                <a:ext uri="{FF2B5EF4-FFF2-40B4-BE49-F238E27FC236}">
                  <a16:creationId xmlns:a16="http://schemas.microsoft.com/office/drawing/2014/main" id="{455DF8A2-4CAD-4696-88D5-684429D28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547920" y="2571750"/>
              <a:ext cx="420593" cy="420593"/>
            </a:xfrm>
            <a:prstGeom prst="rect">
              <a:avLst/>
            </a:prstGeom>
          </p:spPr>
        </p:pic>
        <p:pic>
          <p:nvPicPr>
            <p:cNvPr id="42" name="Graphic 41" descr="Marker with solid fill">
              <a:extLst>
                <a:ext uri="{FF2B5EF4-FFF2-40B4-BE49-F238E27FC236}">
                  <a16:creationId xmlns:a16="http://schemas.microsoft.com/office/drawing/2014/main" id="{63B8B2E9-C1C9-445C-BF65-B47E70A4E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79366" y="3019128"/>
              <a:ext cx="420593" cy="420593"/>
            </a:xfrm>
            <a:prstGeom prst="rect">
              <a:avLst/>
            </a:prstGeom>
          </p:spPr>
        </p:pic>
        <p:pic>
          <p:nvPicPr>
            <p:cNvPr id="43" name="Graphic 42" descr="Marker with solid fill">
              <a:extLst>
                <a:ext uri="{FF2B5EF4-FFF2-40B4-BE49-F238E27FC236}">
                  <a16:creationId xmlns:a16="http://schemas.microsoft.com/office/drawing/2014/main" id="{B4E292D0-B3DC-4E84-92C4-8CAF67CB1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24034" y="3239980"/>
              <a:ext cx="420593" cy="420593"/>
            </a:xfrm>
            <a:prstGeom prst="rect">
              <a:avLst/>
            </a:prstGeom>
          </p:spPr>
        </p:pic>
        <p:pic>
          <p:nvPicPr>
            <p:cNvPr id="44" name="Graphic 43" descr="Marker with solid fill">
              <a:extLst>
                <a:ext uri="{FF2B5EF4-FFF2-40B4-BE49-F238E27FC236}">
                  <a16:creationId xmlns:a16="http://schemas.microsoft.com/office/drawing/2014/main" id="{042FC276-C0CD-4D86-B6E3-42F9CE7DC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33005" y="2910540"/>
              <a:ext cx="420593" cy="420593"/>
            </a:xfrm>
            <a:prstGeom prst="rect">
              <a:avLst/>
            </a:prstGeom>
          </p:spPr>
        </p:pic>
        <p:pic>
          <p:nvPicPr>
            <p:cNvPr id="45" name="Graphic 44" descr="Marker with solid fill">
              <a:extLst>
                <a:ext uri="{FF2B5EF4-FFF2-40B4-BE49-F238E27FC236}">
                  <a16:creationId xmlns:a16="http://schemas.microsoft.com/office/drawing/2014/main" id="{607E56EE-DD31-41B9-A783-57E459CC2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22876" y="3067232"/>
              <a:ext cx="420593" cy="420593"/>
            </a:xfrm>
            <a:prstGeom prst="rect">
              <a:avLst/>
            </a:prstGeom>
          </p:spPr>
        </p:pic>
        <p:pic>
          <p:nvPicPr>
            <p:cNvPr id="46" name="Graphic 45" descr="Marker with solid fill">
              <a:extLst>
                <a:ext uri="{FF2B5EF4-FFF2-40B4-BE49-F238E27FC236}">
                  <a16:creationId xmlns:a16="http://schemas.microsoft.com/office/drawing/2014/main" id="{0A388663-542F-4ABF-B2BB-9DAF799A2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78375" y="2894967"/>
              <a:ext cx="420593" cy="420593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6A7874-BB64-4A87-8C59-84E1262571DB}"/>
              </a:ext>
            </a:extLst>
          </p:cNvPr>
          <p:cNvGrpSpPr/>
          <p:nvPr/>
        </p:nvGrpSpPr>
        <p:grpSpPr>
          <a:xfrm>
            <a:off x="5659897" y="2830830"/>
            <a:ext cx="1504499" cy="1043335"/>
            <a:chOff x="5812297" y="2983230"/>
            <a:chExt cx="1504499" cy="1043335"/>
          </a:xfrm>
        </p:grpSpPr>
        <p:pic>
          <p:nvPicPr>
            <p:cNvPr id="47" name="Graphic 46" descr="Marker with solid fill">
              <a:extLst>
                <a:ext uri="{FF2B5EF4-FFF2-40B4-BE49-F238E27FC236}">
                  <a16:creationId xmlns:a16="http://schemas.microsoft.com/office/drawing/2014/main" id="{854C46CB-BA3F-4038-A68A-0CE3ED270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94791" y="3218110"/>
              <a:ext cx="420593" cy="420593"/>
            </a:xfrm>
            <a:prstGeom prst="rect">
              <a:avLst/>
            </a:prstGeom>
          </p:spPr>
        </p:pic>
        <p:pic>
          <p:nvPicPr>
            <p:cNvPr id="48" name="Graphic 47" descr="Marker with solid fill">
              <a:extLst>
                <a:ext uri="{FF2B5EF4-FFF2-40B4-BE49-F238E27FC236}">
                  <a16:creationId xmlns:a16="http://schemas.microsoft.com/office/drawing/2014/main" id="{EDBB7303-8AC2-4D0A-9C37-5F81B0CAE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88161" y="2983230"/>
              <a:ext cx="420593" cy="420593"/>
            </a:xfrm>
            <a:prstGeom prst="rect">
              <a:avLst/>
            </a:prstGeom>
          </p:spPr>
        </p:pic>
        <p:pic>
          <p:nvPicPr>
            <p:cNvPr id="49" name="Graphic 48" descr="Marker with solid fill">
              <a:extLst>
                <a:ext uri="{FF2B5EF4-FFF2-40B4-BE49-F238E27FC236}">
                  <a16:creationId xmlns:a16="http://schemas.microsoft.com/office/drawing/2014/main" id="{F0564A23-9448-4E68-8598-D0E459783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691827" y="3036570"/>
              <a:ext cx="420593" cy="420593"/>
            </a:xfrm>
            <a:prstGeom prst="rect">
              <a:avLst/>
            </a:prstGeom>
          </p:spPr>
        </p:pic>
        <p:pic>
          <p:nvPicPr>
            <p:cNvPr id="50" name="Graphic 49" descr="Marker with solid fill">
              <a:extLst>
                <a:ext uri="{FF2B5EF4-FFF2-40B4-BE49-F238E27FC236}">
                  <a16:creationId xmlns:a16="http://schemas.microsoft.com/office/drawing/2014/main" id="{DD9381A0-37B4-421B-BC59-D8A339AB7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14957" y="3218110"/>
              <a:ext cx="420593" cy="420593"/>
            </a:xfrm>
            <a:prstGeom prst="rect">
              <a:avLst/>
            </a:prstGeom>
          </p:spPr>
        </p:pic>
        <p:pic>
          <p:nvPicPr>
            <p:cNvPr id="51" name="Graphic 50" descr="Marker with solid fill">
              <a:extLst>
                <a:ext uri="{FF2B5EF4-FFF2-40B4-BE49-F238E27FC236}">
                  <a16:creationId xmlns:a16="http://schemas.microsoft.com/office/drawing/2014/main" id="{EA375B8E-1569-4BB9-965B-842DA2FCC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55957" y="3235094"/>
              <a:ext cx="420593" cy="420593"/>
            </a:xfrm>
            <a:prstGeom prst="rect">
              <a:avLst/>
            </a:prstGeom>
          </p:spPr>
        </p:pic>
        <p:pic>
          <p:nvPicPr>
            <p:cNvPr id="52" name="Graphic 51" descr="Marker with solid fill">
              <a:extLst>
                <a:ext uri="{FF2B5EF4-FFF2-40B4-BE49-F238E27FC236}">
                  <a16:creationId xmlns:a16="http://schemas.microsoft.com/office/drawing/2014/main" id="{BCD80D69-8A7A-4E49-954D-1AA111247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12297" y="3461197"/>
              <a:ext cx="420593" cy="420593"/>
            </a:xfrm>
            <a:prstGeom prst="rect">
              <a:avLst/>
            </a:prstGeom>
          </p:spPr>
        </p:pic>
        <p:pic>
          <p:nvPicPr>
            <p:cNvPr id="53" name="Graphic 52" descr="Marker with solid fill">
              <a:extLst>
                <a:ext uri="{FF2B5EF4-FFF2-40B4-BE49-F238E27FC236}">
                  <a16:creationId xmlns:a16="http://schemas.microsoft.com/office/drawing/2014/main" id="{13EE9AB2-3167-4914-A40F-9662C5F7F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85201" y="3438396"/>
              <a:ext cx="420593" cy="420593"/>
            </a:xfrm>
            <a:prstGeom prst="rect">
              <a:avLst/>
            </a:prstGeom>
          </p:spPr>
        </p:pic>
        <p:pic>
          <p:nvPicPr>
            <p:cNvPr id="54" name="Graphic 53" descr="Marker with solid fill">
              <a:extLst>
                <a:ext uri="{FF2B5EF4-FFF2-40B4-BE49-F238E27FC236}">
                  <a16:creationId xmlns:a16="http://schemas.microsoft.com/office/drawing/2014/main" id="{10CC89D4-C97F-4FC2-AFF5-DFFA65D7E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79768" y="3415595"/>
              <a:ext cx="420593" cy="420593"/>
            </a:xfrm>
            <a:prstGeom prst="rect">
              <a:avLst/>
            </a:prstGeom>
          </p:spPr>
        </p:pic>
        <p:pic>
          <p:nvPicPr>
            <p:cNvPr id="55" name="Graphic 54" descr="Marker with solid fill">
              <a:extLst>
                <a:ext uri="{FF2B5EF4-FFF2-40B4-BE49-F238E27FC236}">
                  <a16:creationId xmlns:a16="http://schemas.microsoft.com/office/drawing/2014/main" id="{97FD3477-185E-489F-98D8-89D8D6A74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96203" y="3514537"/>
              <a:ext cx="420593" cy="420593"/>
            </a:xfrm>
            <a:prstGeom prst="rect">
              <a:avLst/>
            </a:prstGeom>
          </p:spPr>
        </p:pic>
        <p:pic>
          <p:nvPicPr>
            <p:cNvPr id="56" name="Graphic 55" descr="Marker with solid fill">
              <a:extLst>
                <a:ext uri="{FF2B5EF4-FFF2-40B4-BE49-F238E27FC236}">
                  <a16:creationId xmlns:a16="http://schemas.microsoft.com/office/drawing/2014/main" id="{79051732-688A-447C-A3D7-211CA01C7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398931" y="3605972"/>
              <a:ext cx="420593" cy="420593"/>
            </a:xfrm>
            <a:prstGeom prst="rect">
              <a:avLst/>
            </a:prstGeom>
          </p:spPr>
        </p:pic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91EA13EC-0F45-4D0F-84A2-1D0DE549F135}"/>
              </a:ext>
            </a:extLst>
          </p:cNvPr>
          <p:cNvSpPr/>
          <p:nvPr/>
        </p:nvSpPr>
        <p:spPr>
          <a:xfrm>
            <a:off x="5224407" y="2516005"/>
            <a:ext cx="2273674" cy="1828665"/>
          </a:xfrm>
          <a:prstGeom prst="ellipse">
            <a:avLst/>
          </a:prstGeom>
          <a:noFill/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0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Clustering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024E87B-1FDD-4970-BBC5-4A3D7D801AB6}"/>
              </a:ext>
            </a:extLst>
          </p:cNvPr>
          <p:cNvGraphicFramePr/>
          <p:nvPr/>
        </p:nvGraphicFramePr>
        <p:xfrm>
          <a:off x="2065020" y="79883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Graphic 12" descr="Marker with solid fill">
            <a:extLst>
              <a:ext uri="{FF2B5EF4-FFF2-40B4-BE49-F238E27FC236}">
                <a16:creationId xmlns:a16="http://schemas.microsoft.com/office/drawing/2014/main" id="{E7DEB9B5-D98E-4138-85C7-02F519470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47920" y="1206670"/>
            <a:ext cx="420593" cy="420593"/>
          </a:xfrm>
          <a:prstGeom prst="rect">
            <a:avLst/>
          </a:prstGeom>
        </p:spPr>
      </p:pic>
      <p:pic>
        <p:nvPicPr>
          <p:cNvPr id="14" name="Graphic 13" descr="Marker with solid fill">
            <a:extLst>
              <a:ext uri="{FF2B5EF4-FFF2-40B4-BE49-F238E27FC236}">
                <a16:creationId xmlns:a16="http://schemas.microsoft.com/office/drawing/2014/main" id="{A3C2EA51-54C1-4350-AB68-F52E88512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79533" y="1371530"/>
            <a:ext cx="420593" cy="420593"/>
          </a:xfrm>
          <a:prstGeom prst="rect">
            <a:avLst/>
          </a:prstGeom>
        </p:spPr>
      </p:pic>
      <p:pic>
        <p:nvPicPr>
          <p:cNvPr id="16" name="Graphic 15" descr="Marker with solid fill">
            <a:extLst>
              <a:ext uri="{FF2B5EF4-FFF2-40B4-BE49-F238E27FC236}">
                <a16:creationId xmlns:a16="http://schemas.microsoft.com/office/drawing/2014/main" id="{186FC562-70E7-4925-BC82-749D4A8A9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74023" y="1418215"/>
            <a:ext cx="420593" cy="420593"/>
          </a:xfrm>
          <a:prstGeom prst="rect">
            <a:avLst/>
          </a:prstGeom>
        </p:spPr>
      </p:pic>
      <p:pic>
        <p:nvPicPr>
          <p:cNvPr id="18" name="Graphic 17" descr="Marker with solid fill">
            <a:extLst>
              <a:ext uri="{FF2B5EF4-FFF2-40B4-BE49-F238E27FC236}">
                <a16:creationId xmlns:a16="http://schemas.microsoft.com/office/drawing/2014/main" id="{6857EE10-B765-4D4A-B65D-0B41E5E8C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2706" y="1188013"/>
            <a:ext cx="420593" cy="420593"/>
          </a:xfrm>
          <a:prstGeom prst="rect">
            <a:avLst/>
          </a:prstGeom>
        </p:spPr>
      </p:pic>
      <p:pic>
        <p:nvPicPr>
          <p:cNvPr id="19" name="Graphic 18" descr="Marker with solid fill">
            <a:extLst>
              <a:ext uri="{FF2B5EF4-FFF2-40B4-BE49-F238E27FC236}">
                <a16:creationId xmlns:a16="http://schemas.microsoft.com/office/drawing/2014/main" id="{38A9D187-0F63-4493-9050-58F7172573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4152" y="1635391"/>
            <a:ext cx="420593" cy="420593"/>
          </a:xfrm>
          <a:prstGeom prst="rect">
            <a:avLst/>
          </a:prstGeom>
        </p:spPr>
      </p:pic>
      <p:pic>
        <p:nvPicPr>
          <p:cNvPr id="20" name="Graphic 19" descr="Marker with solid fill">
            <a:extLst>
              <a:ext uri="{FF2B5EF4-FFF2-40B4-BE49-F238E27FC236}">
                <a16:creationId xmlns:a16="http://schemas.microsoft.com/office/drawing/2014/main" id="{D4585145-6701-42EF-80B6-1F5779A661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28820" y="1856243"/>
            <a:ext cx="420593" cy="420593"/>
          </a:xfrm>
          <a:prstGeom prst="rect">
            <a:avLst/>
          </a:prstGeom>
        </p:spPr>
      </p:pic>
      <p:pic>
        <p:nvPicPr>
          <p:cNvPr id="21" name="Graphic 20" descr="Marker with solid fill">
            <a:extLst>
              <a:ext uri="{FF2B5EF4-FFF2-40B4-BE49-F238E27FC236}">
                <a16:creationId xmlns:a16="http://schemas.microsoft.com/office/drawing/2014/main" id="{C3B7839F-0927-4630-AD04-2F5B61104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7791" y="1526803"/>
            <a:ext cx="420593" cy="420593"/>
          </a:xfrm>
          <a:prstGeom prst="rect">
            <a:avLst/>
          </a:prstGeom>
        </p:spPr>
      </p:pic>
      <p:pic>
        <p:nvPicPr>
          <p:cNvPr id="22" name="Graphic 21" descr="Marker with solid fill">
            <a:extLst>
              <a:ext uri="{FF2B5EF4-FFF2-40B4-BE49-F238E27FC236}">
                <a16:creationId xmlns:a16="http://schemas.microsoft.com/office/drawing/2014/main" id="{E28EE3E7-9DCE-4E50-9575-2D60DB481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27662" y="1683495"/>
            <a:ext cx="420593" cy="420593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74CF64F3-E015-41B1-BDAE-B2689BDA7E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83161" y="1511230"/>
            <a:ext cx="420593" cy="420593"/>
          </a:xfrm>
          <a:prstGeom prst="rect">
            <a:avLst/>
          </a:prstGeom>
        </p:spPr>
      </p:pic>
      <p:pic>
        <p:nvPicPr>
          <p:cNvPr id="24" name="Graphic 23" descr="Marker with solid fill">
            <a:extLst>
              <a:ext uri="{FF2B5EF4-FFF2-40B4-BE49-F238E27FC236}">
                <a16:creationId xmlns:a16="http://schemas.microsoft.com/office/drawing/2014/main" id="{C1A2655E-DB51-41A9-8712-277FC941E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2391" y="3065710"/>
            <a:ext cx="420593" cy="420593"/>
          </a:xfrm>
          <a:prstGeom prst="rect">
            <a:avLst/>
          </a:prstGeom>
        </p:spPr>
      </p:pic>
      <p:pic>
        <p:nvPicPr>
          <p:cNvPr id="25" name="Graphic 24" descr="Marker with solid fill">
            <a:extLst>
              <a:ext uri="{FF2B5EF4-FFF2-40B4-BE49-F238E27FC236}">
                <a16:creationId xmlns:a16="http://schemas.microsoft.com/office/drawing/2014/main" id="{7D3921AC-B3BC-4045-8F99-A0F55F826E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5761" y="2830830"/>
            <a:ext cx="420593" cy="420593"/>
          </a:xfrm>
          <a:prstGeom prst="rect">
            <a:avLst/>
          </a:prstGeom>
        </p:spPr>
      </p:pic>
      <p:pic>
        <p:nvPicPr>
          <p:cNvPr id="26" name="Graphic 25" descr="Marker with solid fill">
            <a:extLst>
              <a:ext uri="{FF2B5EF4-FFF2-40B4-BE49-F238E27FC236}">
                <a16:creationId xmlns:a16="http://schemas.microsoft.com/office/drawing/2014/main" id="{1E0B74D6-FB20-4346-87BB-1BF44F12F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9427" y="2884170"/>
            <a:ext cx="420593" cy="420593"/>
          </a:xfrm>
          <a:prstGeom prst="rect">
            <a:avLst/>
          </a:prstGeom>
        </p:spPr>
      </p:pic>
      <p:pic>
        <p:nvPicPr>
          <p:cNvPr id="27" name="Graphic 26" descr="Marker with solid fill">
            <a:extLst>
              <a:ext uri="{FF2B5EF4-FFF2-40B4-BE49-F238E27FC236}">
                <a16:creationId xmlns:a16="http://schemas.microsoft.com/office/drawing/2014/main" id="{25624CDE-E192-40BA-A005-4C08BACA40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2557" y="3065710"/>
            <a:ext cx="420593" cy="420593"/>
          </a:xfrm>
          <a:prstGeom prst="rect">
            <a:avLst/>
          </a:prstGeom>
        </p:spPr>
      </p:pic>
      <p:pic>
        <p:nvPicPr>
          <p:cNvPr id="28" name="Graphic 27" descr="Marker with solid fill">
            <a:extLst>
              <a:ext uri="{FF2B5EF4-FFF2-40B4-BE49-F238E27FC236}">
                <a16:creationId xmlns:a16="http://schemas.microsoft.com/office/drawing/2014/main" id="{C6A60331-DC35-46B8-9D79-A66A868F14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03557" y="3082694"/>
            <a:ext cx="420593" cy="420593"/>
          </a:xfrm>
          <a:prstGeom prst="rect">
            <a:avLst/>
          </a:prstGeom>
        </p:spPr>
      </p:pic>
      <p:pic>
        <p:nvPicPr>
          <p:cNvPr id="29" name="Graphic 28" descr="Marker with solid fill">
            <a:extLst>
              <a:ext uri="{FF2B5EF4-FFF2-40B4-BE49-F238E27FC236}">
                <a16:creationId xmlns:a16="http://schemas.microsoft.com/office/drawing/2014/main" id="{9016DE82-3972-437D-A666-8EE1C0743B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9897" y="3308797"/>
            <a:ext cx="420593" cy="420593"/>
          </a:xfrm>
          <a:prstGeom prst="rect">
            <a:avLst/>
          </a:prstGeom>
        </p:spPr>
      </p:pic>
      <p:pic>
        <p:nvPicPr>
          <p:cNvPr id="30" name="Graphic 29" descr="Marker with solid fill">
            <a:extLst>
              <a:ext uri="{FF2B5EF4-FFF2-40B4-BE49-F238E27FC236}">
                <a16:creationId xmlns:a16="http://schemas.microsoft.com/office/drawing/2014/main" id="{5442BBCF-0C5B-4EF0-AC74-74EDDA04CD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2801" y="3285996"/>
            <a:ext cx="420593" cy="420593"/>
          </a:xfrm>
          <a:prstGeom prst="rect">
            <a:avLst/>
          </a:prstGeom>
        </p:spPr>
      </p:pic>
      <p:pic>
        <p:nvPicPr>
          <p:cNvPr id="32" name="Graphic 31" descr="Marker with solid fill">
            <a:extLst>
              <a:ext uri="{FF2B5EF4-FFF2-40B4-BE49-F238E27FC236}">
                <a16:creationId xmlns:a16="http://schemas.microsoft.com/office/drawing/2014/main" id="{84F9AC6D-7623-4414-AA3F-D221B04FC9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7368" y="3263195"/>
            <a:ext cx="420593" cy="420593"/>
          </a:xfrm>
          <a:prstGeom prst="rect">
            <a:avLst/>
          </a:prstGeom>
        </p:spPr>
      </p:pic>
      <p:pic>
        <p:nvPicPr>
          <p:cNvPr id="33" name="Graphic 32" descr="Marker with solid fill">
            <a:extLst>
              <a:ext uri="{FF2B5EF4-FFF2-40B4-BE49-F238E27FC236}">
                <a16:creationId xmlns:a16="http://schemas.microsoft.com/office/drawing/2014/main" id="{F4CE319E-E994-476E-8B3D-2439FD0381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3803" y="3362137"/>
            <a:ext cx="420593" cy="420593"/>
          </a:xfrm>
          <a:prstGeom prst="rect">
            <a:avLst/>
          </a:prstGeom>
        </p:spPr>
      </p:pic>
      <p:pic>
        <p:nvPicPr>
          <p:cNvPr id="36" name="Graphic 35" descr="Marker with solid fill">
            <a:extLst>
              <a:ext uri="{FF2B5EF4-FFF2-40B4-BE49-F238E27FC236}">
                <a16:creationId xmlns:a16="http://schemas.microsoft.com/office/drawing/2014/main" id="{1C95D929-2B21-47B7-9297-62D3DAD13F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6531" y="3453572"/>
            <a:ext cx="420593" cy="420593"/>
          </a:xfrm>
          <a:prstGeom prst="rect">
            <a:avLst/>
          </a:prstGeom>
        </p:spPr>
      </p:pic>
      <p:sp>
        <p:nvSpPr>
          <p:cNvPr id="35" name="Google Shape;920;p69">
            <a:extLst>
              <a:ext uri="{FF2B5EF4-FFF2-40B4-BE49-F238E27FC236}">
                <a16:creationId xmlns:a16="http://schemas.microsoft.com/office/drawing/2014/main" id="{CF412E25-60D7-4A67-A5F8-95BE9EAB906D}"/>
              </a:ext>
            </a:extLst>
          </p:cNvPr>
          <p:cNvSpPr txBox="1">
            <a:spLocks/>
          </p:cNvSpPr>
          <p:nvPr/>
        </p:nvSpPr>
        <p:spPr>
          <a:xfrm>
            <a:off x="111845" y="1704706"/>
            <a:ext cx="1835240" cy="14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Mulish" panose="020B0604020202020204" charset="0"/>
              </a:rPr>
              <a:t>So the company actually makes  clusters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E1CB5B-DDDE-4AB4-8314-6B342DA1DEAB}"/>
              </a:ext>
            </a:extLst>
          </p:cNvPr>
          <p:cNvSpPr/>
          <p:nvPr/>
        </p:nvSpPr>
        <p:spPr>
          <a:xfrm>
            <a:off x="2879485" y="927047"/>
            <a:ext cx="2233535" cy="1588958"/>
          </a:xfrm>
          <a:prstGeom prst="ellipse">
            <a:avLst/>
          </a:prstGeom>
          <a:noFill/>
          <a:ln>
            <a:solidFill>
              <a:srgbClr val="FF7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47F1AF-484F-45EC-BB57-D58637A15A0C}"/>
              </a:ext>
            </a:extLst>
          </p:cNvPr>
          <p:cNvGrpSpPr/>
          <p:nvPr/>
        </p:nvGrpSpPr>
        <p:grpSpPr>
          <a:xfrm>
            <a:off x="3382909" y="1188382"/>
            <a:ext cx="1324221" cy="1088823"/>
            <a:chOff x="2874747" y="2571750"/>
            <a:chExt cx="1324221" cy="1088823"/>
          </a:xfrm>
        </p:grpSpPr>
        <p:pic>
          <p:nvPicPr>
            <p:cNvPr id="38" name="Graphic 37" descr="Marker with solid fill">
              <a:extLst>
                <a:ext uri="{FF2B5EF4-FFF2-40B4-BE49-F238E27FC236}">
                  <a16:creationId xmlns:a16="http://schemas.microsoft.com/office/drawing/2014/main" id="{5049A17C-1499-4C04-9D94-58AED9F93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43134" y="2590407"/>
              <a:ext cx="420593" cy="420593"/>
            </a:xfrm>
            <a:prstGeom prst="rect">
              <a:avLst/>
            </a:prstGeom>
          </p:spPr>
        </p:pic>
        <p:pic>
          <p:nvPicPr>
            <p:cNvPr id="39" name="Graphic 38" descr="Marker with solid fill">
              <a:extLst>
                <a:ext uri="{FF2B5EF4-FFF2-40B4-BE49-F238E27FC236}">
                  <a16:creationId xmlns:a16="http://schemas.microsoft.com/office/drawing/2014/main" id="{63AF3851-8879-4C08-9021-0AA2FA8B6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74747" y="2755267"/>
              <a:ext cx="420593" cy="420593"/>
            </a:xfrm>
            <a:prstGeom prst="rect">
              <a:avLst/>
            </a:prstGeom>
          </p:spPr>
        </p:pic>
        <p:pic>
          <p:nvPicPr>
            <p:cNvPr id="40" name="Graphic 39" descr="Marker with solid fill">
              <a:extLst>
                <a:ext uri="{FF2B5EF4-FFF2-40B4-BE49-F238E27FC236}">
                  <a16:creationId xmlns:a16="http://schemas.microsoft.com/office/drawing/2014/main" id="{26D77C4F-452A-4CDA-888B-290C6013A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69237" y="2801952"/>
              <a:ext cx="420593" cy="420593"/>
            </a:xfrm>
            <a:prstGeom prst="rect">
              <a:avLst/>
            </a:prstGeom>
          </p:spPr>
        </p:pic>
        <p:pic>
          <p:nvPicPr>
            <p:cNvPr id="41" name="Graphic 40" descr="Marker with solid fill">
              <a:extLst>
                <a:ext uri="{FF2B5EF4-FFF2-40B4-BE49-F238E27FC236}">
                  <a16:creationId xmlns:a16="http://schemas.microsoft.com/office/drawing/2014/main" id="{455DF8A2-4CAD-4696-88D5-684429D28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547920" y="2571750"/>
              <a:ext cx="420593" cy="420593"/>
            </a:xfrm>
            <a:prstGeom prst="rect">
              <a:avLst/>
            </a:prstGeom>
          </p:spPr>
        </p:pic>
        <p:pic>
          <p:nvPicPr>
            <p:cNvPr id="42" name="Graphic 41" descr="Marker with solid fill">
              <a:extLst>
                <a:ext uri="{FF2B5EF4-FFF2-40B4-BE49-F238E27FC236}">
                  <a16:creationId xmlns:a16="http://schemas.microsoft.com/office/drawing/2014/main" id="{63B8B2E9-C1C9-445C-BF65-B47E70A4E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79366" y="3019128"/>
              <a:ext cx="420593" cy="420593"/>
            </a:xfrm>
            <a:prstGeom prst="rect">
              <a:avLst/>
            </a:prstGeom>
          </p:spPr>
        </p:pic>
        <p:pic>
          <p:nvPicPr>
            <p:cNvPr id="43" name="Graphic 42" descr="Marker with solid fill">
              <a:extLst>
                <a:ext uri="{FF2B5EF4-FFF2-40B4-BE49-F238E27FC236}">
                  <a16:creationId xmlns:a16="http://schemas.microsoft.com/office/drawing/2014/main" id="{B4E292D0-B3DC-4E84-92C4-8CAF67CB1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24034" y="3239980"/>
              <a:ext cx="420593" cy="420593"/>
            </a:xfrm>
            <a:prstGeom prst="rect">
              <a:avLst/>
            </a:prstGeom>
          </p:spPr>
        </p:pic>
        <p:pic>
          <p:nvPicPr>
            <p:cNvPr id="44" name="Graphic 43" descr="Marker with solid fill">
              <a:extLst>
                <a:ext uri="{FF2B5EF4-FFF2-40B4-BE49-F238E27FC236}">
                  <a16:creationId xmlns:a16="http://schemas.microsoft.com/office/drawing/2014/main" id="{042FC276-C0CD-4D86-B6E3-42F9CE7DC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33005" y="2910540"/>
              <a:ext cx="420593" cy="420593"/>
            </a:xfrm>
            <a:prstGeom prst="rect">
              <a:avLst/>
            </a:prstGeom>
          </p:spPr>
        </p:pic>
        <p:pic>
          <p:nvPicPr>
            <p:cNvPr id="45" name="Graphic 44" descr="Marker with solid fill">
              <a:extLst>
                <a:ext uri="{FF2B5EF4-FFF2-40B4-BE49-F238E27FC236}">
                  <a16:creationId xmlns:a16="http://schemas.microsoft.com/office/drawing/2014/main" id="{607E56EE-DD31-41B9-A783-57E459CC2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22876" y="3067232"/>
              <a:ext cx="420593" cy="420593"/>
            </a:xfrm>
            <a:prstGeom prst="rect">
              <a:avLst/>
            </a:prstGeom>
          </p:spPr>
        </p:pic>
        <p:pic>
          <p:nvPicPr>
            <p:cNvPr id="46" name="Graphic 45" descr="Marker with solid fill">
              <a:extLst>
                <a:ext uri="{FF2B5EF4-FFF2-40B4-BE49-F238E27FC236}">
                  <a16:creationId xmlns:a16="http://schemas.microsoft.com/office/drawing/2014/main" id="{0A388663-542F-4ABF-B2BB-9DAF799A2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78375" y="2894967"/>
              <a:ext cx="420593" cy="420593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6A7874-BB64-4A87-8C59-84E1262571DB}"/>
              </a:ext>
            </a:extLst>
          </p:cNvPr>
          <p:cNvGrpSpPr/>
          <p:nvPr/>
        </p:nvGrpSpPr>
        <p:grpSpPr>
          <a:xfrm>
            <a:off x="5659897" y="2830830"/>
            <a:ext cx="1504499" cy="1043335"/>
            <a:chOff x="5812297" y="2983230"/>
            <a:chExt cx="1504499" cy="1043335"/>
          </a:xfrm>
        </p:grpSpPr>
        <p:pic>
          <p:nvPicPr>
            <p:cNvPr id="47" name="Graphic 46" descr="Marker with solid fill">
              <a:extLst>
                <a:ext uri="{FF2B5EF4-FFF2-40B4-BE49-F238E27FC236}">
                  <a16:creationId xmlns:a16="http://schemas.microsoft.com/office/drawing/2014/main" id="{854C46CB-BA3F-4038-A68A-0CE3ED270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94791" y="3218110"/>
              <a:ext cx="420593" cy="420593"/>
            </a:xfrm>
            <a:prstGeom prst="rect">
              <a:avLst/>
            </a:prstGeom>
          </p:spPr>
        </p:pic>
        <p:pic>
          <p:nvPicPr>
            <p:cNvPr id="48" name="Graphic 47" descr="Marker with solid fill">
              <a:extLst>
                <a:ext uri="{FF2B5EF4-FFF2-40B4-BE49-F238E27FC236}">
                  <a16:creationId xmlns:a16="http://schemas.microsoft.com/office/drawing/2014/main" id="{EDBB7303-8AC2-4D0A-9C37-5F81B0CAE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88161" y="2983230"/>
              <a:ext cx="420593" cy="420593"/>
            </a:xfrm>
            <a:prstGeom prst="rect">
              <a:avLst/>
            </a:prstGeom>
          </p:spPr>
        </p:pic>
        <p:pic>
          <p:nvPicPr>
            <p:cNvPr id="49" name="Graphic 48" descr="Marker with solid fill">
              <a:extLst>
                <a:ext uri="{FF2B5EF4-FFF2-40B4-BE49-F238E27FC236}">
                  <a16:creationId xmlns:a16="http://schemas.microsoft.com/office/drawing/2014/main" id="{F0564A23-9448-4E68-8598-D0E459783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691827" y="3036570"/>
              <a:ext cx="420593" cy="420593"/>
            </a:xfrm>
            <a:prstGeom prst="rect">
              <a:avLst/>
            </a:prstGeom>
          </p:spPr>
        </p:pic>
        <p:pic>
          <p:nvPicPr>
            <p:cNvPr id="50" name="Graphic 49" descr="Marker with solid fill">
              <a:extLst>
                <a:ext uri="{FF2B5EF4-FFF2-40B4-BE49-F238E27FC236}">
                  <a16:creationId xmlns:a16="http://schemas.microsoft.com/office/drawing/2014/main" id="{DD9381A0-37B4-421B-BC59-D8A339AB7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14957" y="3218110"/>
              <a:ext cx="420593" cy="420593"/>
            </a:xfrm>
            <a:prstGeom prst="rect">
              <a:avLst/>
            </a:prstGeom>
          </p:spPr>
        </p:pic>
        <p:pic>
          <p:nvPicPr>
            <p:cNvPr id="51" name="Graphic 50" descr="Marker with solid fill">
              <a:extLst>
                <a:ext uri="{FF2B5EF4-FFF2-40B4-BE49-F238E27FC236}">
                  <a16:creationId xmlns:a16="http://schemas.microsoft.com/office/drawing/2014/main" id="{EA375B8E-1569-4BB9-965B-842DA2FCC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55957" y="3235094"/>
              <a:ext cx="420593" cy="420593"/>
            </a:xfrm>
            <a:prstGeom prst="rect">
              <a:avLst/>
            </a:prstGeom>
          </p:spPr>
        </p:pic>
        <p:pic>
          <p:nvPicPr>
            <p:cNvPr id="52" name="Graphic 51" descr="Marker with solid fill">
              <a:extLst>
                <a:ext uri="{FF2B5EF4-FFF2-40B4-BE49-F238E27FC236}">
                  <a16:creationId xmlns:a16="http://schemas.microsoft.com/office/drawing/2014/main" id="{BCD80D69-8A7A-4E49-954D-1AA111247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12297" y="3461197"/>
              <a:ext cx="420593" cy="420593"/>
            </a:xfrm>
            <a:prstGeom prst="rect">
              <a:avLst/>
            </a:prstGeom>
          </p:spPr>
        </p:pic>
        <p:pic>
          <p:nvPicPr>
            <p:cNvPr id="53" name="Graphic 52" descr="Marker with solid fill">
              <a:extLst>
                <a:ext uri="{FF2B5EF4-FFF2-40B4-BE49-F238E27FC236}">
                  <a16:creationId xmlns:a16="http://schemas.microsoft.com/office/drawing/2014/main" id="{13EE9AB2-3167-4914-A40F-9662C5F7F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85201" y="3438396"/>
              <a:ext cx="420593" cy="420593"/>
            </a:xfrm>
            <a:prstGeom prst="rect">
              <a:avLst/>
            </a:prstGeom>
          </p:spPr>
        </p:pic>
        <p:pic>
          <p:nvPicPr>
            <p:cNvPr id="54" name="Graphic 53" descr="Marker with solid fill">
              <a:extLst>
                <a:ext uri="{FF2B5EF4-FFF2-40B4-BE49-F238E27FC236}">
                  <a16:creationId xmlns:a16="http://schemas.microsoft.com/office/drawing/2014/main" id="{10CC89D4-C97F-4FC2-AFF5-DFFA65D7E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79768" y="3415595"/>
              <a:ext cx="420593" cy="420593"/>
            </a:xfrm>
            <a:prstGeom prst="rect">
              <a:avLst/>
            </a:prstGeom>
          </p:spPr>
        </p:pic>
        <p:pic>
          <p:nvPicPr>
            <p:cNvPr id="55" name="Graphic 54" descr="Marker with solid fill">
              <a:extLst>
                <a:ext uri="{FF2B5EF4-FFF2-40B4-BE49-F238E27FC236}">
                  <a16:creationId xmlns:a16="http://schemas.microsoft.com/office/drawing/2014/main" id="{97FD3477-185E-489F-98D8-89D8D6A74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96203" y="3514537"/>
              <a:ext cx="420593" cy="420593"/>
            </a:xfrm>
            <a:prstGeom prst="rect">
              <a:avLst/>
            </a:prstGeom>
          </p:spPr>
        </p:pic>
        <p:pic>
          <p:nvPicPr>
            <p:cNvPr id="56" name="Graphic 55" descr="Marker with solid fill">
              <a:extLst>
                <a:ext uri="{FF2B5EF4-FFF2-40B4-BE49-F238E27FC236}">
                  <a16:creationId xmlns:a16="http://schemas.microsoft.com/office/drawing/2014/main" id="{79051732-688A-447C-A3D7-211CA01C7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398931" y="3605972"/>
              <a:ext cx="420593" cy="420593"/>
            </a:xfrm>
            <a:prstGeom prst="rect">
              <a:avLst/>
            </a:prstGeom>
          </p:spPr>
        </p:pic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91EA13EC-0F45-4D0F-84A2-1D0DE549F135}"/>
              </a:ext>
            </a:extLst>
          </p:cNvPr>
          <p:cNvSpPr/>
          <p:nvPr/>
        </p:nvSpPr>
        <p:spPr>
          <a:xfrm>
            <a:off x="5224407" y="2516005"/>
            <a:ext cx="2273674" cy="1828665"/>
          </a:xfrm>
          <a:prstGeom prst="ellipse">
            <a:avLst/>
          </a:prstGeom>
          <a:noFill/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7" descr="Marker with solid fill">
            <a:extLst>
              <a:ext uri="{FF2B5EF4-FFF2-40B4-BE49-F238E27FC236}">
                <a16:creationId xmlns:a16="http://schemas.microsoft.com/office/drawing/2014/main" id="{79272ED0-B1B5-4112-B431-AE57717F72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18840" y="1095899"/>
            <a:ext cx="885767" cy="885767"/>
          </a:xfrm>
          <a:prstGeom prst="rect">
            <a:avLst/>
          </a:prstGeom>
        </p:spPr>
      </p:pic>
      <p:sp>
        <p:nvSpPr>
          <p:cNvPr id="59" name="Google Shape;920;p69">
            <a:extLst>
              <a:ext uri="{FF2B5EF4-FFF2-40B4-BE49-F238E27FC236}">
                <a16:creationId xmlns:a16="http://schemas.microsoft.com/office/drawing/2014/main" id="{C1F3D735-619E-4CB5-B16F-054BFF26668D}"/>
              </a:ext>
            </a:extLst>
          </p:cNvPr>
          <p:cNvSpPr txBox="1">
            <a:spLocks/>
          </p:cNvSpPr>
          <p:nvPr/>
        </p:nvSpPr>
        <p:spPr>
          <a:xfrm>
            <a:off x="4407983" y="605611"/>
            <a:ext cx="1984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Mulish" panose="020B0604020202020204" charset="0"/>
              </a:rPr>
              <a:t>Store Location 1</a:t>
            </a:r>
          </a:p>
        </p:txBody>
      </p:sp>
      <p:pic>
        <p:nvPicPr>
          <p:cNvPr id="60" name="Graphic 59" descr="Marker with solid fill">
            <a:extLst>
              <a:ext uri="{FF2B5EF4-FFF2-40B4-BE49-F238E27FC236}">
                <a16:creationId xmlns:a16="http://schemas.microsoft.com/office/drawing/2014/main" id="{477DE55A-5DFF-4050-804D-D8B8A7BC48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79918" y="2661440"/>
            <a:ext cx="885767" cy="885767"/>
          </a:xfrm>
          <a:prstGeom prst="rect">
            <a:avLst/>
          </a:prstGeom>
        </p:spPr>
      </p:pic>
      <p:sp>
        <p:nvSpPr>
          <p:cNvPr id="61" name="Google Shape;920;p69">
            <a:extLst>
              <a:ext uri="{FF2B5EF4-FFF2-40B4-BE49-F238E27FC236}">
                <a16:creationId xmlns:a16="http://schemas.microsoft.com/office/drawing/2014/main" id="{3AF299EB-D06D-455F-AF56-CC4DD95C8815}"/>
              </a:ext>
            </a:extLst>
          </p:cNvPr>
          <p:cNvSpPr txBox="1">
            <a:spLocks/>
          </p:cNvSpPr>
          <p:nvPr/>
        </p:nvSpPr>
        <p:spPr>
          <a:xfrm>
            <a:off x="5674843" y="1936938"/>
            <a:ext cx="19846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Mulish" panose="020B0604020202020204" charset="0"/>
              </a:rPr>
              <a:t>Store Location 2</a:t>
            </a:r>
          </a:p>
        </p:txBody>
      </p:sp>
    </p:spTree>
    <p:extLst>
      <p:ext uri="{BB962C8B-B14F-4D97-AF65-F5344CB8AC3E}">
        <p14:creationId xmlns:p14="http://schemas.microsoft.com/office/powerpoint/2010/main" val="171156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Clustering</a:t>
            </a:r>
            <a:endParaRPr dirty="0"/>
          </a:p>
        </p:txBody>
      </p:sp>
      <p:sp>
        <p:nvSpPr>
          <p:cNvPr id="12" name="Google Shape;922;p69">
            <a:extLst>
              <a:ext uri="{FF2B5EF4-FFF2-40B4-BE49-F238E27FC236}">
                <a16:creationId xmlns:a16="http://schemas.microsoft.com/office/drawing/2014/main" id="{95D24090-6F52-43B2-8AF0-6F35216C27CC}"/>
              </a:ext>
            </a:extLst>
          </p:cNvPr>
          <p:cNvSpPr txBox="1">
            <a:spLocks/>
          </p:cNvSpPr>
          <p:nvPr/>
        </p:nvSpPr>
        <p:spPr>
          <a:xfrm>
            <a:off x="887743" y="1710860"/>
            <a:ext cx="7498685" cy="253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457200" lvl="1" indent="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</a:pPr>
            <a:r>
              <a:rPr lang="en-US" altLang="en-US" sz="2000" kern="12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Now the question arises: </a:t>
            </a:r>
          </a:p>
          <a:p>
            <a:pPr marL="457200" lvl="1" indent="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</a:pPr>
            <a:endParaRPr lang="en-US" altLang="en-US" sz="2000" kern="1200" dirty="0">
              <a:solidFill>
                <a:prstClr val="black"/>
              </a:solidFill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457200" lvl="1" indent="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</a:pPr>
            <a:endParaRPr lang="en-US" altLang="en-US" sz="2000" kern="1200" dirty="0">
              <a:solidFill>
                <a:prstClr val="black"/>
              </a:solidFill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457200" lvl="1" indent="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</a:pPr>
            <a:r>
              <a:rPr lang="en-US" altLang="en-US" sz="2000" kern="12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So what should be the store location (latitude and longitude)?</a:t>
            </a:r>
          </a:p>
          <a:p>
            <a:pPr marL="457200" lvl="1" indent="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</a:pPr>
            <a:endParaRPr lang="en-US" altLang="en-US" sz="2000" kern="1200" dirty="0">
              <a:solidFill>
                <a:prstClr val="black"/>
              </a:solidFill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457200" lvl="1" indent="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</a:pPr>
            <a:r>
              <a:rPr lang="en-US" altLang="en-US" sz="2000" kern="12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Or how the clustering would be done? </a:t>
            </a:r>
          </a:p>
          <a:p>
            <a:pPr marL="457200" lvl="1" indent="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</a:pPr>
            <a:endParaRPr lang="en-US" altLang="en-US" sz="2000" kern="1200" dirty="0">
              <a:solidFill>
                <a:prstClr val="black"/>
              </a:solidFill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256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2" y="2340376"/>
            <a:ext cx="453565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K-Means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2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2574481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 Means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Google Shape;922;p69">
                <a:extLst>
                  <a:ext uri="{FF2B5EF4-FFF2-40B4-BE49-F238E27FC236}">
                    <a16:creationId xmlns:a16="http://schemas.microsoft.com/office/drawing/2014/main" id="{95D24090-6F52-43B2-8AF0-6F35216C27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7743" y="1704764"/>
                <a:ext cx="7498685" cy="25375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lish"/>
                  <a:buNone/>
                  <a:defRPr sz="1600" b="0" i="0" u="none" strike="noStrike" cap="none">
                    <a:solidFill>
                      <a:schemeClr val="dk1"/>
                    </a:solidFill>
                    <a:latin typeface="Mulish"/>
                    <a:ea typeface="Mulish"/>
                    <a:cs typeface="Mulish"/>
                    <a:sym typeface="Mulish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lish"/>
                  <a:buNone/>
                  <a:defRPr sz="1600" b="0" i="0" u="none" strike="noStrike" cap="none">
                    <a:solidFill>
                      <a:schemeClr val="dk1"/>
                    </a:solidFill>
                    <a:latin typeface="Mulish"/>
                    <a:ea typeface="Mulish"/>
                    <a:cs typeface="Mulish"/>
                    <a:sym typeface="Mulish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lish"/>
                  <a:buNone/>
                  <a:defRPr sz="1600" b="0" i="0" u="none" strike="noStrike" cap="none">
                    <a:solidFill>
                      <a:schemeClr val="dk1"/>
                    </a:solidFill>
                    <a:latin typeface="Mulish"/>
                    <a:ea typeface="Mulish"/>
                    <a:cs typeface="Mulish"/>
                    <a:sym typeface="Mulish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lish"/>
                  <a:buNone/>
                  <a:defRPr sz="1600" b="0" i="0" u="none" strike="noStrike" cap="none">
                    <a:solidFill>
                      <a:schemeClr val="dk1"/>
                    </a:solidFill>
                    <a:latin typeface="Mulish"/>
                    <a:ea typeface="Mulish"/>
                    <a:cs typeface="Mulish"/>
                    <a:sym typeface="Mulish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lish"/>
                  <a:buNone/>
                  <a:defRPr sz="1600" b="0" i="0" u="none" strike="noStrike" cap="none">
                    <a:solidFill>
                      <a:schemeClr val="dk1"/>
                    </a:solidFill>
                    <a:latin typeface="Mulish"/>
                    <a:ea typeface="Mulish"/>
                    <a:cs typeface="Mulish"/>
                    <a:sym typeface="Mulish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lish"/>
                  <a:buNone/>
                  <a:defRPr sz="1600" b="0" i="0" u="none" strike="noStrike" cap="none">
                    <a:solidFill>
                      <a:schemeClr val="dk1"/>
                    </a:solidFill>
                    <a:latin typeface="Mulish"/>
                    <a:ea typeface="Mulish"/>
                    <a:cs typeface="Mulish"/>
                    <a:sym typeface="Mulish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lish"/>
                  <a:buNone/>
                  <a:defRPr sz="1600" b="0" i="0" u="none" strike="noStrike" cap="none">
                    <a:solidFill>
                      <a:schemeClr val="dk1"/>
                    </a:solidFill>
                    <a:latin typeface="Mulish"/>
                    <a:ea typeface="Mulish"/>
                    <a:cs typeface="Mulish"/>
                    <a:sym typeface="Mulish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lish"/>
                  <a:buNone/>
                  <a:defRPr sz="1600" b="0" i="0" u="none" strike="noStrike" cap="none">
                    <a:solidFill>
                      <a:schemeClr val="dk1"/>
                    </a:solidFill>
                    <a:latin typeface="Mulish"/>
                    <a:ea typeface="Mulish"/>
                    <a:cs typeface="Mulish"/>
                    <a:sym typeface="Mulish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ulish"/>
                  <a:buNone/>
                  <a:defRPr sz="1600" b="0" i="0" u="none" strike="noStrike" cap="none">
                    <a:solidFill>
                      <a:schemeClr val="dk1"/>
                    </a:solidFill>
                    <a:latin typeface="Mulish"/>
                    <a:ea typeface="Mulish"/>
                    <a:cs typeface="Mulish"/>
                    <a:sym typeface="Mulish"/>
                  </a:defRPr>
                </a:lvl9pPr>
              </a:lstStyle>
              <a:p>
                <a:pPr marL="457200" lvl="1" indent="0" defTabSz="4572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7E69"/>
                  </a:buClr>
                  <a:buSzTx/>
                </a:pPr>
                <a:r>
                  <a:rPr lang="en-US" altLang="en-US" sz="2000" kern="12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34" charset="-128"/>
                    <a:cs typeface="+mn-cs"/>
                  </a:rPr>
                  <a:t>Remember Euclidian distance?</a:t>
                </a:r>
              </a:p>
              <a:p>
                <a:pPr marL="457200" lvl="1" indent="0" defTabSz="4572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7E69"/>
                  </a:buClr>
                  <a:buSzTx/>
                </a:pPr>
                <a:endParaRPr lang="en-US" altLang="en-US" sz="2000" kern="1200" dirty="0">
                  <a:solidFill>
                    <a:prstClr val="black"/>
                  </a:solidFill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  <a:p>
                <a:pPr marL="457200" lvl="1" indent="0" defTabSz="4572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7E69"/>
                  </a:buClr>
                  <a:buSzTx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00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+mn-cs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altLang="en-US" sz="20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altLang="en-US" sz="20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+mn-cs"/>
                              </a:rPr>
                              <m:t>𝑥</m:t>
                            </m:r>
                            <m:r>
                              <a:rPr lang="en-US" altLang="en-US" sz="2000" b="0" i="1" kern="1200" baseline="-250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+mn-cs"/>
                              </a:rPr>
                              <m:t>1</m:t>
                            </m:r>
                            <m:r>
                              <a:rPr lang="en-US" altLang="en-US" sz="20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+mn-cs"/>
                              </a:rPr>
                              <m:t>−</m:t>
                            </m:r>
                            <m:r>
                              <a:rPr lang="en-US" altLang="en-US" sz="20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+mn-cs"/>
                              </a:rPr>
                              <m:t>𝑥</m:t>
                            </m:r>
                            <m:r>
                              <a:rPr lang="en-US" altLang="en-US" sz="2000" b="0" i="1" kern="1200" baseline="-250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+mn-cs"/>
                              </a:rPr>
                              <m:t>2</m:t>
                            </m:r>
                          </m:e>
                        </m:d>
                        <m:r>
                          <a:rPr lang="en-US" altLang="en-US" sz="2000" b="0" i="1" kern="1200" baseline="30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+mn-cs"/>
                          </a:rPr>
                          <m:t>2</m:t>
                        </m:r>
                        <m:r>
                          <a:rPr lang="en-US" altLang="en-US" sz="2000" b="0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+mn-cs"/>
                          </a:rPr>
                          <m:t>+</m:t>
                        </m:r>
                        <m:d>
                          <m:dPr>
                            <m:ctrlPr>
                              <a:rPr lang="en-US" altLang="en-US" sz="20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altLang="en-US" sz="20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+mn-cs"/>
                              </a:rPr>
                              <m:t>𝑦</m:t>
                            </m:r>
                            <m:r>
                              <a:rPr lang="en-US" altLang="en-US" sz="2000" b="0" i="1" kern="1200" baseline="-250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+mn-cs"/>
                              </a:rPr>
                              <m:t>1</m:t>
                            </m:r>
                            <m:r>
                              <a:rPr lang="en-US" altLang="en-US" sz="20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+mn-cs"/>
                              </a:rPr>
                              <m:t>−</m:t>
                            </m:r>
                            <m:r>
                              <a:rPr lang="en-US" altLang="en-US" sz="20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+mn-cs"/>
                              </a:rPr>
                              <m:t>𝑦</m:t>
                            </m:r>
                            <m:r>
                              <a:rPr lang="en-US" altLang="en-US" sz="2000" b="0" i="1" kern="1200" baseline="-250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+mn-cs"/>
                              </a:rPr>
                              <m:t>2</m:t>
                            </m:r>
                          </m:e>
                        </m:d>
                        <m:r>
                          <a:rPr lang="en-US" altLang="en-US" sz="2000" b="0" i="1" kern="1200" baseline="30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+mn-cs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en-US" sz="2000" kern="12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34" charset="-128"/>
                    <a:cs typeface="+mn-cs"/>
                  </a:rPr>
                  <a:t> </a:t>
                </a:r>
              </a:p>
              <a:p>
                <a:pPr marL="457200" lvl="1" indent="0" defTabSz="4572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7E69"/>
                  </a:buClr>
                  <a:buSzTx/>
                </a:pPr>
                <a:endParaRPr lang="en-US" altLang="en-US" sz="2000" kern="1200" dirty="0">
                  <a:solidFill>
                    <a:prstClr val="black"/>
                  </a:solidFill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  <a:p>
                <a:pPr marL="457200" lvl="1" indent="0" defTabSz="457200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57E69"/>
                  </a:buClr>
                  <a:buSzTx/>
                </a:pPr>
                <a:r>
                  <a:rPr lang="en-US" altLang="en-US" sz="2000" kern="12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34" charset="-128"/>
                    <a:cs typeface="+mn-cs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altLang="en-US" sz="20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dPr>
                          <m:e>
                            <m:r>
                              <a:rPr lang="en-US" altLang="en-US" sz="20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2</m:t>
                            </m:r>
                            <m:r>
                              <a:rPr lang="en-US" altLang="en-US" sz="20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−</m:t>
                            </m:r>
                            <m:r>
                              <a:rPr lang="en-US" altLang="en-US" sz="20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4</m:t>
                            </m:r>
                          </m:e>
                        </m:d>
                        <m:r>
                          <a:rPr lang="en-US" altLang="en-US" sz="2000" i="1" kern="1200" baseline="30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  <m:r>
                          <a:rPr lang="en-US" altLang="en-US" sz="2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d>
                          <m:dPr>
                            <m:ctrlPr>
                              <a:rPr lang="en-US" altLang="en-US" sz="20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dPr>
                          <m:e>
                            <m:r>
                              <a:rPr lang="en-US" altLang="en-US" sz="20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4</m:t>
                            </m:r>
                            <m:r>
                              <a:rPr lang="en-US" altLang="en-US" sz="20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−</m:t>
                            </m:r>
                            <m:r>
                              <a:rPr lang="en-US" altLang="en-US" sz="20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5</m:t>
                            </m:r>
                          </m:e>
                        </m:d>
                        <m:r>
                          <a:rPr lang="en-US" altLang="en-US" sz="2000" i="1" kern="1200" baseline="30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en-US" sz="2000" kern="120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34" charset="-128"/>
                  </a:rPr>
                  <a:t> </a:t>
                </a:r>
                <a:endParaRPr lang="en-US" altLang="en-US" sz="2000" kern="1200" dirty="0">
                  <a:solidFill>
                    <a:prstClr val="black"/>
                  </a:solidFill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mc:Choice>
        <mc:Fallback>
          <p:sp>
            <p:nvSpPr>
              <p:cNvPr id="12" name="Google Shape;922;p69">
                <a:extLst>
                  <a:ext uri="{FF2B5EF4-FFF2-40B4-BE49-F238E27FC236}">
                    <a16:creationId xmlns:a16="http://schemas.microsoft.com/office/drawing/2014/main" id="{95D24090-6F52-43B2-8AF0-6F35216C2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43" y="1704764"/>
                <a:ext cx="7498685" cy="2537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E892513-2964-420F-B48F-B9A7D455E5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6098"/>
              </p:ext>
            </p:extLst>
          </p:nvPr>
        </p:nvGraphicFramePr>
        <p:xfrm>
          <a:off x="5302706" y="1648906"/>
          <a:ext cx="3333571" cy="2649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7D2507-D8E1-4794-95D1-1A916A89E03A}"/>
              </a:ext>
            </a:extLst>
          </p:cNvPr>
          <p:cNvCxnSpPr>
            <a:cxnSpLocks/>
          </p:cNvCxnSpPr>
          <p:nvPr/>
        </p:nvCxnSpPr>
        <p:spPr>
          <a:xfrm flipV="1">
            <a:off x="6556809" y="2179320"/>
            <a:ext cx="905711" cy="3354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13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 Means</a:t>
            </a:r>
            <a:endParaRPr dirty="0"/>
          </a:p>
        </p:txBody>
      </p:sp>
      <p:sp>
        <p:nvSpPr>
          <p:cNvPr id="10" name="Google Shape;920;p69">
            <a:extLst>
              <a:ext uri="{FF2B5EF4-FFF2-40B4-BE49-F238E27FC236}">
                <a16:creationId xmlns:a16="http://schemas.microsoft.com/office/drawing/2014/main" id="{027CAC07-910F-4FDD-AE50-F1207C69FC22}"/>
              </a:ext>
            </a:extLst>
          </p:cNvPr>
          <p:cNvSpPr txBox="1">
            <a:spLocks/>
          </p:cNvSpPr>
          <p:nvPr/>
        </p:nvSpPr>
        <p:spPr>
          <a:xfrm>
            <a:off x="530291" y="1258685"/>
            <a:ext cx="73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Mulish" panose="020B0604020202020204" charset="0"/>
              </a:rPr>
              <a:t>Steps of K means:</a:t>
            </a:r>
          </a:p>
        </p:txBody>
      </p:sp>
      <p:sp>
        <p:nvSpPr>
          <p:cNvPr id="11" name="Google Shape;920;p69">
            <a:extLst>
              <a:ext uri="{FF2B5EF4-FFF2-40B4-BE49-F238E27FC236}">
                <a16:creationId xmlns:a16="http://schemas.microsoft.com/office/drawing/2014/main" id="{91843CB6-D072-4A55-AD62-78787D7C8000}"/>
              </a:ext>
            </a:extLst>
          </p:cNvPr>
          <p:cNvSpPr txBox="1">
            <a:spLocks/>
          </p:cNvSpPr>
          <p:nvPr/>
        </p:nvSpPr>
        <p:spPr>
          <a:xfrm>
            <a:off x="530291" y="2006670"/>
            <a:ext cx="7399200" cy="96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latin typeface="Mulish" panose="020B0604020202020204" charset="0"/>
              </a:rPr>
              <a:t>STEP 1 : </a:t>
            </a:r>
            <a:r>
              <a:rPr lang="en-US" sz="1800" dirty="0">
                <a:latin typeface="Mulish" panose="020B0604020202020204" charset="0"/>
              </a:rPr>
              <a:t>First know, what is the value of K? </a:t>
            </a:r>
          </a:p>
          <a:p>
            <a:endParaRPr lang="en-US" sz="1800" dirty="0">
              <a:latin typeface="Mulish" panose="020B0604020202020204" charset="0"/>
            </a:endParaRPr>
          </a:p>
          <a:p>
            <a:endParaRPr lang="en-US" sz="1800" dirty="0">
              <a:latin typeface="Mulish" panose="020B0604020202020204" charset="0"/>
            </a:endParaRPr>
          </a:p>
          <a:p>
            <a:r>
              <a:rPr lang="en-US" sz="1800" dirty="0">
                <a:latin typeface="Mulish" panose="020B0604020202020204" charset="0"/>
              </a:rPr>
              <a:t>(How many cluster you want to make)</a:t>
            </a:r>
          </a:p>
        </p:txBody>
      </p:sp>
    </p:spTree>
    <p:extLst>
      <p:ext uri="{BB962C8B-B14F-4D97-AF65-F5344CB8AC3E}">
        <p14:creationId xmlns:p14="http://schemas.microsoft.com/office/powerpoint/2010/main" val="172371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2" y="2340376"/>
            <a:ext cx="453565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Clustering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1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 Means</a:t>
            </a:r>
            <a:endParaRPr dirty="0"/>
          </a:p>
        </p:txBody>
      </p:sp>
      <p:sp>
        <p:nvSpPr>
          <p:cNvPr id="10" name="Google Shape;920;p69">
            <a:extLst>
              <a:ext uri="{FF2B5EF4-FFF2-40B4-BE49-F238E27FC236}">
                <a16:creationId xmlns:a16="http://schemas.microsoft.com/office/drawing/2014/main" id="{027CAC07-910F-4FDD-AE50-F1207C69FC22}"/>
              </a:ext>
            </a:extLst>
          </p:cNvPr>
          <p:cNvSpPr txBox="1">
            <a:spLocks/>
          </p:cNvSpPr>
          <p:nvPr/>
        </p:nvSpPr>
        <p:spPr>
          <a:xfrm>
            <a:off x="530291" y="1258685"/>
            <a:ext cx="73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Mulish" panose="020B0604020202020204" charset="0"/>
              </a:rPr>
              <a:t>Steps of K means:</a:t>
            </a:r>
          </a:p>
        </p:txBody>
      </p:sp>
      <p:sp>
        <p:nvSpPr>
          <p:cNvPr id="11" name="Google Shape;920;p69">
            <a:extLst>
              <a:ext uri="{FF2B5EF4-FFF2-40B4-BE49-F238E27FC236}">
                <a16:creationId xmlns:a16="http://schemas.microsoft.com/office/drawing/2014/main" id="{91843CB6-D072-4A55-AD62-78787D7C8000}"/>
              </a:ext>
            </a:extLst>
          </p:cNvPr>
          <p:cNvSpPr txBox="1">
            <a:spLocks/>
          </p:cNvSpPr>
          <p:nvPr/>
        </p:nvSpPr>
        <p:spPr>
          <a:xfrm>
            <a:off x="530291" y="1770450"/>
            <a:ext cx="5840029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latin typeface="Mulish" panose="020B0604020202020204" charset="0"/>
              </a:rPr>
              <a:t>STEP 2: </a:t>
            </a:r>
            <a:r>
              <a:rPr lang="en-US" sz="1800" dirty="0">
                <a:latin typeface="Mulish" panose="020B0604020202020204" charset="0"/>
              </a:rPr>
              <a:t>Lets suppose K= 2. And you have a dataset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6A9A3AB-9F22-4759-9603-51FA11EB3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038838"/>
              </p:ext>
            </p:extLst>
          </p:nvPr>
        </p:nvGraphicFramePr>
        <p:xfrm>
          <a:off x="6292451" y="671780"/>
          <a:ext cx="2336148" cy="3799940"/>
        </p:xfrm>
        <a:graphic>
          <a:graphicData uri="http://schemas.openxmlformats.org/drawingml/2006/table">
            <a:tbl>
              <a:tblPr>
                <a:tableStyleId>{F4426CF8-0313-4C99-A3F8-F1ABAD366F97}</a:tableStyleId>
              </a:tblPr>
              <a:tblGrid>
                <a:gridCol w="1168074">
                  <a:extLst>
                    <a:ext uri="{9D8B030D-6E8A-4147-A177-3AD203B41FA5}">
                      <a16:colId xmlns:a16="http://schemas.microsoft.com/office/drawing/2014/main" val="2355340568"/>
                    </a:ext>
                  </a:extLst>
                </a:gridCol>
                <a:gridCol w="1168074">
                  <a:extLst>
                    <a:ext uri="{9D8B030D-6E8A-4147-A177-3AD203B41FA5}">
                      <a16:colId xmlns:a16="http://schemas.microsoft.com/office/drawing/2014/main" val="185159899"/>
                    </a:ext>
                  </a:extLst>
                </a:gridCol>
              </a:tblGrid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en-US" sz="1200" b="0" i="0" u="none" strike="noStrike" kern="1200" cap="none" dirty="0">
                          <a:solidFill>
                            <a:prstClr val="black"/>
                          </a:solidFill>
                          <a:latin typeface="Calibri"/>
                          <a:ea typeface="ＭＳ Ｐゴシック" panose="020B0600070205080204" pitchFamily="34" charset="-128"/>
                          <a:cs typeface="Arial"/>
                          <a:sym typeface="Arial"/>
                        </a:rPr>
                        <a:t>Latitude(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x)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en-US" sz="1200" b="0" i="0" u="none" strike="noStrike" kern="1200" cap="none" dirty="0">
                          <a:solidFill>
                            <a:prstClr val="black"/>
                          </a:solidFill>
                          <a:latin typeface="Calibri"/>
                          <a:ea typeface="ＭＳ Ｐゴシック" panose="020B0600070205080204" pitchFamily="34" charset="-128"/>
                          <a:cs typeface="Arial"/>
                          <a:sym typeface="Arial"/>
                        </a:rPr>
                        <a:t>longitude(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75438477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20.201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49.81513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522603718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25.72864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50.11764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55893303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23.8191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47.39496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461560632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18.69347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44.06723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9477786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17.98995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52.33613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36875262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22.81407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56.47059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977818321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14.37186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48.30252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584211853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14.37186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52.84034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784572118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16.68341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56.16806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01094467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51.65829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20.47059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44141436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44.52261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20.97479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2948861162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48.34171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16.94118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740262415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43.51759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16.13446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405504777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53.16582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17.04202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09938612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54.87437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24.60504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896780177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48.34171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25.10924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76752214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56.38191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20.7731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990848725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50.85427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13.61345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71530754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57.18593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15.32773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903437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099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7C15C4-8DE7-4169-9BB9-49A69F8FE3B0}"/>
              </a:ext>
            </a:extLst>
          </p:cNvPr>
          <p:cNvSpPr/>
          <p:nvPr/>
        </p:nvSpPr>
        <p:spPr>
          <a:xfrm>
            <a:off x="6292451" y="869033"/>
            <a:ext cx="2336148" cy="17490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 Means</a:t>
            </a:r>
            <a:endParaRPr dirty="0"/>
          </a:p>
        </p:txBody>
      </p:sp>
      <p:sp>
        <p:nvSpPr>
          <p:cNvPr id="10" name="Google Shape;920;p69">
            <a:extLst>
              <a:ext uri="{FF2B5EF4-FFF2-40B4-BE49-F238E27FC236}">
                <a16:creationId xmlns:a16="http://schemas.microsoft.com/office/drawing/2014/main" id="{027CAC07-910F-4FDD-AE50-F1207C69FC22}"/>
              </a:ext>
            </a:extLst>
          </p:cNvPr>
          <p:cNvSpPr txBox="1">
            <a:spLocks/>
          </p:cNvSpPr>
          <p:nvPr/>
        </p:nvSpPr>
        <p:spPr>
          <a:xfrm>
            <a:off x="530291" y="1258685"/>
            <a:ext cx="73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Mulish" panose="020B0604020202020204" charset="0"/>
              </a:rPr>
              <a:t>Steps of K means:</a:t>
            </a:r>
          </a:p>
        </p:txBody>
      </p:sp>
      <p:sp>
        <p:nvSpPr>
          <p:cNvPr id="11" name="Google Shape;920;p69">
            <a:extLst>
              <a:ext uri="{FF2B5EF4-FFF2-40B4-BE49-F238E27FC236}">
                <a16:creationId xmlns:a16="http://schemas.microsoft.com/office/drawing/2014/main" id="{91843CB6-D072-4A55-AD62-78787D7C8000}"/>
              </a:ext>
            </a:extLst>
          </p:cNvPr>
          <p:cNvSpPr txBox="1">
            <a:spLocks/>
          </p:cNvSpPr>
          <p:nvPr/>
        </p:nvSpPr>
        <p:spPr>
          <a:xfrm>
            <a:off x="530291" y="1770450"/>
            <a:ext cx="5840029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Mulish" panose="020B0604020202020204" charset="0"/>
              </a:rPr>
              <a:t>As K is 2, first two value would be the centroid of two clusters, Initially.</a:t>
            </a:r>
          </a:p>
        </p:txBody>
      </p:sp>
      <p:sp>
        <p:nvSpPr>
          <p:cNvPr id="12" name="Google Shape;920;p69">
            <a:extLst>
              <a:ext uri="{FF2B5EF4-FFF2-40B4-BE49-F238E27FC236}">
                <a16:creationId xmlns:a16="http://schemas.microsoft.com/office/drawing/2014/main" id="{AF5439A6-BA9C-4AB7-A427-27DC237B14AB}"/>
              </a:ext>
            </a:extLst>
          </p:cNvPr>
          <p:cNvSpPr txBox="1">
            <a:spLocks/>
          </p:cNvSpPr>
          <p:nvPr/>
        </p:nvSpPr>
        <p:spPr>
          <a:xfrm>
            <a:off x="515401" y="2682865"/>
            <a:ext cx="5840029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Mulish" panose="020B0604020202020204" charset="0"/>
              </a:rPr>
              <a:t>So centroid of cluster 1 = (20.201,  49.81)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1D8C015B-0377-45C6-A3EC-DD94609F2609}"/>
              </a:ext>
            </a:extLst>
          </p:cNvPr>
          <p:cNvCxnSpPr/>
          <p:nvPr/>
        </p:nvCxnSpPr>
        <p:spPr>
          <a:xfrm rot="5400000">
            <a:off x="4435015" y="952325"/>
            <a:ext cx="1927860" cy="1912970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925679-A0F9-4E1D-A03A-A1A038505848}"/>
              </a:ext>
            </a:extLst>
          </p:cNvPr>
          <p:cNvSpPr/>
          <p:nvPr/>
        </p:nvSpPr>
        <p:spPr>
          <a:xfrm>
            <a:off x="6292451" y="1055918"/>
            <a:ext cx="2336148" cy="17490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920;p69">
            <a:extLst>
              <a:ext uri="{FF2B5EF4-FFF2-40B4-BE49-F238E27FC236}">
                <a16:creationId xmlns:a16="http://schemas.microsoft.com/office/drawing/2014/main" id="{896462EA-1502-461B-8F78-20E1A63EB486}"/>
              </a:ext>
            </a:extLst>
          </p:cNvPr>
          <p:cNvSpPr txBox="1">
            <a:spLocks/>
          </p:cNvSpPr>
          <p:nvPr/>
        </p:nvSpPr>
        <p:spPr>
          <a:xfrm>
            <a:off x="449813" y="3107739"/>
            <a:ext cx="5840029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fontAlgn="b"/>
            <a:r>
              <a:rPr lang="en-US" sz="1800" dirty="0">
                <a:latin typeface="Mulish" panose="020B0604020202020204" charset="0"/>
              </a:rPr>
              <a:t>So centroid of cluster 2 = (</a:t>
            </a:r>
            <a:r>
              <a:rPr lang="en-US" sz="18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25.72864, 50.11764)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sz="1800" dirty="0">
                <a:latin typeface="Mulish" panose="020B0604020202020204" charset="0"/>
              </a:rPr>
              <a:t>)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6561A69-D63E-4DF7-84E7-3E68C92476C2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4994579" y="1143372"/>
            <a:ext cx="1297872" cy="2154242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6A9A3AB-9F22-4759-9603-51FA11EB30C6}"/>
              </a:ext>
            </a:extLst>
          </p:cNvPr>
          <p:cNvGraphicFramePr>
            <a:graphicFrameLocks noGrp="1"/>
          </p:cNvGraphicFramePr>
          <p:nvPr/>
        </p:nvGraphicFramePr>
        <p:xfrm>
          <a:off x="6292451" y="671780"/>
          <a:ext cx="2336148" cy="3799940"/>
        </p:xfrm>
        <a:graphic>
          <a:graphicData uri="http://schemas.openxmlformats.org/drawingml/2006/table">
            <a:tbl>
              <a:tblPr>
                <a:tableStyleId>{F4426CF8-0313-4C99-A3F8-F1ABAD366F97}</a:tableStyleId>
              </a:tblPr>
              <a:tblGrid>
                <a:gridCol w="1168074">
                  <a:extLst>
                    <a:ext uri="{9D8B030D-6E8A-4147-A177-3AD203B41FA5}">
                      <a16:colId xmlns:a16="http://schemas.microsoft.com/office/drawing/2014/main" val="2355340568"/>
                    </a:ext>
                  </a:extLst>
                </a:gridCol>
                <a:gridCol w="1168074">
                  <a:extLst>
                    <a:ext uri="{9D8B030D-6E8A-4147-A177-3AD203B41FA5}">
                      <a16:colId xmlns:a16="http://schemas.microsoft.com/office/drawing/2014/main" val="185159899"/>
                    </a:ext>
                  </a:extLst>
                </a:gridCol>
              </a:tblGrid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en-US" sz="1200" b="0" i="0" u="none" strike="noStrike" kern="1200" cap="none" dirty="0">
                          <a:solidFill>
                            <a:prstClr val="black"/>
                          </a:solidFill>
                          <a:latin typeface="Calibri"/>
                          <a:ea typeface="ＭＳ Ｐゴシック" panose="020B0600070205080204" pitchFamily="34" charset="-128"/>
                          <a:cs typeface="Arial"/>
                          <a:sym typeface="Arial"/>
                        </a:rPr>
                        <a:t>Latitude(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x)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en-US" sz="1200" b="0" i="0" u="none" strike="noStrike" kern="1200" cap="none" dirty="0">
                          <a:solidFill>
                            <a:prstClr val="black"/>
                          </a:solidFill>
                          <a:latin typeface="Calibri"/>
                          <a:ea typeface="ＭＳ Ｐゴシック" panose="020B0600070205080204" pitchFamily="34" charset="-128"/>
                          <a:cs typeface="Arial"/>
                          <a:sym typeface="Arial"/>
                        </a:rPr>
                        <a:t>longitude(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75438477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20.201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49.81513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522603718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25.72864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50.11764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55893303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23.8191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47.39496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461560632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18.69347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44.06723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9477786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17.98995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52.33613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36875262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22.81407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56.47059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977818321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14.37186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48.30252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584211853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14.37186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52.84034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784572118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16.68341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56.16806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01094467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51.65829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20.47059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44141436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44.52261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20.97479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2948861162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48.34171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16.94118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740262415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43.51759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16.13446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405504777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53.16582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17.04202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09938612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54.87437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24.60504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896780177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48.34171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25.10924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76752214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56.38191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20.7731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990848725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50.85427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13.61345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71530754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57.18593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15.32773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903437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21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6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7C15C4-8DE7-4169-9BB9-49A69F8FE3B0}"/>
              </a:ext>
            </a:extLst>
          </p:cNvPr>
          <p:cNvSpPr/>
          <p:nvPr/>
        </p:nvSpPr>
        <p:spPr>
          <a:xfrm>
            <a:off x="6292451" y="869033"/>
            <a:ext cx="2336148" cy="17490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 Means</a:t>
            </a:r>
            <a:endParaRPr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925679-A0F9-4E1D-A03A-A1A038505848}"/>
              </a:ext>
            </a:extLst>
          </p:cNvPr>
          <p:cNvSpPr/>
          <p:nvPr/>
        </p:nvSpPr>
        <p:spPr>
          <a:xfrm>
            <a:off x="6292451" y="1055918"/>
            <a:ext cx="2336148" cy="17490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6A9A3AB-9F22-4759-9603-51FA11EB30C6}"/>
              </a:ext>
            </a:extLst>
          </p:cNvPr>
          <p:cNvGraphicFramePr>
            <a:graphicFrameLocks noGrp="1"/>
          </p:cNvGraphicFramePr>
          <p:nvPr/>
        </p:nvGraphicFramePr>
        <p:xfrm>
          <a:off x="6292451" y="671780"/>
          <a:ext cx="2336148" cy="3799940"/>
        </p:xfrm>
        <a:graphic>
          <a:graphicData uri="http://schemas.openxmlformats.org/drawingml/2006/table">
            <a:tbl>
              <a:tblPr>
                <a:tableStyleId>{F4426CF8-0313-4C99-A3F8-F1ABAD366F97}</a:tableStyleId>
              </a:tblPr>
              <a:tblGrid>
                <a:gridCol w="1168074">
                  <a:extLst>
                    <a:ext uri="{9D8B030D-6E8A-4147-A177-3AD203B41FA5}">
                      <a16:colId xmlns:a16="http://schemas.microsoft.com/office/drawing/2014/main" val="2355340568"/>
                    </a:ext>
                  </a:extLst>
                </a:gridCol>
                <a:gridCol w="1168074">
                  <a:extLst>
                    <a:ext uri="{9D8B030D-6E8A-4147-A177-3AD203B41FA5}">
                      <a16:colId xmlns:a16="http://schemas.microsoft.com/office/drawing/2014/main" val="185159899"/>
                    </a:ext>
                  </a:extLst>
                </a:gridCol>
              </a:tblGrid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en-US" sz="1200" b="0" i="0" u="none" strike="noStrike" kern="1200" cap="none" dirty="0">
                          <a:solidFill>
                            <a:prstClr val="black"/>
                          </a:solidFill>
                          <a:latin typeface="Calibri"/>
                          <a:ea typeface="ＭＳ Ｐゴシック" panose="020B0600070205080204" pitchFamily="34" charset="-128"/>
                          <a:cs typeface="Arial"/>
                          <a:sym typeface="Arial"/>
                        </a:rPr>
                        <a:t>Latitude(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x)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en-US" sz="1200" b="0" i="0" u="none" strike="noStrike" kern="1200" cap="none" dirty="0">
                          <a:solidFill>
                            <a:prstClr val="black"/>
                          </a:solidFill>
                          <a:latin typeface="Calibri"/>
                          <a:ea typeface="ＭＳ Ｐゴシック" panose="020B0600070205080204" pitchFamily="34" charset="-128"/>
                          <a:cs typeface="Arial"/>
                          <a:sym typeface="Arial"/>
                        </a:rPr>
                        <a:t>longitude(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75438477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20.201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49.81513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522603718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25.72864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50.11764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55893303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23.8191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47.39496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461560632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18.69347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44.06723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9477786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17.98995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52.33613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36875262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22.81407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56.47059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977818321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14.37186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48.30252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584211853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14.37186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52.84034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784572118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16.68341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56.16806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01094467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51.65829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20.47059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44141436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44.52261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20.97479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2948861162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48.34171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16.94118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740262415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43.51759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16.13446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405504777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53.16582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17.04202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09938612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54.87437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24.60504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896780177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48.34171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25.10924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76752214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56.38191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20.7731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990848725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50.85427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13.61345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71530754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57.18593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15.32773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903437195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D5BDC72-5B1F-4FE9-AA16-77BC1F307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557765"/>
              </p:ext>
            </p:extLst>
          </p:nvPr>
        </p:nvGraphicFramePr>
        <p:xfrm>
          <a:off x="1637581" y="1143370"/>
          <a:ext cx="3356997" cy="2598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35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FC576D3-FB8D-4C46-BB03-F8F6BA7D662C}"/>
              </a:ext>
            </a:extLst>
          </p:cNvPr>
          <p:cNvSpPr/>
          <p:nvPr/>
        </p:nvSpPr>
        <p:spPr>
          <a:xfrm>
            <a:off x="6277561" y="1255465"/>
            <a:ext cx="2336148" cy="17490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7C15C4-8DE7-4169-9BB9-49A69F8FE3B0}"/>
              </a:ext>
            </a:extLst>
          </p:cNvPr>
          <p:cNvSpPr/>
          <p:nvPr/>
        </p:nvSpPr>
        <p:spPr>
          <a:xfrm>
            <a:off x="6292451" y="869033"/>
            <a:ext cx="2336148" cy="17490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 Means</a:t>
            </a:r>
            <a:endParaRPr dirty="0"/>
          </a:p>
        </p:txBody>
      </p:sp>
      <p:sp>
        <p:nvSpPr>
          <p:cNvPr id="10" name="Google Shape;920;p69">
            <a:extLst>
              <a:ext uri="{FF2B5EF4-FFF2-40B4-BE49-F238E27FC236}">
                <a16:creationId xmlns:a16="http://schemas.microsoft.com/office/drawing/2014/main" id="{027CAC07-910F-4FDD-AE50-F1207C69FC22}"/>
              </a:ext>
            </a:extLst>
          </p:cNvPr>
          <p:cNvSpPr txBox="1">
            <a:spLocks/>
          </p:cNvSpPr>
          <p:nvPr/>
        </p:nvSpPr>
        <p:spPr>
          <a:xfrm>
            <a:off x="530291" y="1258685"/>
            <a:ext cx="73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Mulish" panose="020B0604020202020204" charset="0"/>
              </a:rPr>
              <a:t>If K = 3 then we would select first 3 values</a:t>
            </a:r>
          </a:p>
        </p:txBody>
      </p:sp>
      <p:sp>
        <p:nvSpPr>
          <p:cNvPr id="12" name="Google Shape;920;p69">
            <a:extLst>
              <a:ext uri="{FF2B5EF4-FFF2-40B4-BE49-F238E27FC236}">
                <a16:creationId xmlns:a16="http://schemas.microsoft.com/office/drawing/2014/main" id="{AF5439A6-BA9C-4AB7-A427-27DC237B14AB}"/>
              </a:ext>
            </a:extLst>
          </p:cNvPr>
          <p:cNvSpPr txBox="1">
            <a:spLocks/>
          </p:cNvSpPr>
          <p:nvPr/>
        </p:nvSpPr>
        <p:spPr>
          <a:xfrm>
            <a:off x="491357" y="1770450"/>
            <a:ext cx="5840029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Mulish" panose="020B0604020202020204" charset="0"/>
              </a:rPr>
              <a:t>So centroid of cluster 1 = (20.201,  49.81)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925679-A0F9-4E1D-A03A-A1A038505848}"/>
              </a:ext>
            </a:extLst>
          </p:cNvPr>
          <p:cNvSpPr/>
          <p:nvPr/>
        </p:nvSpPr>
        <p:spPr>
          <a:xfrm>
            <a:off x="6292451" y="1055918"/>
            <a:ext cx="2336148" cy="17490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920;p69">
            <a:extLst>
              <a:ext uri="{FF2B5EF4-FFF2-40B4-BE49-F238E27FC236}">
                <a16:creationId xmlns:a16="http://schemas.microsoft.com/office/drawing/2014/main" id="{896462EA-1502-461B-8F78-20E1A63EB486}"/>
              </a:ext>
            </a:extLst>
          </p:cNvPr>
          <p:cNvSpPr txBox="1">
            <a:spLocks/>
          </p:cNvSpPr>
          <p:nvPr/>
        </p:nvSpPr>
        <p:spPr>
          <a:xfrm>
            <a:off x="0" y="2244015"/>
            <a:ext cx="5840029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fontAlgn="b"/>
            <a:r>
              <a:rPr lang="en-US" sz="1800" dirty="0">
                <a:latin typeface="Mulish" panose="020B0604020202020204" charset="0"/>
              </a:rPr>
              <a:t>So centroid of cluster 2 = (</a:t>
            </a:r>
            <a:r>
              <a:rPr lang="en-US" sz="18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25.72864, 50.11764)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0" name="Google Shape;920;p69">
            <a:extLst>
              <a:ext uri="{FF2B5EF4-FFF2-40B4-BE49-F238E27FC236}">
                <a16:creationId xmlns:a16="http://schemas.microsoft.com/office/drawing/2014/main" id="{1EFD1609-75D8-4560-83FD-C66D2C5D525B}"/>
              </a:ext>
            </a:extLst>
          </p:cNvPr>
          <p:cNvSpPr txBox="1">
            <a:spLocks/>
          </p:cNvSpPr>
          <p:nvPr/>
        </p:nvSpPr>
        <p:spPr>
          <a:xfrm>
            <a:off x="0" y="2750902"/>
            <a:ext cx="5840029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fontAlgn="b"/>
            <a:r>
              <a:rPr lang="en-US" sz="1800" dirty="0">
                <a:latin typeface="Mulish" panose="020B0604020202020204" charset="0"/>
              </a:rPr>
              <a:t>So centroid of cluster 3 = (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23.8191</a:t>
            </a:r>
            <a:r>
              <a:rPr lang="en-US" sz="18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Mulish" panose="020B0604020202020204" charset="0"/>
              </a:rPr>
              <a:t>47.3949</a:t>
            </a:r>
            <a:r>
              <a:rPr lang="en-US" sz="1800" dirty="0">
                <a:solidFill>
                  <a:srgbClr val="0D0D0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6A9A3AB-9F22-4759-9603-51FA11EB3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030157"/>
              </p:ext>
            </p:extLst>
          </p:nvPr>
        </p:nvGraphicFramePr>
        <p:xfrm>
          <a:off x="6292451" y="671780"/>
          <a:ext cx="2336148" cy="3799940"/>
        </p:xfrm>
        <a:graphic>
          <a:graphicData uri="http://schemas.openxmlformats.org/drawingml/2006/table">
            <a:tbl>
              <a:tblPr>
                <a:tableStyleId>{F4426CF8-0313-4C99-A3F8-F1ABAD366F97}</a:tableStyleId>
              </a:tblPr>
              <a:tblGrid>
                <a:gridCol w="1168074">
                  <a:extLst>
                    <a:ext uri="{9D8B030D-6E8A-4147-A177-3AD203B41FA5}">
                      <a16:colId xmlns:a16="http://schemas.microsoft.com/office/drawing/2014/main" val="2355340568"/>
                    </a:ext>
                  </a:extLst>
                </a:gridCol>
                <a:gridCol w="1168074">
                  <a:extLst>
                    <a:ext uri="{9D8B030D-6E8A-4147-A177-3AD203B41FA5}">
                      <a16:colId xmlns:a16="http://schemas.microsoft.com/office/drawing/2014/main" val="185159899"/>
                    </a:ext>
                  </a:extLst>
                </a:gridCol>
              </a:tblGrid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en-US" sz="1200" b="0" i="0" u="none" strike="noStrike" kern="1200" cap="none" dirty="0">
                          <a:solidFill>
                            <a:prstClr val="black"/>
                          </a:solidFill>
                          <a:latin typeface="Calibri"/>
                          <a:ea typeface="ＭＳ Ｐゴシック" panose="020B0600070205080204" pitchFamily="34" charset="-128"/>
                          <a:cs typeface="Arial"/>
                          <a:sym typeface="Arial"/>
                        </a:rPr>
                        <a:t>Latitude(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x)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en-US" sz="1200" b="0" i="0" u="none" strike="noStrike" kern="1200" cap="none" dirty="0">
                          <a:solidFill>
                            <a:prstClr val="black"/>
                          </a:solidFill>
                          <a:latin typeface="Calibri"/>
                          <a:ea typeface="ＭＳ Ｐゴシック" panose="020B0600070205080204" pitchFamily="34" charset="-128"/>
                          <a:cs typeface="Arial"/>
                          <a:sym typeface="Arial"/>
                        </a:rPr>
                        <a:t>longitude(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75438477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20.201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49.81513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522603718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25.72864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50.11764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55893303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23.8191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47.39496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461560632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18.69347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44.06723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9477786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17.98995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52.33613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36875262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22.81407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56.47059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977818321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14.37186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48.30252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584211853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14.37186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52.84034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784572118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16.68341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56.16806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01094467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51.65829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20.47059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44141436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44.52261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20.97479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2948861162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48.34171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16.94118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740262415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43.51759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16.13446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405504777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53.16582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17.04202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09938612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54.87437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24.60504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896780177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48.34171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25.10924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76752214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56.38191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20.7731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990848725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50.85427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13.61345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71530754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57.18593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15.32773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903437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95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 animBg="1"/>
      <p:bldP spid="12" grpId="0"/>
      <p:bldP spid="16" grpId="0" animBg="1"/>
      <p:bldP spid="18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FC576D3-FB8D-4C46-BB03-F8F6BA7D662C}"/>
              </a:ext>
            </a:extLst>
          </p:cNvPr>
          <p:cNvSpPr/>
          <p:nvPr/>
        </p:nvSpPr>
        <p:spPr>
          <a:xfrm>
            <a:off x="6277561" y="1255465"/>
            <a:ext cx="2336148" cy="17490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7C15C4-8DE7-4169-9BB9-49A69F8FE3B0}"/>
              </a:ext>
            </a:extLst>
          </p:cNvPr>
          <p:cNvSpPr/>
          <p:nvPr/>
        </p:nvSpPr>
        <p:spPr>
          <a:xfrm>
            <a:off x="6292451" y="869033"/>
            <a:ext cx="2336148" cy="17490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 Means</a:t>
            </a:r>
            <a:endParaRPr dirty="0"/>
          </a:p>
        </p:txBody>
      </p:sp>
      <p:sp>
        <p:nvSpPr>
          <p:cNvPr id="10" name="Google Shape;920;p69">
            <a:extLst>
              <a:ext uri="{FF2B5EF4-FFF2-40B4-BE49-F238E27FC236}">
                <a16:creationId xmlns:a16="http://schemas.microsoft.com/office/drawing/2014/main" id="{027CAC07-910F-4FDD-AE50-F1207C69FC22}"/>
              </a:ext>
            </a:extLst>
          </p:cNvPr>
          <p:cNvSpPr txBox="1">
            <a:spLocks/>
          </p:cNvSpPr>
          <p:nvPr/>
        </p:nvSpPr>
        <p:spPr>
          <a:xfrm>
            <a:off x="530291" y="1258685"/>
            <a:ext cx="73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latin typeface="Mulish" panose="020B0604020202020204" charset="0"/>
              </a:rPr>
              <a:t>STEP 3 : Handling data points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925679-A0F9-4E1D-A03A-A1A038505848}"/>
              </a:ext>
            </a:extLst>
          </p:cNvPr>
          <p:cNvSpPr/>
          <p:nvPr/>
        </p:nvSpPr>
        <p:spPr>
          <a:xfrm>
            <a:off x="6292451" y="1055918"/>
            <a:ext cx="2336148" cy="17490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6A9A3AB-9F22-4759-9603-51FA11EB30C6}"/>
              </a:ext>
            </a:extLst>
          </p:cNvPr>
          <p:cNvGraphicFramePr>
            <a:graphicFrameLocks noGrp="1"/>
          </p:cNvGraphicFramePr>
          <p:nvPr/>
        </p:nvGraphicFramePr>
        <p:xfrm>
          <a:off x="6292451" y="671780"/>
          <a:ext cx="2336148" cy="3799940"/>
        </p:xfrm>
        <a:graphic>
          <a:graphicData uri="http://schemas.openxmlformats.org/drawingml/2006/table">
            <a:tbl>
              <a:tblPr>
                <a:tableStyleId>{F4426CF8-0313-4C99-A3F8-F1ABAD366F97}</a:tableStyleId>
              </a:tblPr>
              <a:tblGrid>
                <a:gridCol w="1168074">
                  <a:extLst>
                    <a:ext uri="{9D8B030D-6E8A-4147-A177-3AD203B41FA5}">
                      <a16:colId xmlns:a16="http://schemas.microsoft.com/office/drawing/2014/main" val="2355340568"/>
                    </a:ext>
                  </a:extLst>
                </a:gridCol>
                <a:gridCol w="1168074">
                  <a:extLst>
                    <a:ext uri="{9D8B030D-6E8A-4147-A177-3AD203B41FA5}">
                      <a16:colId xmlns:a16="http://schemas.microsoft.com/office/drawing/2014/main" val="185159899"/>
                    </a:ext>
                  </a:extLst>
                </a:gridCol>
              </a:tblGrid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en-US" sz="1200" b="0" i="0" u="none" strike="noStrike" kern="1200" cap="none" dirty="0">
                          <a:solidFill>
                            <a:prstClr val="black"/>
                          </a:solidFill>
                          <a:latin typeface="Calibri"/>
                          <a:ea typeface="ＭＳ Ｐゴシック" panose="020B0600070205080204" pitchFamily="34" charset="-128"/>
                          <a:cs typeface="Arial"/>
                          <a:sym typeface="Arial"/>
                        </a:rPr>
                        <a:t>Latitude(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x)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en-US" sz="1200" b="0" i="0" u="none" strike="noStrike" kern="1200" cap="none" dirty="0">
                          <a:solidFill>
                            <a:prstClr val="black"/>
                          </a:solidFill>
                          <a:latin typeface="Calibri"/>
                          <a:ea typeface="ＭＳ Ｐゴシック" panose="020B0600070205080204" pitchFamily="34" charset="-128"/>
                          <a:cs typeface="Arial"/>
                          <a:sym typeface="Arial"/>
                        </a:rPr>
                        <a:t>longitude(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75438477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20.201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49.81513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522603718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25.72864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50.11764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55893303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23.8191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47.39496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461560632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18.69347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44.06723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9477786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17.98995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52.33613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36875262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22.81407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56.47059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977818321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14.37186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48.30252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584211853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14.37186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52.84034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784572118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16.68341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56.16806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01094467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51.65829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20.47059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44141436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44.52261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20.97479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2948861162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48.34171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16.94118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740262415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43.51759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16.13446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405504777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53.16582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17.04202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09938612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54.87437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24.60504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896780177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48.34171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25.10924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76752214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56.38191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20.7731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990848725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50.85427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13.61345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71530754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57.18593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15.32773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90343719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759626-36DE-4499-871F-B75F9D02223D}"/>
                  </a:ext>
                </a:extLst>
              </p:cNvPr>
              <p:cNvSpPr txBox="1"/>
              <p:nvPr/>
            </p:nvSpPr>
            <p:spPr>
              <a:xfrm>
                <a:off x="918683" y="1765306"/>
                <a:ext cx="5890259" cy="3029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i="0" dirty="0">
                    <a:solidFill>
                      <a:srgbClr val="212121"/>
                    </a:solidFill>
                    <a:effectLst/>
                    <a:latin typeface="Mulish" panose="020B0604020202020204" charset="0"/>
                  </a:rPr>
                  <a:t>For Data Point  [23.81, 47.39]</a:t>
                </a:r>
              </a:p>
              <a:p>
                <a:endParaRPr lang="en-US" dirty="0">
                  <a:solidFill>
                    <a:srgbClr val="212121"/>
                  </a:solidFill>
                  <a:latin typeface="Mulish" panose="020B0604020202020204" charset="0"/>
                </a:endParaRPr>
              </a:p>
              <a:p>
                <a:r>
                  <a:rPr lang="en-US" b="0" i="0" dirty="0">
                    <a:solidFill>
                      <a:srgbClr val="212121"/>
                    </a:solidFill>
                    <a:effectLst/>
                    <a:latin typeface="Mulish" panose="020B0604020202020204" charset="0"/>
                  </a:rPr>
                  <a:t>Euclidian Distance: </a:t>
                </a:r>
                <a:endParaRPr lang="en-US" dirty="0">
                  <a:solidFill>
                    <a:srgbClr val="212121"/>
                  </a:solidFill>
                  <a:latin typeface="Mulish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212121"/>
                              </a:solidFill>
                              <a:latin typeface="Mulish" panose="020B0604020202020204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212121"/>
                              </a:solidFill>
                              <a:latin typeface="Mulish" panose="020B0604020202020204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aseline="-25000" dirty="0">
                              <a:solidFill>
                                <a:srgbClr val="212121"/>
                              </a:solidFill>
                              <a:latin typeface="Mulish" panose="020B0604020202020204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212121"/>
                              </a:solidFill>
                              <a:latin typeface="Mulish" panose="020B0604020202020204" charset="0"/>
                            </a:rPr>
                            <m:t>-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212121"/>
                              </a:solidFill>
                              <a:latin typeface="Mulish" panose="020B0604020202020204" charset="0"/>
                            </a:rPr>
                            <m:t>dataX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212121"/>
                              </a:solidFill>
                              <a:latin typeface="Mulish" panose="020B0604020202020204" charset="0"/>
                            </a:rPr>
                            <m:t>)2+(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212121"/>
                              </a:solidFill>
                              <a:latin typeface="Mulish" panose="020B0604020202020204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baseline="-25000" dirty="0">
                              <a:solidFill>
                                <a:srgbClr val="212121"/>
                              </a:solidFill>
                              <a:latin typeface="Mulish" panose="020B0604020202020204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212121"/>
                              </a:solidFill>
                              <a:latin typeface="Mulish" panose="020B0604020202020204" charset="0"/>
                            </a:rPr>
                            <m:t>-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212121"/>
                              </a:solidFill>
                              <a:latin typeface="Mulish" panose="020B0604020202020204" charset="0"/>
                            </a:rPr>
                            <m:t>dataY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212121"/>
                              </a:solidFill>
                              <a:latin typeface="Mulish" panose="020B0604020202020204" charset="0"/>
                            </a:rPr>
                            <m:t>)2  </m:t>
                          </m:r>
                        </m:e>
                      </m:rad>
                    </m:oMath>
                  </m:oMathPara>
                </a14:m>
                <a:endParaRPr lang="en-US" b="0" i="0" dirty="0">
                  <a:solidFill>
                    <a:srgbClr val="212121"/>
                  </a:solidFill>
                  <a:effectLst/>
                  <a:latin typeface="Mulish" panose="020B0604020202020204" charset="0"/>
                </a:endParaRPr>
              </a:p>
              <a:p>
                <a:r>
                  <a:rPr lang="en-US" b="0" i="0" dirty="0">
                    <a:solidFill>
                      <a:srgbClr val="212121"/>
                    </a:solidFill>
                    <a:effectLst/>
                    <a:latin typeface="Mulish" panose="020B0604020202020204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21212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/>
                          <m:t>( 20.2 - 23.8 )</m:t>
                        </m:r>
                        <m:r>
                          <m:rPr>
                            <m:nor/>
                          </m:rPr>
                          <a:rPr lang="en-US" baseline="30000"/>
                          <m:t>2</m:t>
                        </m:r>
                        <m:r>
                          <m:rPr>
                            <m:nor/>
                          </m:rPr>
                          <a:rPr lang="en-US"/>
                          <m:t> + ( 49.81 - 47.39 )</m:t>
                        </m:r>
                        <m:r>
                          <m:rPr>
                            <m:nor/>
                          </m:rPr>
                          <a:rPr lang="en-US" baseline="30000"/>
                          <m:t>2</m:t>
                        </m:r>
                      </m:e>
                    </m:rad>
                  </m:oMath>
                </a14:m>
                <a:endParaRPr lang="en-US" b="0" i="0" baseline="30000" dirty="0">
                  <a:solidFill>
                    <a:srgbClr val="212121"/>
                  </a:solidFill>
                  <a:effectLst/>
                  <a:latin typeface="Mulish" panose="020B0604020202020204" charset="0"/>
                </a:endParaRPr>
              </a:p>
              <a:p>
                <a:r>
                  <a:rPr lang="en-US" b="0" i="0" dirty="0">
                    <a:solidFill>
                      <a:srgbClr val="212121"/>
                    </a:solidFill>
                    <a:effectLst/>
                    <a:latin typeface="Mulish" panose="020B0604020202020204" charset="0"/>
                  </a:rPr>
                  <a:t>=4.35</a:t>
                </a:r>
              </a:p>
              <a:p>
                <a:endParaRPr lang="en-US" dirty="0">
                  <a:solidFill>
                    <a:srgbClr val="212121"/>
                  </a:solidFill>
                  <a:latin typeface="Mulish" panose="020B0604020202020204" charset="0"/>
                </a:endParaRPr>
              </a:p>
              <a:p>
                <a:r>
                  <a:rPr lang="en-US" b="0" i="0" dirty="0">
                    <a:solidFill>
                      <a:srgbClr val="212121"/>
                    </a:solidFill>
                    <a:effectLst/>
                    <a:latin typeface="Mulish" panose="020B0604020202020204" charset="0"/>
                  </a:rPr>
                  <a:t>For Cluster 2,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dirty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212121"/>
                              </a:solidFill>
                              <a:latin typeface="Mulish" panose="020B0604020202020204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212121"/>
                              </a:solidFill>
                              <a:latin typeface="Mulish" panose="020B0604020202020204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baseline="-25000" dirty="0" smtClean="0">
                              <a:solidFill>
                                <a:srgbClr val="212121"/>
                              </a:solidFill>
                              <a:latin typeface="Mulish" panose="020B060402020202020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212121"/>
                              </a:solidFill>
                              <a:latin typeface="Mulish" panose="020B0604020202020204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212121"/>
                              </a:solidFill>
                              <a:latin typeface="Mulish" panose="020B0604020202020204" charset="0"/>
                            </a:rPr>
                            <m:t>dataX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212121"/>
                              </a:solidFill>
                              <a:latin typeface="Mulish" panose="020B0604020202020204" charset="0"/>
                            </a:rPr>
                            <m:t>)2+(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212121"/>
                              </a:solidFill>
                              <a:latin typeface="Mulish" panose="020B0604020202020204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b="0" i="0" baseline="-25000" dirty="0" smtClean="0">
                              <a:solidFill>
                                <a:srgbClr val="212121"/>
                              </a:solidFill>
                              <a:latin typeface="Mulish" panose="020B060402020202020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212121"/>
                              </a:solidFill>
                              <a:latin typeface="Mulish" panose="020B0604020202020204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212121"/>
                              </a:solidFill>
                              <a:latin typeface="Mulish" panose="020B0604020202020204" charset="0"/>
                            </a:rPr>
                            <m:t>dataY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212121"/>
                              </a:solidFill>
                              <a:latin typeface="Mulish" panose="020B0604020202020204" charset="0"/>
                            </a:rPr>
                            <m:t>)2  </m:t>
                          </m:r>
                        </m:e>
                      </m:rad>
                    </m:oMath>
                  </m:oMathPara>
                </a14:m>
                <a:endParaRPr lang="en-US" b="0" i="0" dirty="0">
                  <a:solidFill>
                    <a:srgbClr val="212121"/>
                  </a:solidFill>
                  <a:effectLst/>
                  <a:latin typeface="Mulish" panose="020B0604020202020204" charset="0"/>
                </a:endParaRPr>
              </a:p>
              <a:p>
                <a:r>
                  <a:rPr lang="en-US" b="0" i="0" dirty="0">
                    <a:solidFill>
                      <a:srgbClr val="212121"/>
                    </a:solidFill>
                    <a:effectLst/>
                    <a:latin typeface="Mulish" panose="020B0604020202020204" charset="0"/>
                  </a:rPr>
                  <a:t>= √(25.72 - 23.81 )</a:t>
                </a:r>
                <a:r>
                  <a:rPr lang="en-US" b="0" i="0" baseline="30000" dirty="0">
                    <a:solidFill>
                      <a:srgbClr val="212121"/>
                    </a:solidFill>
                    <a:effectLst/>
                    <a:latin typeface="Mulish" panose="020B0604020202020204" charset="0"/>
                  </a:rPr>
                  <a:t>2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Mulish" panose="020B0604020202020204" charset="0"/>
                  </a:rPr>
                  <a:t> + (50.11 - 47.39 )</a:t>
                </a:r>
                <a:r>
                  <a:rPr lang="en-US" b="0" i="0" baseline="30000" dirty="0">
                    <a:solidFill>
                      <a:srgbClr val="212121"/>
                    </a:solidFill>
                    <a:effectLst/>
                    <a:latin typeface="Mulish" panose="020B0604020202020204" charset="0"/>
                  </a:rPr>
                  <a:t>2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Mulish" panose="020B0604020202020204" charset="0"/>
                  </a:rPr>
                  <a:t> </a:t>
                </a:r>
              </a:p>
              <a:p>
                <a:r>
                  <a:rPr lang="en-US" b="0" i="0" dirty="0">
                    <a:solidFill>
                      <a:srgbClr val="212121"/>
                    </a:solidFill>
                    <a:effectLst/>
                    <a:latin typeface="Mulish" panose="020B0604020202020204" charset="0"/>
                  </a:rPr>
                  <a:t>=3.325</a:t>
                </a:r>
              </a:p>
              <a:p>
                <a:endParaRPr lang="en-US" b="0" i="0" dirty="0">
                  <a:solidFill>
                    <a:srgbClr val="212121"/>
                  </a:solidFill>
                  <a:effectLst/>
                  <a:latin typeface="Mulish" panose="020B0604020202020204" charset="0"/>
                </a:endParaRPr>
              </a:p>
              <a:p>
                <a:r>
                  <a:rPr lang="en-US" b="0" i="0" dirty="0">
                    <a:solidFill>
                      <a:srgbClr val="212121"/>
                    </a:solidFill>
                    <a:effectLst/>
                    <a:latin typeface="Mulish" panose="020B0604020202020204" charset="0"/>
                  </a:rPr>
                  <a:t>So data Point [23.81,47.39]  Belongs to Cluster 2</a:t>
                </a:r>
                <a:endParaRPr lang="en-US" dirty="0">
                  <a:latin typeface="Mulish" panose="020B060402020202020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759626-36DE-4499-871F-B75F9D022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83" y="1765306"/>
                <a:ext cx="5890259" cy="3029484"/>
              </a:xfrm>
              <a:prstGeom prst="rect">
                <a:avLst/>
              </a:prstGeom>
              <a:blipFill>
                <a:blip r:embed="rId4"/>
                <a:stretch>
                  <a:fillRect l="-311" t="-402" b="-1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43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FC576D3-FB8D-4C46-BB03-F8F6BA7D662C}"/>
              </a:ext>
            </a:extLst>
          </p:cNvPr>
          <p:cNvSpPr/>
          <p:nvPr/>
        </p:nvSpPr>
        <p:spPr>
          <a:xfrm>
            <a:off x="6277561" y="1255465"/>
            <a:ext cx="2336148" cy="17490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7C15C4-8DE7-4169-9BB9-49A69F8FE3B0}"/>
              </a:ext>
            </a:extLst>
          </p:cNvPr>
          <p:cNvSpPr/>
          <p:nvPr/>
        </p:nvSpPr>
        <p:spPr>
          <a:xfrm>
            <a:off x="6292451" y="869033"/>
            <a:ext cx="2336148" cy="17490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 Means</a:t>
            </a:r>
            <a:endParaRPr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925679-A0F9-4E1D-A03A-A1A038505848}"/>
              </a:ext>
            </a:extLst>
          </p:cNvPr>
          <p:cNvSpPr/>
          <p:nvPr/>
        </p:nvSpPr>
        <p:spPr>
          <a:xfrm>
            <a:off x="6292451" y="1055918"/>
            <a:ext cx="2336148" cy="17490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6A9A3AB-9F22-4759-9603-51FA11EB30C6}"/>
              </a:ext>
            </a:extLst>
          </p:cNvPr>
          <p:cNvGraphicFramePr>
            <a:graphicFrameLocks noGrp="1"/>
          </p:cNvGraphicFramePr>
          <p:nvPr/>
        </p:nvGraphicFramePr>
        <p:xfrm>
          <a:off x="6292451" y="671780"/>
          <a:ext cx="2336148" cy="3799940"/>
        </p:xfrm>
        <a:graphic>
          <a:graphicData uri="http://schemas.openxmlformats.org/drawingml/2006/table">
            <a:tbl>
              <a:tblPr>
                <a:tableStyleId>{F4426CF8-0313-4C99-A3F8-F1ABAD366F97}</a:tableStyleId>
              </a:tblPr>
              <a:tblGrid>
                <a:gridCol w="1168074">
                  <a:extLst>
                    <a:ext uri="{9D8B030D-6E8A-4147-A177-3AD203B41FA5}">
                      <a16:colId xmlns:a16="http://schemas.microsoft.com/office/drawing/2014/main" val="2355340568"/>
                    </a:ext>
                  </a:extLst>
                </a:gridCol>
                <a:gridCol w="1168074">
                  <a:extLst>
                    <a:ext uri="{9D8B030D-6E8A-4147-A177-3AD203B41FA5}">
                      <a16:colId xmlns:a16="http://schemas.microsoft.com/office/drawing/2014/main" val="185159899"/>
                    </a:ext>
                  </a:extLst>
                </a:gridCol>
              </a:tblGrid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en-US" sz="1200" b="0" i="0" u="none" strike="noStrike" kern="1200" cap="none" dirty="0">
                          <a:solidFill>
                            <a:prstClr val="black"/>
                          </a:solidFill>
                          <a:latin typeface="Calibri"/>
                          <a:ea typeface="ＭＳ Ｐゴシック" panose="020B0600070205080204" pitchFamily="34" charset="-128"/>
                          <a:cs typeface="Arial"/>
                          <a:sym typeface="Arial"/>
                        </a:rPr>
                        <a:t>Latitude(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x)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en-US" sz="1200" b="0" i="0" u="none" strike="noStrike" kern="1200" cap="none" dirty="0">
                          <a:solidFill>
                            <a:prstClr val="black"/>
                          </a:solidFill>
                          <a:latin typeface="Calibri"/>
                          <a:ea typeface="ＭＳ Ｐゴシック" panose="020B0600070205080204" pitchFamily="34" charset="-128"/>
                          <a:cs typeface="Arial"/>
                          <a:sym typeface="Arial"/>
                        </a:rPr>
                        <a:t>longitude(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75438477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20.201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49.81513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522603718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25.72864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50.11764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55893303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23.8191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47.39496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461560632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18.69347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44.06723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9477786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17.98995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52.33613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36875262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22.81407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56.47059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977818321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14.37186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48.30252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584211853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14.37186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52.84034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784572118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16.68341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56.16806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01094467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51.65829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20.47059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44141436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44.52261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20.97479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2948861162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48.34171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16.94118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740262415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43.51759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16.13446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405504777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53.16582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17.04202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09938612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54.87437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24.60504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896780177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48.34171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25.10924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76752214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56.38191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20.7731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990848725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50.85427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13.61345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71530754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57.18593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15.32773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903437195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D5E1831-1478-40D2-962B-C0F5B2AA4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5919735"/>
              </p:ext>
            </p:extLst>
          </p:nvPr>
        </p:nvGraphicFramePr>
        <p:xfrm>
          <a:off x="1637581" y="1143370"/>
          <a:ext cx="3356997" cy="2598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3709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FC576D3-FB8D-4C46-BB03-F8F6BA7D662C}"/>
              </a:ext>
            </a:extLst>
          </p:cNvPr>
          <p:cNvSpPr/>
          <p:nvPr/>
        </p:nvSpPr>
        <p:spPr>
          <a:xfrm>
            <a:off x="6277561" y="1255465"/>
            <a:ext cx="2336148" cy="17490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7C15C4-8DE7-4169-9BB9-49A69F8FE3B0}"/>
              </a:ext>
            </a:extLst>
          </p:cNvPr>
          <p:cNvSpPr/>
          <p:nvPr/>
        </p:nvSpPr>
        <p:spPr>
          <a:xfrm>
            <a:off x="6292451" y="869033"/>
            <a:ext cx="2336148" cy="17490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 Means</a:t>
            </a:r>
            <a:endParaRPr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925679-A0F9-4E1D-A03A-A1A038505848}"/>
              </a:ext>
            </a:extLst>
          </p:cNvPr>
          <p:cNvSpPr/>
          <p:nvPr/>
        </p:nvSpPr>
        <p:spPr>
          <a:xfrm>
            <a:off x="6292451" y="1055918"/>
            <a:ext cx="2336148" cy="17490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6A9A3AB-9F22-4759-9603-51FA11EB30C6}"/>
              </a:ext>
            </a:extLst>
          </p:cNvPr>
          <p:cNvGraphicFramePr>
            <a:graphicFrameLocks noGrp="1"/>
          </p:cNvGraphicFramePr>
          <p:nvPr/>
        </p:nvGraphicFramePr>
        <p:xfrm>
          <a:off x="6292451" y="671780"/>
          <a:ext cx="2336148" cy="3799940"/>
        </p:xfrm>
        <a:graphic>
          <a:graphicData uri="http://schemas.openxmlformats.org/drawingml/2006/table">
            <a:tbl>
              <a:tblPr>
                <a:tableStyleId>{F4426CF8-0313-4C99-A3F8-F1ABAD366F97}</a:tableStyleId>
              </a:tblPr>
              <a:tblGrid>
                <a:gridCol w="1168074">
                  <a:extLst>
                    <a:ext uri="{9D8B030D-6E8A-4147-A177-3AD203B41FA5}">
                      <a16:colId xmlns:a16="http://schemas.microsoft.com/office/drawing/2014/main" val="2355340568"/>
                    </a:ext>
                  </a:extLst>
                </a:gridCol>
                <a:gridCol w="1168074">
                  <a:extLst>
                    <a:ext uri="{9D8B030D-6E8A-4147-A177-3AD203B41FA5}">
                      <a16:colId xmlns:a16="http://schemas.microsoft.com/office/drawing/2014/main" val="185159899"/>
                    </a:ext>
                  </a:extLst>
                </a:gridCol>
              </a:tblGrid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en-US" sz="1200" b="0" i="0" u="none" strike="noStrike" kern="1200" cap="none" dirty="0">
                          <a:solidFill>
                            <a:prstClr val="black"/>
                          </a:solidFill>
                          <a:latin typeface="Calibri"/>
                          <a:ea typeface="ＭＳ Ｐゴシック" panose="020B0600070205080204" pitchFamily="34" charset="-128"/>
                          <a:cs typeface="Arial"/>
                          <a:sym typeface="Arial"/>
                        </a:rPr>
                        <a:t>Latitude(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x)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en-US" sz="1200" b="0" i="0" u="none" strike="noStrike" kern="1200" cap="none" dirty="0">
                          <a:solidFill>
                            <a:prstClr val="black"/>
                          </a:solidFill>
                          <a:latin typeface="Calibri"/>
                          <a:ea typeface="ＭＳ Ｐゴシック" panose="020B0600070205080204" pitchFamily="34" charset="-128"/>
                          <a:cs typeface="Arial"/>
                          <a:sym typeface="Arial"/>
                        </a:rPr>
                        <a:t>longitude(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75438477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20.201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49.81513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522603718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25.72864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50.11764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55893303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23.8191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47.39496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461560632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18.69347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44.06723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9477786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17.98995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52.33613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36875262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22.81407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56.47059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977818321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14.37186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48.30252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584211853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14.37186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52.84034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784572118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16.68341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56.16806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01094467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51.65829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20.47059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44141436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44.52261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20.97479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2948861162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48.34171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16.94118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740262415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43.51759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16.13446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405504777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53.16582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17.04202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09938612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54.87437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24.60504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896780177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48.34171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25.10924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76752214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56.38191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20.7731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990848725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50.85427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13.61345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71530754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57.18593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15.32773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903437195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D5E1831-1478-40D2-962B-C0F5B2AA4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1358804"/>
              </p:ext>
            </p:extLst>
          </p:nvPr>
        </p:nvGraphicFramePr>
        <p:xfrm>
          <a:off x="1637581" y="1143370"/>
          <a:ext cx="3356997" cy="2598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786BCF67-FDA1-48BC-B9A2-71777953022F}"/>
              </a:ext>
            </a:extLst>
          </p:cNvPr>
          <p:cNvSpPr/>
          <p:nvPr/>
        </p:nvSpPr>
        <p:spPr>
          <a:xfrm>
            <a:off x="4099210" y="1716070"/>
            <a:ext cx="438791" cy="17678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0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 Means</a:t>
            </a:r>
            <a:endParaRPr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D5E1831-1478-40D2-962B-C0F5B2AA4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3599256"/>
              </p:ext>
            </p:extLst>
          </p:nvPr>
        </p:nvGraphicFramePr>
        <p:xfrm>
          <a:off x="5142781" y="1493890"/>
          <a:ext cx="3356997" cy="2598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786BCF67-FDA1-48BC-B9A2-71777953022F}"/>
              </a:ext>
            </a:extLst>
          </p:cNvPr>
          <p:cNvSpPr/>
          <p:nvPr/>
        </p:nvSpPr>
        <p:spPr>
          <a:xfrm>
            <a:off x="7604410" y="2066590"/>
            <a:ext cx="438791" cy="17678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920;p69">
            <a:extLst>
              <a:ext uri="{FF2B5EF4-FFF2-40B4-BE49-F238E27FC236}">
                <a16:creationId xmlns:a16="http://schemas.microsoft.com/office/drawing/2014/main" id="{4142A671-C28E-4F41-B190-25B96905AC5B}"/>
              </a:ext>
            </a:extLst>
          </p:cNvPr>
          <p:cNvSpPr txBox="1">
            <a:spLocks/>
          </p:cNvSpPr>
          <p:nvPr/>
        </p:nvSpPr>
        <p:spPr>
          <a:xfrm>
            <a:off x="530291" y="1258685"/>
            <a:ext cx="73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latin typeface="Mulish" panose="020B0604020202020204" charset="0"/>
              </a:rPr>
              <a:t>STEP 3 : Update Centroid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93A936-09A1-4A8E-81BC-307280A0997A}"/>
              </a:ext>
            </a:extLst>
          </p:cNvPr>
          <p:cNvSpPr txBox="1"/>
          <p:nvPr/>
        </p:nvSpPr>
        <p:spPr>
          <a:xfrm>
            <a:off x="530291" y="1765306"/>
            <a:ext cx="400400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As the new data point belongs to cluster 2</a:t>
            </a:r>
          </a:p>
          <a:p>
            <a:endParaRPr lang="en-US" dirty="0">
              <a:latin typeface="Mulish" panose="020B0604020202020204" charset="0"/>
            </a:endParaRPr>
          </a:p>
          <a:p>
            <a:r>
              <a:rPr lang="en-US" dirty="0">
                <a:latin typeface="Mulish" panose="020B0604020202020204" charset="0"/>
              </a:rPr>
              <a:t>We have to update the centroid of cluster 2</a:t>
            </a:r>
          </a:p>
          <a:p>
            <a:endParaRPr lang="en-US" dirty="0">
              <a:latin typeface="Mulish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B504D8-42A5-45EB-950D-0C64E1812433}"/>
                  </a:ext>
                </a:extLst>
              </p:cNvPr>
              <p:cNvSpPr txBox="1"/>
              <p:nvPr/>
            </p:nvSpPr>
            <p:spPr>
              <a:xfrm>
                <a:off x="766551" y="2950510"/>
                <a:ext cx="4139970" cy="1326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Mulish" panose="020B0604020202020204" charset="0"/>
                  </a:rPr>
                  <a:t>New </a:t>
                </a:r>
                <a:r>
                  <a:rPr lang="en-US" dirty="0" err="1">
                    <a:latin typeface="Mulish" panose="020B0604020202020204" charset="0"/>
                  </a:rPr>
                  <a:t>CentroidX</a:t>
                </a:r>
                <a:r>
                  <a:rPr lang="en-US" dirty="0">
                    <a:latin typeface="Mulish" panose="020B060402020202020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𝐶𝑒𝑛𝑡𝑟𝑜𝑖𝑑𝑋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𝑁𝑒𝑤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𝑉𝑎𝑙𝑢𝑒𝑋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>
                  <a:latin typeface="Mulish" panose="020B0604020202020204" charset="0"/>
                </a:endParaRPr>
              </a:p>
              <a:p>
                <a:endParaRPr lang="en-US" dirty="0">
                  <a:latin typeface="Mulish" panose="020B0604020202020204" charset="0"/>
                </a:endParaRPr>
              </a:p>
              <a:p>
                <a:r>
                  <a:rPr lang="en-US" dirty="0">
                    <a:latin typeface="Mulish" panose="020B0604020202020204" charset="0"/>
                  </a:rPr>
                  <a:t>New </a:t>
                </a:r>
                <a:r>
                  <a:rPr lang="en-US" dirty="0" err="1">
                    <a:latin typeface="Mulish" panose="020B0604020202020204" charset="0"/>
                  </a:rPr>
                  <a:t>CentroidY</a:t>
                </a:r>
                <a:r>
                  <a:rPr lang="en-US" dirty="0">
                    <a:latin typeface="Mulish" panose="020B060402020202020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𝐶𝑒𝑛𝑡𝑟𝑜𝑖𝑑𝑌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𝑁𝑒𝑤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𝑉𝑎𝑙𝑢𝑒𝑌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>
                  <a:latin typeface="Mulish" panose="020B0604020202020204" charset="0"/>
                </a:endParaRPr>
              </a:p>
              <a:p>
                <a:endParaRPr lang="en-US" dirty="0">
                  <a:latin typeface="Mulish" panose="020B060402020202020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B504D8-42A5-45EB-950D-0C64E1812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51" y="2950510"/>
                <a:ext cx="4139970" cy="1326132"/>
              </a:xfrm>
              <a:prstGeom prst="rect">
                <a:avLst/>
              </a:prstGeom>
              <a:blipFill>
                <a:blip r:embed="rId5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534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 Means</a:t>
            </a:r>
            <a:endParaRPr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D5E1831-1478-40D2-962B-C0F5B2AA4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456450"/>
              </p:ext>
            </p:extLst>
          </p:nvPr>
        </p:nvGraphicFramePr>
        <p:xfrm>
          <a:off x="5142781" y="1493890"/>
          <a:ext cx="3356997" cy="2598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786BCF67-FDA1-48BC-B9A2-71777953022F}"/>
              </a:ext>
            </a:extLst>
          </p:cNvPr>
          <p:cNvSpPr/>
          <p:nvPr/>
        </p:nvSpPr>
        <p:spPr>
          <a:xfrm>
            <a:off x="7604410" y="2066590"/>
            <a:ext cx="438791" cy="17678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920;p69">
            <a:extLst>
              <a:ext uri="{FF2B5EF4-FFF2-40B4-BE49-F238E27FC236}">
                <a16:creationId xmlns:a16="http://schemas.microsoft.com/office/drawing/2014/main" id="{4142A671-C28E-4F41-B190-25B96905AC5B}"/>
              </a:ext>
            </a:extLst>
          </p:cNvPr>
          <p:cNvSpPr txBox="1">
            <a:spLocks/>
          </p:cNvSpPr>
          <p:nvPr/>
        </p:nvSpPr>
        <p:spPr>
          <a:xfrm>
            <a:off x="530291" y="1258685"/>
            <a:ext cx="73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latin typeface="Mulish" panose="020B0604020202020204" charset="0"/>
              </a:rPr>
              <a:t>STEP 3 : Update Centroid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B504D8-42A5-45EB-950D-0C64E1812433}"/>
                  </a:ext>
                </a:extLst>
              </p:cNvPr>
              <p:cNvSpPr txBox="1"/>
              <p:nvPr/>
            </p:nvSpPr>
            <p:spPr>
              <a:xfrm>
                <a:off x="797694" y="1647211"/>
                <a:ext cx="4139970" cy="3225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Mulish" panose="020B0604020202020204" charset="0"/>
                  </a:rPr>
                  <a:t>New </a:t>
                </a:r>
                <a:r>
                  <a:rPr lang="en-US" dirty="0" err="1">
                    <a:latin typeface="Mulish" panose="020B0604020202020204" charset="0"/>
                  </a:rPr>
                  <a:t>CentroidX</a:t>
                </a:r>
                <a:r>
                  <a:rPr lang="en-US" dirty="0">
                    <a:latin typeface="Mulish" panose="020B060402020202020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𝐶𝑒𝑛𝑡𝑟𝑜𝑖𝑑𝑋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𝑁𝑒𝑤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𝑉𝑎𝑙𝑢𝑒𝑋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>
                  <a:latin typeface="Mulish" panose="020B0604020202020204" charset="0"/>
                </a:endParaRPr>
              </a:p>
              <a:p>
                <a:r>
                  <a:rPr lang="en-US" sz="1800" dirty="0">
                    <a:latin typeface="Mulish" panose="020B0604020202020204" charset="0"/>
                  </a:rPr>
                  <a:t>	</a:t>
                </a:r>
              </a:p>
              <a:p>
                <a:r>
                  <a:rPr lang="en-US" sz="1800" dirty="0">
                    <a:latin typeface="Mulish" panose="020B0604020202020204" charset="0"/>
                  </a:rPr>
                  <a:t>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25.7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23.8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>
                  <a:latin typeface="Mulish" panose="020B0604020202020204" charset="0"/>
                </a:endParaRPr>
              </a:p>
              <a:p>
                <a:r>
                  <a:rPr lang="en-US" sz="1800" dirty="0">
                    <a:latin typeface="Mulish" panose="020B0604020202020204" charset="0"/>
                  </a:rPr>
                  <a:t>               = </a:t>
                </a:r>
                <a:r>
                  <a:rPr lang="en-US" sz="1800" b="0" i="0" dirty="0">
                    <a:solidFill>
                      <a:srgbClr val="212121"/>
                    </a:solidFill>
                    <a:effectLst/>
                    <a:latin typeface="Courier New" panose="02070309020205020404" pitchFamily="49" charset="0"/>
                  </a:rPr>
                  <a:t>24.77386993</a:t>
                </a:r>
                <a:endParaRPr lang="en-US" sz="1800" dirty="0">
                  <a:latin typeface="Mulish" panose="020B0604020202020204" charset="0"/>
                </a:endParaRPr>
              </a:p>
              <a:p>
                <a:endParaRPr lang="en-US" sz="1800" dirty="0">
                  <a:latin typeface="Mulish" panose="020B0604020202020204" charset="0"/>
                </a:endParaRPr>
              </a:p>
              <a:p>
                <a:endParaRPr lang="en-US" dirty="0">
                  <a:latin typeface="Mulish" panose="020B0604020202020204" charset="0"/>
                </a:endParaRPr>
              </a:p>
              <a:p>
                <a:r>
                  <a:rPr lang="en-US" dirty="0">
                    <a:latin typeface="Mulish" panose="020B0604020202020204" charset="0"/>
                  </a:rPr>
                  <a:t>New </a:t>
                </a:r>
                <a:r>
                  <a:rPr lang="en-US" dirty="0" err="1">
                    <a:latin typeface="Mulish" panose="020B0604020202020204" charset="0"/>
                  </a:rPr>
                  <a:t>CentroidY</a:t>
                </a:r>
                <a:r>
                  <a:rPr lang="en-US" dirty="0">
                    <a:latin typeface="Mulish" panose="020B0604020202020204" charset="0"/>
                  </a:rPr>
                  <a:t> =</a:t>
                </a:r>
                <a:r>
                  <a:rPr lang="en-US" sz="1800" dirty="0">
                    <a:latin typeface="Mulish" panose="020B060402020202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𝐶𝑒𝑛𝑡𝑟𝑜𝑖𝑑𝑌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𝑁𝑒𝑤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𝑉𝑎𝑙𝑢𝑒𝑌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>
                  <a:latin typeface="Mulish" panose="020B0604020202020204" charset="0"/>
                </a:endParaRPr>
              </a:p>
              <a:p>
                <a:r>
                  <a:rPr lang="en-US" dirty="0">
                    <a:latin typeface="Mulish" panose="020B0604020202020204" charset="0"/>
                  </a:rPr>
                  <a:t>	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50.1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47.3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>
                  <a:latin typeface="Mulish" panose="020B0604020202020204" charset="0"/>
                </a:endParaRPr>
              </a:p>
              <a:p>
                <a:r>
                  <a:rPr lang="en-US" sz="1800" dirty="0">
                    <a:latin typeface="Mulish" panose="020B0604020202020204" charset="0"/>
                  </a:rPr>
                  <a:t>	      = </a:t>
                </a:r>
                <a:r>
                  <a:rPr lang="en-US" sz="1800" b="0" i="0" dirty="0">
                    <a:solidFill>
                      <a:srgbClr val="212121"/>
                    </a:solidFill>
                    <a:effectLst/>
                    <a:latin typeface="Courier New" panose="02070309020205020404" pitchFamily="49" charset="0"/>
                  </a:rPr>
                  <a:t>48.75630134</a:t>
                </a:r>
                <a:endParaRPr lang="en-US" sz="1800" dirty="0">
                  <a:latin typeface="Mulish" panose="020B0604020202020204" charset="0"/>
                </a:endParaRPr>
              </a:p>
              <a:p>
                <a:endParaRPr lang="en-US" dirty="0">
                  <a:latin typeface="Mulish" panose="020B060402020202020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B504D8-42A5-45EB-950D-0C64E1812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94" y="1647211"/>
                <a:ext cx="4139970" cy="3225370"/>
              </a:xfrm>
              <a:prstGeom prst="rect">
                <a:avLst/>
              </a:prstGeom>
              <a:blipFill>
                <a:blip r:embed="rId5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841C801-5757-427B-BD72-6208881B43BD}"/>
              </a:ext>
            </a:extLst>
          </p:cNvPr>
          <p:cNvSpPr txBox="1"/>
          <p:nvPr/>
        </p:nvSpPr>
        <p:spPr>
          <a:xfrm>
            <a:off x="5926703" y="4327144"/>
            <a:ext cx="86113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Centroid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BDEED6-F046-4AF4-BD81-89B45AA4E3E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787836" y="2935705"/>
            <a:ext cx="984564" cy="1545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049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 Means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AD770-8D77-4CD5-8113-EACC2696E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571" y="978778"/>
            <a:ext cx="5104016" cy="406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5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Clustering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887743" y="1516978"/>
            <a:ext cx="7498685" cy="210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342900" lvl="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800" kern="1200">
                <a:solidFill>
                  <a:srgbClr val="800080"/>
                </a:solidFill>
                <a:latin typeface="Calibri"/>
                <a:ea typeface="ＭＳ Ｐゴシック" panose="020B0600070205080204" pitchFamily="34" charset="-128"/>
              </a:rPr>
              <a:t>Clustering</a:t>
            </a:r>
            <a:r>
              <a:rPr lang="en-US" altLang="en-US" sz="2800" kern="120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: the process of grouping a set of objects into classes of similar objects</a:t>
            </a:r>
          </a:p>
          <a:p>
            <a:pPr marL="742950" lvl="1" indent="-28575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600" kern="120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Documents within a cluster should be similar.</a:t>
            </a:r>
          </a:p>
          <a:p>
            <a:pPr marL="742950" lvl="1" indent="-28575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600" kern="120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Documents from different clusters should be dissimilar.</a:t>
            </a:r>
            <a:endParaRPr lang="en-US" altLang="en-US" sz="2400" kern="1200">
              <a:solidFill>
                <a:prstClr val="black"/>
              </a:solidFill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 Means</a:t>
            </a:r>
            <a:endParaRPr dirty="0"/>
          </a:p>
        </p:txBody>
      </p:sp>
      <p:sp>
        <p:nvSpPr>
          <p:cNvPr id="9" name="Google Shape;920;p69">
            <a:extLst>
              <a:ext uri="{FF2B5EF4-FFF2-40B4-BE49-F238E27FC236}">
                <a16:creationId xmlns:a16="http://schemas.microsoft.com/office/drawing/2014/main" id="{4E2FC3F8-4CE5-4113-A846-D58988BA47FB}"/>
              </a:ext>
            </a:extLst>
          </p:cNvPr>
          <p:cNvSpPr txBox="1">
            <a:spLocks/>
          </p:cNvSpPr>
          <p:nvPr/>
        </p:nvSpPr>
        <p:spPr>
          <a:xfrm>
            <a:off x="2760143" y="2397674"/>
            <a:ext cx="73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latin typeface="Mulish" panose="020B0604020202020204" charset="0"/>
              </a:rPr>
              <a:t>FIND OPTIMUM K VALUE</a:t>
            </a:r>
          </a:p>
        </p:txBody>
      </p:sp>
    </p:spTree>
    <p:extLst>
      <p:ext uri="{BB962C8B-B14F-4D97-AF65-F5344CB8AC3E}">
        <p14:creationId xmlns:p14="http://schemas.microsoft.com/office/powerpoint/2010/main" val="1846821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 Means</a:t>
            </a:r>
            <a:endParaRPr dirty="0"/>
          </a:p>
        </p:txBody>
      </p:sp>
      <p:sp>
        <p:nvSpPr>
          <p:cNvPr id="9" name="Google Shape;920;p69">
            <a:extLst>
              <a:ext uri="{FF2B5EF4-FFF2-40B4-BE49-F238E27FC236}">
                <a16:creationId xmlns:a16="http://schemas.microsoft.com/office/drawing/2014/main" id="{4E2FC3F8-4CE5-4113-A846-D58988BA47FB}"/>
              </a:ext>
            </a:extLst>
          </p:cNvPr>
          <p:cNvSpPr txBox="1">
            <a:spLocks/>
          </p:cNvSpPr>
          <p:nvPr/>
        </p:nvSpPr>
        <p:spPr>
          <a:xfrm>
            <a:off x="756776" y="1180000"/>
            <a:ext cx="73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Mulish" panose="020B0604020202020204" charset="0"/>
              </a:rPr>
              <a:t>Calculating </a:t>
            </a:r>
            <a:r>
              <a:rPr lang="en-US" sz="1800" b="1" dirty="0">
                <a:latin typeface="Mulish" panose="020B0604020202020204" charset="0"/>
              </a:rPr>
              <a:t>total distance </a:t>
            </a:r>
            <a:r>
              <a:rPr lang="en-US" sz="1800" dirty="0">
                <a:latin typeface="Mulish" panose="020B0604020202020204" charset="0"/>
              </a:rPr>
              <a:t>of the cluster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A308F3-5DB8-45E4-9B5A-DF50EB6F2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571" y="1639718"/>
            <a:ext cx="4274113" cy="340393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73F65E6-D0A5-45A4-BF97-15B5E22F9545}"/>
              </a:ext>
            </a:extLst>
          </p:cNvPr>
          <p:cNvCxnSpPr>
            <a:cxnSpLocks/>
          </p:cNvCxnSpPr>
          <p:nvPr/>
        </p:nvCxnSpPr>
        <p:spPr>
          <a:xfrm flipH="1">
            <a:off x="2909455" y="2061556"/>
            <a:ext cx="124690" cy="263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120FB3-C041-4D08-BBDB-48EE6854D4D5}"/>
              </a:ext>
            </a:extLst>
          </p:cNvPr>
          <p:cNvCxnSpPr>
            <a:cxnSpLocks/>
          </p:cNvCxnSpPr>
          <p:nvPr/>
        </p:nvCxnSpPr>
        <p:spPr>
          <a:xfrm>
            <a:off x="3034145" y="2061556"/>
            <a:ext cx="232757" cy="55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A0F5EB-2F2E-4BCF-AE8B-433894937030}"/>
              </a:ext>
            </a:extLst>
          </p:cNvPr>
          <p:cNvCxnSpPr>
            <a:cxnSpLocks/>
          </p:cNvCxnSpPr>
          <p:nvPr/>
        </p:nvCxnSpPr>
        <p:spPr>
          <a:xfrm>
            <a:off x="3061855" y="2045017"/>
            <a:ext cx="106160" cy="74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0C2F48-CE25-441C-9747-BC70B9536C24}"/>
              </a:ext>
            </a:extLst>
          </p:cNvPr>
          <p:cNvCxnSpPr>
            <a:cxnSpLocks/>
          </p:cNvCxnSpPr>
          <p:nvPr/>
        </p:nvCxnSpPr>
        <p:spPr>
          <a:xfrm>
            <a:off x="3061855" y="2045017"/>
            <a:ext cx="277610" cy="207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B235CF-4A19-4371-8B93-F6160EE9FDE1}"/>
              </a:ext>
            </a:extLst>
          </p:cNvPr>
          <p:cNvCxnSpPr>
            <a:cxnSpLocks/>
          </p:cNvCxnSpPr>
          <p:nvPr/>
        </p:nvCxnSpPr>
        <p:spPr>
          <a:xfrm flipH="1">
            <a:off x="2909455" y="2034540"/>
            <a:ext cx="81395" cy="2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08EFF4-6DF3-4765-93F5-2B1A989B7D66}"/>
              </a:ext>
            </a:extLst>
          </p:cNvPr>
          <p:cNvCxnSpPr>
            <a:cxnSpLocks/>
          </p:cNvCxnSpPr>
          <p:nvPr/>
        </p:nvCxnSpPr>
        <p:spPr>
          <a:xfrm flipV="1">
            <a:off x="3034145" y="1893793"/>
            <a:ext cx="27710" cy="100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24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 Means</a:t>
            </a:r>
            <a:endParaRPr dirty="0"/>
          </a:p>
        </p:txBody>
      </p:sp>
      <p:sp>
        <p:nvSpPr>
          <p:cNvPr id="9" name="Google Shape;920;p69">
            <a:extLst>
              <a:ext uri="{FF2B5EF4-FFF2-40B4-BE49-F238E27FC236}">
                <a16:creationId xmlns:a16="http://schemas.microsoft.com/office/drawing/2014/main" id="{4E2FC3F8-4CE5-4113-A846-D58988BA47FB}"/>
              </a:ext>
            </a:extLst>
          </p:cNvPr>
          <p:cNvSpPr txBox="1">
            <a:spLocks/>
          </p:cNvSpPr>
          <p:nvPr/>
        </p:nvSpPr>
        <p:spPr>
          <a:xfrm>
            <a:off x="756776" y="1180000"/>
            <a:ext cx="73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Mulish" panose="020B0604020202020204" charset="0"/>
              </a:rPr>
              <a:t>Calculating </a:t>
            </a:r>
            <a:r>
              <a:rPr lang="en-US" sz="1800" b="1" dirty="0">
                <a:latin typeface="Mulish" panose="020B0604020202020204" charset="0"/>
              </a:rPr>
              <a:t>total distance </a:t>
            </a:r>
            <a:r>
              <a:rPr lang="en-US" sz="1800" dirty="0">
                <a:latin typeface="Mulish" panose="020B0604020202020204" charset="0"/>
              </a:rPr>
              <a:t>of the </a:t>
            </a:r>
            <a:r>
              <a:rPr lang="en-US" sz="1800" b="1" dirty="0">
                <a:latin typeface="Mulish" panose="020B0604020202020204" charset="0"/>
              </a:rPr>
              <a:t>cluster 1 </a:t>
            </a:r>
            <a:r>
              <a:rPr lang="en-US" sz="1800" dirty="0">
                <a:latin typeface="Mulish" panose="020B0604020202020204" charset="0"/>
              </a:rPr>
              <a:t>and </a:t>
            </a:r>
            <a:r>
              <a:rPr lang="en-US" sz="1800" b="1" dirty="0">
                <a:latin typeface="Mulish" panose="020B0604020202020204" charset="0"/>
              </a:rPr>
              <a:t>Cluster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A308F3-5DB8-45E4-9B5A-DF50EB6F2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911" y="1688834"/>
            <a:ext cx="4274113" cy="340393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73F65E6-D0A5-45A4-BF97-15B5E22F9545}"/>
              </a:ext>
            </a:extLst>
          </p:cNvPr>
          <p:cNvCxnSpPr>
            <a:cxnSpLocks/>
          </p:cNvCxnSpPr>
          <p:nvPr/>
        </p:nvCxnSpPr>
        <p:spPr>
          <a:xfrm flipH="1">
            <a:off x="5248795" y="2110672"/>
            <a:ext cx="124690" cy="263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120FB3-C041-4D08-BBDB-48EE6854D4D5}"/>
              </a:ext>
            </a:extLst>
          </p:cNvPr>
          <p:cNvCxnSpPr>
            <a:cxnSpLocks/>
          </p:cNvCxnSpPr>
          <p:nvPr/>
        </p:nvCxnSpPr>
        <p:spPr>
          <a:xfrm>
            <a:off x="5373485" y="2110672"/>
            <a:ext cx="232757" cy="55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A0F5EB-2F2E-4BCF-AE8B-433894937030}"/>
              </a:ext>
            </a:extLst>
          </p:cNvPr>
          <p:cNvCxnSpPr>
            <a:cxnSpLocks/>
          </p:cNvCxnSpPr>
          <p:nvPr/>
        </p:nvCxnSpPr>
        <p:spPr>
          <a:xfrm>
            <a:off x="5401195" y="2094133"/>
            <a:ext cx="106160" cy="74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0C2F48-CE25-441C-9747-BC70B9536C24}"/>
              </a:ext>
            </a:extLst>
          </p:cNvPr>
          <p:cNvCxnSpPr>
            <a:cxnSpLocks/>
          </p:cNvCxnSpPr>
          <p:nvPr/>
        </p:nvCxnSpPr>
        <p:spPr>
          <a:xfrm>
            <a:off x="5401195" y="2094133"/>
            <a:ext cx="277610" cy="207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B235CF-4A19-4371-8B93-F6160EE9FDE1}"/>
              </a:ext>
            </a:extLst>
          </p:cNvPr>
          <p:cNvCxnSpPr>
            <a:cxnSpLocks/>
          </p:cNvCxnSpPr>
          <p:nvPr/>
        </p:nvCxnSpPr>
        <p:spPr>
          <a:xfrm flipH="1">
            <a:off x="5248795" y="2083656"/>
            <a:ext cx="81395" cy="2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08EFF4-6DF3-4765-93F5-2B1A989B7D66}"/>
              </a:ext>
            </a:extLst>
          </p:cNvPr>
          <p:cNvCxnSpPr>
            <a:cxnSpLocks/>
          </p:cNvCxnSpPr>
          <p:nvPr/>
        </p:nvCxnSpPr>
        <p:spPr>
          <a:xfrm flipV="1">
            <a:off x="5373485" y="1942909"/>
            <a:ext cx="27710" cy="100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920;p69">
            <a:extLst>
              <a:ext uri="{FF2B5EF4-FFF2-40B4-BE49-F238E27FC236}">
                <a16:creationId xmlns:a16="http://schemas.microsoft.com/office/drawing/2014/main" id="{F338508E-156B-4CAE-BE8E-55B7B832CD90}"/>
              </a:ext>
            </a:extLst>
          </p:cNvPr>
          <p:cNvSpPr txBox="1">
            <a:spLocks/>
          </p:cNvSpPr>
          <p:nvPr/>
        </p:nvSpPr>
        <p:spPr>
          <a:xfrm>
            <a:off x="673091" y="2120332"/>
            <a:ext cx="3556800" cy="113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Mulish" panose="020B0604020202020204" charset="0"/>
              </a:rPr>
              <a:t>Total Distance = </a:t>
            </a:r>
          </a:p>
          <a:p>
            <a:endParaRPr lang="en-US" sz="1800" dirty="0">
              <a:latin typeface="Mulish" panose="020B0604020202020204" charset="0"/>
            </a:endParaRPr>
          </a:p>
          <a:p>
            <a:r>
              <a:rPr lang="en-US" sz="1800" dirty="0">
                <a:latin typeface="Mulish" panose="020B0604020202020204" charset="0"/>
              </a:rPr>
              <a:t>Calculate the Euclidian distance from the centroid to all of the points if the cluster</a:t>
            </a:r>
          </a:p>
        </p:txBody>
      </p:sp>
    </p:spTree>
    <p:extLst>
      <p:ext uri="{BB962C8B-B14F-4D97-AF65-F5344CB8AC3E}">
        <p14:creationId xmlns:p14="http://schemas.microsoft.com/office/powerpoint/2010/main" val="3620139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 Means</a:t>
            </a:r>
            <a:endParaRPr dirty="0"/>
          </a:p>
        </p:txBody>
      </p:sp>
      <p:sp>
        <p:nvSpPr>
          <p:cNvPr id="9" name="Google Shape;920;p69">
            <a:extLst>
              <a:ext uri="{FF2B5EF4-FFF2-40B4-BE49-F238E27FC236}">
                <a16:creationId xmlns:a16="http://schemas.microsoft.com/office/drawing/2014/main" id="{4E2FC3F8-4CE5-4113-A846-D58988BA47FB}"/>
              </a:ext>
            </a:extLst>
          </p:cNvPr>
          <p:cNvSpPr txBox="1">
            <a:spLocks/>
          </p:cNvSpPr>
          <p:nvPr/>
        </p:nvSpPr>
        <p:spPr>
          <a:xfrm>
            <a:off x="1000616" y="1935480"/>
            <a:ext cx="7399200" cy="224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Mulish" panose="020B0604020202020204" charset="0"/>
              </a:rPr>
              <a:t>Now consider K = 3</a:t>
            </a:r>
          </a:p>
          <a:p>
            <a:endParaRPr lang="en-US" sz="1800" dirty="0">
              <a:latin typeface="Mulish" panose="020B0604020202020204" charset="0"/>
            </a:endParaRPr>
          </a:p>
          <a:p>
            <a:r>
              <a:rPr lang="en-US" sz="1800" dirty="0">
                <a:latin typeface="Mulish" panose="020B0604020202020204" charset="0"/>
              </a:rPr>
              <a:t>And you get 3 Clusters. </a:t>
            </a:r>
            <a:br>
              <a:rPr lang="en-US" sz="1800" dirty="0">
                <a:latin typeface="Mulish" panose="020B0604020202020204" charset="0"/>
              </a:rPr>
            </a:br>
            <a:endParaRPr lang="en-US" sz="1800" dirty="0">
              <a:latin typeface="Mulish" panose="020B0604020202020204" charset="0"/>
            </a:endParaRPr>
          </a:p>
          <a:p>
            <a:r>
              <a:rPr lang="en-US" sz="1800" dirty="0">
                <a:latin typeface="Mulish" panose="020B0604020202020204" charset="0"/>
              </a:rPr>
              <a:t>So three centroid.</a:t>
            </a:r>
          </a:p>
          <a:p>
            <a:endParaRPr lang="en-US" sz="1800" b="1" dirty="0">
              <a:latin typeface="Mulish" panose="020B0604020202020204" charset="0"/>
            </a:endParaRPr>
          </a:p>
          <a:p>
            <a:r>
              <a:rPr lang="en-US" sz="1800" b="1" dirty="0">
                <a:latin typeface="Mulish" panose="020B0604020202020204" charset="0"/>
              </a:rPr>
              <a:t>Calculate total error.</a:t>
            </a:r>
          </a:p>
          <a:p>
            <a:endParaRPr lang="en-US" sz="1800" b="1" dirty="0">
              <a:latin typeface="Mulish" panose="020B0604020202020204" charset="0"/>
            </a:endParaRPr>
          </a:p>
          <a:p>
            <a:endParaRPr lang="en-US" sz="1800" b="1" dirty="0">
              <a:latin typeface="Mulish" panose="020B0604020202020204" charset="0"/>
            </a:endParaRPr>
          </a:p>
          <a:p>
            <a:r>
              <a:rPr lang="en-US" sz="1800" b="1" dirty="0">
                <a:latin typeface="Mulish" panose="020B0604020202020204" charset="0"/>
              </a:rPr>
              <a:t>Do this for K= 1,2,3…….  </a:t>
            </a:r>
          </a:p>
        </p:txBody>
      </p:sp>
    </p:spTree>
    <p:extLst>
      <p:ext uri="{BB962C8B-B14F-4D97-AF65-F5344CB8AC3E}">
        <p14:creationId xmlns:p14="http://schemas.microsoft.com/office/powerpoint/2010/main" val="2495079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 Means</a:t>
            </a:r>
            <a:endParaRPr dirty="0"/>
          </a:p>
        </p:txBody>
      </p:sp>
      <p:sp>
        <p:nvSpPr>
          <p:cNvPr id="9" name="Google Shape;920;p69">
            <a:extLst>
              <a:ext uri="{FF2B5EF4-FFF2-40B4-BE49-F238E27FC236}">
                <a16:creationId xmlns:a16="http://schemas.microsoft.com/office/drawing/2014/main" id="{4E2FC3F8-4CE5-4113-A846-D58988BA47FB}"/>
              </a:ext>
            </a:extLst>
          </p:cNvPr>
          <p:cNvSpPr txBox="1">
            <a:spLocks/>
          </p:cNvSpPr>
          <p:nvPr/>
        </p:nvSpPr>
        <p:spPr>
          <a:xfrm>
            <a:off x="872400" y="1180000"/>
            <a:ext cx="73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Mulish" panose="020B0604020202020204" charset="0"/>
              </a:rPr>
              <a:t>Now Plot this </a:t>
            </a:r>
            <a:r>
              <a:rPr lang="en-US" sz="1800" b="1" dirty="0">
                <a:latin typeface="Mulish" panose="020B0604020202020204" charset="0"/>
              </a:rPr>
              <a:t>Total error </a:t>
            </a:r>
            <a:r>
              <a:rPr lang="en-US" sz="1800" dirty="0">
                <a:latin typeface="Mulish" panose="020B0604020202020204" charset="0"/>
              </a:rPr>
              <a:t>vs </a:t>
            </a:r>
            <a:r>
              <a:rPr lang="en-US" sz="1800" b="1" dirty="0">
                <a:latin typeface="Mulish" panose="020B0604020202020204" charset="0"/>
              </a:rPr>
              <a:t>K</a:t>
            </a:r>
            <a:r>
              <a:rPr lang="en-US" sz="1800" dirty="0">
                <a:latin typeface="Mulish" panose="020B0604020202020204" charset="0"/>
              </a:rPr>
              <a:t> into a graph</a:t>
            </a:r>
          </a:p>
        </p:txBody>
      </p:sp>
      <p:pic>
        <p:nvPicPr>
          <p:cNvPr id="1026" name="Picture 2" descr="Simple Representation of the Elbow Method">
            <a:extLst>
              <a:ext uri="{FF2B5EF4-FFF2-40B4-BE49-F238E27FC236}">
                <a16:creationId xmlns:a16="http://schemas.microsoft.com/office/drawing/2014/main" id="{A8E8CF1E-7A65-4D5F-93E9-CA0770367B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1"/>
          <a:stretch/>
        </p:blipFill>
        <p:spPr bwMode="auto">
          <a:xfrm>
            <a:off x="3017520" y="1623321"/>
            <a:ext cx="4024964" cy="343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7EC88E-CE74-40B6-9485-D7B3ABA2B8BA}"/>
              </a:ext>
            </a:extLst>
          </p:cNvPr>
          <p:cNvSpPr txBox="1"/>
          <p:nvPr/>
        </p:nvSpPr>
        <p:spPr>
          <a:xfrm rot="16200000">
            <a:off x="2293655" y="3156097"/>
            <a:ext cx="1139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Mulish" panose="020B0604020202020204" charset="0"/>
              </a:rPr>
              <a:t>Total error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36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3223260" y="1821180"/>
            <a:ext cx="395478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48187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Clustering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1341429" y="1179999"/>
            <a:ext cx="7498685" cy="37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342900" lvl="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kern="1200" dirty="0">
                <a:solidFill>
                  <a:srgbClr val="800080"/>
                </a:solidFill>
                <a:latin typeface="Calibri"/>
                <a:ea typeface="ＭＳ Ｐゴシック" panose="020B0600070205080204" pitchFamily="34" charset="-128"/>
              </a:rPr>
              <a:t>Clustering</a:t>
            </a:r>
            <a:r>
              <a:rPr lang="en-US" altLang="en-US" sz="2000" kern="12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: the process of grouping a set of objects into classes of similar objects</a:t>
            </a:r>
          </a:p>
          <a:p>
            <a:pPr marL="742950" lvl="1" indent="-28575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kern="12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Documents within a cluster should be similar.</a:t>
            </a:r>
          </a:p>
          <a:p>
            <a:pPr marL="742950" lvl="1" indent="-28575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kern="12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Documents from different clusters should be dissimilar.</a:t>
            </a:r>
          </a:p>
          <a:p>
            <a:pPr marL="742950" lvl="1" indent="-28575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anose="05000000000000000000" pitchFamily="2" charset="2"/>
              <a:buChar char="§"/>
            </a:pPr>
            <a:endParaRPr lang="en-US" altLang="en-US" sz="2000" kern="1200" dirty="0">
              <a:solidFill>
                <a:prstClr val="black"/>
              </a:solidFill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lvl="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kern="12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The commonest form of </a:t>
            </a:r>
            <a:r>
              <a:rPr lang="en-US" altLang="en-US" sz="2000" i="1" kern="12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unsupervised learning</a:t>
            </a:r>
          </a:p>
          <a:p>
            <a:pPr marL="1143000" lvl="2" indent="-22860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kern="12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Unsupervised learning = learning from raw data, as opposed to supervised data where a classification of examples is given</a:t>
            </a:r>
          </a:p>
          <a:p>
            <a:pPr marL="742950" lvl="1" indent="-28575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kern="12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A common and important task that finds many applications in IR and other places</a:t>
            </a:r>
          </a:p>
          <a:p>
            <a:pPr marL="742950" lvl="1" indent="-28575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anose="05000000000000000000" pitchFamily="2" charset="2"/>
              <a:buChar char="§"/>
            </a:pPr>
            <a:endParaRPr lang="en-US" altLang="en-US" sz="2000" kern="1200" dirty="0">
              <a:solidFill>
                <a:prstClr val="black"/>
              </a:solidFill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742950" lvl="1" indent="-28575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anose="05000000000000000000" pitchFamily="2" charset="2"/>
              <a:buChar char="§"/>
            </a:pPr>
            <a:endParaRPr lang="en-US" altLang="en-US" sz="2000" kern="1200" dirty="0">
              <a:solidFill>
                <a:prstClr val="black"/>
              </a:solidFill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56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Clustering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F74CB-FBD8-4096-9CA1-A26135630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7" y="981440"/>
            <a:ext cx="5273497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9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Clustering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F74CB-FBD8-4096-9CA1-A26135630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7" y="981440"/>
            <a:ext cx="5273497" cy="397798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63EA090-F3F5-4916-AEB5-A4664307382B}"/>
              </a:ext>
            </a:extLst>
          </p:cNvPr>
          <p:cNvSpPr/>
          <p:nvPr/>
        </p:nvSpPr>
        <p:spPr>
          <a:xfrm>
            <a:off x="2608289" y="1109272"/>
            <a:ext cx="2233535" cy="1588958"/>
          </a:xfrm>
          <a:prstGeom prst="ellipse">
            <a:avLst/>
          </a:prstGeom>
          <a:noFill/>
          <a:ln>
            <a:solidFill>
              <a:srgbClr val="FF7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9C24066-DA68-40C4-A5A4-E3CC478D31ED}"/>
              </a:ext>
            </a:extLst>
          </p:cNvPr>
          <p:cNvSpPr/>
          <p:nvPr/>
        </p:nvSpPr>
        <p:spPr>
          <a:xfrm>
            <a:off x="4637086" y="1851285"/>
            <a:ext cx="2513221" cy="2684915"/>
          </a:xfrm>
          <a:prstGeom prst="ellipse">
            <a:avLst/>
          </a:prstGeom>
          <a:noFill/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BC12B-158E-4929-9A4C-F3789EC68AC7}"/>
              </a:ext>
            </a:extLst>
          </p:cNvPr>
          <p:cNvSpPr txBox="1"/>
          <p:nvPr/>
        </p:nvSpPr>
        <p:spPr>
          <a:xfrm>
            <a:off x="3333762" y="269823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F0E"/>
                </a:solidFill>
              </a:rPr>
              <a:t>Class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7AA9B-D555-4B6B-9717-993A9712DA4B}"/>
              </a:ext>
            </a:extLst>
          </p:cNvPr>
          <p:cNvSpPr txBox="1"/>
          <p:nvPr/>
        </p:nvSpPr>
        <p:spPr>
          <a:xfrm>
            <a:off x="5346641" y="1434858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F77B4"/>
                </a:solidFill>
              </a:rPr>
              <a:t>Class 2</a:t>
            </a:r>
          </a:p>
        </p:txBody>
      </p:sp>
    </p:spTree>
    <p:extLst>
      <p:ext uri="{BB962C8B-B14F-4D97-AF65-F5344CB8AC3E}">
        <p14:creationId xmlns:p14="http://schemas.microsoft.com/office/powerpoint/2010/main" val="229883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4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Clustering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F74CB-FBD8-4096-9CA1-A26135630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7" y="981440"/>
            <a:ext cx="5273497" cy="397798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63EA090-F3F5-4916-AEB5-A4664307382B}"/>
              </a:ext>
            </a:extLst>
          </p:cNvPr>
          <p:cNvSpPr/>
          <p:nvPr/>
        </p:nvSpPr>
        <p:spPr>
          <a:xfrm>
            <a:off x="2608289" y="1109272"/>
            <a:ext cx="2233535" cy="1588958"/>
          </a:xfrm>
          <a:prstGeom prst="ellipse">
            <a:avLst/>
          </a:prstGeom>
          <a:noFill/>
          <a:ln>
            <a:solidFill>
              <a:srgbClr val="FF7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9C24066-DA68-40C4-A5A4-E3CC478D31ED}"/>
              </a:ext>
            </a:extLst>
          </p:cNvPr>
          <p:cNvSpPr/>
          <p:nvPr/>
        </p:nvSpPr>
        <p:spPr>
          <a:xfrm>
            <a:off x="4637086" y="1851285"/>
            <a:ext cx="2513221" cy="2684915"/>
          </a:xfrm>
          <a:prstGeom prst="ellipse">
            <a:avLst/>
          </a:prstGeom>
          <a:noFill/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BC12B-158E-4929-9A4C-F3789EC68AC7}"/>
              </a:ext>
            </a:extLst>
          </p:cNvPr>
          <p:cNvSpPr txBox="1"/>
          <p:nvPr/>
        </p:nvSpPr>
        <p:spPr>
          <a:xfrm>
            <a:off x="3333762" y="269823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F0E"/>
                </a:solidFill>
              </a:rPr>
              <a:t>Class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7AA9B-D555-4B6B-9717-993A9712DA4B}"/>
              </a:ext>
            </a:extLst>
          </p:cNvPr>
          <p:cNvSpPr txBox="1"/>
          <p:nvPr/>
        </p:nvSpPr>
        <p:spPr>
          <a:xfrm>
            <a:off x="5346641" y="1434858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F77B4"/>
                </a:solidFill>
              </a:rPr>
              <a:t>Class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9BEE71-6F96-40C1-8DD2-5DA9055DBAAA}"/>
              </a:ext>
            </a:extLst>
          </p:cNvPr>
          <p:cNvSpPr/>
          <p:nvPr/>
        </p:nvSpPr>
        <p:spPr>
          <a:xfrm>
            <a:off x="3595515" y="1790375"/>
            <a:ext cx="123045" cy="152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086F1A-4CA7-4BCC-B5AE-A494639E38D0}"/>
              </a:ext>
            </a:extLst>
          </p:cNvPr>
          <p:cNvSpPr txBox="1"/>
          <p:nvPr/>
        </p:nvSpPr>
        <p:spPr>
          <a:xfrm>
            <a:off x="777187" y="1919741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Centroid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53CFCB-9607-4CCC-BAE6-B1488EE6DB75}"/>
              </a:ext>
            </a:extLst>
          </p:cNvPr>
          <p:cNvCxnSpPr>
            <a:stCxn id="6" idx="3"/>
          </p:cNvCxnSpPr>
          <p:nvPr/>
        </p:nvCxnSpPr>
        <p:spPr>
          <a:xfrm flipV="1">
            <a:off x="1638320" y="1851285"/>
            <a:ext cx="1957195" cy="22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44C135-D71D-4EB8-A860-9D5D3615C6D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38320" y="2073630"/>
            <a:ext cx="4312900" cy="112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23C674C-79E7-4A88-9574-F9520FD23B3A}"/>
              </a:ext>
            </a:extLst>
          </p:cNvPr>
          <p:cNvSpPr/>
          <p:nvPr/>
        </p:nvSpPr>
        <p:spPr>
          <a:xfrm>
            <a:off x="5951220" y="3124038"/>
            <a:ext cx="123045" cy="152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4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Clustering</a:t>
            </a:r>
            <a:endParaRPr dirty="0"/>
          </a:p>
        </p:txBody>
      </p:sp>
      <p:sp>
        <p:nvSpPr>
          <p:cNvPr id="12" name="Google Shape;922;p69">
            <a:extLst>
              <a:ext uri="{FF2B5EF4-FFF2-40B4-BE49-F238E27FC236}">
                <a16:creationId xmlns:a16="http://schemas.microsoft.com/office/drawing/2014/main" id="{95D24090-6F52-43B2-8AF0-6F35216C27CC}"/>
              </a:ext>
            </a:extLst>
          </p:cNvPr>
          <p:cNvSpPr txBox="1">
            <a:spLocks/>
          </p:cNvSpPr>
          <p:nvPr/>
        </p:nvSpPr>
        <p:spPr>
          <a:xfrm>
            <a:off x="887743" y="1180000"/>
            <a:ext cx="7498685" cy="253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457200" lvl="1" indent="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</a:pPr>
            <a:r>
              <a:rPr lang="en-US" altLang="en-US" sz="2000" kern="12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Example of Clustering:</a:t>
            </a:r>
          </a:p>
          <a:p>
            <a:pPr marL="457200" lvl="1" indent="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</a:pPr>
            <a:r>
              <a:rPr lang="en-US" altLang="en-US" sz="2000" kern="12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In real life when a company opens a store, they finds out which location would be the best location for their store. </a:t>
            </a:r>
          </a:p>
        </p:txBody>
      </p:sp>
      <p:pic>
        <p:nvPicPr>
          <p:cNvPr id="6" name="Graphic 5" descr="Earth Globe - Asia with solid fill">
            <a:extLst>
              <a:ext uri="{FF2B5EF4-FFF2-40B4-BE49-F238E27FC236}">
                <a16:creationId xmlns:a16="http://schemas.microsoft.com/office/drawing/2014/main" id="{C83B6E64-0862-4C8B-8EF5-C2EE4AD19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8230" y="2306040"/>
            <a:ext cx="1916765" cy="1916765"/>
          </a:xfrm>
          <a:prstGeom prst="rect">
            <a:avLst/>
          </a:prstGeom>
        </p:spPr>
      </p:pic>
      <p:pic>
        <p:nvPicPr>
          <p:cNvPr id="8" name="Graphic 7" descr="Marker with solid fill">
            <a:extLst>
              <a:ext uri="{FF2B5EF4-FFF2-40B4-BE49-F238E27FC236}">
                <a16:creationId xmlns:a16="http://schemas.microsoft.com/office/drawing/2014/main" id="{D4E6588B-F197-48C5-8820-586D65FD2D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3180" y="2514562"/>
            <a:ext cx="648690" cy="648690"/>
          </a:xfrm>
          <a:prstGeom prst="rect">
            <a:avLst/>
          </a:prstGeom>
        </p:spPr>
      </p:pic>
      <p:pic>
        <p:nvPicPr>
          <p:cNvPr id="19" name="Graphic 18" descr="Marker with solid fill">
            <a:extLst>
              <a:ext uri="{FF2B5EF4-FFF2-40B4-BE49-F238E27FC236}">
                <a16:creationId xmlns:a16="http://schemas.microsoft.com/office/drawing/2014/main" id="{F12C6473-8953-407B-A535-7C87A02ACC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71870" y="2306040"/>
            <a:ext cx="648690" cy="648690"/>
          </a:xfrm>
          <a:prstGeom prst="rect">
            <a:avLst/>
          </a:prstGeom>
        </p:spPr>
      </p:pic>
      <p:sp>
        <p:nvSpPr>
          <p:cNvPr id="24" name="Google Shape;922;p69">
            <a:extLst>
              <a:ext uri="{FF2B5EF4-FFF2-40B4-BE49-F238E27FC236}">
                <a16:creationId xmlns:a16="http://schemas.microsoft.com/office/drawing/2014/main" id="{2D8E30A3-9C5E-4624-AE82-CB85CD58345E}"/>
              </a:ext>
            </a:extLst>
          </p:cNvPr>
          <p:cNvSpPr txBox="1">
            <a:spLocks/>
          </p:cNvSpPr>
          <p:nvPr/>
        </p:nvSpPr>
        <p:spPr>
          <a:xfrm>
            <a:off x="2077839" y="4290705"/>
            <a:ext cx="4304104" cy="552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457200" lvl="1" indent="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</a:pPr>
            <a:r>
              <a:rPr lang="en-US" altLang="en-US" sz="2000" kern="12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Ever Wondered how it is done?</a:t>
            </a:r>
          </a:p>
        </p:txBody>
      </p:sp>
    </p:spTree>
    <p:extLst>
      <p:ext uri="{BB962C8B-B14F-4D97-AF65-F5344CB8AC3E}">
        <p14:creationId xmlns:p14="http://schemas.microsoft.com/office/powerpoint/2010/main" val="159654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Clustering</a:t>
            </a:r>
            <a:endParaRPr dirty="0"/>
          </a:p>
        </p:txBody>
      </p:sp>
      <p:sp>
        <p:nvSpPr>
          <p:cNvPr id="12" name="Google Shape;922;p69">
            <a:extLst>
              <a:ext uri="{FF2B5EF4-FFF2-40B4-BE49-F238E27FC236}">
                <a16:creationId xmlns:a16="http://schemas.microsoft.com/office/drawing/2014/main" id="{95D24090-6F52-43B2-8AF0-6F35216C27CC}"/>
              </a:ext>
            </a:extLst>
          </p:cNvPr>
          <p:cNvSpPr txBox="1">
            <a:spLocks/>
          </p:cNvSpPr>
          <p:nvPr/>
        </p:nvSpPr>
        <p:spPr>
          <a:xfrm>
            <a:off x="887743" y="1050460"/>
            <a:ext cx="7498685" cy="253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457200" lvl="1" indent="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</a:pPr>
            <a:r>
              <a:rPr lang="en-US" altLang="en-US" sz="2000" kern="12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Lets give you an idea.</a:t>
            </a:r>
          </a:p>
          <a:p>
            <a:pPr marL="457200" lvl="1" indent="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</a:pPr>
            <a:endParaRPr lang="en-US" altLang="en-US" sz="2000" kern="1200" dirty="0">
              <a:solidFill>
                <a:prstClr val="black"/>
              </a:solidFill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457200" lvl="1" indent="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</a:pPr>
            <a:r>
              <a:rPr lang="en-US" altLang="en-US" sz="2000" kern="12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At first, </a:t>
            </a:r>
          </a:p>
          <a:p>
            <a:pPr marL="457200" lvl="1" indent="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</a:pPr>
            <a:r>
              <a:rPr lang="en-US" altLang="en-US" sz="2000" kern="12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  <a:cs typeface="+mn-cs"/>
              </a:rPr>
              <a:t>The company collects the dataset of address (latitude and longitude) of the potential customers.</a:t>
            </a:r>
          </a:p>
          <a:p>
            <a:pPr marL="457200" lvl="1" indent="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</a:pPr>
            <a:endParaRPr lang="en-US" altLang="en-US" sz="2000" kern="1200" dirty="0">
              <a:solidFill>
                <a:prstClr val="black"/>
              </a:solidFill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457200" lvl="1" indent="0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</a:pPr>
            <a:endParaRPr lang="en-US" altLang="en-US" sz="2000" kern="1200" dirty="0">
              <a:solidFill>
                <a:prstClr val="black"/>
              </a:solidFill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157747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1192</Words>
  <Application>Microsoft Office PowerPoint</Application>
  <PresentationFormat>On-screen Show (16:9)</PresentationFormat>
  <Paragraphs>620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Cambria Math</vt:lpstr>
      <vt:lpstr>Wingdings</vt:lpstr>
      <vt:lpstr>Calibri</vt:lpstr>
      <vt:lpstr>Lilita One</vt:lpstr>
      <vt:lpstr>Mulish</vt:lpstr>
      <vt:lpstr>Courier New</vt:lpstr>
      <vt:lpstr>Muli</vt:lpstr>
      <vt:lpstr>Modern Wave XL by Slidesgo</vt:lpstr>
      <vt:lpstr>Lecture 7  K Means Clustering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K-Means</vt:lpstr>
      <vt:lpstr>K Means</vt:lpstr>
      <vt:lpstr>K Means</vt:lpstr>
      <vt:lpstr>K Means</vt:lpstr>
      <vt:lpstr>K Means</vt:lpstr>
      <vt:lpstr>K Means</vt:lpstr>
      <vt:lpstr>K Means</vt:lpstr>
      <vt:lpstr>K Means</vt:lpstr>
      <vt:lpstr>K Means</vt:lpstr>
      <vt:lpstr>K Means</vt:lpstr>
      <vt:lpstr>K Means</vt:lpstr>
      <vt:lpstr>K Means</vt:lpstr>
      <vt:lpstr>K Means</vt:lpstr>
      <vt:lpstr>K Means</vt:lpstr>
      <vt:lpstr>K Means</vt:lpstr>
      <vt:lpstr>K Means</vt:lpstr>
      <vt:lpstr>K Means</vt:lpstr>
      <vt:lpstr>K Means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dc:creator>Hp</dc:creator>
  <cp:lastModifiedBy>Abrar Hasan</cp:lastModifiedBy>
  <cp:revision>29</cp:revision>
  <dcterms:modified xsi:type="dcterms:W3CDTF">2024-10-14T18:34:05Z</dcterms:modified>
</cp:coreProperties>
</file>