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78" r:id="rId11"/>
    <p:sldId id="282" r:id="rId12"/>
    <p:sldId id="265" r:id="rId13"/>
    <p:sldId id="279" r:id="rId14"/>
    <p:sldId id="266" r:id="rId15"/>
    <p:sldId id="280" r:id="rId16"/>
    <p:sldId id="267" r:id="rId17"/>
    <p:sldId id="281" r:id="rId18"/>
    <p:sldId id="268" r:id="rId19"/>
    <p:sldId id="269" r:id="rId20"/>
    <p:sldId id="270" r:id="rId21"/>
    <p:sldId id="271" r:id="rId22"/>
    <p:sldId id="272" r:id="rId23"/>
    <p:sldId id="283" r:id="rId24"/>
    <p:sldId id="284" r:id="rId25"/>
    <p:sldId id="285" r:id="rId26"/>
    <p:sldId id="273" r:id="rId27"/>
    <p:sldId id="274" r:id="rId28"/>
    <p:sldId id="275" r:id="rId29"/>
    <p:sldId id="276" r:id="rId30"/>
    <p:sldId id="286" r:id="rId31"/>
    <p:sldId id="277" r:id="rId32"/>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65" d="100"/>
          <a:sy n="165" d="100"/>
        </p:scale>
        <p:origin x="830"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sz="600" b="0" i="0">
                <a:solidFill>
                  <a:srgbClr val="F2E4AC"/>
                </a:solidFill>
                <a:latin typeface="LM Sans 8"/>
                <a:cs typeface="LM Sans 8"/>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371160" y="2661038"/>
            <a:ext cx="352775" cy="342778"/>
          </a:xfrm>
          <a:prstGeom prst="rect">
            <a:avLst/>
          </a:prstGeom>
        </p:spPr>
      </p:pic>
      <p:sp>
        <p:nvSpPr>
          <p:cNvPr id="17" name="bg object 17"/>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 b="0" i="0">
                <a:solidFill>
                  <a:srgbClr val="F2E4AC"/>
                </a:solidFill>
                <a:latin typeface="LM Sans 8"/>
                <a:cs typeface="LM Sans 8"/>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0" i="0">
                <a:solidFill>
                  <a:srgbClr val="F2E4AC"/>
                </a:solidFill>
                <a:latin typeface="LM Sans 8"/>
                <a:cs typeface="LM Sans 8"/>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0" i="0">
                <a:solidFill>
                  <a:srgbClr val="F2E4AC"/>
                </a:solidFill>
                <a:latin typeface="LM Sans 8"/>
                <a:cs typeface="LM Sans 8"/>
              </a:defRPr>
            </a:lvl1pPr>
          </a:lstStyle>
          <a:p>
            <a:endParaRPr/>
          </a:p>
        </p:txBody>
      </p:sp>
      <p:sp>
        <p:nvSpPr>
          <p:cNvPr id="3" name="Holder 3"/>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5371160" y="2661038"/>
            <a:ext cx="352775" cy="342778"/>
          </a:xfrm>
          <a:prstGeom prst="rect">
            <a:avLst/>
          </a:prstGeom>
        </p:spPr>
      </p:pic>
      <p:sp>
        <p:nvSpPr>
          <p:cNvPr id="17" name="bg object 17"/>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18" name="bg object 18"/>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bg object 19"/>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bg object 20"/>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 name="Holder 2"/>
          <p:cNvSpPr>
            <a:spLocks noGrp="1"/>
          </p:cNvSpPr>
          <p:nvPr>
            <p:ph type="title"/>
          </p:nvPr>
        </p:nvSpPr>
        <p:spPr>
          <a:xfrm>
            <a:off x="95300" y="25252"/>
            <a:ext cx="866140" cy="116839"/>
          </a:xfrm>
          <a:prstGeom prst="rect">
            <a:avLst/>
          </a:prstGeom>
        </p:spPr>
        <p:txBody>
          <a:bodyPr wrap="square" lIns="0" tIns="0" rIns="0" bIns="0">
            <a:spAutoFit/>
          </a:bodyPr>
          <a:lstStyle>
            <a:lvl1pPr>
              <a:defRPr sz="600" b="0" i="0">
                <a:solidFill>
                  <a:srgbClr val="F2E4AC"/>
                </a:solidFill>
                <a:latin typeface="LM Sans 8"/>
                <a:cs typeface="LM Sans 8"/>
              </a:defRPr>
            </a:lvl1pPr>
          </a:lstStyle>
          <a:p>
            <a:endParaRPr/>
          </a:p>
        </p:txBody>
      </p:sp>
      <p:sp>
        <p:nvSpPr>
          <p:cNvPr id="3" name="Holder 3"/>
          <p:cNvSpPr>
            <a:spLocks noGrp="1"/>
          </p:cNvSpPr>
          <p:nvPr>
            <p:ph type="body" idx="1"/>
          </p:nvPr>
        </p:nvSpPr>
        <p:spPr>
          <a:xfrm>
            <a:off x="288290" y="746315"/>
            <a:ext cx="5189220"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679010" y="3130124"/>
            <a:ext cx="986154" cy="104139"/>
          </a:xfrm>
          <a:prstGeom prst="rect">
            <a:avLst/>
          </a:prstGeom>
        </p:spPr>
        <p:txBody>
          <a:bodyPr wrap="square" lIns="0" tIns="0" rIns="0" bIns="0">
            <a:spAutoFit/>
          </a:bodyPr>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23/9/2024</a:t>
            </a:fld>
            <a:endParaRPr lang="en-US"/>
          </a:p>
        </p:txBody>
      </p:sp>
      <p:sp>
        <p:nvSpPr>
          <p:cNvPr id="6" name="Holder 6"/>
          <p:cNvSpPr>
            <a:spLocks noGrp="1"/>
          </p:cNvSpPr>
          <p:nvPr>
            <p:ph type="sldNum" sz="quarter" idx="7"/>
          </p:nvPr>
        </p:nvSpPr>
        <p:spPr>
          <a:xfrm>
            <a:off x="4151376" y="3017710"/>
            <a:ext cx="1326134" cy="1622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4.png"/><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1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1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19.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5.png"/><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20.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7.png"/><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2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8.png"/><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2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2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2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hyperlink" Target="https://www.youtube.com/watch?v=IVlfuA4LdrU" TargetMode="External"/><Relationship Id="rId3" Type="http://schemas.openxmlformats.org/officeDocument/2006/relationships/slide" Target="slide7.xml"/><Relationship Id="rId7" Type="http://schemas.openxmlformats.org/officeDocument/2006/relationships/hyperlink" Target="https://www.youtube.com/watch?v=WCK09hVXI9M&amp;t=46s" TargetMode="Externa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28.xml"/><Relationship Id="rId5" Type="http://schemas.openxmlformats.org/officeDocument/2006/relationships/slide" Target="slide21.xml"/><Relationship Id="rId4" Type="http://schemas.openxmlformats.org/officeDocument/2006/relationships/slide" Target="slide7.xml"/></Relationships>
</file>

<file path=ppt/slides/_rels/slide6.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4.xm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28.xml"/><Relationship Id="rId5" Type="http://schemas.openxmlformats.org/officeDocument/2006/relationships/slide" Target="slide21.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
            <a:ext cx="5759996" cy="3239996"/>
          </a:xfrm>
          <a:prstGeom prst="rect">
            <a:avLst/>
          </a:prstGeom>
        </p:spPr>
      </p:pic>
      <p:sp>
        <p:nvSpPr>
          <p:cNvPr id="3" name="object 3"/>
          <p:cNvSpPr txBox="1"/>
          <p:nvPr/>
        </p:nvSpPr>
        <p:spPr>
          <a:xfrm>
            <a:off x="359994" y="197853"/>
            <a:ext cx="5039995" cy="662305"/>
          </a:xfrm>
          <a:prstGeom prst="rect">
            <a:avLst/>
          </a:prstGeom>
          <a:solidFill>
            <a:srgbClr val="C1E5B1"/>
          </a:solidFill>
        </p:spPr>
        <p:txBody>
          <a:bodyPr vert="horz" wrap="square" lIns="0" tIns="49530" rIns="0" bIns="0" rtlCol="0">
            <a:spAutoFit/>
          </a:bodyPr>
          <a:lstStyle/>
          <a:p>
            <a:pPr algn="ctr">
              <a:lnSpc>
                <a:spcPct val="100000"/>
              </a:lnSpc>
              <a:spcBef>
                <a:spcPts val="390"/>
              </a:spcBef>
            </a:pPr>
            <a:r>
              <a:rPr sz="1400" b="1" dirty="0">
                <a:solidFill>
                  <a:srgbClr val="0168B4"/>
                </a:solidFill>
                <a:latin typeface="LM Sans 10"/>
                <a:cs typeface="LM Sans 10"/>
              </a:rPr>
              <a:t>CSE</a:t>
            </a:r>
            <a:r>
              <a:rPr sz="1400" b="1" spc="60" dirty="0">
                <a:solidFill>
                  <a:srgbClr val="0168B4"/>
                </a:solidFill>
                <a:latin typeface="LM Sans 10"/>
                <a:cs typeface="LM Sans 10"/>
              </a:rPr>
              <a:t> </a:t>
            </a:r>
            <a:r>
              <a:rPr sz="1400" b="1" dirty="0">
                <a:solidFill>
                  <a:srgbClr val="0168B4"/>
                </a:solidFill>
                <a:latin typeface="LM Sans 10"/>
                <a:cs typeface="LM Sans 10"/>
              </a:rPr>
              <a:t>411:</a:t>
            </a:r>
            <a:r>
              <a:rPr sz="1400" b="1" spc="254" dirty="0">
                <a:solidFill>
                  <a:srgbClr val="0168B4"/>
                </a:solidFill>
                <a:latin typeface="LM Sans 10"/>
                <a:cs typeface="LM Sans 10"/>
              </a:rPr>
              <a:t> </a:t>
            </a:r>
            <a:r>
              <a:rPr sz="1400" b="1" dirty="0">
                <a:solidFill>
                  <a:srgbClr val="0168B4"/>
                </a:solidFill>
                <a:latin typeface="LM Sans 10"/>
                <a:cs typeface="LM Sans 10"/>
              </a:rPr>
              <a:t>Machine</a:t>
            </a:r>
            <a:r>
              <a:rPr sz="1400" b="1" spc="60" dirty="0">
                <a:solidFill>
                  <a:srgbClr val="0168B4"/>
                </a:solidFill>
                <a:latin typeface="LM Sans 10"/>
                <a:cs typeface="LM Sans 10"/>
              </a:rPr>
              <a:t> </a:t>
            </a:r>
            <a:r>
              <a:rPr sz="1400" b="1" spc="-10" dirty="0">
                <a:solidFill>
                  <a:srgbClr val="0168B4"/>
                </a:solidFill>
                <a:latin typeface="LM Sans 10"/>
                <a:cs typeface="LM Sans 10"/>
              </a:rPr>
              <a:t>Learning</a:t>
            </a:r>
            <a:endParaRPr sz="1400" dirty="0">
              <a:latin typeface="LM Sans 10"/>
              <a:cs typeface="LM Sans 10"/>
            </a:endParaRPr>
          </a:p>
          <a:p>
            <a:pPr marL="3810" algn="ctr">
              <a:lnSpc>
                <a:spcPct val="100000"/>
              </a:lnSpc>
              <a:spcBef>
                <a:spcPts val="665"/>
              </a:spcBef>
            </a:pPr>
            <a:r>
              <a:rPr sz="1400" b="1" dirty="0">
                <a:solidFill>
                  <a:srgbClr val="DCB413"/>
                </a:solidFill>
                <a:latin typeface="LM Sans 10"/>
                <a:cs typeface="LM Sans 10"/>
              </a:rPr>
              <a:t>Bayesian</a:t>
            </a:r>
            <a:r>
              <a:rPr sz="1400" b="1" spc="70" dirty="0">
                <a:solidFill>
                  <a:srgbClr val="DCB413"/>
                </a:solidFill>
                <a:latin typeface="LM Sans 10"/>
                <a:cs typeface="LM Sans 10"/>
              </a:rPr>
              <a:t> </a:t>
            </a:r>
            <a:r>
              <a:rPr sz="1400" b="1" dirty="0">
                <a:solidFill>
                  <a:srgbClr val="DCB413"/>
                </a:solidFill>
                <a:latin typeface="LM Sans 10"/>
                <a:cs typeface="LM Sans 10"/>
              </a:rPr>
              <a:t>Decision</a:t>
            </a:r>
            <a:r>
              <a:rPr sz="1400" b="1" spc="75" dirty="0">
                <a:solidFill>
                  <a:srgbClr val="DCB413"/>
                </a:solidFill>
                <a:latin typeface="LM Sans 10"/>
                <a:cs typeface="LM Sans 10"/>
              </a:rPr>
              <a:t> </a:t>
            </a:r>
            <a:r>
              <a:rPr sz="1400" b="1" spc="-10" dirty="0">
                <a:solidFill>
                  <a:srgbClr val="DCB413"/>
                </a:solidFill>
                <a:latin typeface="LM Sans 10"/>
                <a:cs typeface="LM Sans 10"/>
              </a:rPr>
              <a:t>Theory</a:t>
            </a:r>
            <a:endParaRPr sz="1400" dirty="0">
              <a:latin typeface="LM Sans 10"/>
              <a:cs typeface="LM Sans 10"/>
            </a:endParaRPr>
          </a:p>
        </p:txBody>
      </p:sp>
      <p:sp>
        <p:nvSpPr>
          <p:cNvPr id="4" name="object 4"/>
          <p:cNvSpPr txBox="1"/>
          <p:nvPr/>
        </p:nvSpPr>
        <p:spPr>
          <a:xfrm>
            <a:off x="1892300" y="1641964"/>
            <a:ext cx="1778000" cy="727122"/>
          </a:xfrm>
          <a:prstGeom prst="rect">
            <a:avLst/>
          </a:prstGeom>
        </p:spPr>
        <p:txBody>
          <a:bodyPr vert="horz" wrap="square" lIns="0" tIns="11430" rIns="0" bIns="0" rtlCol="0">
            <a:spAutoFit/>
          </a:bodyPr>
          <a:lstStyle/>
          <a:p>
            <a:pPr marL="12700" algn="ctr">
              <a:lnSpc>
                <a:spcPct val="100000"/>
              </a:lnSpc>
              <a:spcBef>
                <a:spcPts val="90"/>
              </a:spcBef>
            </a:pPr>
            <a:r>
              <a:rPr sz="1100" b="1" dirty="0">
                <a:solidFill>
                  <a:srgbClr val="0168B4"/>
                </a:solidFill>
                <a:latin typeface="LM Sans 10"/>
                <a:cs typeface="LM Sans 10"/>
              </a:rPr>
              <a:t>Dr</a:t>
            </a:r>
            <a:r>
              <a:rPr sz="1100" b="1" spc="-45" dirty="0">
                <a:solidFill>
                  <a:srgbClr val="0168B4"/>
                </a:solidFill>
                <a:latin typeface="LM Sans 10"/>
                <a:cs typeface="LM Sans 10"/>
              </a:rPr>
              <a:t> </a:t>
            </a:r>
            <a:r>
              <a:rPr sz="1100" b="1" dirty="0">
                <a:solidFill>
                  <a:srgbClr val="0168B4"/>
                </a:solidFill>
                <a:latin typeface="LM Sans 10"/>
                <a:cs typeface="LM Sans 10"/>
              </a:rPr>
              <a:t>Muhammad</a:t>
            </a:r>
            <a:r>
              <a:rPr sz="1100" b="1" spc="-40" dirty="0">
                <a:solidFill>
                  <a:srgbClr val="0168B4"/>
                </a:solidFill>
                <a:latin typeface="LM Sans 10"/>
                <a:cs typeface="LM Sans 10"/>
              </a:rPr>
              <a:t> </a:t>
            </a:r>
            <a:r>
              <a:rPr sz="1100" b="1" dirty="0">
                <a:solidFill>
                  <a:srgbClr val="0168B4"/>
                </a:solidFill>
                <a:latin typeface="LM Sans 10"/>
                <a:cs typeface="LM Sans 10"/>
              </a:rPr>
              <a:t>Abul</a:t>
            </a:r>
            <a:r>
              <a:rPr sz="1100" b="1" spc="-40" dirty="0">
                <a:solidFill>
                  <a:srgbClr val="0168B4"/>
                </a:solidFill>
                <a:latin typeface="LM Sans 10"/>
                <a:cs typeface="LM Sans 10"/>
              </a:rPr>
              <a:t> </a:t>
            </a:r>
            <a:r>
              <a:rPr sz="1100" b="1" spc="-10" dirty="0">
                <a:solidFill>
                  <a:srgbClr val="0168B4"/>
                </a:solidFill>
                <a:latin typeface="LM Sans 10"/>
                <a:cs typeface="LM Sans 10"/>
              </a:rPr>
              <a:t>Hasan</a:t>
            </a:r>
            <a:endParaRPr lang="en-US" sz="1100" b="1" spc="-10" dirty="0">
              <a:solidFill>
                <a:srgbClr val="0168B4"/>
              </a:solidFill>
              <a:latin typeface="LM Sans 10"/>
              <a:cs typeface="LM Sans 10"/>
            </a:endParaRPr>
          </a:p>
          <a:p>
            <a:pPr marL="12700" algn="ctr">
              <a:lnSpc>
                <a:spcPct val="100000"/>
              </a:lnSpc>
              <a:spcBef>
                <a:spcPts val="90"/>
              </a:spcBef>
            </a:pPr>
            <a:endParaRPr lang="en-US" sz="1100" dirty="0">
              <a:latin typeface="LM Sans 10"/>
              <a:cs typeface="LM Sans 10"/>
            </a:endParaRPr>
          </a:p>
          <a:p>
            <a:pPr marL="12700" algn="ctr">
              <a:lnSpc>
                <a:spcPct val="100000"/>
              </a:lnSpc>
              <a:spcBef>
                <a:spcPts val="90"/>
              </a:spcBef>
            </a:pPr>
            <a:r>
              <a:rPr lang="en-US" sz="1100" dirty="0">
                <a:latin typeface="LM Sans 10"/>
                <a:cs typeface="LM Sans 10"/>
              </a:rPr>
              <a:t>Modified By</a:t>
            </a:r>
          </a:p>
          <a:p>
            <a:pPr marL="12700" algn="ctr">
              <a:lnSpc>
                <a:spcPct val="100000"/>
              </a:lnSpc>
              <a:spcBef>
                <a:spcPts val="90"/>
              </a:spcBef>
            </a:pPr>
            <a:r>
              <a:rPr lang="en-US" sz="1100" dirty="0">
                <a:latin typeface="LM Sans 10"/>
                <a:cs typeface="LM Sans 10"/>
              </a:rPr>
              <a:t>Abrar Hasan</a:t>
            </a:r>
            <a:endParaRPr sz="1100" dirty="0">
              <a:latin typeface="LM Sans 10"/>
              <a:cs typeface="LM Sans 10"/>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7" name="object 7"/>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1174750" cy="196849"/>
          </a:xfrm>
          <a:prstGeom prst="rect">
            <a:avLst/>
          </a:prstGeom>
        </p:spPr>
        <p:txBody>
          <a:bodyPr vert="horz" wrap="square" lIns="0" tIns="12065" rIns="0" bIns="0" rtlCol="0">
            <a:spAutoFit/>
          </a:bodyPr>
          <a:lstStyle/>
          <a:p>
            <a:pPr marL="12700">
              <a:lnSpc>
                <a:spcPct val="100000"/>
              </a:lnSpc>
              <a:spcBef>
                <a:spcPts val="95"/>
              </a:spcBef>
            </a:pPr>
            <a:r>
              <a:rPr lang="en-US" sz="1200" b="1" dirty="0">
                <a:solidFill>
                  <a:srgbClr val="0168B4"/>
                </a:solidFill>
                <a:latin typeface="LM Sans 10"/>
                <a:cs typeface="LM Sans 10"/>
              </a:rPr>
              <a:t>Example</a:t>
            </a:r>
            <a:endParaRPr sz="1200" dirty="0">
              <a:latin typeface="LM Sans 10"/>
              <a:cs typeface="LM Sans 10"/>
            </a:endParaRPr>
          </a:p>
        </p:txBody>
      </p:sp>
      <p:sp>
        <p:nvSpPr>
          <p:cNvPr id="28" name="object 2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29" name="object 2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35" name="Picture 34">
            <a:extLst>
              <a:ext uri="{FF2B5EF4-FFF2-40B4-BE49-F238E27FC236}">
                <a16:creationId xmlns:a16="http://schemas.microsoft.com/office/drawing/2014/main" id="{8052721D-B5AC-4CA9-8C00-91C57B967422}"/>
              </a:ext>
            </a:extLst>
          </p:cNvPr>
          <p:cNvPicPr>
            <a:picLocks noChangeAspect="1"/>
          </p:cNvPicPr>
          <p:nvPr/>
        </p:nvPicPr>
        <p:blipFill>
          <a:blip r:embed="rId7"/>
          <a:stretch>
            <a:fillRect/>
          </a:stretch>
        </p:blipFill>
        <p:spPr>
          <a:xfrm>
            <a:off x="94145" y="606243"/>
            <a:ext cx="5540220" cy="2103302"/>
          </a:xfrm>
          <a:prstGeom prst="rect">
            <a:avLst/>
          </a:prstGeom>
        </p:spPr>
      </p:pic>
    </p:spTree>
    <p:extLst>
      <p:ext uri="{BB962C8B-B14F-4D97-AF65-F5344CB8AC3E}">
        <p14:creationId xmlns:p14="http://schemas.microsoft.com/office/powerpoint/2010/main" val="1425179855"/>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122DEB-9DB8-4303-9436-17C215EFD720}"/>
              </a:ext>
            </a:extLst>
          </p:cNvPr>
          <p:cNvSpPr txBox="1"/>
          <p:nvPr/>
        </p:nvSpPr>
        <p:spPr>
          <a:xfrm>
            <a:off x="1282700" y="1393825"/>
            <a:ext cx="2884054" cy="369332"/>
          </a:xfrm>
          <a:prstGeom prst="rect">
            <a:avLst/>
          </a:prstGeom>
          <a:noFill/>
        </p:spPr>
        <p:txBody>
          <a:bodyPr wrap="square">
            <a:spAutoFit/>
          </a:bodyPr>
          <a:lstStyle/>
          <a:p>
            <a:r>
              <a:rPr lang="en-US" dirty="0"/>
              <a:t>P(A∩B)  =P(A∣B)⋅P(B)</a:t>
            </a:r>
          </a:p>
        </p:txBody>
      </p:sp>
      <p:sp>
        <p:nvSpPr>
          <p:cNvPr id="6" name="TextBox 5">
            <a:extLst>
              <a:ext uri="{FF2B5EF4-FFF2-40B4-BE49-F238E27FC236}">
                <a16:creationId xmlns:a16="http://schemas.microsoft.com/office/drawing/2014/main" id="{4833D7AE-977B-4AEB-8132-6A74D020F0CC}"/>
              </a:ext>
            </a:extLst>
          </p:cNvPr>
          <p:cNvSpPr txBox="1"/>
          <p:nvPr/>
        </p:nvSpPr>
        <p:spPr>
          <a:xfrm>
            <a:off x="63500" y="479425"/>
            <a:ext cx="5410200" cy="461665"/>
          </a:xfrm>
          <a:prstGeom prst="rect">
            <a:avLst/>
          </a:prstGeom>
          <a:noFill/>
        </p:spPr>
        <p:txBody>
          <a:bodyPr wrap="square">
            <a:spAutoFit/>
          </a:bodyPr>
          <a:lstStyle/>
          <a:p>
            <a:r>
              <a:rPr lang="en-US" sz="1200" dirty="0"/>
              <a:t>The </a:t>
            </a:r>
            <a:r>
              <a:rPr lang="en-US" sz="1200" b="1" dirty="0"/>
              <a:t>chain rule</a:t>
            </a:r>
            <a:r>
              <a:rPr lang="en-US" sz="1200" dirty="0"/>
              <a:t> in probability allows us to express the joint probability of two events A and B as:</a:t>
            </a:r>
          </a:p>
        </p:txBody>
      </p:sp>
    </p:spTree>
    <p:extLst>
      <p:ext uri="{BB962C8B-B14F-4D97-AF65-F5344CB8AC3E}">
        <p14:creationId xmlns:p14="http://schemas.microsoft.com/office/powerpoint/2010/main" val="1273041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143319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Marginal</a:t>
            </a:r>
            <a:r>
              <a:rPr sz="1200" b="1" spc="-95" dirty="0">
                <a:solidFill>
                  <a:srgbClr val="0168B4"/>
                </a:solidFill>
                <a:latin typeface="LM Sans 10"/>
                <a:cs typeface="LM Sans 10"/>
              </a:rPr>
              <a:t> </a:t>
            </a:r>
            <a:r>
              <a:rPr sz="1200" b="1" spc="-10" dirty="0">
                <a:solidFill>
                  <a:srgbClr val="0168B4"/>
                </a:solidFill>
                <a:latin typeface="LM Sans 10"/>
                <a:cs typeface="LM Sans 10"/>
              </a:rPr>
              <a:t>Probability</a:t>
            </a:r>
            <a:endParaRPr sz="1200">
              <a:latin typeface="LM Sans 10"/>
              <a:cs typeface="LM Sans 10"/>
            </a:endParaRPr>
          </a:p>
        </p:txBody>
      </p:sp>
      <p:sp>
        <p:nvSpPr>
          <p:cNvPr id="28" name="object 2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29" name="object 2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2" name="TextBox 31">
            <a:extLst>
              <a:ext uri="{FF2B5EF4-FFF2-40B4-BE49-F238E27FC236}">
                <a16:creationId xmlns:a16="http://schemas.microsoft.com/office/drawing/2014/main" id="{B133CDAE-EDA6-4D4E-832E-20255B073DA6}"/>
              </a:ext>
            </a:extLst>
          </p:cNvPr>
          <p:cNvSpPr txBox="1"/>
          <p:nvPr/>
        </p:nvSpPr>
        <p:spPr>
          <a:xfrm>
            <a:off x="34633" y="584520"/>
            <a:ext cx="5630113" cy="830997"/>
          </a:xfrm>
          <a:prstGeom prst="rect">
            <a:avLst/>
          </a:prstGeom>
          <a:noFill/>
        </p:spPr>
        <p:txBody>
          <a:bodyPr wrap="square">
            <a:spAutoFit/>
          </a:bodyPr>
          <a:lstStyle/>
          <a:p>
            <a:pPr algn="just"/>
            <a:r>
              <a:rPr lang="en-US" sz="1200" dirty="0"/>
              <a:t>Marginal probability refers to the probability of an event occurring irrespective of the outcome of other variables or events. It is derived from joint probabilities by summing (or integrating) over the probabilities of all possible outcomes of the other event(s). </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4ED447-E072-48E5-9CFC-2DF24D046875}"/>
              </a:ext>
            </a:extLst>
          </p:cNvPr>
          <p:cNvPicPr>
            <a:picLocks noChangeAspect="1"/>
          </p:cNvPicPr>
          <p:nvPr/>
        </p:nvPicPr>
        <p:blipFill>
          <a:blip r:embed="rId2"/>
          <a:stretch>
            <a:fillRect/>
          </a:stretch>
        </p:blipFill>
        <p:spPr>
          <a:xfrm>
            <a:off x="258217" y="256456"/>
            <a:ext cx="4758283" cy="2941291"/>
          </a:xfrm>
          <a:prstGeom prst="rect">
            <a:avLst/>
          </a:prstGeom>
        </p:spPr>
      </p:pic>
    </p:spTree>
    <p:extLst>
      <p:ext uri="{BB962C8B-B14F-4D97-AF65-F5344CB8AC3E}">
        <p14:creationId xmlns:p14="http://schemas.microsoft.com/office/powerpoint/2010/main" val="1225784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9" name="object 9"/>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161480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Conditional</a:t>
            </a:r>
            <a:r>
              <a:rPr sz="1200" b="1" spc="-70" dirty="0">
                <a:solidFill>
                  <a:srgbClr val="0168B4"/>
                </a:solidFill>
                <a:latin typeface="LM Sans 10"/>
                <a:cs typeface="LM Sans 10"/>
              </a:rPr>
              <a:t> </a:t>
            </a:r>
            <a:r>
              <a:rPr sz="1200" b="1" spc="-10" dirty="0">
                <a:solidFill>
                  <a:srgbClr val="0168B4"/>
                </a:solidFill>
                <a:latin typeface="LM Sans 10"/>
                <a:cs typeface="LM Sans 10"/>
              </a:rPr>
              <a:t>Probability</a:t>
            </a:r>
            <a:endParaRPr sz="1200">
              <a:latin typeface="LM Sans 10"/>
              <a:cs typeface="LM Sans 10"/>
            </a:endParaRPr>
          </a:p>
        </p:txBody>
      </p:sp>
      <p:sp>
        <p:nvSpPr>
          <p:cNvPr id="28" name="object 2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29" name="object 2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2" name="TextBox 31">
            <a:extLst>
              <a:ext uri="{FF2B5EF4-FFF2-40B4-BE49-F238E27FC236}">
                <a16:creationId xmlns:a16="http://schemas.microsoft.com/office/drawing/2014/main" id="{40EF1277-9A9D-4F97-84F7-3D06BF5F45F3}"/>
              </a:ext>
            </a:extLst>
          </p:cNvPr>
          <p:cNvSpPr txBox="1"/>
          <p:nvPr/>
        </p:nvSpPr>
        <p:spPr>
          <a:xfrm>
            <a:off x="76542" y="708025"/>
            <a:ext cx="5607000" cy="1200329"/>
          </a:xfrm>
          <a:prstGeom prst="rect">
            <a:avLst/>
          </a:prstGeom>
          <a:noFill/>
        </p:spPr>
        <p:txBody>
          <a:bodyPr wrap="square">
            <a:spAutoFit/>
          </a:bodyPr>
          <a:lstStyle/>
          <a:p>
            <a:pPr algn="just"/>
            <a:r>
              <a:rPr lang="en-US" sz="1200" b="1" dirty="0"/>
              <a:t>Conditional probability</a:t>
            </a:r>
            <a:r>
              <a:rPr lang="en-US" sz="1200" dirty="0"/>
              <a:t> refers to the probability of an event occurring, given that another related event has already occurred. </a:t>
            </a:r>
          </a:p>
          <a:p>
            <a:pPr algn="just"/>
            <a:endParaRPr lang="en-US" sz="1200" dirty="0"/>
          </a:p>
          <a:p>
            <a:pPr algn="just"/>
            <a:r>
              <a:rPr lang="en-US" sz="1200" dirty="0"/>
              <a:t>Conditional probability is denoted as </a:t>
            </a:r>
          </a:p>
          <a:p>
            <a:pPr algn="just"/>
            <a:endParaRPr lang="en-US" sz="1200" dirty="0"/>
          </a:p>
          <a:p>
            <a:pPr algn="just"/>
            <a:r>
              <a:rPr lang="en-US" sz="1200" dirty="0"/>
              <a:t>P(A∣B), which reads "the probability of A given B."</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E59121-90E5-4772-A9B3-E3BCDE095E87}"/>
              </a:ext>
            </a:extLst>
          </p:cNvPr>
          <p:cNvPicPr>
            <a:picLocks noChangeAspect="1"/>
          </p:cNvPicPr>
          <p:nvPr/>
        </p:nvPicPr>
        <p:blipFill>
          <a:blip r:embed="rId2"/>
          <a:stretch>
            <a:fillRect/>
          </a:stretch>
        </p:blipFill>
        <p:spPr>
          <a:xfrm>
            <a:off x="38100" y="403225"/>
            <a:ext cx="5561093" cy="2531588"/>
          </a:xfrm>
          <a:prstGeom prst="rect">
            <a:avLst/>
          </a:prstGeom>
        </p:spPr>
      </p:pic>
    </p:spTree>
    <p:extLst>
      <p:ext uri="{BB962C8B-B14F-4D97-AF65-F5344CB8AC3E}">
        <p14:creationId xmlns:p14="http://schemas.microsoft.com/office/powerpoint/2010/main" val="2032594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0" name="object 10"/>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240220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Likelihood</a:t>
            </a:r>
            <a:r>
              <a:rPr sz="1200" b="1" spc="-60" dirty="0">
                <a:solidFill>
                  <a:srgbClr val="0168B4"/>
                </a:solidFill>
                <a:latin typeface="LM Sans 10"/>
                <a:cs typeface="LM Sans 10"/>
              </a:rPr>
              <a:t> </a:t>
            </a:r>
            <a:r>
              <a:rPr sz="1200" b="1" dirty="0">
                <a:solidFill>
                  <a:srgbClr val="0168B4"/>
                </a:solidFill>
                <a:latin typeface="LM Sans 10"/>
                <a:cs typeface="LM Sans 10"/>
              </a:rPr>
              <a:t>vs</a:t>
            </a:r>
            <a:r>
              <a:rPr sz="1200" b="1" spc="-60" dirty="0">
                <a:solidFill>
                  <a:srgbClr val="0168B4"/>
                </a:solidFill>
                <a:latin typeface="LM Sans 10"/>
                <a:cs typeface="LM Sans 10"/>
              </a:rPr>
              <a:t> </a:t>
            </a:r>
            <a:r>
              <a:rPr sz="1200" b="1" spc="-10" dirty="0">
                <a:solidFill>
                  <a:srgbClr val="0168B4"/>
                </a:solidFill>
                <a:latin typeface="LM Sans 10"/>
                <a:cs typeface="LM Sans 10"/>
              </a:rPr>
              <a:t>Posterior</a:t>
            </a:r>
            <a:r>
              <a:rPr sz="1200" b="1" spc="-60" dirty="0">
                <a:solidFill>
                  <a:srgbClr val="0168B4"/>
                </a:solidFill>
                <a:latin typeface="LM Sans 10"/>
                <a:cs typeface="LM Sans 10"/>
              </a:rPr>
              <a:t> </a:t>
            </a:r>
            <a:r>
              <a:rPr sz="1200" b="1" spc="-10" dirty="0">
                <a:solidFill>
                  <a:srgbClr val="0168B4"/>
                </a:solidFill>
                <a:latin typeface="LM Sans 10"/>
                <a:cs typeface="LM Sans 10"/>
              </a:rPr>
              <a:t>Probability</a:t>
            </a:r>
            <a:endParaRPr sz="1200" dirty="0">
              <a:latin typeface="LM Sans 10"/>
              <a:cs typeface="LM Sans 10"/>
            </a:endParaRPr>
          </a:p>
        </p:txBody>
      </p:sp>
      <p:sp>
        <p:nvSpPr>
          <p:cNvPr id="28" name="object 2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29" name="object 2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2" name="TextBox 31">
            <a:extLst>
              <a:ext uri="{FF2B5EF4-FFF2-40B4-BE49-F238E27FC236}">
                <a16:creationId xmlns:a16="http://schemas.microsoft.com/office/drawing/2014/main" id="{8EEB7ED7-BCEA-409A-98C8-05635EEDAF56}"/>
              </a:ext>
            </a:extLst>
          </p:cNvPr>
          <p:cNvSpPr txBox="1"/>
          <p:nvPr/>
        </p:nvSpPr>
        <p:spPr>
          <a:xfrm>
            <a:off x="-10392" y="609995"/>
            <a:ext cx="5776192" cy="461665"/>
          </a:xfrm>
          <a:prstGeom prst="rect">
            <a:avLst/>
          </a:prstGeom>
          <a:noFill/>
        </p:spPr>
        <p:txBody>
          <a:bodyPr wrap="square">
            <a:spAutoFit/>
          </a:bodyPr>
          <a:lstStyle/>
          <a:p>
            <a:r>
              <a:rPr lang="en-US" sz="1200" b="1" dirty="0"/>
              <a:t>Likelihood </a:t>
            </a:r>
            <a:r>
              <a:rPr lang="en-US" sz="1200" dirty="0"/>
              <a:t>refers to the probability of the observed data given a particular hypothesis. It represents how well the data supports a specific hypothesis.</a:t>
            </a:r>
          </a:p>
        </p:txBody>
      </p:sp>
      <p:sp>
        <p:nvSpPr>
          <p:cNvPr id="34" name="TextBox 33">
            <a:extLst>
              <a:ext uri="{FF2B5EF4-FFF2-40B4-BE49-F238E27FC236}">
                <a16:creationId xmlns:a16="http://schemas.microsoft.com/office/drawing/2014/main" id="{89F2389F-C05A-47E7-8AB7-1136CE0FFC4A}"/>
              </a:ext>
            </a:extLst>
          </p:cNvPr>
          <p:cNvSpPr txBox="1"/>
          <p:nvPr/>
        </p:nvSpPr>
        <p:spPr>
          <a:xfrm>
            <a:off x="31173" y="1771506"/>
            <a:ext cx="5486400" cy="646331"/>
          </a:xfrm>
          <a:prstGeom prst="rect">
            <a:avLst/>
          </a:prstGeom>
          <a:noFill/>
        </p:spPr>
        <p:txBody>
          <a:bodyPr wrap="square">
            <a:spAutoFit/>
          </a:bodyPr>
          <a:lstStyle/>
          <a:p>
            <a:r>
              <a:rPr lang="en-US" sz="1200" dirty="0"/>
              <a:t>Imagine you're testing a coin to determine if it is fair. Your hypothesis HHH is that the coin has a 50% chance of landing heads. If you flip the coin 10 times and observe 7 heads</a:t>
            </a:r>
          </a:p>
        </p:txBody>
      </p:sp>
      <p:sp>
        <p:nvSpPr>
          <p:cNvPr id="35" name="TextBox 34">
            <a:extLst>
              <a:ext uri="{FF2B5EF4-FFF2-40B4-BE49-F238E27FC236}">
                <a16:creationId xmlns:a16="http://schemas.microsoft.com/office/drawing/2014/main" id="{580CEFA6-2C59-4531-984A-6FE5A2925DA0}"/>
              </a:ext>
            </a:extLst>
          </p:cNvPr>
          <p:cNvSpPr txBox="1"/>
          <p:nvPr/>
        </p:nvSpPr>
        <p:spPr>
          <a:xfrm>
            <a:off x="-16107" y="1473344"/>
            <a:ext cx="5776192" cy="276999"/>
          </a:xfrm>
          <a:prstGeom prst="rect">
            <a:avLst/>
          </a:prstGeom>
          <a:noFill/>
        </p:spPr>
        <p:txBody>
          <a:bodyPr wrap="square">
            <a:spAutoFit/>
          </a:bodyPr>
          <a:lstStyle/>
          <a:p>
            <a:r>
              <a:rPr lang="en-US" sz="1200" dirty="0"/>
              <a:t>Example:</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0" name="object 10"/>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240220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Likelihood</a:t>
            </a:r>
            <a:r>
              <a:rPr sz="1200" b="1" spc="-60" dirty="0">
                <a:solidFill>
                  <a:srgbClr val="0168B4"/>
                </a:solidFill>
                <a:latin typeface="LM Sans 10"/>
                <a:cs typeface="LM Sans 10"/>
              </a:rPr>
              <a:t> </a:t>
            </a:r>
            <a:r>
              <a:rPr sz="1200" b="1" dirty="0">
                <a:solidFill>
                  <a:srgbClr val="0168B4"/>
                </a:solidFill>
                <a:latin typeface="LM Sans 10"/>
                <a:cs typeface="LM Sans 10"/>
              </a:rPr>
              <a:t>vs</a:t>
            </a:r>
            <a:r>
              <a:rPr sz="1200" b="1" spc="-60" dirty="0">
                <a:solidFill>
                  <a:srgbClr val="0168B4"/>
                </a:solidFill>
                <a:latin typeface="LM Sans 10"/>
                <a:cs typeface="LM Sans 10"/>
              </a:rPr>
              <a:t> </a:t>
            </a:r>
            <a:r>
              <a:rPr sz="1200" b="1" spc="-10" dirty="0">
                <a:solidFill>
                  <a:srgbClr val="0168B4"/>
                </a:solidFill>
                <a:latin typeface="LM Sans 10"/>
                <a:cs typeface="LM Sans 10"/>
              </a:rPr>
              <a:t>Posterior</a:t>
            </a:r>
            <a:r>
              <a:rPr sz="1200" b="1" spc="-60" dirty="0">
                <a:solidFill>
                  <a:srgbClr val="0168B4"/>
                </a:solidFill>
                <a:latin typeface="LM Sans 10"/>
                <a:cs typeface="LM Sans 10"/>
              </a:rPr>
              <a:t> </a:t>
            </a:r>
            <a:r>
              <a:rPr sz="1200" b="1" spc="-10" dirty="0">
                <a:solidFill>
                  <a:srgbClr val="0168B4"/>
                </a:solidFill>
                <a:latin typeface="LM Sans 10"/>
                <a:cs typeface="LM Sans 10"/>
              </a:rPr>
              <a:t>Probability</a:t>
            </a:r>
            <a:endParaRPr sz="1200" dirty="0">
              <a:latin typeface="LM Sans 10"/>
              <a:cs typeface="LM Sans 10"/>
            </a:endParaRPr>
          </a:p>
        </p:txBody>
      </p:sp>
      <p:sp>
        <p:nvSpPr>
          <p:cNvPr id="28" name="object 2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29" name="object 2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2" name="TextBox 31">
            <a:extLst>
              <a:ext uri="{FF2B5EF4-FFF2-40B4-BE49-F238E27FC236}">
                <a16:creationId xmlns:a16="http://schemas.microsoft.com/office/drawing/2014/main" id="{8EEB7ED7-BCEA-409A-98C8-05635EEDAF56}"/>
              </a:ext>
            </a:extLst>
          </p:cNvPr>
          <p:cNvSpPr txBox="1"/>
          <p:nvPr/>
        </p:nvSpPr>
        <p:spPr>
          <a:xfrm>
            <a:off x="-10392" y="663438"/>
            <a:ext cx="5776192" cy="461665"/>
          </a:xfrm>
          <a:prstGeom prst="rect">
            <a:avLst/>
          </a:prstGeom>
          <a:noFill/>
        </p:spPr>
        <p:txBody>
          <a:bodyPr wrap="square">
            <a:spAutoFit/>
          </a:bodyPr>
          <a:lstStyle/>
          <a:p>
            <a:r>
              <a:rPr lang="en-US" sz="1200" b="1" dirty="0"/>
              <a:t>Posterior probability</a:t>
            </a:r>
            <a:r>
              <a:rPr lang="en-US" sz="1200" dirty="0"/>
              <a:t> is the probability of a hypothesis being true after considering the observed evidence or data.</a:t>
            </a:r>
          </a:p>
        </p:txBody>
      </p:sp>
      <p:sp>
        <p:nvSpPr>
          <p:cNvPr id="34" name="TextBox 33">
            <a:extLst>
              <a:ext uri="{FF2B5EF4-FFF2-40B4-BE49-F238E27FC236}">
                <a16:creationId xmlns:a16="http://schemas.microsoft.com/office/drawing/2014/main" id="{89F2389F-C05A-47E7-8AB7-1136CE0FFC4A}"/>
              </a:ext>
            </a:extLst>
          </p:cNvPr>
          <p:cNvSpPr txBox="1"/>
          <p:nvPr/>
        </p:nvSpPr>
        <p:spPr>
          <a:xfrm>
            <a:off x="31173" y="1771506"/>
            <a:ext cx="5486400" cy="646331"/>
          </a:xfrm>
          <a:prstGeom prst="rect">
            <a:avLst/>
          </a:prstGeom>
          <a:noFill/>
        </p:spPr>
        <p:txBody>
          <a:bodyPr wrap="square">
            <a:spAutoFit/>
          </a:bodyPr>
          <a:lstStyle/>
          <a:p>
            <a:r>
              <a:rPr lang="en-US" sz="1200" dirty="0"/>
              <a:t>Imagine you're testing a coin to determine if it is fair. Your hypothesis H is that the coin has a 50% chance of landing heads. If you flip the coin 10 times and observe 7 heads</a:t>
            </a:r>
          </a:p>
        </p:txBody>
      </p:sp>
      <p:sp>
        <p:nvSpPr>
          <p:cNvPr id="35" name="TextBox 34">
            <a:extLst>
              <a:ext uri="{FF2B5EF4-FFF2-40B4-BE49-F238E27FC236}">
                <a16:creationId xmlns:a16="http://schemas.microsoft.com/office/drawing/2014/main" id="{580CEFA6-2C59-4531-984A-6FE5A2925DA0}"/>
              </a:ext>
            </a:extLst>
          </p:cNvPr>
          <p:cNvSpPr txBox="1"/>
          <p:nvPr/>
        </p:nvSpPr>
        <p:spPr>
          <a:xfrm>
            <a:off x="-16107" y="1473344"/>
            <a:ext cx="5776192" cy="276999"/>
          </a:xfrm>
          <a:prstGeom prst="rect">
            <a:avLst/>
          </a:prstGeom>
          <a:noFill/>
        </p:spPr>
        <p:txBody>
          <a:bodyPr wrap="square">
            <a:spAutoFit/>
          </a:bodyPr>
          <a:lstStyle/>
          <a:p>
            <a:r>
              <a:rPr lang="en-US" sz="1200" dirty="0"/>
              <a:t>Example:</a:t>
            </a:r>
          </a:p>
        </p:txBody>
      </p:sp>
    </p:spTree>
    <p:extLst>
      <p:ext uri="{BB962C8B-B14F-4D97-AF65-F5344CB8AC3E}">
        <p14:creationId xmlns:p14="http://schemas.microsoft.com/office/powerpoint/2010/main" val="3651420642"/>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301367"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83566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Bayes’</a:t>
            </a:r>
            <a:r>
              <a:rPr sz="1200" b="1" spc="-110" dirty="0">
                <a:solidFill>
                  <a:srgbClr val="0168B4"/>
                </a:solidFill>
                <a:latin typeface="LM Sans 10"/>
                <a:cs typeface="LM Sans 10"/>
              </a:rPr>
              <a:t> </a:t>
            </a:r>
            <a:r>
              <a:rPr sz="1200" b="1" spc="-20" dirty="0">
                <a:solidFill>
                  <a:srgbClr val="0168B4"/>
                </a:solidFill>
                <a:latin typeface="LM Sans 10"/>
                <a:cs typeface="LM Sans 10"/>
              </a:rPr>
              <a:t>Rule</a:t>
            </a:r>
            <a:endParaRPr sz="1200">
              <a:latin typeface="LM Sans 10"/>
              <a:cs typeface="LM Sans 10"/>
            </a:endParaRPr>
          </a:p>
        </p:txBody>
      </p:sp>
      <p:grpSp>
        <p:nvGrpSpPr>
          <p:cNvPr id="36" name="Group 35">
            <a:extLst>
              <a:ext uri="{FF2B5EF4-FFF2-40B4-BE49-F238E27FC236}">
                <a16:creationId xmlns:a16="http://schemas.microsoft.com/office/drawing/2014/main" id="{9948D502-A9CE-4944-B089-71CD0468652F}"/>
              </a:ext>
            </a:extLst>
          </p:cNvPr>
          <p:cNvGrpSpPr/>
          <p:nvPr/>
        </p:nvGrpSpPr>
        <p:grpSpPr>
          <a:xfrm>
            <a:off x="2182977" y="1053850"/>
            <a:ext cx="1421003" cy="410217"/>
            <a:chOff x="2182977" y="1053850"/>
            <a:chExt cx="1421003" cy="410217"/>
          </a:xfrm>
        </p:grpSpPr>
        <p:sp>
          <p:nvSpPr>
            <p:cNvPr id="28" name="object 28"/>
            <p:cNvSpPr txBox="1"/>
            <p:nvPr/>
          </p:nvSpPr>
          <p:spPr>
            <a:xfrm>
              <a:off x="2182977" y="1165096"/>
              <a:ext cx="590550" cy="180819"/>
            </a:xfrm>
            <a:prstGeom prst="rect">
              <a:avLst/>
            </a:prstGeom>
          </p:spPr>
          <p:txBody>
            <a:bodyPr vert="horz" wrap="square" lIns="0" tIns="11430" rIns="0" bIns="0" rtlCol="0">
              <a:spAutoFit/>
            </a:bodyPr>
            <a:lstStyle/>
            <a:p>
              <a:pPr marL="12700">
                <a:lnSpc>
                  <a:spcPct val="100000"/>
                </a:lnSpc>
                <a:spcBef>
                  <a:spcPts val="90"/>
                </a:spcBef>
              </a:pPr>
              <a:r>
                <a:rPr lang="en-US" sz="1100" i="1" spc="-140" dirty="0">
                  <a:solidFill>
                    <a:srgbClr val="0168B4"/>
                  </a:solidFill>
                  <a:latin typeface="Georgia"/>
                  <a:cs typeface="Georgia"/>
                </a:rPr>
                <a:t>P  </a:t>
              </a:r>
              <a:r>
                <a:rPr sz="1100" spc="-140" dirty="0">
                  <a:solidFill>
                    <a:srgbClr val="0168B4"/>
                  </a:solidFill>
                  <a:latin typeface="Noto Sans Mono CJK HK"/>
                  <a:cs typeface="Noto Sans Mono CJK HK"/>
                </a:rPr>
                <a:t>(</a:t>
              </a:r>
              <a:r>
                <a:rPr lang="en-US" sz="1100" spc="-140" dirty="0">
                  <a:solidFill>
                    <a:srgbClr val="0168B4"/>
                  </a:solidFill>
                  <a:latin typeface="Noto Sans Mono CJK HK"/>
                  <a:cs typeface="Noto Sans Mono CJK HK"/>
                </a:rPr>
                <a:t>  </a:t>
              </a:r>
              <a:r>
                <a:rPr sz="1100" i="1" spc="-140" dirty="0">
                  <a:solidFill>
                    <a:srgbClr val="0168B4"/>
                  </a:solidFill>
                  <a:latin typeface="Georgia"/>
                  <a:cs typeface="Georgia"/>
                </a:rPr>
                <a:t>C</a:t>
              </a:r>
              <a:r>
                <a:rPr lang="en-US" sz="1100" i="1" spc="-140" dirty="0">
                  <a:solidFill>
                    <a:srgbClr val="0168B4"/>
                  </a:solidFill>
                  <a:latin typeface="Georgia"/>
                  <a:cs typeface="Georgia"/>
                </a:rPr>
                <a:t>   </a:t>
              </a:r>
              <a:r>
                <a:rPr sz="1100" spc="-140" dirty="0">
                  <a:solidFill>
                    <a:srgbClr val="0168B4"/>
                  </a:solidFill>
                  <a:latin typeface="Noto Sans Mono CJK HK"/>
                  <a:cs typeface="Noto Sans Mono CJK HK"/>
                </a:rPr>
                <a:t>∣</a:t>
              </a:r>
              <a:r>
                <a:rPr lang="en-US" sz="1100" spc="-140" dirty="0">
                  <a:solidFill>
                    <a:srgbClr val="0168B4"/>
                  </a:solidFill>
                  <a:latin typeface="Noto Sans Mono CJK HK"/>
                  <a:cs typeface="Noto Sans Mono CJK HK"/>
                </a:rPr>
                <a:t>  </a:t>
              </a:r>
              <a:r>
                <a:rPr sz="1100" b="1" spc="-140" dirty="0">
                  <a:solidFill>
                    <a:srgbClr val="0168B4"/>
                  </a:solidFill>
                  <a:latin typeface="LM Roman 10"/>
                  <a:cs typeface="LM Roman 10"/>
                </a:rPr>
                <a:t>x</a:t>
              </a:r>
              <a:r>
                <a:rPr lang="en-US" sz="1100" b="1" spc="-140" dirty="0">
                  <a:solidFill>
                    <a:srgbClr val="0168B4"/>
                  </a:solidFill>
                  <a:latin typeface="LM Roman 10"/>
                  <a:cs typeface="LM Roman 10"/>
                </a:rPr>
                <a:t>  </a:t>
              </a:r>
              <a:r>
                <a:rPr sz="1100" spc="-140" dirty="0">
                  <a:solidFill>
                    <a:srgbClr val="0168B4"/>
                  </a:solidFill>
                  <a:latin typeface="Noto Sans Mono CJK HK"/>
                  <a:cs typeface="Noto Sans Mono CJK HK"/>
                </a:rPr>
                <a:t>)</a:t>
              </a:r>
              <a:r>
                <a:rPr sz="1100" spc="-220" dirty="0">
                  <a:solidFill>
                    <a:srgbClr val="0168B4"/>
                  </a:solidFill>
                  <a:latin typeface="Noto Sans Mono CJK HK"/>
                  <a:cs typeface="Noto Sans Mono CJK HK"/>
                </a:rPr>
                <a:t> </a:t>
              </a:r>
              <a:r>
                <a:rPr lang="en-US" sz="1100" spc="-220" dirty="0">
                  <a:solidFill>
                    <a:srgbClr val="0168B4"/>
                  </a:solidFill>
                  <a:latin typeface="Noto Sans Mono CJK HK"/>
                  <a:cs typeface="Noto Sans Mono CJK HK"/>
                </a:rPr>
                <a:t>                </a:t>
              </a:r>
              <a:r>
                <a:rPr sz="1100" spc="-50" dirty="0">
                  <a:solidFill>
                    <a:srgbClr val="0168B4"/>
                  </a:solidFill>
                  <a:latin typeface="Asana Math"/>
                  <a:cs typeface="Asana Math"/>
                </a:rPr>
                <a:t>=</a:t>
              </a:r>
              <a:endParaRPr sz="1100" dirty="0">
                <a:latin typeface="Asana Math"/>
                <a:cs typeface="Asana Math"/>
              </a:endParaRPr>
            </a:p>
          </p:txBody>
        </p:sp>
        <p:sp>
          <p:nvSpPr>
            <p:cNvPr id="29" name="object 29"/>
            <p:cNvSpPr txBox="1"/>
            <p:nvPr/>
          </p:nvSpPr>
          <p:spPr>
            <a:xfrm>
              <a:off x="2843250" y="1053850"/>
              <a:ext cx="760730" cy="180819"/>
            </a:xfrm>
            <a:prstGeom prst="rect">
              <a:avLst/>
            </a:prstGeom>
          </p:spPr>
          <p:txBody>
            <a:bodyPr vert="horz" wrap="square" lIns="0" tIns="11430" rIns="0" bIns="0" rtlCol="0">
              <a:spAutoFit/>
            </a:bodyPr>
            <a:lstStyle/>
            <a:p>
              <a:pPr marL="12700">
                <a:lnSpc>
                  <a:spcPct val="100000"/>
                </a:lnSpc>
                <a:spcBef>
                  <a:spcPts val="90"/>
                </a:spcBef>
              </a:pPr>
              <a:r>
                <a:rPr lang="en-US" sz="1100" i="1" spc="-90" dirty="0">
                  <a:solidFill>
                    <a:srgbClr val="0168B4"/>
                  </a:solidFill>
                  <a:latin typeface="Georgia"/>
                  <a:cs typeface="Georgia"/>
                </a:rPr>
                <a:t>P </a:t>
              </a:r>
              <a:r>
                <a:rPr sz="1100" spc="-90" dirty="0">
                  <a:solidFill>
                    <a:srgbClr val="0168B4"/>
                  </a:solidFill>
                  <a:latin typeface="Noto Sans Mono CJK HK"/>
                  <a:cs typeface="Noto Sans Mono CJK HK"/>
                </a:rPr>
                <a:t>(</a:t>
              </a:r>
              <a:r>
                <a:rPr lang="en-US" sz="1100" spc="-90" dirty="0">
                  <a:solidFill>
                    <a:srgbClr val="0168B4"/>
                  </a:solidFill>
                  <a:latin typeface="Noto Sans Mono CJK HK"/>
                  <a:cs typeface="Noto Sans Mono CJK HK"/>
                </a:rPr>
                <a:t> </a:t>
              </a:r>
              <a:r>
                <a:rPr sz="1100" b="1" spc="-90" dirty="0">
                  <a:solidFill>
                    <a:srgbClr val="0168B4"/>
                  </a:solidFill>
                  <a:latin typeface="LM Roman 10"/>
                  <a:cs typeface="LM Roman 10"/>
                </a:rPr>
                <a:t>x</a:t>
              </a:r>
              <a:r>
                <a:rPr lang="en-US" sz="1100" b="1" spc="-90" dirty="0">
                  <a:solidFill>
                    <a:srgbClr val="0168B4"/>
                  </a:solidFill>
                  <a:latin typeface="LM Roman 10"/>
                  <a:cs typeface="LM Roman 10"/>
                </a:rPr>
                <a:t> </a:t>
              </a:r>
              <a:r>
                <a:rPr sz="1100" spc="-90" dirty="0">
                  <a:solidFill>
                    <a:srgbClr val="0168B4"/>
                  </a:solidFill>
                  <a:latin typeface="Noto Sans Mono CJK HK"/>
                  <a:cs typeface="Noto Sans Mono CJK HK"/>
                </a:rPr>
                <a:t>∣</a:t>
              </a:r>
              <a:r>
                <a:rPr lang="en-US" sz="1100" spc="-90" dirty="0">
                  <a:solidFill>
                    <a:srgbClr val="0168B4"/>
                  </a:solidFill>
                  <a:latin typeface="Noto Sans Mono CJK HK"/>
                  <a:cs typeface="Noto Sans Mono CJK HK"/>
                </a:rPr>
                <a:t> </a:t>
              </a:r>
              <a:r>
                <a:rPr sz="1100" i="1" spc="-90" dirty="0">
                  <a:solidFill>
                    <a:srgbClr val="0168B4"/>
                  </a:solidFill>
                  <a:latin typeface="Georgia"/>
                  <a:cs typeface="Georgia"/>
                </a:rPr>
                <a:t>C</a:t>
              </a:r>
              <a:r>
                <a:rPr lang="en-US" sz="1100" i="1" spc="-90" dirty="0">
                  <a:solidFill>
                    <a:srgbClr val="0168B4"/>
                  </a:solidFill>
                  <a:latin typeface="Georgia"/>
                  <a:cs typeface="Georgia"/>
                </a:rPr>
                <a:t> </a:t>
              </a:r>
              <a:r>
                <a:rPr sz="1100" spc="-90" dirty="0">
                  <a:solidFill>
                    <a:srgbClr val="0168B4"/>
                  </a:solidFill>
                  <a:latin typeface="Noto Sans Mono CJK HK"/>
                  <a:cs typeface="Noto Sans Mono CJK HK"/>
                </a:rPr>
                <a:t>)</a:t>
              </a:r>
              <a:r>
                <a:rPr lang="en-US" sz="1100" spc="-90" dirty="0">
                  <a:solidFill>
                    <a:srgbClr val="0168B4"/>
                  </a:solidFill>
                  <a:latin typeface="Noto Sans Mono CJK HK"/>
                  <a:cs typeface="Noto Sans Mono CJK HK"/>
                </a:rPr>
                <a:t>   </a:t>
              </a:r>
              <a:r>
                <a:rPr sz="1100" i="1" spc="-90" dirty="0">
                  <a:solidFill>
                    <a:srgbClr val="0168B4"/>
                  </a:solidFill>
                  <a:latin typeface="Georgia"/>
                  <a:cs typeface="Georgia"/>
                </a:rPr>
                <a:t>p</a:t>
              </a:r>
              <a:r>
                <a:rPr lang="en-US" sz="1100" i="1" spc="-90" dirty="0">
                  <a:solidFill>
                    <a:srgbClr val="0168B4"/>
                  </a:solidFill>
                  <a:latin typeface="Georgia"/>
                  <a:cs typeface="Georgia"/>
                </a:rPr>
                <a:t> </a:t>
              </a:r>
              <a:r>
                <a:rPr sz="1100" spc="-90" dirty="0">
                  <a:solidFill>
                    <a:srgbClr val="0168B4"/>
                  </a:solidFill>
                  <a:latin typeface="Noto Sans Mono CJK HK"/>
                  <a:cs typeface="Noto Sans Mono CJK HK"/>
                </a:rPr>
                <a:t>(</a:t>
              </a:r>
              <a:r>
                <a:rPr sz="1100" i="1" spc="-90" dirty="0">
                  <a:solidFill>
                    <a:srgbClr val="0168B4"/>
                  </a:solidFill>
                  <a:latin typeface="Georgia"/>
                  <a:cs typeface="Georgia"/>
                </a:rPr>
                <a:t>C</a:t>
              </a:r>
              <a:r>
                <a:rPr lang="en-US" sz="1100" i="1" spc="-90" dirty="0">
                  <a:solidFill>
                    <a:srgbClr val="0168B4"/>
                  </a:solidFill>
                  <a:latin typeface="Georgia"/>
                  <a:cs typeface="Georgia"/>
                </a:rPr>
                <a:t>  </a:t>
              </a:r>
              <a:r>
                <a:rPr sz="1100" spc="-90" dirty="0">
                  <a:solidFill>
                    <a:srgbClr val="0168B4"/>
                  </a:solidFill>
                  <a:latin typeface="Noto Sans Mono CJK HK"/>
                  <a:cs typeface="Noto Sans Mono CJK HK"/>
                </a:rPr>
                <a:t>)</a:t>
              </a:r>
              <a:endParaRPr sz="1100" dirty="0">
                <a:latin typeface="Noto Sans Mono CJK HK"/>
                <a:cs typeface="Noto Sans Mono CJK HK"/>
              </a:endParaRPr>
            </a:p>
          </p:txBody>
        </p:sp>
        <p:sp>
          <p:nvSpPr>
            <p:cNvPr id="30" name="object 30"/>
            <p:cNvSpPr/>
            <p:nvPr/>
          </p:nvSpPr>
          <p:spPr>
            <a:xfrm>
              <a:off x="2814066" y="1278242"/>
              <a:ext cx="735330" cy="0"/>
            </a:xfrm>
            <a:custGeom>
              <a:avLst/>
              <a:gdLst/>
              <a:ahLst/>
              <a:cxnLst/>
              <a:rect l="l" t="t" r="r" b="b"/>
              <a:pathLst>
                <a:path w="735329">
                  <a:moveTo>
                    <a:pt x="0" y="0"/>
                  </a:moveTo>
                  <a:lnTo>
                    <a:pt x="735076" y="0"/>
                  </a:lnTo>
                </a:path>
              </a:pathLst>
            </a:custGeom>
            <a:ln w="7759">
              <a:solidFill>
                <a:srgbClr val="0168B4"/>
              </a:solidFill>
            </a:ln>
          </p:spPr>
          <p:txBody>
            <a:bodyPr wrap="square" lIns="0" tIns="0" rIns="0" bIns="0" rtlCol="0"/>
            <a:lstStyle/>
            <a:p>
              <a:endParaRPr/>
            </a:p>
          </p:txBody>
        </p:sp>
        <p:sp>
          <p:nvSpPr>
            <p:cNvPr id="31" name="object 31"/>
            <p:cNvSpPr txBox="1"/>
            <p:nvPr/>
          </p:nvSpPr>
          <p:spPr>
            <a:xfrm>
              <a:off x="3031236" y="1272297"/>
              <a:ext cx="300990" cy="191770"/>
            </a:xfrm>
            <a:prstGeom prst="rect">
              <a:avLst/>
            </a:prstGeom>
          </p:spPr>
          <p:txBody>
            <a:bodyPr vert="horz" wrap="square" lIns="0" tIns="11430" rIns="0" bIns="0" rtlCol="0">
              <a:spAutoFit/>
            </a:bodyPr>
            <a:lstStyle/>
            <a:p>
              <a:pPr marL="12700">
                <a:lnSpc>
                  <a:spcPct val="100000"/>
                </a:lnSpc>
                <a:spcBef>
                  <a:spcPts val="90"/>
                </a:spcBef>
              </a:pPr>
              <a:r>
                <a:rPr sz="1100" i="1" spc="-45" dirty="0">
                  <a:solidFill>
                    <a:srgbClr val="0168B4"/>
                  </a:solidFill>
                  <a:latin typeface="Georgia"/>
                  <a:cs typeface="Georgia"/>
                </a:rPr>
                <a:t>p</a:t>
              </a:r>
              <a:r>
                <a:rPr sz="1100" spc="-45" dirty="0">
                  <a:solidFill>
                    <a:srgbClr val="0168B4"/>
                  </a:solidFill>
                  <a:latin typeface="Noto Sans Mono CJK HK"/>
                  <a:cs typeface="Noto Sans Mono CJK HK"/>
                </a:rPr>
                <a:t>(</a:t>
              </a:r>
              <a:r>
                <a:rPr sz="1100" b="1" spc="-45" dirty="0">
                  <a:solidFill>
                    <a:srgbClr val="0168B4"/>
                  </a:solidFill>
                  <a:latin typeface="LM Roman 10"/>
                  <a:cs typeface="LM Roman 10"/>
                </a:rPr>
                <a:t>x</a:t>
              </a:r>
              <a:r>
                <a:rPr sz="1100" spc="-45" dirty="0">
                  <a:solidFill>
                    <a:srgbClr val="0168B4"/>
                  </a:solidFill>
                  <a:latin typeface="Noto Sans Mono CJK HK"/>
                  <a:cs typeface="Noto Sans Mono CJK HK"/>
                </a:rPr>
                <a:t>)</a:t>
              </a:r>
              <a:endParaRPr sz="1100" dirty="0">
                <a:latin typeface="Noto Sans Mono CJK HK"/>
                <a:cs typeface="Noto Sans Mono CJK HK"/>
              </a:endParaRPr>
            </a:p>
          </p:txBody>
        </p:sp>
      </p:grpSp>
      <p:sp>
        <p:nvSpPr>
          <p:cNvPr id="32" name="object 32"/>
          <p:cNvSpPr txBox="1"/>
          <p:nvPr/>
        </p:nvSpPr>
        <p:spPr>
          <a:xfrm>
            <a:off x="342595" y="1437256"/>
            <a:ext cx="1506220" cy="1075690"/>
          </a:xfrm>
          <a:prstGeom prst="rect">
            <a:avLst/>
          </a:prstGeom>
        </p:spPr>
        <p:txBody>
          <a:bodyPr vert="horz" wrap="square" lIns="0" tIns="55244" rIns="0" bIns="0" rtlCol="0">
            <a:spAutoFit/>
          </a:bodyPr>
          <a:lstStyle/>
          <a:p>
            <a:pPr marL="12700">
              <a:lnSpc>
                <a:spcPct val="100000"/>
              </a:lnSpc>
              <a:spcBef>
                <a:spcPts val="434"/>
              </a:spcBef>
            </a:pPr>
            <a:r>
              <a:rPr sz="1100" spc="-10" dirty="0">
                <a:latin typeface="LM Sans 10"/>
                <a:cs typeface="LM Sans 10"/>
              </a:rPr>
              <a:t>where,</a:t>
            </a:r>
            <a:endParaRPr sz="1100" dirty="0">
              <a:latin typeface="LM Sans 10"/>
              <a:cs typeface="LM Sans 10"/>
            </a:endParaRPr>
          </a:p>
          <a:p>
            <a:pPr marL="292100" indent="-175260">
              <a:lnSpc>
                <a:spcPct val="100000"/>
              </a:lnSpc>
              <a:spcBef>
                <a:spcPts val="334"/>
              </a:spcBef>
              <a:buClr>
                <a:srgbClr val="DCB413"/>
              </a:buClr>
              <a:buFont typeface="Arial"/>
              <a:buChar char="■"/>
              <a:tabLst>
                <a:tab pos="292100" algn="l"/>
              </a:tabLst>
            </a:pPr>
            <a:r>
              <a:rPr sz="1100" i="1" spc="-140" dirty="0">
                <a:solidFill>
                  <a:srgbClr val="0168B4"/>
                </a:solidFill>
                <a:latin typeface="Georgia"/>
                <a:cs typeface="Georgia"/>
              </a:rPr>
              <a:t>p</a:t>
            </a:r>
            <a:r>
              <a:rPr sz="1100" spc="-140" dirty="0">
                <a:solidFill>
                  <a:srgbClr val="0168B4"/>
                </a:solidFill>
                <a:latin typeface="Noto Sans Mono CJK HK"/>
                <a:cs typeface="Noto Sans Mono CJK HK"/>
              </a:rPr>
              <a:t>(</a:t>
            </a:r>
            <a:r>
              <a:rPr lang="en-US" sz="1100" spc="-140" dirty="0">
                <a:solidFill>
                  <a:srgbClr val="0168B4"/>
                </a:solidFill>
                <a:latin typeface="Noto Sans Mono CJK HK"/>
                <a:cs typeface="Noto Sans Mono CJK HK"/>
              </a:rPr>
              <a:t> </a:t>
            </a:r>
            <a:r>
              <a:rPr sz="1100" i="1" spc="-140" dirty="0">
                <a:solidFill>
                  <a:srgbClr val="0168B4"/>
                </a:solidFill>
                <a:latin typeface="Georgia"/>
                <a:cs typeface="Georgia"/>
              </a:rPr>
              <a:t>C</a:t>
            </a:r>
            <a:r>
              <a:rPr lang="en-US" sz="1100" i="1" spc="-140" dirty="0">
                <a:solidFill>
                  <a:srgbClr val="0168B4"/>
                </a:solidFill>
                <a:latin typeface="Georgia"/>
                <a:cs typeface="Georgia"/>
              </a:rPr>
              <a:t>   </a:t>
            </a:r>
            <a:r>
              <a:rPr sz="1100" spc="-140" dirty="0">
                <a:solidFill>
                  <a:srgbClr val="0168B4"/>
                </a:solidFill>
                <a:latin typeface="Noto Sans Mono CJK HK"/>
                <a:cs typeface="Noto Sans Mono CJK HK"/>
              </a:rPr>
              <a:t>∣</a:t>
            </a:r>
            <a:r>
              <a:rPr lang="en-US" sz="1100" spc="-140" dirty="0">
                <a:solidFill>
                  <a:srgbClr val="0168B4"/>
                </a:solidFill>
                <a:latin typeface="Noto Sans Mono CJK HK"/>
                <a:cs typeface="Noto Sans Mono CJK HK"/>
              </a:rPr>
              <a:t>  </a:t>
            </a:r>
            <a:r>
              <a:rPr sz="1100" b="1" spc="-140" dirty="0">
                <a:solidFill>
                  <a:srgbClr val="0168B4"/>
                </a:solidFill>
                <a:latin typeface="LM Roman 10"/>
                <a:cs typeface="LM Roman 10"/>
              </a:rPr>
              <a:t>x</a:t>
            </a:r>
            <a:r>
              <a:rPr lang="en-US" sz="1100" b="1" spc="-140" dirty="0">
                <a:solidFill>
                  <a:srgbClr val="0168B4"/>
                </a:solidFill>
                <a:latin typeface="LM Roman 10"/>
                <a:cs typeface="LM Roman 10"/>
              </a:rPr>
              <a:t>  </a:t>
            </a:r>
            <a:r>
              <a:rPr sz="1100" spc="-140" dirty="0">
                <a:solidFill>
                  <a:srgbClr val="0168B4"/>
                </a:solidFill>
                <a:latin typeface="Noto Sans Mono CJK HK"/>
                <a:cs typeface="Noto Sans Mono CJK HK"/>
              </a:rPr>
              <a:t>)</a:t>
            </a:r>
            <a:r>
              <a:rPr sz="1100" spc="-180" dirty="0">
                <a:solidFill>
                  <a:srgbClr val="0168B4"/>
                </a:solidFill>
                <a:latin typeface="Noto Sans Mono CJK HK"/>
                <a:cs typeface="Noto Sans Mono CJK HK"/>
              </a:rPr>
              <a:t> </a:t>
            </a:r>
            <a:r>
              <a:rPr lang="en-US" sz="1100" spc="-180" dirty="0">
                <a:solidFill>
                  <a:srgbClr val="0168B4"/>
                </a:solidFill>
                <a:latin typeface="Noto Sans Mono CJK HK"/>
                <a:cs typeface="Noto Sans Mono CJK HK"/>
              </a:rPr>
              <a:t>  </a:t>
            </a:r>
            <a:r>
              <a:rPr sz="1100" dirty="0">
                <a:latin typeface="LM Sans 10"/>
                <a:cs typeface="LM Sans 10"/>
              </a:rPr>
              <a:t>is</a:t>
            </a:r>
            <a:r>
              <a:rPr sz="1100" spc="5" dirty="0">
                <a:latin typeface="LM Sans 10"/>
                <a:cs typeface="LM Sans 10"/>
              </a:rPr>
              <a:t> </a:t>
            </a:r>
            <a:r>
              <a:rPr sz="1100" spc="-10" dirty="0">
                <a:latin typeface="LM Sans 10"/>
                <a:cs typeface="LM Sans 10"/>
              </a:rPr>
              <a:t>posterior;</a:t>
            </a:r>
            <a:endParaRPr sz="1100" dirty="0">
              <a:latin typeface="LM Sans 10"/>
              <a:cs typeface="LM Sans 10"/>
            </a:endParaRPr>
          </a:p>
          <a:p>
            <a:pPr marL="292100" indent="-175260">
              <a:lnSpc>
                <a:spcPct val="100000"/>
              </a:lnSpc>
              <a:spcBef>
                <a:spcPts val="330"/>
              </a:spcBef>
              <a:buClr>
                <a:srgbClr val="DCB413"/>
              </a:buClr>
              <a:buFont typeface="Arial"/>
              <a:buChar char="■"/>
              <a:tabLst>
                <a:tab pos="292100" algn="l"/>
              </a:tabLst>
            </a:pPr>
            <a:r>
              <a:rPr sz="1100" i="1" spc="-140" dirty="0">
                <a:solidFill>
                  <a:srgbClr val="0168B4"/>
                </a:solidFill>
                <a:latin typeface="Georgia"/>
                <a:cs typeface="Georgia"/>
              </a:rPr>
              <a:t>p</a:t>
            </a:r>
            <a:r>
              <a:rPr sz="1100" spc="-140" dirty="0">
                <a:solidFill>
                  <a:srgbClr val="0168B4"/>
                </a:solidFill>
                <a:latin typeface="Noto Sans Mono CJK HK"/>
                <a:cs typeface="Noto Sans Mono CJK HK"/>
              </a:rPr>
              <a:t>(</a:t>
            </a:r>
            <a:r>
              <a:rPr lang="en-US" sz="1100" spc="-140" dirty="0">
                <a:solidFill>
                  <a:srgbClr val="0168B4"/>
                </a:solidFill>
                <a:latin typeface="Noto Sans Mono CJK HK"/>
                <a:cs typeface="Noto Sans Mono CJK HK"/>
              </a:rPr>
              <a:t> </a:t>
            </a:r>
            <a:r>
              <a:rPr sz="1100" b="1" spc="-140" dirty="0">
                <a:solidFill>
                  <a:srgbClr val="0168B4"/>
                </a:solidFill>
                <a:latin typeface="LM Roman 10"/>
                <a:cs typeface="LM Roman 10"/>
              </a:rPr>
              <a:t>x</a:t>
            </a:r>
            <a:r>
              <a:rPr lang="en-US" sz="1100" b="1" spc="-140" dirty="0">
                <a:solidFill>
                  <a:srgbClr val="0168B4"/>
                </a:solidFill>
                <a:latin typeface="LM Roman 10"/>
                <a:cs typeface="LM Roman 10"/>
              </a:rPr>
              <a:t>  </a:t>
            </a:r>
            <a:r>
              <a:rPr sz="1100" spc="-140" dirty="0">
                <a:solidFill>
                  <a:srgbClr val="0168B4"/>
                </a:solidFill>
                <a:latin typeface="Noto Sans Mono CJK HK"/>
                <a:cs typeface="Noto Sans Mono CJK HK"/>
              </a:rPr>
              <a:t>∣</a:t>
            </a:r>
            <a:r>
              <a:rPr lang="en-US" sz="1100" spc="-140" dirty="0">
                <a:solidFill>
                  <a:srgbClr val="0168B4"/>
                </a:solidFill>
                <a:latin typeface="Noto Sans Mono CJK HK"/>
                <a:cs typeface="Noto Sans Mono CJK HK"/>
              </a:rPr>
              <a:t>  </a:t>
            </a:r>
            <a:r>
              <a:rPr sz="1100" i="1" spc="-140" dirty="0">
                <a:solidFill>
                  <a:srgbClr val="0168B4"/>
                </a:solidFill>
                <a:latin typeface="Georgia"/>
                <a:cs typeface="Georgia"/>
              </a:rPr>
              <a:t>C</a:t>
            </a:r>
            <a:r>
              <a:rPr lang="en-US" sz="1100" i="1" spc="-140" dirty="0">
                <a:solidFill>
                  <a:srgbClr val="0168B4"/>
                </a:solidFill>
                <a:latin typeface="Georgia"/>
                <a:cs typeface="Georgia"/>
              </a:rPr>
              <a:t>  </a:t>
            </a:r>
            <a:r>
              <a:rPr sz="1100" spc="-140" dirty="0">
                <a:solidFill>
                  <a:srgbClr val="0168B4"/>
                </a:solidFill>
                <a:latin typeface="Noto Sans Mono CJK HK"/>
                <a:cs typeface="Noto Sans Mono CJK HK"/>
              </a:rPr>
              <a:t>)</a:t>
            </a:r>
            <a:r>
              <a:rPr sz="1100" spc="-180" dirty="0">
                <a:solidFill>
                  <a:srgbClr val="0168B4"/>
                </a:solidFill>
                <a:latin typeface="Noto Sans Mono CJK HK"/>
                <a:cs typeface="Noto Sans Mono CJK HK"/>
              </a:rPr>
              <a:t> </a:t>
            </a:r>
            <a:r>
              <a:rPr lang="en-US" sz="1100" spc="-180" dirty="0">
                <a:solidFill>
                  <a:srgbClr val="0168B4"/>
                </a:solidFill>
                <a:latin typeface="Noto Sans Mono CJK HK"/>
                <a:cs typeface="Noto Sans Mono CJK HK"/>
              </a:rPr>
              <a:t>   </a:t>
            </a:r>
            <a:r>
              <a:rPr sz="1100" dirty="0">
                <a:latin typeface="LM Sans 10"/>
                <a:cs typeface="LM Sans 10"/>
              </a:rPr>
              <a:t>is</a:t>
            </a:r>
            <a:r>
              <a:rPr sz="1100" spc="5" dirty="0">
                <a:latin typeface="LM Sans 10"/>
                <a:cs typeface="LM Sans 10"/>
              </a:rPr>
              <a:t> </a:t>
            </a:r>
            <a:r>
              <a:rPr sz="1100" spc="-10" dirty="0">
                <a:latin typeface="LM Sans 10"/>
                <a:cs typeface="LM Sans 10"/>
              </a:rPr>
              <a:t>likelihood;</a:t>
            </a:r>
            <a:endParaRPr sz="1100" dirty="0">
              <a:latin typeface="LM Sans 10"/>
              <a:cs typeface="LM Sans 10"/>
            </a:endParaRPr>
          </a:p>
          <a:p>
            <a:pPr marL="292100" indent="-175260">
              <a:lnSpc>
                <a:spcPct val="100000"/>
              </a:lnSpc>
              <a:spcBef>
                <a:spcPts val="335"/>
              </a:spcBef>
              <a:buClr>
                <a:srgbClr val="DCB413"/>
              </a:buClr>
              <a:buFont typeface="Arial"/>
              <a:buChar char="■"/>
              <a:tabLst>
                <a:tab pos="292100" algn="l"/>
              </a:tabLst>
            </a:pPr>
            <a:r>
              <a:rPr sz="1100" i="1" spc="-30" dirty="0">
                <a:solidFill>
                  <a:srgbClr val="0168B4"/>
                </a:solidFill>
                <a:latin typeface="Georgia"/>
                <a:cs typeface="Georgia"/>
              </a:rPr>
              <a:t>p</a:t>
            </a:r>
            <a:r>
              <a:rPr sz="1100" spc="-30" dirty="0">
                <a:solidFill>
                  <a:srgbClr val="0168B4"/>
                </a:solidFill>
                <a:latin typeface="Noto Sans Mono CJK HK"/>
                <a:cs typeface="Noto Sans Mono CJK HK"/>
              </a:rPr>
              <a:t>(</a:t>
            </a:r>
            <a:r>
              <a:rPr lang="en-US" sz="1100" spc="-30" dirty="0">
                <a:solidFill>
                  <a:srgbClr val="0168B4"/>
                </a:solidFill>
                <a:latin typeface="Noto Sans Mono CJK HK"/>
                <a:cs typeface="Noto Sans Mono CJK HK"/>
              </a:rPr>
              <a:t> </a:t>
            </a:r>
            <a:r>
              <a:rPr sz="1100" i="1" spc="-30" dirty="0">
                <a:solidFill>
                  <a:srgbClr val="0168B4"/>
                </a:solidFill>
                <a:latin typeface="Georgia"/>
                <a:cs typeface="Georgia"/>
              </a:rPr>
              <a:t>C</a:t>
            </a:r>
            <a:r>
              <a:rPr lang="en-US" sz="1100" i="1" spc="-30" dirty="0">
                <a:solidFill>
                  <a:srgbClr val="0168B4"/>
                </a:solidFill>
                <a:latin typeface="Georgia"/>
                <a:cs typeface="Georgia"/>
              </a:rPr>
              <a:t> </a:t>
            </a:r>
            <a:r>
              <a:rPr sz="1100" spc="-30" dirty="0">
                <a:solidFill>
                  <a:srgbClr val="0168B4"/>
                </a:solidFill>
                <a:latin typeface="Noto Sans Mono CJK HK"/>
                <a:cs typeface="Noto Sans Mono CJK HK"/>
              </a:rPr>
              <a:t>)</a:t>
            </a:r>
            <a:r>
              <a:rPr sz="1100" spc="-185" dirty="0">
                <a:solidFill>
                  <a:srgbClr val="0168B4"/>
                </a:solidFill>
                <a:latin typeface="Noto Sans Mono CJK HK"/>
                <a:cs typeface="Noto Sans Mono CJK HK"/>
              </a:rPr>
              <a:t> </a:t>
            </a:r>
            <a:r>
              <a:rPr sz="1100" dirty="0">
                <a:latin typeface="LM Sans 10"/>
                <a:cs typeface="LM Sans 10"/>
              </a:rPr>
              <a:t>is </a:t>
            </a:r>
            <a:r>
              <a:rPr sz="1100" spc="-10" dirty="0">
                <a:latin typeface="LM Sans 10"/>
                <a:cs typeface="LM Sans 10"/>
              </a:rPr>
              <a:t>prior;</a:t>
            </a:r>
            <a:endParaRPr sz="1100" dirty="0">
              <a:latin typeface="LM Sans 10"/>
              <a:cs typeface="LM Sans 10"/>
            </a:endParaRPr>
          </a:p>
          <a:p>
            <a:pPr marL="292100" indent="-175260">
              <a:lnSpc>
                <a:spcPct val="100000"/>
              </a:lnSpc>
              <a:spcBef>
                <a:spcPts val="335"/>
              </a:spcBef>
              <a:buClr>
                <a:srgbClr val="DCB413"/>
              </a:buClr>
              <a:buFont typeface="Arial"/>
              <a:buChar char="■"/>
              <a:tabLst>
                <a:tab pos="292100" algn="l"/>
              </a:tabLst>
            </a:pPr>
            <a:r>
              <a:rPr sz="1100" i="1" spc="-65" dirty="0">
                <a:solidFill>
                  <a:srgbClr val="0168B4"/>
                </a:solidFill>
                <a:latin typeface="Georgia"/>
                <a:cs typeface="Georgia"/>
              </a:rPr>
              <a:t>p</a:t>
            </a:r>
            <a:r>
              <a:rPr sz="1100" spc="-65" dirty="0">
                <a:solidFill>
                  <a:srgbClr val="0168B4"/>
                </a:solidFill>
                <a:latin typeface="Noto Sans Mono CJK HK"/>
                <a:cs typeface="Noto Sans Mono CJK HK"/>
              </a:rPr>
              <a:t>(</a:t>
            </a:r>
            <a:r>
              <a:rPr lang="en-US" sz="1100" spc="-65" dirty="0">
                <a:solidFill>
                  <a:srgbClr val="0168B4"/>
                </a:solidFill>
                <a:latin typeface="Noto Sans Mono CJK HK"/>
                <a:cs typeface="Noto Sans Mono CJK HK"/>
              </a:rPr>
              <a:t> </a:t>
            </a:r>
            <a:r>
              <a:rPr sz="1100" b="1" spc="-65" dirty="0">
                <a:solidFill>
                  <a:srgbClr val="0168B4"/>
                </a:solidFill>
                <a:latin typeface="LM Roman 10"/>
                <a:cs typeface="LM Roman 10"/>
              </a:rPr>
              <a:t>x</a:t>
            </a:r>
            <a:r>
              <a:rPr lang="en-US" sz="1100" b="1" spc="-65" dirty="0">
                <a:solidFill>
                  <a:srgbClr val="0168B4"/>
                </a:solidFill>
                <a:latin typeface="LM Roman 10"/>
                <a:cs typeface="LM Roman 10"/>
              </a:rPr>
              <a:t> </a:t>
            </a:r>
            <a:r>
              <a:rPr sz="1100" spc="-65" dirty="0">
                <a:solidFill>
                  <a:srgbClr val="0168B4"/>
                </a:solidFill>
                <a:latin typeface="Noto Sans Mono CJK HK"/>
                <a:cs typeface="Noto Sans Mono CJK HK"/>
              </a:rPr>
              <a:t>)</a:t>
            </a:r>
            <a:r>
              <a:rPr sz="1100" spc="-190" dirty="0">
                <a:solidFill>
                  <a:srgbClr val="0168B4"/>
                </a:solidFill>
                <a:latin typeface="Noto Sans Mono CJK HK"/>
                <a:cs typeface="Noto Sans Mono CJK HK"/>
              </a:rPr>
              <a:t> </a:t>
            </a:r>
            <a:r>
              <a:rPr sz="1100" dirty="0">
                <a:latin typeface="LM Sans 10"/>
                <a:cs typeface="LM Sans 10"/>
              </a:rPr>
              <a:t>is </a:t>
            </a:r>
            <a:r>
              <a:rPr sz="1100" spc="-10" dirty="0">
                <a:latin typeface="LM Sans 10"/>
                <a:cs typeface="LM Sans 10"/>
              </a:rPr>
              <a:t>evidence.</a:t>
            </a:r>
            <a:endParaRPr sz="1100" dirty="0">
              <a:latin typeface="LM Sans 10"/>
              <a:cs typeface="LM Sans 10"/>
            </a:endParaRPr>
          </a:p>
        </p:txBody>
      </p:sp>
      <p:sp>
        <p:nvSpPr>
          <p:cNvPr id="33" name="object 3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34" name="object 3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5" name="object 3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35176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2" name="object 12"/>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67647"/>
            <a:ext cx="1918335" cy="22288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Bayes’</a:t>
            </a:r>
            <a:r>
              <a:rPr sz="1200" b="1" spc="-30" dirty="0">
                <a:solidFill>
                  <a:srgbClr val="0168B4"/>
                </a:solidFill>
                <a:latin typeface="LM Sans 10"/>
                <a:cs typeface="LM Sans 10"/>
              </a:rPr>
              <a:t> </a:t>
            </a:r>
            <a:r>
              <a:rPr sz="1200" b="1" dirty="0">
                <a:solidFill>
                  <a:srgbClr val="0168B4"/>
                </a:solidFill>
                <a:latin typeface="LM Sans 10"/>
                <a:cs typeface="LM Sans 10"/>
              </a:rPr>
              <a:t>Rule:</a:t>
            </a:r>
            <a:r>
              <a:rPr sz="1200" b="1" spc="105" dirty="0">
                <a:solidFill>
                  <a:srgbClr val="0168B4"/>
                </a:solidFill>
                <a:latin typeface="LM Sans 10"/>
                <a:cs typeface="LM Sans 10"/>
              </a:rPr>
              <a:t> </a:t>
            </a:r>
            <a:r>
              <a:rPr sz="1200" i="1" dirty="0">
                <a:solidFill>
                  <a:srgbClr val="0168B4"/>
                </a:solidFill>
                <a:latin typeface="LM Roman 8"/>
                <a:cs typeface="LM Roman 8"/>
              </a:rPr>
              <a:t>K</a:t>
            </a:r>
            <a:r>
              <a:rPr sz="1200" i="1" spc="-45" dirty="0">
                <a:solidFill>
                  <a:srgbClr val="0168B4"/>
                </a:solidFill>
                <a:latin typeface="LM Roman 8"/>
                <a:cs typeface="LM Roman 8"/>
              </a:rPr>
              <a:t> </a:t>
            </a:r>
            <a:r>
              <a:rPr sz="1300" dirty="0">
                <a:solidFill>
                  <a:srgbClr val="0168B4"/>
                </a:solidFill>
                <a:latin typeface="Asana Math"/>
                <a:cs typeface="Asana Math"/>
              </a:rPr>
              <a:t>=</a:t>
            </a:r>
            <a:r>
              <a:rPr sz="1300" spc="15" dirty="0">
                <a:solidFill>
                  <a:srgbClr val="0168B4"/>
                </a:solidFill>
                <a:latin typeface="Asana Math"/>
                <a:cs typeface="Asana Math"/>
              </a:rPr>
              <a:t> </a:t>
            </a:r>
            <a:r>
              <a:rPr sz="1200" dirty="0">
                <a:solidFill>
                  <a:srgbClr val="0168B4"/>
                </a:solidFill>
                <a:latin typeface="Alexander"/>
                <a:cs typeface="Alexander"/>
              </a:rPr>
              <a:t>2</a:t>
            </a:r>
            <a:r>
              <a:rPr sz="1200" spc="145" dirty="0">
                <a:solidFill>
                  <a:srgbClr val="0168B4"/>
                </a:solidFill>
                <a:latin typeface="Alexander"/>
                <a:cs typeface="Alexander"/>
              </a:rPr>
              <a:t> </a:t>
            </a:r>
            <a:r>
              <a:rPr sz="1200" b="1" spc="-10" dirty="0">
                <a:solidFill>
                  <a:srgbClr val="0168B4"/>
                </a:solidFill>
                <a:latin typeface="LM Sans 10"/>
                <a:cs typeface="LM Sans 10"/>
              </a:rPr>
              <a:t>Classes</a:t>
            </a:r>
            <a:endParaRPr sz="1200" dirty="0">
              <a:latin typeface="LM Sans 10"/>
              <a:cs typeface="LM Sans 10"/>
            </a:endParaRPr>
          </a:p>
        </p:txBody>
      </p:sp>
      <p:sp>
        <p:nvSpPr>
          <p:cNvPr id="29" name="object 29"/>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30" name="object 30"/>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7" name="TextBox 36">
            <a:extLst>
              <a:ext uri="{FF2B5EF4-FFF2-40B4-BE49-F238E27FC236}">
                <a16:creationId xmlns:a16="http://schemas.microsoft.com/office/drawing/2014/main" id="{ED6B19EA-644F-40EC-B79E-3E318CA51098}"/>
              </a:ext>
            </a:extLst>
          </p:cNvPr>
          <p:cNvSpPr txBox="1"/>
          <p:nvPr/>
        </p:nvSpPr>
        <p:spPr>
          <a:xfrm>
            <a:off x="749300" y="1992779"/>
            <a:ext cx="4118420" cy="276999"/>
          </a:xfrm>
          <a:prstGeom prst="rect">
            <a:avLst/>
          </a:prstGeom>
          <a:noFill/>
        </p:spPr>
        <p:txBody>
          <a:bodyPr wrap="square">
            <a:spAutoFit/>
          </a:bodyPr>
          <a:lstStyle/>
          <a:p>
            <a:r>
              <a:rPr lang="en-US" sz="1200" dirty="0"/>
              <a:t>P(x) = P( x ∣ C=1) * P(C = 1) + P(x ∣ C=0) * P( C = 0 )</a:t>
            </a:r>
          </a:p>
        </p:txBody>
      </p:sp>
      <p:pic>
        <p:nvPicPr>
          <p:cNvPr id="38" name="Picture 37">
            <a:extLst>
              <a:ext uri="{FF2B5EF4-FFF2-40B4-BE49-F238E27FC236}">
                <a16:creationId xmlns:a16="http://schemas.microsoft.com/office/drawing/2014/main" id="{A240B1FB-0C1D-4254-90C4-FEFD142BF956}"/>
              </a:ext>
            </a:extLst>
          </p:cNvPr>
          <p:cNvPicPr>
            <a:picLocks noChangeAspect="1"/>
          </p:cNvPicPr>
          <p:nvPr/>
        </p:nvPicPr>
        <p:blipFill rotWithShape="1">
          <a:blip r:embed="rId7"/>
          <a:srcRect l="18328" t="76320" r="43238" b="12108"/>
          <a:stretch/>
        </p:blipFill>
        <p:spPr>
          <a:xfrm>
            <a:off x="1775180" y="828552"/>
            <a:ext cx="1828800" cy="340360"/>
          </a:xfrm>
          <a:prstGeom prst="rect">
            <a:avLst/>
          </a:prstGeom>
        </p:spPr>
      </p:pic>
      <p:sp>
        <p:nvSpPr>
          <p:cNvPr id="39" name="TextBox 38">
            <a:extLst>
              <a:ext uri="{FF2B5EF4-FFF2-40B4-BE49-F238E27FC236}">
                <a16:creationId xmlns:a16="http://schemas.microsoft.com/office/drawing/2014/main" id="{815940ED-7D2F-4109-B580-8DCD6A955DE6}"/>
              </a:ext>
            </a:extLst>
          </p:cNvPr>
          <p:cNvSpPr txBox="1"/>
          <p:nvPr/>
        </p:nvSpPr>
        <p:spPr>
          <a:xfrm>
            <a:off x="139700" y="834751"/>
            <a:ext cx="1652866" cy="276999"/>
          </a:xfrm>
          <a:prstGeom prst="rect">
            <a:avLst/>
          </a:prstGeom>
          <a:noFill/>
        </p:spPr>
        <p:txBody>
          <a:bodyPr wrap="square">
            <a:spAutoFit/>
          </a:bodyPr>
          <a:lstStyle/>
          <a:p>
            <a:r>
              <a:rPr lang="en-US" sz="1200" dirty="0"/>
              <a:t>Marginal Probability</a:t>
            </a:r>
          </a:p>
        </p:txBody>
      </p:sp>
      <p:sp>
        <p:nvSpPr>
          <p:cNvPr id="40" name="TextBox 39">
            <a:extLst>
              <a:ext uri="{FF2B5EF4-FFF2-40B4-BE49-F238E27FC236}">
                <a16:creationId xmlns:a16="http://schemas.microsoft.com/office/drawing/2014/main" id="{6FEA5488-46E3-4459-A99E-B23C0BFB762C}"/>
              </a:ext>
            </a:extLst>
          </p:cNvPr>
          <p:cNvSpPr txBox="1"/>
          <p:nvPr/>
        </p:nvSpPr>
        <p:spPr>
          <a:xfrm>
            <a:off x="225681" y="1329772"/>
            <a:ext cx="4050557" cy="276999"/>
          </a:xfrm>
          <a:prstGeom prst="rect">
            <a:avLst/>
          </a:prstGeom>
          <a:noFill/>
        </p:spPr>
        <p:txBody>
          <a:bodyPr wrap="square">
            <a:spAutoFit/>
          </a:bodyPr>
          <a:lstStyle/>
          <a:p>
            <a:r>
              <a:rPr lang="en-US" sz="1200" dirty="0"/>
              <a:t>Chain Rule:	              P(A∩B)  =P(A∣B)⋅P(B)</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3" name="object 13"/>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a:t>
            </a:r>
            <a:r>
              <a:rPr sz="600" spc="-20" dirty="0">
                <a:solidFill>
                  <a:srgbClr val="F2E4AC"/>
                </a:solidFill>
                <a:latin typeface="LM Sans 8"/>
                <a:cs typeface="LM Sans 8"/>
                <a:hlinkClick r:id="rId3" action="ppaction://hlinksldjump"/>
              </a:rPr>
              <a:t>Rule</a:t>
            </a:r>
            <a:endParaRPr sz="600">
              <a:latin typeface="LM Sans 8"/>
              <a:cs typeface="LM Sans 8"/>
            </a:endParaRPr>
          </a:p>
        </p:txBody>
      </p:sp>
      <p:grpSp>
        <p:nvGrpSpPr>
          <p:cNvPr id="14" name="object 14"/>
          <p:cNvGrpSpPr/>
          <p:nvPr/>
        </p:nvGrpSpPr>
        <p:grpSpPr>
          <a:xfrm>
            <a:off x="3450247" y="140134"/>
            <a:ext cx="192405" cy="41275"/>
            <a:chOff x="3450247" y="140134"/>
            <a:chExt cx="192405" cy="41275"/>
          </a:xfrm>
        </p:grpSpPr>
        <p:sp>
          <p:nvSpPr>
            <p:cNvPr id="15" name="object 15"/>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9" name="object 19"/>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0" name="object 20"/>
          <p:cNvGrpSpPr/>
          <p:nvPr/>
        </p:nvGrpSpPr>
        <p:grpSpPr>
          <a:xfrm>
            <a:off x="5077320" y="140134"/>
            <a:ext cx="142240" cy="41275"/>
            <a:chOff x="5077320" y="140134"/>
            <a:chExt cx="142240" cy="41275"/>
          </a:xfrm>
        </p:grpSpPr>
        <p:sp>
          <p:nvSpPr>
            <p:cNvPr id="21" name="object 21"/>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4" name="object 24"/>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5" name="object 25"/>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6" name="object 26"/>
          <p:cNvSpPr txBox="1"/>
          <p:nvPr/>
        </p:nvSpPr>
        <p:spPr>
          <a:xfrm>
            <a:off x="95300" y="280299"/>
            <a:ext cx="533400" cy="20764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Outline</a:t>
            </a:r>
            <a:endParaRPr sz="1200">
              <a:latin typeface="LM Sans 10"/>
              <a:cs typeface="LM Sans 10"/>
            </a:endParaRPr>
          </a:p>
        </p:txBody>
      </p:sp>
      <p:sp>
        <p:nvSpPr>
          <p:cNvPr id="27" name="object 27"/>
          <p:cNvSpPr/>
          <p:nvPr/>
        </p:nvSpPr>
        <p:spPr>
          <a:xfrm>
            <a:off x="340639" y="1065466"/>
            <a:ext cx="130810" cy="130810"/>
          </a:xfrm>
          <a:custGeom>
            <a:avLst/>
            <a:gdLst/>
            <a:ahLst/>
            <a:cxnLst/>
            <a:rect l="l" t="t" r="r" b="b"/>
            <a:pathLst>
              <a:path w="130809" h="130809">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28" name="object 28"/>
          <p:cNvSpPr/>
          <p:nvPr/>
        </p:nvSpPr>
        <p:spPr>
          <a:xfrm>
            <a:off x="340639" y="1483207"/>
            <a:ext cx="130810" cy="130810"/>
          </a:xfrm>
          <a:custGeom>
            <a:avLst/>
            <a:gdLst/>
            <a:ahLst/>
            <a:cxnLst/>
            <a:rect l="l" t="t" r="r" b="b"/>
            <a:pathLst>
              <a:path w="130809" h="130809">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29" name="object 29"/>
          <p:cNvSpPr/>
          <p:nvPr/>
        </p:nvSpPr>
        <p:spPr>
          <a:xfrm>
            <a:off x="340639" y="1900948"/>
            <a:ext cx="130810" cy="130810"/>
          </a:xfrm>
          <a:custGeom>
            <a:avLst/>
            <a:gdLst/>
            <a:ahLst/>
            <a:cxnLst/>
            <a:rect l="l" t="t" r="r" b="b"/>
            <a:pathLst>
              <a:path w="130809" h="130810">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30" name="object 30"/>
          <p:cNvSpPr/>
          <p:nvPr/>
        </p:nvSpPr>
        <p:spPr>
          <a:xfrm>
            <a:off x="340639" y="2318689"/>
            <a:ext cx="130810" cy="130810"/>
          </a:xfrm>
          <a:custGeom>
            <a:avLst/>
            <a:gdLst/>
            <a:ahLst/>
            <a:cxnLst/>
            <a:rect l="l" t="t" r="r" b="b"/>
            <a:pathLst>
              <a:path w="130809" h="130810">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31" name="object 31"/>
          <p:cNvSpPr txBox="1"/>
          <p:nvPr/>
        </p:nvSpPr>
        <p:spPr>
          <a:xfrm>
            <a:off x="358393" y="1021497"/>
            <a:ext cx="1794510" cy="1445260"/>
          </a:xfrm>
          <a:prstGeom prst="rect">
            <a:avLst/>
          </a:prstGeom>
        </p:spPr>
        <p:txBody>
          <a:bodyPr vert="horz" wrap="square" lIns="0" tIns="11430" rIns="0" bIns="0" rtlCol="0">
            <a:spAutoFit/>
          </a:bodyPr>
          <a:lstStyle/>
          <a:p>
            <a:pPr marL="190500" indent="-177800">
              <a:lnSpc>
                <a:spcPct val="100000"/>
              </a:lnSpc>
              <a:spcBef>
                <a:spcPts val="90"/>
              </a:spcBef>
              <a:buClr>
                <a:srgbClr val="FFFFFF"/>
              </a:buClr>
              <a:buSzPct val="90909"/>
              <a:buAutoNum type="arabicPlain"/>
              <a:tabLst>
                <a:tab pos="190500" algn="l"/>
              </a:tabLst>
            </a:pPr>
            <a:r>
              <a:rPr sz="1100" b="1" spc="-10" dirty="0">
                <a:solidFill>
                  <a:srgbClr val="0168B4"/>
                </a:solidFill>
                <a:latin typeface="LM Sans 10"/>
                <a:cs typeface="LM Sans 10"/>
                <a:hlinkClick r:id="rId2" action="ppaction://hlinksldjump"/>
              </a:rPr>
              <a:t>Probability</a:t>
            </a:r>
            <a:r>
              <a:rPr sz="1100" b="1" spc="-30" dirty="0">
                <a:solidFill>
                  <a:srgbClr val="0168B4"/>
                </a:solidFill>
                <a:latin typeface="LM Sans 10"/>
                <a:cs typeface="LM Sans 10"/>
                <a:hlinkClick r:id="rId2" action="ppaction://hlinksldjump"/>
              </a:rPr>
              <a:t> </a:t>
            </a:r>
            <a:r>
              <a:rPr sz="1100" b="1" dirty="0">
                <a:solidFill>
                  <a:srgbClr val="0168B4"/>
                </a:solidFill>
                <a:latin typeface="LM Sans 10"/>
                <a:cs typeface="LM Sans 10"/>
                <a:hlinkClick r:id="rId2" action="ppaction://hlinksldjump"/>
              </a:rPr>
              <a:t>and</a:t>
            </a:r>
            <a:r>
              <a:rPr sz="1100" b="1" spc="-30" dirty="0">
                <a:solidFill>
                  <a:srgbClr val="0168B4"/>
                </a:solidFill>
                <a:latin typeface="LM Sans 10"/>
                <a:cs typeface="LM Sans 10"/>
                <a:hlinkClick r:id="rId2" action="ppaction://hlinksldjump"/>
              </a:rPr>
              <a:t> </a:t>
            </a:r>
            <a:r>
              <a:rPr sz="1100" b="1" spc="-10" dirty="0">
                <a:solidFill>
                  <a:srgbClr val="0168B4"/>
                </a:solidFill>
                <a:latin typeface="LM Sans 10"/>
                <a:cs typeface="LM Sans 10"/>
                <a:hlinkClick r:id="rId2" action="ppaction://hlinksldjump"/>
              </a:rPr>
              <a:t>Inference</a:t>
            </a:r>
            <a:endParaRPr sz="1100" dirty="0">
              <a:latin typeface="LM Sans 10"/>
              <a:cs typeface="LM Sans 10"/>
            </a:endParaRPr>
          </a:p>
          <a:p>
            <a:pPr>
              <a:lnSpc>
                <a:spcPct val="100000"/>
              </a:lnSpc>
              <a:spcBef>
                <a:spcPts val="395"/>
              </a:spcBef>
              <a:buClr>
                <a:srgbClr val="FFFFFF"/>
              </a:buClr>
              <a:buFont typeface="LM Sans 10"/>
              <a:buAutoNum type="arabicPlain"/>
            </a:pPr>
            <a:endParaRPr sz="1100" dirty="0">
              <a:latin typeface="LM Sans 10"/>
              <a:cs typeface="LM Sans 10"/>
            </a:endParaRPr>
          </a:p>
          <a:p>
            <a:pPr marL="190500" indent="-177800">
              <a:lnSpc>
                <a:spcPct val="100000"/>
              </a:lnSpc>
              <a:buClr>
                <a:srgbClr val="FFFFFF"/>
              </a:buClr>
              <a:buSzPct val="90909"/>
              <a:buAutoNum type="arabicPlain"/>
              <a:tabLst>
                <a:tab pos="190500" algn="l"/>
              </a:tabLst>
            </a:pPr>
            <a:r>
              <a:rPr sz="1100" b="1" spc="-10" dirty="0">
                <a:solidFill>
                  <a:srgbClr val="0168B4"/>
                </a:solidFill>
                <a:latin typeface="LM Sans 10"/>
                <a:cs typeface="LM Sans 10"/>
                <a:hlinkClick r:id="rId3" action="ppaction://hlinksldjump"/>
              </a:rPr>
              <a:t>Bayes’</a:t>
            </a:r>
            <a:r>
              <a:rPr sz="1100" b="1" spc="-65" dirty="0">
                <a:solidFill>
                  <a:srgbClr val="0168B4"/>
                </a:solidFill>
                <a:latin typeface="LM Sans 10"/>
                <a:cs typeface="LM Sans 10"/>
                <a:hlinkClick r:id="rId3" action="ppaction://hlinksldjump"/>
              </a:rPr>
              <a:t> </a:t>
            </a:r>
            <a:r>
              <a:rPr sz="1100" b="1" spc="-20" dirty="0">
                <a:solidFill>
                  <a:srgbClr val="0168B4"/>
                </a:solidFill>
                <a:latin typeface="LM Sans 10"/>
                <a:cs typeface="LM Sans 10"/>
                <a:hlinkClick r:id="rId3" action="ppaction://hlinksldjump"/>
              </a:rPr>
              <a:t>Rule</a:t>
            </a:r>
            <a:endParaRPr sz="1100" dirty="0">
              <a:latin typeface="LM Sans 10"/>
              <a:cs typeface="LM Sans 10"/>
            </a:endParaRPr>
          </a:p>
          <a:p>
            <a:pPr>
              <a:lnSpc>
                <a:spcPct val="100000"/>
              </a:lnSpc>
              <a:spcBef>
                <a:spcPts val="395"/>
              </a:spcBef>
              <a:buClr>
                <a:srgbClr val="FFFFFF"/>
              </a:buClr>
              <a:buFont typeface="LM Sans 10"/>
              <a:buAutoNum type="arabicPlain"/>
            </a:pPr>
            <a:endParaRPr sz="1100" dirty="0">
              <a:latin typeface="LM Sans 10"/>
              <a:cs typeface="LM Sans 10"/>
            </a:endParaRPr>
          </a:p>
          <a:p>
            <a:pPr marL="190500" indent="-177800">
              <a:lnSpc>
                <a:spcPct val="100000"/>
              </a:lnSpc>
              <a:buClr>
                <a:srgbClr val="FFFFFF"/>
              </a:buClr>
              <a:buSzPct val="90909"/>
              <a:buAutoNum type="arabicPlain"/>
              <a:tabLst>
                <a:tab pos="190500" algn="l"/>
              </a:tabLst>
            </a:pPr>
            <a:r>
              <a:rPr sz="1100" b="1" dirty="0">
                <a:solidFill>
                  <a:srgbClr val="0168B4"/>
                </a:solidFill>
                <a:latin typeface="LM Sans 10"/>
                <a:cs typeface="LM Sans 10"/>
                <a:hlinkClick r:id="rId4" action="ppaction://hlinksldjump"/>
              </a:rPr>
              <a:t>Association</a:t>
            </a:r>
            <a:r>
              <a:rPr sz="1100" b="1" spc="-60" dirty="0">
                <a:solidFill>
                  <a:srgbClr val="0168B4"/>
                </a:solidFill>
                <a:latin typeface="LM Sans 10"/>
                <a:cs typeface="LM Sans 10"/>
                <a:hlinkClick r:id="rId4" action="ppaction://hlinksldjump"/>
              </a:rPr>
              <a:t> </a:t>
            </a:r>
            <a:r>
              <a:rPr sz="1100" b="1" spc="-10" dirty="0">
                <a:solidFill>
                  <a:srgbClr val="0168B4"/>
                </a:solidFill>
                <a:latin typeface="LM Sans 10"/>
                <a:cs typeface="LM Sans 10"/>
                <a:hlinkClick r:id="rId4" action="ppaction://hlinksldjump"/>
              </a:rPr>
              <a:t>Rules</a:t>
            </a:r>
            <a:endParaRPr sz="1100" dirty="0">
              <a:latin typeface="LM Sans 10"/>
              <a:cs typeface="LM Sans 10"/>
            </a:endParaRPr>
          </a:p>
          <a:p>
            <a:pPr>
              <a:lnSpc>
                <a:spcPct val="100000"/>
              </a:lnSpc>
              <a:spcBef>
                <a:spcPts val="395"/>
              </a:spcBef>
              <a:buClr>
                <a:srgbClr val="FFFFFF"/>
              </a:buClr>
              <a:buFont typeface="LM Sans 10"/>
              <a:buAutoNum type="arabicPlain"/>
            </a:pPr>
            <a:endParaRPr sz="1100" dirty="0">
              <a:latin typeface="LM Sans 10"/>
              <a:cs typeface="LM Sans 10"/>
            </a:endParaRPr>
          </a:p>
          <a:p>
            <a:pPr marL="190500" indent="-177800">
              <a:lnSpc>
                <a:spcPct val="100000"/>
              </a:lnSpc>
              <a:buClr>
                <a:srgbClr val="FFFFFF"/>
              </a:buClr>
              <a:buSzPct val="90909"/>
              <a:buAutoNum type="arabicPlain"/>
              <a:tabLst>
                <a:tab pos="190500" algn="l"/>
              </a:tabLst>
            </a:pPr>
            <a:r>
              <a:rPr sz="1100" b="1" spc="-10" dirty="0">
                <a:solidFill>
                  <a:srgbClr val="0168B4"/>
                </a:solidFill>
                <a:latin typeface="LM Sans 10"/>
                <a:cs typeface="LM Sans 10"/>
                <a:hlinkClick r:id="rId5" action="ppaction://hlinksldjump"/>
              </a:rPr>
              <a:t>Apriori</a:t>
            </a:r>
            <a:r>
              <a:rPr sz="1100" b="1" spc="-70" dirty="0">
                <a:solidFill>
                  <a:srgbClr val="0168B4"/>
                </a:solidFill>
                <a:latin typeface="LM Sans 10"/>
                <a:cs typeface="LM Sans 10"/>
                <a:hlinkClick r:id="rId5" action="ppaction://hlinksldjump"/>
              </a:rPr>
              <a:t> </a:t>
            </a:r>
            <a:r>
              <a:rPr sz="1100" b="1" spc="-10" dirty="0">
                <a:solidFill>
                  <a:srgbClr val="0168B4"/>
                </a:solidFill>
                <a:latin typeface="LM Sans 10"/>
                <a:cs typeface="LM Sans 10"/>
                <a:hlinkClick r:id="rId5" action="ppaction://hlinksldjump"/>
              </a:rPr>
              <a:t>Algorithm</a:t>
            </a:r>
            <a:endParaRPr sz="1100" dirty="0">
              <a:latin typeface="LM Sans 10"/>
              <a:cs typeface="LM Sans 10"/>
            </a:endParaRPr>
          </a:p>
        </p:txBody>
      </p:sp>
      <p:sp>
        <p:nvSpPr>
          <p:cNvPr id="32" name="object 3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33" name="object 3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4" name="object 3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402166"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67647"/>
            <a:ext cx="1918335" cy="22288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Bayes’</a:t>
            </a:r>
            <a:r>
              <a:rPr sz="1200" b="1" spc="-30" dirty="0">
                <a:solidFill>
                  <a:srgbClr val="0168B4"/>
                </a:solidFill>
                <a:latin typeface="LM Sans 10"/>
                <a:cs typeface="LM Sans 10"/>
              </a:rPr>
              <a:t> </a:t>
            </a:r>
            <a:r>
              <a:rPr sz="1200" b="1" dirty="0">
                <a:solidFill>
                  <a:srgbClr val="0168B4"/>
                </a:solidFill>
                <a:latin typeface="LM Sans 10"/>
                <a:cs typeface="LM Sans 10"/>
              </a:rPr>
              <a:t>Rule:</a:t>
            </a:r>
            <a:r>
              <a:rPr sz="1200" b="1" spc="105" dirty="0">
                <a:solidFill>
                  <a:srgbClr val="0168B4"/>
                </a:solidFill>
                <a:latin typeface="LM Sans 10"/>
                <a:cs typeface="LM Sans 10"/>
              </a:rPr>
              <a:t> </a:t>
            </a:r>
            <a:r>
              <a:rPr sz="1200" i="1" dirty="0">
                <a:solidFill>
                  <a:srgbClr val="0168B4"/>
                </a:solidFill>
                <a:latin typeface="LM Roman 8"/>
                <a:cs typeface="LM Roman 8"/>
              </a:rPr>
              <a:t>K</a:t>
            </a:r>
            <a:r>
              <a:rPr sz="1200" i="1" spc="-45" dirty="0">
                <a:solidFill>
                  <a:srgbClr val="0168B4"/>
                </a:solidFill>
                <a:latin typeface="LM Roman 8"/>
                <a:cs typeface="LM Roman 8"/>
              </a:rPr>
              <a:t> </a:t>
            </a:r>
            <a:r>
              <a:rPr sz="1300" dirty="0">
                <a:solidFill>
                  <a:srgbClr val="0168B4"/>
                </a:solidFill>
                <a:latin typeface="Asana Math"/>
                <a:cs typeface="Asana Math"/>
              </a:rPr>
              <a:t>&gt;</a:t>
            </a:r>
            <a:r>
              <a:rPr sz="1300" spc="15" dirty="0">
                <a:solidFill>
                  <a:srgbClr val="0168B4"/>
                </a:solidFill>
                <a:latin typeface="Asana Math"/>
                <a:cs typeface="Asana Math"/>
              </a:rPr>
              <a:t> </a:t>
            </a:r>
            <a:r>
              <a:rPr sz="1200" dirty="0">
                <a:solidFill>
                  <a:srgbClr val="0168B4"/>
                </a:solidFill>
                <a:latin typeface="Alexander"/>
                <a:cs typeface="Alexander"/>
              </a:rPr>
              <a:t>2</a:t>
            </a:r>
            <a:r>
              <a:rPr sz="1200" spc="145" dirty="0">
                <a:solidFill>
                  <a:srgbClr val="0168B4"/>
                </a:solidFill>
                <a:latin typeface="Alexander"/>
                <a:cs typeface="Alexander"/>
              </a:rPr>
              <a:t> </a:t>
            </a:r>
            <a:r>
              <a:rPr sz="1200" b="1" spc="-10" dirty="0">
                <a:solidFill>
                  <a:srgbClr val="0168B4"/>
                </a:solidFill>
                <a:latin typeface="LM Sans 10"/>
                <a:cs typeface="LM Sans 10"/>
              </a:rPr>
              <a:t>Classes</a:t>
            </a:r>
            <a:endParaRPr sz="1200">
              <a:latin typeface="LM Sans 10"/>
              <a:cs typeface="LM Sans 10"/>
            </a:endParaRPr>
          </a:p>
        </p:txBody>
      </p:sp>
      <p:sp>
        <p:nvSpPr>
          <p:cNvPr id="40" name="object 40"/>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1" name="object 41"/>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42" name="object 42"/>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44" name="Picture 43">
            <a:extLst>
              <a:ext uri="{FF2B5EF4-FFF2-40B4-BE49-F238E27FC236}">
                <a16:creationId xmlns:a16="http://schemas.microsoft.com/office/drawing/2014/main" id="{4DCD76D2-6674-47C9-ADC5-7FE3C8622476}"/>
              </a:ext>
            </a:extLst>
          </p:cNvPr>
          <p:cNvPicPr>
            <a:picLocks noChangeAspect="1"/>
          </p:cNvPicPr>
          <p:nvPr/>
        </p:nvPicPr>
        <p:blipFill>
          <a:blip r:embed="rId7"/>
          <a:stretch>
            <a:fillRect/>
          </a:stretch>
        </p:blipFill>
        <p:spPr>
          <a:xfrm>
            <a:off x="1352992" y="860425"/>
            <a:ext cx="2689113" cy="1681358"/>
          </a:xfrm>
          <a:prstGeom prst="rect">
            <a:avLst/>
          </a:prstGeom>
        </p:spPr>
      </p:pic>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5760085" cy="204470"/>
            <a:chOff x="0" y="0"/>
            <a:chExt cx="5760085" cy="204470"/>
          </a:xfrm>
        </p:grpSpPr>
        <p:sp>
          <p:nvSpPr>
            <p:cNvPr id="3" name="object 3"/>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 name="object 4"/>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hlinkClick r:id="rId2" action="ppaction://hlinksldjump"/>
              </a:rPr>
              <a:t>Probability</a:t>
            </a:r>
            <a:r>
              <a:rPr spc="-10" dirty="0">
                <a:hlinkClick r:id="rId2" action="ppaction://hlinksldjump"/>
              </a:rPr>
              <a:t> </a:t>
            </a:r>
            <a:r>
              <a:rPr dirty="0">
                <a:hlinkClick r:id="rId2" action="ppaction://hlinksldjump"/>
              </a:rPr>
              <a:t>and</a:t>
            </a:r>
            <a:r>
              <a:rPr spc="-15" dirty="0">
                <a:hlinkClick r:id="rId2" action="ppaction://hlinksldjump"/>
              </a:rPr>
              <a:t> </a:t>
            </a:r>
            <a:r>
              <a:rPr spc="-10" dirty="0">
                <a:hlinkClick r:id="rId2" action="ppaction://hlinksldjump"/>
              </a:rPr>
              <a:t>Inference</a:t>
            </a:r>
          </a:p>
        </p:txBody>
      </p:sp>
      <p:grpSp>
        <p:nvGrpSpPr>
          <p:cNvPr id="7" name="object 7"/>
          <p:cNvGrpSpPr/>
          <p:nvPr/>
        </p:nvGrpSpPr>
        <p:grpSpPr>
          <a:xfrm>
            <a:off x="1996427" y="140134"/>
            <a:ext cx="444500" cy="41275"/>
            <a:chOff x="1996427" y="140134"/>
            <a:chExt cx="444500" cy="41275"/>
          </a:xfrm>
        </p:grpSpPr>
        <p:sp>
          <p:nvSpPr>
            <p:cNvPr id="8" name="object 8"/>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9" name="object 9"/>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a:t>
            </a:r>
            <a:r>
              <a:rPr sz="600" spc="-20" dirty="0">
                <a:solidFill>
                  <a:srgbClr val="F2E4AC"/>
                </a:solidFill>
                <a:latin typeface="LM Sans 8"/>
                <a:cs typeface="LM Sans 8"/>
                <a:hlinkClick r:id="rId3" action="ppaction://hlinksldjump"/>
              </a:rPr>
              <a:t>Rule</a:t>
            </a:r>
            <a:endParaRPr sz="600">
              <a:latin typeface="LM Sans 8"/>
              <a:cs typeface="LM Sans 8"/>
            </a:endParaRPr>
          </a:p>
        </p:txBody>
      </p:sp>
      <p:grpSp>
        <p:nvGrpSpPr>
          <p:cNvPr id="18" name="object 18"/>
          <p:cNvGrpSpPr/>
          <p:nvPr/>
        </p:nvGrpSpPr>
        <p:grpSpPr>
          <a:xfrm>
            <a:off x="3450247" y="140134"/>
            <a:ext cx="192405" cy="41275"/>
            <a:chOff x="3450247" y="140134"/>
            <a:chExt cx="192405" cy="41275"/>
          </a:xfrm>
        </p:grpSpPr>
        <p:sp>
          <p:nvSpPr>
            <p:cNvPr id="19" name="object 19"/>
            <p:cNvSpPr/>
            <p:nvPr/>
          </p:nvSpPr>
          <p:spPr>
            <a:xfrm>
              <a:off x="3452787"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0" name="object 20"/>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4" name="object 24"/>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4" action="ppaction://hlinksldjump"/>
              </a:rPr>
              <a:t>Association</a:t>
            </a:r>
            <a:r>
              <a:rPr sz="600" spc="-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Rules</a:t>
            </a:r>
            <a:endParaRPr sz="600">
              <a:latin typeface="LM Sans 8"/>
              <a:cs typeface="LM Sans 8"/>
            </a:endParaRPr>
          </a:p>
        </p:txBody>
      </p:sp>
      <p:grpSp>
        <p:nvGrpSpPr>
          <p:cNvPr id="25" name="object 25"/>
          <p:cNvGrpSpPr/>
          <p:nvPr/>
        </p:nvGrpSpPr>
        <p:grpSpPr>
          <a:xfrm>
            <a:off x="5077330" y="140143"/>
            <a:ext cx="142240" cy="41275"/>
            <a:chOff x="5077330" y="140143"/>
            <a:chExt cx="142240" cy="41275"/>
          </a:xfrm>
        </p:grpSpPr>
        <p:sp>
          <p:nvSpPr>
            <p:cNvPr id="26" name="object 26"/>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7" name="object 27"/>
            <p:cNvSpPr/>
            <p:nvPr/>
          </p:nvSpPr>
          <p:spPr>
            <a:xfrm>
              <a:off x="513025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9" name="object 29"/>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30" name="object 30"/>
          <p:cNvSpPr txBox="1"/>
          <p:nvPr/>
        </p:nvSpPr>
        <p:spPr>
          <a:xfrm>
            <a:off x="1815490" y="1502670"/>
            <a:ext cx="2129155"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Association</a:t>
            </a:r>
            <a:r>
              <a:rPr sz="2050" b="1" spc="60" dirty="0">
                <a:solidFill>
                  <a:srgbClr val="DCB413"/>
                </a:solidFill>
                <a:latin typeface="LM Sans 10"/>
                <a:cs typeface="LM Sans 10"/>
              </a:rPr>
              <a:t> </a:t>
            </a:r>
            <a:r>
              <a:rPr sz="2050" b="1" spc="-10" dirty="0">
                <a:solidFill>
                  <a:srgbClr val="DCB413"/>
                </a:solidFill>
                <a:latin typeface="LM Sans 10"/>
                <a:cs typeface="LM Sans 10"/>
              </a:rPr>
              <a:t>Rules</a:t>
            </a:r>
            <a:endParaRPr sz="2050">
              <a:latin typeface="LM Sans 10"/>
              <a:cs typeface="LM Sans 10"/>
            </a:endParaRPr>
          </a:p>
        </p:txBody>
      </p:sp>
      <p:sp>
        <p:nvSpPr>
          <p:cNvPr id="31" name="object 31"/>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32" name="object 32"/>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3" name="object 33"/>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3" name="object 13"/>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a:t>
            </a:r>
            <a:r>
              <a:rPr sz="600" spc="-20" dirty="0">
                <a:solidFill>
                  <a:srgbClr val="F2E4AC"/>
                </a:solidFill>
                <a:latin typeface="LM Sans 8"/>
                <a:cs typeface="LM Sans 8"/>
                <a:hlinkClick r:id="rId3" action="ppaction://hlinksldjump"/>
              </a:rPr>
              <a:t>Rule</a:t>
            </a:r>
            <a:endParaRPr sz="600">
              <a:latin typeface="LM Sans 8"/>
              <a:cs typeface="LM Sans 8"/>
            </a:endParaRPr>
          </a:p>
        </p:txBody>
      </p:sp>
      <p:grpSp>
        <p:nvGrpSpPr>
          <p:cNvPr id="14" name="object 14"/>
          <p:cNvGrpSpPr/>
          <p:nvPr/>
        </p:nvGrpSpPr>
        <p:grpSpPr>
          <a:xfrm>
            <a:off x="3450247" y="140134"/>
            <a:ext cx="192405" cy="41275"/>
            <a:chOff x="3450247" y="140134"/>
            <a:chExt cx="192405" cy="41275"/>
          </a:xfrm>
        </p:grpSpPr>
        <p:sp>
          <p:nvSpPr>
            <p:cNvPr id="15" name="object 15"/>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503180"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4" action="ppaction://hlinksldjump"/>
              </a:rPr>
              <a:t>Association</a:t>
            </a:r>
            <a:r>
              <a:rPr sz="600" spc="-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124269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Association</a:t>
            </a:r>
            <a:r>
              <a:rPr sz="1200" b="1" spc="-50" dirty="0">
                <a:solidFill>
                  <a:srgbClr val="0168B4"/>
                </a:solidFill>
                <a:latin typeface="LM Sans 10"/>
                <a:cs typeface="LM Sans 10"/>
              </a:rPr>
              <a:t> </a:t>
            </a:r>
            <a:r>
              <a:rPr sz="1200" b="1" spc="-10" dirty="0">
                <a:solidFill>
                  <a:srgbClr val="0168B4"/>
                </a:solidFill>
                <a:latin typeface="LM Sans 10"/>
                <a:cs typeface="LM Sans 10"/>
              </a:rPr>
              <a:t>Rules</a:t>
            </a:r>
            <a:endParaRPr sz="1200">
              <a:latin typeface="LM Sans 10"/>
              <a:cs typeface="LM Sans 10"/>
            </a:endParaRPr>
          </a:p>
        </p:txBody>
      </p:sp>
      <p:sp>
        <p:nvSpPr>
          <p:cNvPr id="28" name="object 28"/>
          <p:cNvSpPr txBox="1"/>
          <p:nvPr/>
        </p:nvSpPr>
        <p:spPr>
          <a:xfrm>
            <a:off x="447357" y="1311005"/>
            <a:ext cx="4699000" cy="655955"/>
          </a:xfrm>
          <a:prstGeom prst="rect">
            <a:avLst/>
          </a:prstGeom>
        </p:spPr>
        <p:txBody>
          <a:bodyPr vert="horz" wrap="square" lIns="0" tIns="55244" rIns="0" bIns="0" rtlCol="0">
            <a:spAutoFit/>
          </a:bodyPr>
          <a:lstStyle/>
          <a:p>
            <a:pPr marL="182880" indent="-170180">
              <a:lnSpc>
                <a:spcPct val="100000"/>
              </a:lnSpc>
              <a:spcBef>
                <a:spcPts val="434"/>
              </a:spcBef>
              <a:buClr>
                <a:srgbClr val="DCB413"/>
              </a:buClr>
              <a:buFont typeface="Arial"/>
              <a:buChar char="■"/>
              <a:tabLst>
                <a:tab pos="182880" algn="l"/>
              </a:tabLst>
            </a:pPr>
            <a:r>
              <a:rPr sz="1100" dirty="0">
                <a:latin typeface="LM Sans 10"/>
                <a:cs typeface="LM Sans 10"/>
              </a:rPr>
              <a:t>Association</a:t>
            </a:r>
            <a:r>
              <a:rPr sz="1100" spc="-30" dirty="0">
                <a:latin typeface="LM Sans 10"/>
                <a:cs typeface="LM Sans 10"/>
              </a:rPr>
              <a:t> </a:t>
            </a:r>
            <a:r>
              <a:rPr sz="1100" dirty="0">
                <a:latin typeface="LM Sans 10"/>
                <a:cs typeface="LM Sans 10"/>
              </a:rPr>
              <a:t>rule:</a:t>
            </a:r>
            <a:r>
              <a:rPr sz="1100" spc="95" dirty="0">
                <a:latin typeface="LM Sans 10"/>
                <a:cs typeface="LM Sans 10"/>
              </a:rPr>
              <a:t> </a:t>
            </a:r>
            <a:r>
              <a:rPr sz="1100" i="1" spc="110" dirty="0">
                <a:solidFill>
                  <a:srgbClr val="0168B4"/>
                </a:solidFill>
                <a:latin typeface="Georgia"/>
                <a:cs typeface="Georgia"/>
              </a:rPr>
              <a:t>X</a:t>
            </a:r>
            <a:r>
              <a:rPr sz="1100" i="1" spc="105" dirty="0">
                <a:solidFill>
                  <a:srgbClr val="0168B4"/>
                </a:solidFill>
                <a:latin typeface="Georgia"/>
                <a:cs typeface="Georgia"/>
              </a:rPr>
              <a:t> </a:t>
            </a:r>
            <a:r>
              <a:rPr sz="1100" spc="-95" dirty="0">
                <a:solidFill>
                  <a:srgbClr val="0168B4"/>
                </a:solidFill>
                <a:latin typeface="Arial"/>
                <a:cs typeface="Arial"/>
              </a:rPr>
              <a:t>→</a:t>
            </a:r>
            <a:r>
              <a:rPr sz="1100" spc="-5" dirty="0">
                <a:solidFill>
                  <a:srgbClr val="0168B4"/>
                </a:solidFill>
                <a:latin typeface="Arial"/>
                <a:cs typeface="Arial"/>
              </a:rPr>
              <a:t> </a:t>
            </a:r>
            <a:r>
              <a:rPr sz="1100" i="1" spc="-50" dirty="0">
                <a:solidFill>
                  <a:srgbClr val="0168B4"/>
                </a:solidFill>
                <a:latin typeface="Georgia"/>
                <a:cs typeface="Georgia"/>
              </a:rPr>
              <a:t>Y</a:t>
            </a:r>
            <a:endParaRPr sz="1100" dirty="0">
              <a:latin typeface="Georgia"/>
              <a:cs typeface="Georgia"/>
            </a:endParaRPr>
          </a:p>
          <a:p>
            <a:pPr marL="187960" indent="-175260">
              <a:lnSpc>
                <a:spcPct val="100000"/>
              </a:lnSpc>
              <a:spcBef>
                <a:spcPts val="334"/>
              </a:spcBef>
              <a:buClr>
                <a:srgbClr val="DCB413"/>
              </a:buClr>
              <a:buFont typeface="Arial"/>
              <a:buChar char="■"/>
              <a:tabLst>
                <a:tab pos="187960" algn="l"/>
              </a:tabLst>
            </a:pPr>
            <a:r>
              <a:rPr sz="1100" dirty="0">
                <a:latin typeface="LM Sans 10"/>
                <a:cs typeface="LM Sans 10"/>
              </a:rPr>
              <a:t>People</a:t>
            </a:r>
            <a:r>
              <a:rPr sz="1100" spc="-20" dirty="0">
                <a:latin typeface="LM Sans 10"/>
                <a:cs typeface="LM Sans 10"/>
              </a:rPr>
              <a:t> </a:t>
            </a:r>
            <a:r>
              <a:rPr sz="1100" dirty="0">
                <a:latin typeface="LM Sans 10"/>
                <a:cs typeface="LM Sans 10"/>
              </a:rPr>
              <a:t>who</a:t>
            </a:r>
            <a:r>
              <a:rPr sz="1100" spc="-15" dirty="0">
                <a:latin typeface="LM Sans 10"/>
                <a:cs typeface="LM Sans 10"/>
              </a:rPr>
              <a:t> </a:t>
            </a:r>
            <a:r>
              <a:rPr sz="1100" spc="-10" dirty="0">
                <a:latin typeface="LM Sans 10"/>
                <a:cs typeface="LM Sans 10"/>
              </a:rPr>
              <a:t>buy/click/visit/enjoy</a:t>
            </a:r>
            <a:r>
              <a:rPr sz="1100" spc="-5" dirty="0">
                <a:latin typeface="LM Sans 10"/>
                <a:cs typeface="LM Sans 10"/>
              </a:rPr>
              <a:t> </a:t>
            </a:r>
            <a:r>
              <a:rPr sz="1100" i="1" spc="110" dirty="0">
                <a:solidFill>
                  <a:srgbClr val="0168B4"/>
                </a:solidFill>
                <a:latin typeface="Georgia"/>
                <a:cs typeface="Georgia"/>
              </a:rPr>
              <a:t>X</a:t>
            </a:r>
            <a:r>
              <a:rPr sz="1100" i="1" spc="160" dirty="0">
                <a:solidFill>
                  <a:srgbClr val="0168B4"/>
                </a:solidFill>
                <a:latin typeface="Georgia"/>
                <a:cs typeface="Georgia"/>
              </a:rPr>
              <a:t> </a:t>
            </a:r>
            <a:r>
              <a:rPr sz="1100" dirty="0">
                <a:latin typeface="LM Sans 10"/>
                <a:cs typeface="LM Sans 10"/>
              </a:rPr>
              <a:t>are</a:t>
            </a:r>
            <a:r>
              <a:rPr sz="1100" spc="-15" dirty="0">
                <a:latin typeface="LM Sans 10"/>
                <a:cs typeface="LM Sans 10"/>
              </a:rPr>
              <a:t> </a:t>
            </a:r>
            <a:r>
              <a:rPr sz="1100" dirty="0">
                <a:latin typeface="LM Sans 10"/>
                <a:cs typeface="LM Sans 10"/>
              </a:rPr>
              <a:t>also</a:t>
            </a:r>
            <a:r>
              <a:rPr sz="1100" spc="-20" dirty="0">
                <a:latin typeface="LM Sans 10"/>
                <a:cs typeface="LM Sans 10"/>
              </a:rPr>
              <a:t> </a:t>
            </a:r>
            <a:r>
              <a:rPr sz="1100" dirty="0">
                <a:latin typeface="LM Sans 10"/>
                <a:cs typeface="LM Sans 10"/>
              </a:rPr>
              <a:t>likely</a:t>
            </a:r>
            <a:r>
              <a:rPr sz="1100" spc="-15" dirty="0">
                <a:latin typeface="LM Sans 10"/>
                <a:cs typeface="LM Sans 10"/>
              </a:rPr>
              <a:t> </a:t>
            </a:r>
            <a:r>
              <a:rPr sz="1100" dirty="0">
                <a:latin typeface="LM Sans 10"/>
                <a:cs typeface="LM Sans 10"/>
              </a:rPr>
              <a:t>to</a:t>
            </a:r>
            <a:r>
              <a:rPr sz="1100" spc="-15" dirty="0">
                <a:latin typeface="LM Sans 10"/>
                <a:cs typeface="LM Sans 10"/>
              </a:rPr>
              <a:t> </a:t>
            </a:r>
            <a:r>
              <a:rPr sz="1100" spc="-10" dirty="0">
                <a:latin typeface="LM Sans 10"/>
                <a:cs typeface="LM Sans 10"/>
              </a:rPr>
              <a:t>buy/click/visit/enjoy</a:t>
            </a:r>
            <a:r>
              <a:rPr sz="1100" spc="-5" dirty="0">
                <a:latin typeface="LM Sans 10"/>
                <a:cs typeface="LM Sans 10"/>
              </a:rPr>
              <a:t> </a:t>
            </a:r>
            <a:r>
              <a:rPr sz="1100" i="1" spc="-25" dirty="0">
                <a:solidFill>
                  <a:srgbClr val="0168B4"/>
                </a:solidFill>
                <a:latin typeface="Georgia"/>
                <a:cs typeface="Georgia"/>
              </a:rPr>
              <a:t>Y.</a:t>
            </a:r>
            <a:endParaRPr sz="1100" dirty="0">
              <a:latin typeface="Georgia"/>
              <a:cs typeface="Georgia"/>
            </a:endParaRPr>
          </a:p>
          <a:p>
            <a:pPr marL="182880" indent="-170180">
              <a:lnSpc>
                <a:spcPct val="100000"/>
              </a:lnSpc>
              <a:spcBef>
                <a:spcPts val="330"/>
              </a:spcBef>
              <a:buClr>
                <a:srgbClr val="DCB413"/>
              </a:buClr>
              <a:buFont typeface="Arial"/>
              <a:buChar char="■"/>
              <a:tabLst>
                <a:tab pos="182880" algn="l"/>
              </a:tabLst>
            </a:pPr>
            <a:r>
              <a:rPr sz="1100" dirty="0">
                <a:latin typeface="LM Sans 10"/>
                <a:cs typeface="LM Sans 10"/>
              </a:rPr>
              <a:t>A</a:t>
            </a:r>
            <a:r>
              <a:rPr sz="1100" spc="-25" dirty="0">
                <a:latin typeface="LM Sans 10"/>
                <a:cs typeface="LM Sans 10"/>
              </a:rPr>
              <a:t> </a:t>
            </a:r>
            <a:r>
              <a:rPr sz="1100" dirty="0">
                <a:latin typeface="LM Sans 10"/>
                <a:cs typeface="LM Sans 10"/>
              </a:rPr>
              <a:t>rule</a:t>
            </a:r>
            <a:r>
              <a:rPr sz="1100" spc="-20" dirty="0">
                <a:latin typeface="LM Sans 10"/>
                <a:cs typeface="LM Sans 10"/>
              </a:rPr>
              <a:t> </a:t>
            </a:r>
            <a:r>
              <a:rPr sz="1100" dirty="0">
                <a:latin typeface="LM Sans 10"/>
                <a:cs typeface="LM Sans 10"/>
              </a:rPr>
              <a:t>implies</a:t>
            </a:r>
            <a:r>
              <a:rPr sz="1100" spc="-25" dirty="0">
                <a:latin typeface="LM Sans 10"/>
                <a:cs typeface="LM Sans 10"/>
              </a:rPr>
              <a:t> </a:t>
            </a:r>
            <a:r>
              <a:rPr sz="1100" dirty="0">
                <a:latin typeface="LM Sans 10"/>
                <a:cs typeface="LM Sans 10"/>
              </a:rPr>
              <a:t>association,</a:t>
            </a:r>
            <a:r>
              <a:rPr sz="1100" spc="-20" dirty="0">
                <a:latin typeface="LM Sans 10"/>
                <a:cs typeface="LM Sans 10"/>
              </a:rPr>
              <a:t> </a:t>
            </a:r>
            <a:r>
              <a:rPr sz="1100" dirty="0">
                <a:latin typeface="LM Sans 10"/>
                <a:cs typeface="LM Sans 10"/>
              </a:rPr>
              <a:t>not</a:t>
            </a:r>
            <a:r>
              <a:rPr sz="1100" spc="-25" dirty="0">
                <a:latin typeface="LM Sans 10"/>
                <a:cs typeface="LM Sans 10"/>
              </a:rPr>
              <a:t> </a:t>
            </a:r>
            <a:r>
              <a:rPr sz="1100" spc="-10" dirty="0">
                <a:latin typeface="LM Sans 10"/>
                <a:cs typeface="LM Sans 10"/>
              </a:rPr>
              <a:t>necessarily</a:t>
            </a:r>
            <a:r>
              <a:rPr sz="1100" spc="-20" dirty="0">
                <a:latin typeface="LM Sans 10"/>
                <a:cs typeface="LM Sans 10"/>
              </a:rPr>
              <a:t> </a:t>
            </a:r>
            <a:r>
              <a:rPr sz="1100" spc="-10" dirty="0">
                <a:latin typeface="LM Sans 10"/>
                <a:cs typeface="LM Sans 10"/>
              </a:rPr>
              <a:t>causation.</a:t>
            </a:r>
            <a:endParaRPr sz="1100" dirty="0">
              <a:latin typeface="LM Sans 10"/>
              <a:cs typeface="LM Sans 10"/>
            </a:endParaRPr>
          </a:p>
        </p:txBody>
      </p:sp>
      <p:sp>
        <p:nvSpPr>
          <p:cNvPr id="29" name="object 29"/>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30" name="object 30"/>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3A1489-5A72-40D3-9800-3049AD699761}"/>
              </a:ext>
            </a:extLst>
          </p:cNvPr>
          <p:cNvSpPr txBox="1"/>
          <p:nvPr/>
        </p:nvSpPr>
        <p:spPr>
          <a:xfrm>
            <a:off x="215900" y="708025"/>
            <a:ext cx="5334000" cy="461665"/>
          </a:xfrm>
          <a:prstGeom prst="rect">
            <a:avLst/>
          </a:prstGeom>
          <a:noFill/>
        </p:spPr>
        <p:txBody>
          <a:bodyPr wrap="square">
            <a:spAutoFit/>
          </a:bodyPr>
          <a:lstStyle/>
          <a:p>
            <a:r>
              <a:rPr lang="en-US" sz="1200" b="1" dirty="0"/>
              <a:t>Support</a:t>
            </a:r>
            <a:r>
              <a:rPr lang="en-US" sz="1200" dirty="0"/>
              <a:t> measures how frequently an itemset (a group of items) appears in the dataset</a:t>
            </a:r>
          </a:p>
        </p:txBody>
      </p:sp>
      <p:sp>
        <p:nvSpPr>
          <p:cNvPr id="4" name="TextBox 3">
            <a:extLst>
              <a:ext uri="{FF2B5EF4-FFF2-40B4-BE49-F238E27FC236}">
                <a16:creationId xmlns:a16="http://schemas.microsoft.com/office/drawing/2014/main" id="{33F2F035-8855-4288-9013-50A710492E15}"/>
              </a:ext>
            </a:extLst>
          </p:cNvPr>
          <p:cNvSpPr txBox="1"/>
          <p:nvPr/>
        </p:nvSpPr>
        <p:spPr>
          <a:xfrm>
            <a:off x="215900" y="250825"/>
            <a:ext cx="5334000" cy="369332"/>
          </a:xfrm>
          <a:prstGeom prst="rect">
            <a:avLst/>
          </a:prstGeom>
          <a:noFill/>
        </p:spPr>
        <p:txBody>
          <a:bodyPr wrap="square">
            <a:spAutoFit/>
          </a:bodyPr>
          <a:lstStyle/>
          <a:p>
            <a:r>
              <a:rPr lang="en-US" dirty="0"/>
              <a:t>Support</a:t>
            </a:r>
          </a:p>
        </p:txBody>
      </p:sp>
      <p:sp>
        <p:nvSpPr>
          <p:cNvPr id="5" name="TextBox 4">
            <a:extLst>
              <a:ext uri="{FF2B5EF4-FFF2-40B4-BE49-F238E27FC236}">
                <a16:creationId xmlns:a16="http://schemas.microsoft.com/office/drawing/2014/main" id="{C546EAE9-A757-4BEE-933C-6D4EDAEBDE5D}"/>
              </a:ext>
            </a:extLst>
          </p:cNvPr>
          <p:cNvSpPr txBox="1"/>
          <p:nvPr/>
        </p:nvSpPr>
        <p:spPr>
          <a:xfrm>
            <a:off x="368300" y="1698625"/>
            <a:ext cx="5334000" cy="276999"/>
          </a:xfrm>
          <a:prstGeom prst="rect">
            <a:avLst/>
          </a:prstGeom>
          <a:noFill/>
        </p:spPr>
        <p:txBody>
          <a:bodyPr wrap="square">
            <a:spAutoFit/>
          </a:bodyPr>
          <a:lstStyle/>
          <a:p>
            <a:r>
              <a:rPr lang="en-US" sz="1200" dirty="0"/>
              <a:t>Percentage of A customer buys both Banana and Apple </a:t>
            </a:r>
          </a:p>
        </p:txBody>
      </p:sp>
      <p:pic>
        <p:nvPicPr>
          <p:cNvPr id="6" name="Picture 5">
            <a:extLst>
              <a:ext uri="{FF2B5EF4-FFF2-40B4-BE49-F238E27FC236}">
                <a16:creationId xmlns:a16="http://schemas.microsoft.com/office/drawing/2014/main" id="{D853B5CA-932B-4110-B03F-567140D2B49B}"/>
              </a:ext>
            </a:extLst>
          </p:cNvPr>
          <p:cNvPicPr>
            <a:picLocks noChangeAspect="1"/>
          </p:cNvPicPr>
          <p:nvPr/>
        </p:nvPicPr>
        <p:blipFill rotWithShape="1">
          <a:blip r:embed="rId2"/>
          <a:srcRect b="70208"/>
          <a:stretch/>
        </p:blipFill>
        <p:spPr>
          <a:xfrm>
            <a:off x="596900" y="2171301"/>
            <a:ext cx="3881955" cy="666515"/>
          </a:xfrm>
          <a:prstGeom prst="rect">
            <a:avLst/>
          </a:prstGeom>
        </p:spPr>
      </p:pic>
    </p:spTree>
    <p:extLst>
      <p:ext uri="{BB962C8B-B14F-4D97-AF65-F5344CB8AC3E}">
        <p14:creationId xmlns:p14="http://schemas.microsoft.com/office/powerpoint/2010/main" val="1545966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3A1489-5A72-40D3-9800-3049AD699761}"/>
              </a:ext>
            </a:extLst>
          </p:cNvPr>
          <p:cNvSpPr txBox="1"/>
          <p:nvPr/>
        </p:nvSpPr>
        <p:spPr>
          <a:xfrm>
            <a:off x="215900" y="708025"/>
            <a:ext cx="5334000" cy="461665"/>
          </a:xfrm>
          <a:prstGeom prst="rect">
            <a:avLst/>
          </a:prstGeom>
          <a:noFill/>
        </p:spPr>
        <p:txBody>
          <a:bodyPr wrap="square">
            <a:spAutoFit/>
          </a:bodyPr>
          <a:lstStyle/>
          <a:p>
            <a:r>
              <a:rPr lang="en-US" sz="1200" b="1" dirty="0"/>
              <a:t>Confidence</a:t>
            </a:r>
            <a:r>
              <a:rPr lang="en-US" sz="1200" dirty="0"/>
              <a:t> measures the likelihood of seeing item B in a transaction, given that item Ais already present.</a:t>
            </a:r>
          </a:p>
        </p:txBody>
      </p:sp>
      <p:sp>
        <p:nvSpPr>
          <p:cNvPr id="4" name="TextBox 3">
            <a:extLst>
              <a:ext uri="{FF2B5EF4-FFF2-40B4-BE49-F238E27FC236}">
                <a16:creationId xmlns:a16="http://schemas.microsoft.com/office/drawing/2014/main" id="{33F2F035-8855-4288-9013-50A710492E15}"/>
              </a:ext>
            </a:extLst>
          </p:cNvPr>
          <p:cNvSpPr txBox="1"/>
          <p:nvPr/>
        </p:nvSpPr>
        <p:spPr>
          <a:xfrm>
            <a:off x="215900" y="250825"/>
            <a:ext cx="5334000" cy="369332"/>
          </a:xfrm>
          <a:prstGeom prst="rect">
            <a:avLst/>
          </a:prstGeom>
          <a:noFill/>
        </p:spPr>
        <p:txBody>
          <a:bodyPr wrap="square">
            <a:spAutoFit/>
          </a:bodyPr>
          <a:lstStyle/>
          <a:p>
            <a:r>
              <a:rPr lang="en-US" dirty="0"/>
              <a:t>Confidence</a:t>
            </a:r>
          </a:p>
        </p:txBody>
      </p:sp>
      <p:sp>
        <p:nvSpPr>
          <p:cNvPr id="5" name="TextBox 4">
            <a:extLst>
              <a:ext uri="{FF2B5EF4-FFF2-40B4-BE49-F238E27FC236}">
                <a16:creationId xmlns:a16="http://schemas.microsoft.com/office/drawing/2014/main" id="{C546EAE9-A757-4BEE-933C-6D4EDAEBDE5D}"/>
              </a:ext>
            </a:extLst>
          </p:cNvPr>
          <p:cNvSpPr txBox="1"/>
          <p:nvPr/>
        </p:nvSpPr>
        <p:spPr>
          <a:xfrm>
            <a:off x="233218" y="1393825"/>
            <a:ext cx="5334000" cy="276999"/>
          </a:xfrm>
          <a:prstGeom prst="rect">
            <a:avLst/>
          </a:prstGeom>
          <a:noFill/>
        </p:spPr>
        <p:txBody>
          <a:bodyPr wrap="square">
            <a:spAutoFit/>
          </a:bodyPr>
          <a:lstStyle/>
          <a:p>
            <a:r>
              <a:rPr lang="en-US" sz="1200" dirty="0"/>
              <a:t>What is the probability of a customer to buy a banana after buying an apple </a:t>
            </a:r>
          </a:p>
        </p:txBody>
      </p:sp>
      <p:pic>
        <p:nvPicPr>
          <p:cNvPr id="6" name="Picture 5">
            <a:extLst>
              <a:ext uri="{FF2B5EF4-FFF2-40B4-BE49-F238E27FC236}">
                <a16:creationId xmlns:a16="http://schemas.microsoft.com/office/drawing/2014/main" id="{907B8579-D023-4520-BA5B-E9E920C2031E}"/>
              </a:ext>
            </a:extLst>
          </p:cNvPr>
          <p:cNvPicPr>
            <a:picLocks noChangeAspect="1"/>
          </p:cNvPicPr>
          <p:nvPr/>
        </p:nvPicPr>
        <p:blipFill rotWithShape="1">
          <a:blip r:embed="rId2"/>
          <a:srcRect t="29792" b="25930"/>
          <a:stretch/>
        </p:blipFill>
        <p:spPr>
          <a:xfrm>
            <a:off x="596900" y="1851025"/>
            <a:ext cx="3881955" cy="990600"/>
          </a:xfrm>
          <a:prstGeom prst="rect">
            <a:avLst/>
          </a:prstGeom>
        </p:spPr>
      </p:pic>
    </p:spTree>
    <p:extLst>
      <p:ext uri="{BB962C8B-B14F-4D97-AF65-F5344CB8AC3E}">
        <p14:creationId xmlns:p14="http://schemas.microsoft.com/office/powerpoint/2010/main" val="1927542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3A1489-5A72-40D3-9800-3049AD699761}"/>
              </a:ext>
            </a:extLst>
          </p:cNvPr>
          <p:cNvSpPr txBox="1"/>
          <p:nvPr/>
        </p:nvSpPr>
        <p:spPr>
          <a:xfrm>
            <a:off x="215900" y="708025"/>
            <a:ext cx="5334000" cy="461665"/>
          </a:xfrm>
          <a:prstGeom prst="rect">
            <a:avLst/>
          </a:prstGeom>
          <a:noFill/>
        </p:spPr>
        <p:txBody>
          <a:bodyPr wrap="square">
            <a:spAutoFit/>
          </a:bodyPr>
          <a:lstStyle/>
          <a:p>
            <a:r>
              <a:rPr lang="en-US" sz="1200" b="1" dirty="0"/>
              <a:t>Lift</a:t>
            </a:r>
            <a:r>
              <a:rPr lang="en-US" sz="1200" dirty="0"/>
              <a:t> measures how much more likely item B is purchased when item A is purchased, compared to if B is purchased independently of A</a:t>
            </a:r>
          </a:p>
        </p:txBody>
      </p:sp>
      <p:sp>
        <p:nvSpPr>
          <p:cNvPr id="4" name="TextBox 3">
            <a:extLst>
              <a:ext uri="{FF2B5EF4-FFF2-40B4-BE49-F238E27FC236}">
                <a16:creationId xmlns:a16="http://schemas.microsoft.com/office/drawing/2014/main" id="{33F2F035-8855-4288-9013-50A710492E15}"/>
              </a:ext>
            </a:extLst>
          </p:cNvPr>
          <p:cNvSpPr txBox="1"/>
          <p:nvPr/>
        </p:nvSpPr>
        <p:spPr>
          <a:xfrm>
            <a:off x="215900" y="250825"/>
            <a:ext cx="5334000" cy="369332"/>
          </a:xfrm>
          <a:prstGeom prst="rect">
            <a:avLst/>
          </a:prstGeom>
          <a:noFill/>
        </p:spPr>
        <p:txBody>
          <a:bodyPr wrap="square">
            <a:spAutoFit/>
          </a:bodyPr>
          <a:lstStyle/>
          <a:p>
            <a:r>
              <a:rPr lang="en-US" dirty="0"/>
              <a:t>Lift</a:t>
            </a:r>
          </a:p>
        </p:txBody>
      </p:sp>
      <p:pic>
        <p:nvPicPr>
          <p:cNvPr id="6" name="Picture 5">
            <a:extLst>
              <a:ext uri="{FF2B5EF4-FFF2-40B4-BE49-F238E27FC236}">
                <a16:creationId xmlns:a16="http://schemas.microsoft.com/office/drawing/2014/main" id="{C8E5AAFB-04F4-4297-87B5-217BC690E3BE}"/>
              </a:ext>
            </a:extLst>
          </p:cNvPr>
          <p:cNvPicPr>
            <a:picLocks noChangeAspect="1"/>
          </p:cNvPicPr>
          <p:nvPr/>
        </p:nvPicPr>
        <p:blipFill rotWithShape="1">
          <a:blip r:embed="rId2"/>
          <a:srcRect t="70664"/>
          <a:stretch/>
        </p:blipFill>
        <p:spPr>
          <a:xfrm>
            <a:off x="901700" y="1546225"/>
            <a:ext cx="3881955" cy="656326"/>
          </a:xfrm>
          <a:prstGeom prst="rect">
            <a:avLst/>
          </a:prstGeom>
        </p:spPr>
      </p:pic>
    </p:spTree>
    <p:extLst>
      <p:ext uri="{BB962C8B-B14F-4D97-AF65-F5344CB8AC3E}">
        <p14:creationId xmlns:p14="http://schemas.microsoft.com/office/powerpoint/2010/main" val="995489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3" name="object 13"/>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a:t>
            </a:r>
            <a:r>
              <a:rPr sz="600" spc="-20" dirty="0">
                <a:solidFill>
                  <a:srgbClr val="F2E4AC"/>
                </a:solidFill>
                <a:latin typeface="LM Sans 8"/>
                <a:cs typeface="LM Sans 8"/>
                <a:hlinkClick r:id="rId3" action="ppaction://hlinksldjump"/>
              </a:rPr>
              <a:t>Rule</a:t>
            </a:r>
            <a:endParaRPr sz="600">
              <a:latin typeface="LM Sans 8"/>
              <a:cs typeface="LM Sans 8"/>
            </a:endParaRPr>
          </a:p>
        </p:txBody>
      </p:sp>
      <p:grpSp>
        <p:nvGrpSpPr>
          <p:cNvPr id="14" name="object 14"/>
          <p:cNvGrpSpPr/>
          <p:nvPr/>
        </p:nvGrpSpPr>
        <p:grpSpPr>
          <a:xfrm>
            <a:off x="3450247" y="140134"/>
            <a:ext cx="192405" cy="41275"/>
            <a:chOff x="3450247" y="140134"/>
            <a:chExt cx="192405" cy="41275"/>
          </a:xfrm>
        </p:grpSpPr>
        <p:sp>
          <p:nvSpPr>
            <p:cNvPr id="15" name="object 15"/>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553574"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4" action="ppaction://hlinksldjump"/>
              </a:rPr>
              <a:t>Association</a:t>
            </a:r>
            <a:r>
              <a:rPr sz="600" spc="-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150685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Association</a:t>
            </a:r>
            <a:r>
              <a:rPr sz="1200" b="1" spc="-50" dirty="0">
                <a:solidFill>
                  <a:srgbClr val="0168B4"/>
                </a:solidFill>
                <a:latin typeface="LM Sans 10"/>
                <a:cs typeface="LM Sans 10"/>
              </a:rPr>
              <a:t> </a:t>
            </a:r>
            <a:r>
              <a:rPr sz="1200" b="1" spc="-10" dirty="0">
                <a:solidFill>
                  <a:srgbClr val="0168B4"/>
                </a:solidFill>
                <a:latin typeface="LM Sans 10"/>
                <a:cs typeface="LM Sans 10"/>
              </a:rPr>
              <a:t>measures</a:t>
            </a:r>
            <a:endParaRPr sz="1200">
              <a:latin typeface="LM Sans 10"/>
              <a:cs typeface="LM Sans 10"/>
            </a:endParaRPr>
          </a:p>
        </p:txBody>
      </p:sp>
      <p:sp>
        <p:nvSpPr>
          <p:cNvPr id="41" name="object 41"/>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2" name="object 42"/>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43" name="object 43"/>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45" name="Picture 44">
            <a:extLst>
              <a:ext uri="{FF2B5EF4-FFF2-40B4-BE49-F238E27FC236}">
                <a16:creationId xmlns:a16="http://schemas.microsoft.com/office/drawing/2014/main" id="{081425E1-9C59-47AB-B5B3-543E7F2BFF63}"/>
              </a:ext>
            </a:extLst>
          </p:cNvPr>
          <p:cNvPicPr>
            <a:picLocks noChangeAspect="1"/>
          </p:cNvPicPr>
          <p:nvPr/>
        </p:nvPicPr>
        <p:blipFill>
          <a:blip r:embed="rId7"/>
          <a:stretch>
            <a:fillRect/>
          </a:stretch>
        </p:blipFill>
        <p:spPr>
          <a:xfrm>
            <a:off x="68745" y="727310"/>
            <a:ext cx="3881955" cy="2237241"/>
          </a:xfrm>
          <a:prstGeom prst="rect">
            <a:avLst/>
          </a:prstGeom>
        </p:spPr>
      </p:pic>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3" name="object 13"/>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a:t>
            </a:r>
            <a:r>
              <a:rPr sz="600" spc="-20" dirty="0">
                <a:solidFill>
                  <a:srgbClr val="F2E4AC"/>
                </a:solidFill>
                <a:latin typeface="LM Sans 8"/>
                <a:cs typeface="LM Sans 8"/>
                <a:hlinkClick r:id="rId3" action="ppaction://hlinksldjump"/>
              </a:rPr>
              <a:t>Rule</a:t>
            </a:r>
            <a:endParaRPr sz="600">
              <a:latin typeface="LM Sans 8"/>
              <a:cs typeface="LM Sans 8"/>
            </a:endParaRPr>
          </a:p>
        </p:txBody>
      </p:sp>
      <p:grpSp>
        <p:nvGrpSpPr>
          <p:cNvPr id="14" name="object 14"/>
          <p:cNvGrpSpPr/>
          <p:nvPr/>
        </p:nvGrpSpPr>
        <p:grpSpPr>
          <a:xfrm>
            <a:off x="3450247" y="140134"/>
            <a:ext cx="192405" cy="41275"/>
            <a:chOff x="3450247" y="140134"/>
            <a:chExt cx="192405" cy="41275"/>
          </a:xfrm>
        </p:grpSpPr>
        <p:sp>
          <p:nvSpPr>
            <p:cNvPr id="15" name="object 15"/>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3603980"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4" action="ppaction://hlinksldjump"/>
              </a:rPr>
              <a:t>Association</a:t>
            </a:r>
            <a:r>
              <a:rPr sz="600" spc="-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611505" cy="20764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Example</a:t>
            </a:r>
            <a:endParaRPr sz="1200">
              <a:latin typeface="LM Sans 10"/>
              <a:cs typeface="LM Sans 10"/>
            </a:endParaRPr>
          </a:p>
        </p:txBody>
      </p:sp>
      <p:graphicFrame>
        <p:nvGraphicFramePr>
          <p:cNvPr id="28" name="object 28"/>
          <p:cNvGraphicFramePr>
            <a:graphicFrameLocks noGrp="1"/>
          </p:cNvGraphicFramePr>
          <p:nvPr/>
        </p:nvGraphicFramePr>
        <p:xfrm>
          <a:off x="1644789" y="641883"/>
          <a:ext cx="2465705" cy="1210945"/>
        </p:xfrm>
        <a:graphic>
          <a:graphicData uri="http://schemas.openxmlformats.org/drawingml/2006/table">
            <a:tbl>
              <a:tblPr firstRow="1" bandRow="1">
                <a:tableStyleId>{2D5ABB26-0587-4C30-8999-92F81FD0307C}</a:tableStyleId>
              </a:tblPr>
              <a:tblGrid>
                <a:gridCol w="825500">
                  <a:extLst>
                    <a:ext uri="{9D8B030D-6E8A-4147-A177-3AD203B41FA5}">
                      <a16:colId xmlns:a16="http://schemas.microsoft.com/office/drawing/2014/main" val="20000"/>
                    </a:ext>
                  </a:extLst>
                </a:gridCol>
                <a:gridCol w="1640205">
                  <a:extLst>
                    <a:ext uri="{9D8B030D-6E8A-4147-A177-3AD203B41FA5}">
                      <a16:colId xmlns:a16="http://schemas.microsoft.com/office/drawing/2014/main" val="20001"/>
                    </a:ext>
                  </a:extLst>
                </a:gridCol>
              </a:tblGrid>
              <a:tr h="176530">
                <a:tc>
                  <a:txBody>
                    <a:bodyPr/>
                    <a:lstStyle/>
                    <a:p>
                      <a:pPr algn="ctr">
                        <a:lnSpc>
                          <a:spcPts val="1190"/>
                        </a:lnSpc>
                      </a:pPr>
                      <a:r>
                        <a:rPr sz="1100" spc="-10" dirty="0">
                          <a:latin typeface="LM Sans 10"/>
                          <a:cs typeface="LM Sans 10"/>
                        </a:rPr>
                        <a:t>Transaction</a:t>
                      </a:r>
                      <a:endParaRPr sz="1100">
                        <a:latin typeface="LM Sans 10"/>
                        <a:cs typeface="LM Sans 1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90"/>
                        </a:lnSpc>
                      </a:pPr>
                      <a:r>
                        <a:rPr sz="1100" dirty="0">
                          <a:latin typeface="LM Sans 10"/>
                          <a:cs typeface="LM Sans 10"/>
                        </a:rPr>
                        <a:t>Items</a:t>
                      </a:r>
                      <a:r>
                        <a:rPr sz="1100" spc="-25" dirty="0">
                          <a:latin typeface="LM Sans 10"/>
                          <a:cs typeface="LM Sans 10"/>
                        </a:rPr>
                        <a:t> </a:t>
                      </a:r>
                      <a:r>
                        <a:rPr sz="1100" dirty="0">
                          <a:latin typeface="LM Sans 10"/>
                          <a:cs typeface="LM Sans 10"/>
                        </a:rPr>
                        <a:t>in</a:t>
                      </a:r>
                      <a:r>
                        <a:rPr sz="1100" spc="-20" dirty="0">
                          <a:latin typeface="LM Sans 10"/>
                          <a:cs typeface="LM Sans 10"/>
                        </a:rPr>
                        <a:t> </a:t>
                      </a:r>
                      <a:r>
                        <a:rPr sz="1100" spc="-10" dirty="0">
                          <a:latin typeface="LM Sans 10"/>
                          <a:cs typeface="LM Sans 10"/>
                        </a:rPr>
                        <a:t>Baskets</a:t>
                      </a:r>
                      <a:endParaRPr sz="1100">
                        <a:latin typeface="LM Sans 10"/>
                        <a:cs typeface="LM Sans 1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73355">
                <a:tc>
                  <a:txBody>
                    <a:bodyPr/>
                    <a:lstStyle/>
                    <a:p>
                      <a:pPr algn="ctr">
                        <a:lnSpc>
                          <a:spcPts val="1190"/>
                        </a:lnSpc>
                      </a:pPr>
                      <a:r>
                        <a:rPr sz="1100" spc="-50" dirty="0">
                          <a:latin typeface="LM Sans 10"/>
                          <a:cs typeface="LM Sans 10"/>
                        </a:rPr>
                        <a:t>1</a:t>
                      </a:r>
                      <a:endParaRPr sz="1100">
                        <a:latin typeface="LM Sans 10"/>
                        <a:cs typeface="LM Sans 1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1190"/>
                        </a:lnSpc>
                      </a:pPr>
                      <a:r>
                        <a:rPr sz="1100" dirty="0">
                          <a:latin typeface="LM Sans 10"/>
                          <a:cs typeface="LM Sans 10"/>
                        </a:rPr>
                        <a:t>Milk,</a:t>
                      </a:r>
                      <a:r>
                        <a:rPr sz="1100" spc="-40" dirty="0">
                          <a:latin typeface="LM Sans 10"/>
                          <a:cs typeface="LM Sans 10"/>
                        </a:rPr>
                        <a:t> </a:t>
                      </a:r>
                      <a:r>
                        <a:rPr sz="1100" dirty="0">
                          <a:latin typeface="LM Sans 10"/>
                          <a:cs typeface="LM Sans 10"/>
                        </a:rPr>
                        <a:t>Bananas,</a:t>
                      </a:r>
                      <a:r>
                        <a:rPr sz="1100" spc="-35" dirty="0">
                          <a:latin typeface="LM Sans 10"/>
                          <a:cs typeface="LM Sans 10"/>
                        </a:rPr>
                        <a:t> </a:t>
                      </a:r>
                      <a:r>
                        <a:rPr sz="1100" spc="-10" dirty="0">
                          <a:latin typeface="LM Sans 10"/>
                          <a:cs typeface="LM Sans 10"/>
                        </a:rPr>
                        <a:t>Chocolate</a:t>
                      </a:r>
                      <a:endParaRPr sz="1100" dirty="0">
                        <a:latin typeface="LM Sans 10"/>
                        <a:cs typeface="LM Sans 1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171450">
                <a:tc>
                  <a:txBody>
                    <a:bodyPr/>
                    <a:lstStyle/>
                    <a:p>
                      <a:pPr algn="ctr">
                        <a:lnSpc>
                          <a:spcPts val="1175"/>
                        </a:lnSpc>
                      </a:pPr>
                      <a:r>
                        <a:rPr sz="1100" spc="-50" dirty="0">
                          <a:latin typeface="LM Sans 10"/>
                          <a:cs typeface="LM Sans 10"/>
                        </a:rPr>
                        <a:t>2</a:t>
                      </a:r>
                      <a:endParaRPr sz="1100">
                        <a:latin typeface="LM Sans 10"/>
                        <a:cs typeface="LM Sans 10"/>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1175"/>
                        </a:lnSpc>
                      </a:pPr>
                      <a:r>
                        <a:rPr sz="1100" dirty="0">
                          <a:latin typeface="LM Sans 10"/>
                          <a:cs typeface="LM Sans 10"/>
                        </a:rPr>
                        <a:t>Milk,</a:t>
                      </a:r>
                      <a:r>
                        <a:rPr sz="1100" spc="-30" dirty="0">
                          <a:latin typeface="LM Sans 10"/>
                          <a:cs typeface="LM Sans 10"/>
                        </a:rPr>
                        <a:t> </a:t>
                      </a:r>
                      <a:r>
                        <a:rPr sz="1100" spc="-10" dirty="0">
                          <a:latin typeface="LM Sans 10"/>
                          <a:cs typeface="LM Sans 10"/>
                        </a:rPr>
                        <a:t>Chocolate</a:t>
                      </a:r>
                      <a:endParaRPr sz="1100">
                        <a:latin typeface="LM Sans 10"/>
                        <a:cs typeface="LM Sans 10"/>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171450">
                <a:tc>
                  <a:txBody>
                    <a:bodyPr/>
                    <a:lstStyle/>
                    <a:p>
                      <a:pPr algn="ctr">
                        <a:lnSpc>
                          <a:spcPts val="1175"/>
                        </a:lnSpc>
                      </a:pPr>
                      <a:r>
                        <a:rPr sz="1100" spc="-50" dirty="0">
                          <a:latin typeface="LM Sans 10"/>
                          <a:cs typeface="LM Sans 10"/>
                        </a:rPr>
                        <a:t>3</a:t>
                      </a:r>
                      <a:endParaRPr sz="1100">
                        <a:latin typeface="LM Sans 10"/>
                        <a:cs typeface="LM Sans 10"/>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1175"/>
                        </a:lnSpc>
                      </a:pPr>
                      <a:r>
                        <a:rPr sz="1100" dirty="0">
                          <a:latin typeface="LM Sans 10"/>
                          <a:cs typeface="LM Sans 10"/>
                        </a:rPr>
                        <a:t>Milk,</a:t>
                      </a:r>
                      <a:r>
                        <a:rPr sz="1100" spc="-30" dirty="0">
                          <a:latin typeface="LM Sans 10"/>
                          <a:cs typeface="LM Sans 10"/>
                        </a:rPr>
                        <a:t> </a:t>
                      </a:r>
                      <a:r>
                        <a:rPr sz="1100" spc="-10" dirty="0">
                          <a:latin typeface="LM Sans 10"/>
                          <a:cs typeface="LM Sans 10"/>
                        </a:rPr>
                        <a:t>Bananas</a:t>
                      </a:r>
                      <a:endParaRPr sz="1100" dirty="0">
                        <a:latin typeface="LM Sans 10"/>
                        <a:cs typeface="LM Sans 10"/>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3"/>
                  </a:ext>
                </a:extLst>
              </a:tr>
              <a:tr h="171450">
                <a:tc>
                  <a:txBody>
                    <a:bodyPr/>
                    <a:lstStyle/>
                    <a:p>
                      <a:pPr algn="ctr">
                        <a:lnSpc>
                          <a:spcPts val="1175"/>
                        </a:lnSpc>
                      </a:pPr>
                      <a:r>
                        <a:rPr sz="1100" spc="-50" dirty="0">
                          <a:latin typeface="LM Sans 10"/>
                          <a:cs typeface="LM Sans 10"/>
                        </a:rPr>
                        <a:t>4</a:t>
                      </a:r>
                      <a:endParaRPr sz="1100">
                        <a:latin typeface="LM Sans 10"/>
                        <a:cs typeface="LM Sans 10"/>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1175"/>
                        </a:lnSpc>
                      </a:pPr>
                      <a:r>
                        <a:rPr sz="1100" spc="-10" dirty="0">
                          <a:latin typeface="LM Sans 10"/>
                          <a:cs typeface="LM Sans 10"/>
                        </a:rPr>
                        <a:t>Chocolate</a:t>
                      </a:r>
                      <a:endParaRPr sz="1100">
                        <a:latin typeface="LM Sans 10"/>
                        <a:cs typeface="LM Sans 10"/>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4"/>
                  </a:ext>
                </a:extLst>
              </a:tr>
              <a:tr h="171450">
                <a:tc>
                  <a:txBody>
                    <a:bodyPr/>
                    <a:lstStyle/>
                    <a:p>
                      <a:pPr algn="ctr">
                        <a:lnSpc>
                          <a:spcPts val="1175"/>
                        </a:lnSpc>
                      </a:pPr>
                      <a:r>
                        <a:rPr sz="1100" spc="-50" dirty="0">
                          <a:latin typeface="LM Sans 10"/>
                          <a:cs typeface="LM Sans 10"/>
                        </a:rPr>
                        <a:t>5</a:t>
                      </a:r>
                      <a:endParaRPr sz="1100">
                        <a:latin typeface="LM Sans 10"/>
                        <a:cs typeface="LM Sans 10"/>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1175"/>
                        </a:lnSpc>
                      </a:pPr>
                      <a:r>
                        <a:rPr sz="1100" spc="-10" dirty="0">
                          <a:latin typeface="LM Sans 10"/>
                          <a:cs typeface="LM Sans 10"/>
                        </a:rPr>
                        <a:t>Chocolate</a:t>
                      </a:r>
                      <a:endParaRPr sz="1100">
                        <a:latin typeface="LM Sans 10"/>
                        <a:cs typeface="LM Sans 10"/>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5"/>
                  </a:ext>
                </a:extLst>
              </a:tr>
              <a:tr h="175260">
                <a:tc>
                  <a:txBody>
                    <a:bodyPr/>
                    <a:lstStyle/>
                    <a:p>
                      <a:pPr algn="ctr">
                        <a:lnSpc>
                          <a:spcPts val="1175"/>
                        </a:lnSpc>
                      </a:pPr>
                      <a:r>
                        <a:rPr sz="1100" spc="-50" dirty="0">
                          <a:latin typeface="LM Sans 10"/>
                          <a:cs typeface="LM Sans 10"/>
                        </a:rPr>
                        <a:t>6</a:t>
                      </a:r>
                      <a:endParaRPr sz="1100" dirty="0">
                        <a:latin typeface="LM Sans 10"/>
                        <a:cs typeface="LM Sans 10"/>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1175"/>
                        </a:lnSpc>
                      </a:pPr>
                      <a:r>
                        <a:rPr sz="1100" dirty="0">
                          <a:latin typeface="LM Sans 10"/>
                          <a:cs typeface="LM Sans 10"/>
                        </a:rPr>
                        <a:t>Milk,</a:t>
                      </a:r>
                      <a:r>
                        <a:rPr sz="1100" spc="-30" dirty="0">
                          <a:latin typeface="LM Sans 10"/>
                          <a:cs typeface="LM Sans 10"/>
                        </a:rPr>
                        <a:t> </a:t>
                      </a:r>
                      <a:r>
                        <a:rPr sz="1100" spc="-10" dirty="0">
                          <a:latin typeface="LM Sans 10"/>
                          <a:cs typeface="LM Sans 10"/>
                        </a:rPr>
                        <a:t>Chocolate</a:t>
                      </a:r>
                      <a:endParaRPr sz="1100" dirty="0">
                        <a:latin typeface="LM Sans 10"/>
                        <a:cs typeface="LM Sans 10"/>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6"/>
                  </a:ext>
                </a:extLst>
              </a:tr>
            </a:tbl>
          </a:graphicData>
        </a:graphic>
      </p:graphicFrame>
      <p:sp>
        <p:nvSpPr>
          <p:cNvPr id="29" name="object 29"/>
          <p:cNvSpPr txBox="1"/>
          <p:nvPr/>
        </p:nvSpPr>
        <p:spPr>
          <a:xfrm>
            <a:off x="347294" y="1800717"/>
            <a:ext cx="4079240" cy="1126490"/>
          </a:xfrm>
          <a:prstGeom prst="rect">
            <a:avLst/>
          </a:prstGeom>
        </p:spPr>
        <p:txBody>
          <a:bodyPr vert="horz" wrap="square" lIns="0" tIns="80645" rIns="0" bIns="0" rtlCol="0">
            <a:spAutoFit/>
          </a:bodyPr>
          <a:lstStyle/>
          <a:p>
            <a:pPr marL="12700">
              <a:lnSpc>
                <a:spcPct val="100000"/>
              </a:lnSpc>
              <a:spcBef>
                <a:spcPts val="635"/>
              </a:spcBef>
            </a:pPr>
            <a:r>
              <a:rPr sz="1100" b="1" spc="-10" dirty="0">
                <a:solidFill>
                  <a:srgbClr val="0168B4"/>
                </a:solidFill>
                <a:latin typeface="LM Sans 10"/>
                <a:cs typeface="LM Sans 10"/>
              </a:rPr>
              <a:t>Solution</a:t>
            </a:r>
            <a:r>
              <a:rPr sz="1100" spc="-10" dirty="0">
                <a:latin typeface="LM Sans 10"/>
                <a:cs typeface="LM Sans 10"/>
              </a:rPr>
              <a:t>:</a:t>
            </a:r>
            <a:endParaRPr sz="1100" dirty="0">
              <a:latin typeface="LM Sans 10"/>
              <a:cs typeface="LM Sans 10"/>
            </a:endParaRPr>
          </a:p>
          <a:p>
            <a:pPr marL="998855" marR="5080" indent="86360" algn="r">
              <a:lnSpc>
                <a:spcPct val="125299"/>
              </a:lnSpc>
              <a:spcBef>
                <a:spcPts val="200"/>
              </a:spcBef>
            </a:pPr>
            <a:r>
              <a:rPr sz="1100" dirty="0">
                <a:latin typeface="LM Sans 10"/>
                <a:cs typeface="LM Sans 10"/>
              </a:rPr>
              <a:t>Milk</a:t>
            </a:r>
            <a:r>
              <a:rPr sz="1100" spc="-60" dirty="0">
                <a:latin typeface="LM Sans 10"/>
                <a:cs typeface="LM Sans 10"/>
              </a:rPr>
              <a:t> </a:t>
            </a:r>
            <a:r>
              <a:rPr sz="1100" spc="-95" dirty="0">
                <a:solidFill>
                  <a:srgbClr val="0168B4"/>
                </a:solidFill>
                <a:latin typeface="Arial"/>
                <a:cs typeface="Arial"/>
              </a:rPr>
              <a:t>→</a:t>
            </a:r>
            <a:r>
              <a:rPr sz="1100" spc="5" dirty="0">
                <a:solidFill>
                  <a:srgbClr val="0168B4"/>
                </a:solidFill>
                <a:latin typeface="Arial"/>
                <a:cs typeface="Arial"/>
              </a:rPr>
              <a:t> </a:t>
            </a:r>
            <a:r>
              <a:rPr sz="1100" spc="-10" dirty="0">
                <a:latin typeface="LM Sans 10"/>
                <a:cs typeface="LM Sans 10"/>
              </a:rPr>
              <a:t>Bananas</a:t>
            </a:r>
            <a:r>
              <a:rPr sz="1100" spc="-55" dirty="0">
                <a:latin typeface="LM Sans 10"/>
                <a:cs typeface="LM Sans 10"/>
              </a:rPr>
              <a:t> </a:t>
            </a:r>
            <a:r>
              <a:rPr sz="1100" spc="95" dirty="0">
                <a:solidFill>
                  <a:srgbClr val="0168B4"/>
                </a:solidFill>
                <a:latin typeface="TeX Gyre Adventor"/>
                <a:cs typeface="TeX Gyre Adventor"/>
              </a:rPr>
              <a:t>∶</a:t>
            </a:r>
            <a:r>
              <a:rPr sz="1100" spc="5" dirty="0">
                <a:solidFill>
                  <a:srgbClr val="0168B4"/>
                </a:solidFill>
                <a:latin typeface="TeX Gyre Adventor"/>
                <a:cs typeface="TeX Gyre Adventor"/>
              </a:rPr>
              <a:t> </a:t>
            </a:r>
            <a:r>
              <a:rPr sz="1100" spc="-10" dirty="0">
                <a:latin typeface="LM Sans 10"/>
                <a:cs typeface="LM Sans 10"/>
              </a:rPr>
              <a:t>Support</a:t>
            </a:r>
            <a:r>
              <a:rPr sz="1100" spc="-55" dirty="0">
                <a:latin typeface="LM Sans 10"/>
                <a:cs typeface="LM Sans 10"/>
              </a:rPr>
              <a:t> </a:t>
            </a:r>
            <a:r>
              <a:rPr sz="1100" dirty="0">
                <a:solidFill>
                  <a:srgbClr val="0168B4"/>
                </a:solidFill>
                <a:latin typeface="Asana Math"/>
                <a:cs typeface="Asana Math"/>
              </a:rPr>
              <a:t>=</a:t>
            </a:r>
            <a:r>
              <a:rPr sz="1100" spc="35" dirty="0">
                <a:solidFill>
                  <a:srgbClr val="0168B4"/>
                </a:solidFill>
                <a:latin typeface="Asana Math"/>
                <a:cs typeface="Asana Math"/>
              </a:rPr>
              <a:t> </a:t>
            </a:r>
            <a:r>
              <a:rPr sz="1100" spc="-10" dirty="0">
                <a:solidFill>
                  <a:srgbClr val="0168B4"/>
                </a:solidFill>
                <a:latin typeface="UKIJ Jelliy"/>
                <a:cs typeface="UKIJ Jelliy"/>
              </a:rPr>
              <a:t>2</a:t>
            </a:r>
            <a:r>
              <a:rPr sz="1100" spc="-10" dirty="0">
                <a:solidFill>
                  <a:srgbClr val="0168B4"/>
                </a:solidFill>
                <a:latin typeface="Noto Sans Mono CJK HK"/>
                <a:cs typeface="Noto Sans Mono CJK HK"/>
              </a:rPr>
              <a:t>/</a:t>
            </a:r>
            <a:r>
              <a:rPr sz="1100" spc="-10" dirty="0">
                <a:solidFill>
                  <a:srgbClr val="0168B4"/>
                </a:solidFill>
                <a:latin typeface="UKIJ Jelliy"/>
                <a:cs typeface="UKIJ Jelliy"/>
              </a:rPr>
              <a:t>6</a:t>
            </a:r>
            <a:r>
              <a:rPr sz="1100" i="1" spc="-10" dirty="0">
                <a:solidFill>
                  <a:srgbClr val="0168B4"/>
                </a:solidFill>
                <a:latin typeface="Georgia"/>
                <a:cs typeface="Georgia"/>
              </a:rPr>
              <a:t>,</a:t>
            </a:r>
            <a:r>
              <a:rPr sz="1100" i="1" spc="-80" dirty="0">
                <a:solidFill>
                  <a:srgbClr val="0168B4"/>
                </a:solidFill>
                <a:latin typeface="Georgia"/>
                <a:cs typeface="Georgia"/>
              </a:rPr>
              <a:t> </a:t>
            </a:r>
            <a:r>
              <a:rPr sz="1100" spc="-10" dirty="0">
                <a:latin typeface="LM Sans 10"/>
                <a:cs typeface="LM Sans 10"/>
              </a:rPr>
              <a:t>Confidence</a:t>
            </a:r>
            <a:r>
              <a:rPr sz="1100" spc="-55" dirty="0">
                <a:latin typeface="LM Sans 10"/>
                <a:cs typeface="LM Sans 10"/>
              </a:rPr>
              <a:t> </a:t>
            </a:r>
            <a:r>
              <a:rPr sz="1100" dirty="0">
                <a:solidFill>
                  <a:srgbClr val="0168B4"/>
                </a:solidFill>
                <a:latin typeface="Asana Math"/>
                <a:cs typeface="Asana Math"/>
              </a:rPr>
              <a:t>=</a:t>
            </a:r>
            <a:r>
              <a:rPr sz="1100" spc="35" dirty="0">
                <a:solidFill>
                  <a:srgbClr val="0168B4"/>
                </a:solidFill>
                <a:latin typeface="Asana Math"/>
                <a:cs typeface="Asana Math"/>
              </a:rPr>
              <a:t> </a:t>
            </a:r>
            <a:r>
              <a:rPr sz="1100" spc="-25" dirty="0">
                <a:solidFill>
                  <a:srgbClr val="0168B4"/>
                </a:solidFill>
                <a:latin typeface="UKIJ Jelliy"/>
                <a:cs typeface="UKIJ Jelliy"/>
              </a:rPr>
              <a:t>2</a:t>
            </a:r>
            <a:r>
              <a:rPr sz="1100" spc="-25" dirty="0">
                <a:solidFill>
                  <a:srgbClr val="0168B4"/>
                </a:solidFill>
                <a:latin typeface="Noto Sans Mono CJK HK"/>
                <a:cs typeface="Noto Sans Mono CJK HK"/>
              </a:rPr>
              <a:t>/</a:t>
            </a:r>
            <a:r>
              <a:rPr sz="1100" spc="-25" dirty="0">
                <a:solidFill>
                  <a:srgbClr val="0168B4"/>
                </a:solidFill>
                <a:latin typeface="UKIJ Jelliy"/>
                <a:cs typeface="UKIJ Jelliy"/>
              </a:rPr>
              <a:t>4 </a:t>
            </a:r>
            <a:r>
              <a:rPr sz="1100" spc="-10" dirty="0">
                <a:latin typeface="LM Sans 10"/>
                <a:cs typeface="LM Sans 10"/>
              </a:rPr>
              <a:t>Bananas</a:t>
            </a:r>
            <a:r>
              <a:rPr sz="1100" spc="-60" dirty="0">
                <a:latin typeface="LM Sans 10"/>
                <a:cs typeface="LM Sans 10"/>
              </a:rPr>
              <a:t> </a:t>
            </a:r>
            <a:r>
              <a:rPr sz="1100" spc="-95" dirty="0">
                <a:solidFill>
                  <a:srgbClr val="0168B4"/>
                </a:solidFill>
                <a:latin typeface="Arial"/>
                <a:cs typeface="Arial"/>
              </a:rPr>
              <a:t>→</a:t>
            </a:r>
            <a:r>
              <a:rPr sz="1100" spc="5" dirty="0">
                <a:solidFill>
                  <a:srgbClr val="0168B4"/>
                </a:solidFill>
                <a:latin typeface="Arial"/>
                <a:cs typeface="Arial"/>
              </a:rPr>
              <a:t> </a:t>
            </a:r>
            <a:r>
              <a:rPr sz="1100" dirty="0">
                <a:latin typeface="LM Sans 10"/>
                <a:cs typeface="LM Sans 10"/>
              </a:rPr>
              <a:t>Milk</a:t>
            </a:r>
            <a:r>
              <a:rPr sz="1100" spc="-55" dirty="0">
                <a:latin typeface="LM Sans 10"/>
                <a:cs typeface="LM Sans 10"/>
              </a:rPr>
              <a:t> </a:t>
            </a:r>
            <a:r>
              <a:rPr sz="1100" spc="95" dirty="0">
                <a:solidFill>
                  <a:srgbClr val="0168B4"/>
                </a:solidFill>
                <a:latin typeface="TeX Gyre Adventor"/>
                <a:cs typeface="TeX Gyre Adventor"/>
              </a:rPr>
              <a:t>∶</a:t>
            </a:r>
            <a:r>
              <a:rPr sz="1100" spc="5" dirty="0">
                <a:solidFill>
                  <a:srgbClr val="0168B4"/>
                </a:solidFill>
                <a:latin typeface="TeX Gyre Adventor"/>
                <a:cs typeface="TeX Gyre Adventor"/>
              </a:rPr>
              <a:t> </a:t>
            </a:r>
            <a:r>
              <a:rPr sz="1100" spc="-10" dirty="0">
                <a:latin typeface="LM Sans 10"/>
                <a:cs typeface="LM Sans 10"/>
              </a:rPr>
              <a:t>Support</a:t>
            </a:r>
            <a:r>
              <a:rPr sz="1100" spc="-55" dirty="0">
                <a:latin typeface="LM Sans 10"/>
                <a:cs typeface="LM Sans 10"/>
              </a:rPr>
              <a:t> </a:t>
            </a:r>
            <a:r>
              <a:rPr sz="1100" dirty="0">
                <a:solidFill>
                  <a:srgbClr val="0168B4"/>
                </a:solidFill>
                <a:latin typeface="Asana Math"/>
                <a:cs typeface="Asana Math"/>
              </a:rPr>
              <a:t>=</a:t>
            </a:r>
            <a:r>
              <a:rPr sz="1100" spc="35" dirty="0">
                <a:solidFill>
                  <a:srgbClr val="0168B4"/>
                </a:solidFill>
                <a:latin typeface="Asana Math"/>
                <a:cs typeface="Asana Math"/>
              </a:rPr>
              <a:t> </a:t>
            </a:r>
            <a:r>
              <a:rPr sz="1100" spc="-10" dirty="0">
                <a:solidFill>
                  <a:srgbClr val="0168B4"/>
                </a:solidFill>
                <a:latin typeface="UKIJ Jelliy"/>
                <a:cs typeface="UKIJ Jelliy"/>
              </a:rPr>
              <a:t>2</a:t>
            </a:r>
            <a:r>
              <a:rPr sz="1100" spc="-10" dirty="0">
                <a:solidFill>
                  <a:srgbClr val="0168B4"/>
                </a:solidFill>
                <a:latin typeface="Noto Sans Mono CJK HK"/>
                <a:cs typeface="Noto Sans Mono CJK HK"/>
              </a:rPr>
              <a:t>/</a:t>
            </a:r>
            <a:r>
              <a:rPr sz="1100" spc="-10" dirty="0">
                <a:solidFill>
                  <a:srgbClr val="0168B4"/>
                </a:solidFill>
                <a:latin typeface="UKIJ Jelliy"/>
                <a:cs typeface="UKIJ Jelliy"/>
              </a:rPr>
              <a:t>6</a:t>
            </a:r>
            <a:r>
              <a:rPr sz="1100" i="1" spc="-10" dirty="0">
                <a:solidFill>
                  <a:srgbClr val="0168B4"/>
                </a:solidFill>
                <a:latin typeface="Georgia"/>
                <a:cs typeface="Georgia"/>
              </a:rPr>
              <a:t>,</a:t>
            </a:r>
            <a:r>
              <a:rPr sz="1100" i="1" spc="-80" dirty="0">
                <a:solidFill>
                  <a:srgbClr val="0168B4"/>
                </a:solidFill>
                <a:latin typeface="Georgia"/>
                <a:cs typeface="Georgia"/>
              </a:rPr>
              <a:t> </a:t>
            </a:r>
            <a:r>
              <a:rPr sz="1100" spc="-10" dirty="0">
                <a:latin typeface="LM Sans 10"/>
                <a:cs typeface="LM Sans 10"/>
              </a:rPr>
              <a:t>Confidence</a:t>
            </a:r>
            <a:r>
              <a:rPr sz="1100" spc="-55" dirty="0">
                <a:latin typeface="LM Sans 10"/>
                <a:cs typeface="LM Sans 10"/>
              </a:rPr>
              <a:t> </a:t>
            </a:r>
            <a:r>
              <a:rPr sz="1100" dirty="0">
                <a:solidFill>
                  <a:srgbClr val="0168B4"/>
                </a:solidFill>
                <a:latin typeface="Asana Math"/>
                <a:cs typeface="Asana Math"/>
              </a:rPr>
              <a:t>=</a:t>
            </a:r>
            <a:r>
              <a:rPr sz="1100" spc="35" dirty="0">
                <a:solidFill>
                  <a:srgbClr val="0168B4"/>
                </a:solidFill>
                <a:latin typeface="Asana Math"/>
                <a:cs typeface="Asana Math"/>
              </a:rPr>
              <a:t> </a:t>
            </a:r>
            <a:r>
              <a:rPr sz="1100" spc="-25" dirty="0">
                <a:solidFill>
                  <a:srgbClr val="0168B4"/>
                </a:solidFill>
                <a:latin typeface="UKIJ Jelliy"/>
                <a:cs typeface="UKIJ Jelliy"/>
              </a:rPr>
              <a:t>2</a:t>
            </a:r>
            <a:r>
              <a:rPr sz="1100" spc="-25" dirty="0">
                <a:solidFill>
                  <a:srgbClr val="0168B4"/>
                </a:solidFill>
                <a:latin typeface="Noto Sans Mono CJK HK"/>
                <a:cs typeface="Noto Sans Mono CJK HK"/>
              </a:rPr>
              <a:t>/</a:t>
            </a:r>
            <a:r>
              <a:rPr sz="1100" spc="-25" dirty="0">
                <a:solidFill>
                  <a:srgbClr val="0168B4"/>
                </a:solidFill>
                <a:latin typeface="UKIJ Jelliy"/>
                <a:cs typeface="UKIJ Jelliy"/>
              </a:rPr>
              <a:t>2 </a:t>
            </a:r>
            <a:endParaRPr lang="en-US" sz="1100" spc="-25" dirty="0">
              <a:solidFill>
                <a:srgbClr val="0168B4"/>
              </a:solidFill>
              <a:latin typeface="UKIJ Jelliy"/>
              <a:cs typeface="UKIJ Jelliy"/>
            </a:endParaRPr>
          </a:p>
          <a:p>
            <a:pPr marL="998855" marR="5080" indent="86360" algn="r">
              <a:lnSpc>
                <a:spcPct val="125299"/>
              </a:lnSpc>
              <a:spcBef>
                <a:spcPts val="200"/>
              </a:spcBef>
            </a:pPr>
            <a:r>
              <a:rPr sz="1100" dirty="0">
                <a:latin typeface="LM Sans 10"/>
                <a:cs typeface="LM Sans 10"/>
              </a:rPr>
              <a:t>Milk</a:t>
            </a:r>
            <a:r>
              <a:rPr sz="1100" spc="-65" dirty="0">
                <a:latin typeface="LM Sans 10"/>
                <a:cs typeface="LM Sans 10"/>
              </a:rPr>
              <a:t> </a:t>
            </a:r>
            <a:r>
              <a:rPr sz="1100" spc="-95" dirty="0">
                <a:solidFill>
                  <a:srgbClr val="0168B4"/>
                </a:solidFill>
                <a:latin typeface="Arial"/>
                <a:cs typeface="Arial"/>
              </a:rPr>
              <a:t>→</a:t>
            </a:r>
            <a:r>
              <a:rPr sz="1100" dirty="0">
                <a:solidFill>
                  <a:srgbClr val="0168B4"/>
                </a:solidFill>
                <a:latin typeface="Arial"/>
                <a:cs typeface="Arial"/>
              </a:rPr>
              <a:t> </a:t>
            </a:r>
            <a:r>
              <a:rPr sz="1100" dirty="0">
                <a:latin typeface="LM Sans 10"/>
                <a:cs typeface="LM Sans 10"/>
              </a:rPr>
              <a:t>Chocolate</a:t>
            </a:r>
            <a:r>
              <a:rPr sz="1100" spc="-60" dirty="0">
                <a:latin typeface="LM Sans 10"/>
                <a:cs typeface="LM Sans 10"/>
              </a:rPr>
              <a:t> </a:t>
            </a:r>
            <a:r>
              <a:rPr sz="1100" spc="95" dirty="0">
                <a:solidFill>
                  <a:srgbClr val="0168B4"/>
                </a:solidFill>
                <a:latin typeface="TeX Gyre Adventor"/>
                <a:cs typeface="TeX Gyre Adventor"/>
              </a:rPr>
              <a:t>∶</a:t>
            </a:r>
            <a:r>
              <a:rPr sz="1100" dirty="0">
                <a:solidFill>
                  <a:srgbClr val="0168B4"/>
                </a:solidFill>
                <a:latin typeface="TeX Gyre Adventor"/>
                <a:cs typeface="TeX Gyre Adventor"/>
              </a:rPr>
              <a:t> </a:t>
            </a:r>
            <a:r>
              <a:rPr sz="1100" spc="-10" dirty="0">
                <a:latin typeface="LM Sans 10"/>
                <a:cs typeface="LM Sans 10"/>
              </a:rPr>
              <a:t>Support</a:t>
            </a:r>
            <a:r>
              <a:rPr sz="1100" spc="-60" dirty="0">
                <a:latin typeface="LM Sans 10"/>
                <a:cs typeface="LM Sans 10"/>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spc="-10" dirty="0">
                <a:solidFill>
                  <a:srgbClr val="0168B4"/>
                </a:solidFill>
                <a:latin typeface="UKIJ Jelliy"/>
                <a:cs typeface="UKIJ Jelliy"/>
              </a:rPr>
              <a:t>3</a:t>
            </a:r>
            <a:r>
              <a:rPr sz="1100" spc="-10" dirty="0">
                <a:solidFill>
                  <a:srgbClr val="0168B4"/>
                </a:solidFill>
                <a:latin typeface="Noto Sans Mono CJK HK"/>
                <a:cs typeface="Noto Sans Mono CJK HK"/>
              </a:rPr>
              <a:t>/</a:t>
            </a:r>
            <a:r>
              <a:rPr sz="1100" spc="-10" dirty="0">
                <a:solidFill>
                  <a:srgbClr val="0168B4"/>
                </a:solidFill>
                <a:latin typeface="UKIJ Jelliy"/>
                <a:cs typeface="UKIJ Jelliy"/>
              </a:rPr>
              <a:t>6</a:t>
            </a:r>
            <a:r>
              <a:rPr sz="1100" i="1" spc="-10" dirty="0">
                <a:solidFill>
                  <a:srgbClr val="0168B4"/>
                </a:solidFill>
                <a:latin typeface="Georgia"/>
                <a:cs typeface="Georgia"/>
              </a:rPr>
              <a:t>,</a:t>
            </a:r>
            <a:r>
              <a:rPr sz="1100" i="1" spc="-80" dirty="0">
                <a:solidFill>
                  <a:srgbClr val="0168B4"/>
                </a:solidFill>
                <a:latin typeface="Georgia"/>
                <a:cs typeface="Georgia"/>
              </a:rPr>
              <a:t> </a:t>
            </a:r>
            <a:r>
              <a:rPr sz="1100" spc="-10" dirty="0">
                <a:latin typeface="LM Sans 10"/>
                <a:cs typeface="LM Sans 10"/>
              </a:rPr>
              <a:t>Confidence</a:t>
            </a:r>
            <a:r>
              <a:rPr sz="1100" spc="-60" dirty="0">
                <a:latin typeface="LM Sans 10"/>
                <a:cs typeface="LM Sans 10"/>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spc="-25" dirty="0">
                <a:solidFill>
                  <a:srgbClr val="0168B4"/>
                </a:solidFill>
                <a:latin typeface="UKIJ Jelliy"/>
                <a:cs typeface="UKIJ Jelliy"/>
              </a:rPr>
              <a:t>3</a:t>
            </a:r>
            <a:r>
              <a:rPr sz="1100" spc="-25" dirty="0">
                <a:solidFill>
                  <a:srgbClr val="0168B4"/>
                </a:solidFill>
                <a:latin typeface="Noto Sans Mono CJK HK"/>
                <a:cs typeface="Noto Sans Mono CJK HK"/>
              </a:rPr>
              <a:t>/</a:t>
            </a:r>
            <a:r>
              <a:rPr sz="1100" spc="-25" dirty="0">
                <a:solidFill>
                  <a:srgbClr val="0168B4"/>
                </a:solidFill>
                <a:latin typeface="UKIJ Jelliy"/>
                <a:cs typeface="UKIJ Jelliy"/>
              </a:rPr>
              <a:t>4 </a:t>
            </a:r>
            <a:r>
              <a:rPr sz="1100" dirty="0">
                <a:latin typeface="LM Sans 10"/>
                <a:cs typeface="LM Sans 10"/>
              </a:rPr>
              <a:t>Chocolate</a:t>
            </a:r>
            <a:r>
              <a:rPr sz="1100" spc="-65" dirty="0">
                <a:latin typeface="LM Sans 10"/>
                <a:cs typeface="LM Sans 10"/>
              </a:rPr>
              <a:t> </a:t>
            </a:r>
            <a:r>
              <a:rPr sz="1100" spc="-95" dirty="0">
                <a:solidFill>
                  <a:srgbClr val="0168B4"/>
                </a:solidFill>
                <a:latin typeface="Arial"/>
                <a:cs typeface="Arial"/>
              </a:rPr>
              <a:t>→</a:t>
            </a:r>
            <a:r>
              <a:rPr sz="1100" dirty="0">
                <a:solidFill>
                  <a:srgbClr val="0168B4"/>
                </a:solidFill>
                <a:latin typeface="Arial"/>
                <a:cs typeface="Arial"/>
              </a:rPr>
              <a:t> </a:t>
            </a:r>
            <a:r>
              <a:rPr sz="1100" dirty="0">
                <a:latin typeface="LM Sans 10"/>
                <a:cs typeface="LM Sans 10"/>
              </a:rPr>
              <a:t>Milk</a:t>
            </a:r>
            <a:r>
              <a:rPr sz="1100" spc="-60" dirty="0">
                <a:latin typeface="LM Sans 10"/>
                <a:cs typeface="LM Sans 10"/>
              </a:rPr>
              <a:t> </a:t>
            </a:r>
            <a:r>
              <a:rPr sz="1100" spc="95" dirty="0">
                <a:solidFill>
                  <a:srgbClr val="0168B4"/>
                </a:solidFill>
                <a:latin typeface="TeX Gyre Adventor"/>
                <a:cs typeface="TeX Gyre Adventor"/>
              </a:rPr>
              <a:t>∶</a:t>
            </a:r>
            <a:r>
              <a:rPr sz="1100" dirty="0">
                <a:solidFill>
                  <a:srgbClr val="0168B4"/>
                </a:solidFill>
                <a:latin typeface="TeX Gyre Adventor"/>
                <a:cs typeface="TeX Gyre Adventor"/>
              </a:rPr>
              <a:t> </a:t>
            </a:r>
            <a:r>
              <a:rPr sz="1100" spc="-10" dirty="0">
                <a:latin typeface="LM Sans 10"/>
                <a:cs typeface="LM Sans 10"/>
              </a:rPr>
              <a:t>Support</a:t>
            </a:r>
            <a:r>
              <a:rPr sz="1100" spc="-60" dirty="0">
                <a:latin typeface="LM Sans 10"/>
                <a:cs typeface="LM Sans 10"/>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spc="-10" dirty="0">
                <a:solidFill>
                  <a:srgbClr val="0168B4"/>
                </a:solidFill>
                <a:latin typeface="UKIJ Jelliy"/>
                <a:cs typeface="UKIJ Jelliy"/>
              </a:rPr>
              <a:t>3</a:t>
            </a:r>
            <a:r>
              <a:rPr sz="1100" spc="-10" dirty="0">
                <a:solidFill>
                  <a:srgbClr val="0168B4"/>
                </a:solidFill>
                <a:latin typeface="Noto Sans Mono CJK HK"/>
                <a:cs typeface="Noto Sans Mono CJK HK"/>
              </a:rPr>
              <a:t>/</a:t>
            </a:r>
            <a:r>
              <a:rPr sz="1100" spc="-10" dirty="0">
                <a:solidFill>
                  <a:srgbClr val="0168B4"/>
                </a:solidFill>
                <a:latin typeface="UKIJ Jelliy"/>
                <a:cs typeface="UKIJ Jelliy"/>
              </a:rPr>
              <a:t>6</a:t>
            </a:r>
            <a:r>
              <a:rPr sz="1100" i="1" spc="-10" dirty="0">
                <a:solidFill>
                  <a:srgbClr val="0168B4"/>
                </a:solidFill>
                <a:latin typeface="Georgia"/>
                <a:cs typeface="Georgia"/>
              </a:rPr>
              <a:t>,</a:t>
            </a:r>
            <a:r>
              <a:rPr sz="1100" i="1" spc="-80" dirty="0">
                <a:solidFill>
                  <a:srgbClr val="0168B4"/>
                </a:solidFill>
                <a:latin typeface="Georgia"/>
                <a:cs typeface="Georgia"/>
              </a:rPr>
              <a:t> </a:t>
            </a:r>
            <a:r>
              <a:rPr sz="1100" spc="-10" dirty="0">
                <a:latin typeface="LM Sans 10"/>
                <a:cs typeface="LM Sans 10"/>
              </a:rPr>
              <a:t>Confidence</a:t>
            </a:r>
            <a:r>
              <a:rPr sz="1100" spc="-60" dirty="0">
                <a:latin typeface="LM Sans 10"/>
                <a:cs typeface="LM Sans 10"/>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spc="-25" dirty="0">
                <a:solidFill>
                  <a:srgbClr val="0168B4"/>
                </a:solidFill>
                <a:latin typeface="UKIJ Jelliy"/>
                <a:cs typeface="UKIJ Jelliy"/>
              </a:rPr>
              <a:t>3</a:t>
            </a:r>
            <a:r>
              <a:rPr sz="1100" spc="-25" dirty="0">
                <a:solidFill>
                  <a:srgbClr val="0168B4"/>
                </a:solidFill>
                <a:latin typeface="Noto Sans Mono CJK HK"/>
                <a:cs typeface="Noto Sans Mono CJK HK"/>
              </a:rPr>
              <a:t>/</a:t>
            </a:r>
            <a:r>
              <a:rPr sz="1100" spc="-25" dirty="0">
                <a:solidFill>
                  <a:srgbClr val="0168B4"/>
                </a:solidFill>
                <a:latin typeface="UKIJ Jelliy"/>
                <a:cs typeface="UKIJ Jelliy"/>
              </a:rPr>
              <a:t>5</a:t>
            </a:r>
            <a:endParaRPr sz="1100" dirty="0">
              <a:latin typeface="UKIJ Jelliy"/>
              <a:cs typeface="UKIJ Jelliy"/>
            </a:endParaRPr>
          </a:p>
        </p:txBody>
      </p:sp>
      <p:sp>
        <p:nvSpPr>
          <p:cNvPr id="30" name="object 30"/>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31" name="object 31"/>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2" name="object 32"/>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5760085" cy="204470"/>
            <a:chOff x="0" y="0"/>
            <a:chExt cx="5760085" cy="204470"/>
          </a:xfrm>
        </p:grpSpPr>
        <p:sp>
          <p:nvSpPr>
            <p:cNvPr id="3" name="object 3"/>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 name="object 4"/>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hlinkClick r:id="rId2" action="ppaction://hlinksldjump"/>
              </a:rPr>
              <a:t>Probability</a:t>
            </a:r>
            <a:r>
              <a:rPr spc="-10" dirty="0">
                <a:hlinkClick r:id="rId2" action="ppaction://hlinksldjump"/>
              </a:rPr>
              <a:t> </a:t>
            </a:r>
            <a:r>
              <a:rPr dirty="0">
                <a:hlinkClick r:id="rId2" action="ppaction://hlinksldjump"/>
              </a:rPr>
              <a:t>and</a:t>
            </a:r>
            <a:r>
              <a:rPr spc="-15" dirty="0">
                <a:hlinkClick r:id="rId2" action="ppaction://hlinksldjump"/>
              </a:rPr>
              <a:t> </a:t>
            </a:r>
            <a:r>
              <a:rPr spc="-10" dirty="0">
                <a:hlinkClick r:id="rId2" action="ppaction://hlinksldjump"/>
              </a:rPr>
              <a:t>Inference</a:t>
            </a:r>
          </a:p>
        </p:txBody>
      </p:sp>
      <p:grpSp>
        <p:nvGrpSpPr>
          <p:cNvPr id="7" name="object 7"/>
          <p:cNvGrpSpPr/>
          <p:nvPr/>
        </p:nvGrpSpPr>
        <p:grpSpPr>
          <a:xfrm>
            <a:off x="1996427" y="140134"/>
            <a:ext cx="444500" cy="41275"/>
            <a:chOff x="1996427" y="140134"/>
            <a:chExt cx="444500" cy="41275"/>
          </a:xfrm>
        </p:grpSpPr>
        <p:sp>
          <p:nvSpPr>
            <p:cNvPr id="8" name="object 8"/>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9" name="object 9"/>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a:t>
            </a:r>
            <a:r>
              <a:rPr sz="600" spc="-20" dirty="0">
                <a:solidFill>
                  <a:srgbClr val="F2E4AC"/>
                </a:solidFill>
                <a:latin typeface="LM Sans 8"/>
                <a:cs typeface="LM Sans 8"/>
                <a:hlinkClick r:id="rId3" action="ppaction://hlinksldjump"/>
              </a:rPr>
              <a:t>Rule</a:t>
            </a:r>
            <a:endParaRPr sz="600">
              <a:latin typeface="LM Sans 8"/>
              <a:cs typeface="LM Sans 8"/>
            </a:endParaRPr>
          </a:p>
        </p:txBody>
      </p:sp>
      <p:grpSp>
        <p:nvGrpSpPr>
          <p:cNvPr id="18" name="object 18"/>
          <p:cNvGrpSpPr/>
          <p:nvPr/>
        </p:nvGrpSpPr>
        <p:grpSpPr>
          <a:xfrm>
            <a:off x="3450247" y="140134"/>
            <a:ext cx="192405" cy="41275"/>
            <a:chOff x="3450247" y="140134"/>
            <a:chExt cx="192405" cy="41275"/>
          </a:xfrm>
        </p:grpSpPr>
        <p:sp>
          <p:nvSpPr>
            <p:cNvPr id="19" name="object 19"/>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3" name="object 23"/>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4" name="object 24"/>
          <p:cNvGrpSpPr/>
          <p:nvPr/>
        </p:nvGrpSpPr>
        <p:grpSpPr>
          <a:xfrm>
            <a:off x="5077330" y="140143"/>
            <a:ext cx="142240" cy="41275"/>
            <a:chOff x="5077330" y="140143"/>
            <a:chExt cx="142240" cy="41275"/>
          </a:xfrm>
        </p:grpSpPr>
        <p:sp>
          <p:nvSpPr>
            <p:cNvPr id="25" name="object 25"/>
            <p:cNvSpPr/>
            <p:nvPr/>
          </p:nvSpPr>
          <p:spPr>
            <a:xfrm>
              <a:off x="5079860"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6" name="object 26"/>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513025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9" name="object 29"/>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5" action="ppaction://hlinksldjump"/>
              </a:rPr>
              <a:t>Apriori</a:t>
            </a:r>
            <a:r>
              <a:rPr sz="600" spc="-3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Algorithm</a:t>
            </a:r>
            <a:endParaRPr sz="600">
              <a:latin typeface="LM Sans 8"/>
              <a:cs typeface="LM Sans 8"/>
            </a:endParaRPr>
          </a:p>
        </p:txBody>
      </p:sp>
      <p:sp>
        <p:nvSpPr>
          <p:cNvPr id="30" name="object 30"/>
          <p:cNvSpPr txBox="1"/>
          <p:nvPr/>
        </p:nvSpPr>
        <p:spPr>
          <a:xfrm>
            <a:off x="1827657" y="1482261"/>
            <a:ext cx="210566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Apriori</a:t>
            </a:r>
            <a:r>
              <a:rPr sz="2050" b="1" spc="-120" dirty="0">
                <a:solidFill>
                  <a:srgbClr val="DCB413"/>
                </a:solidFill>
                <a:latin typeface="LM Sans 10"/>
                <a:cs typeface="LM Sans 10"/>
              </a:rPr>
              <a:t> </a:t>
            </a:r>
            <a:r>
              <a:rPr sz="2050" b="1" spc="-10" dirty="0">
                <a:solidFill>
                  <a:srgbClr val="DCB413"/>
                </a:solidFill>
                <a:latin typeface="LM Sans 10"/>
                <a:cs typeface="LM Sans 10"/>
              </a:rPr>
              <a:t>Algorithm</a:t>
            </a:r>
            <a:endParaRPr sz="2050" dirty="0">
              <a:latin typeface="LM Sans 10"/>
              <a:cs typeface="LM Sans 10"/>
            </a:endParaRPr>
          </a:p>
        </p:txBody>
      </p:sp>
      <p:sp>
        <p:nvSpPr>
          <p:cNvPr id="31" name="object 31"/>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32" name="object 32"/>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3" name="object 33"/>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3" name="object 13"/>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a:t>
            </a:r>
            <a:r>
              <a:rPr sz="600" spc="-20" dirty="0">
                <a:solidFill>
                  <a:srgbClr val="F2E4AC"/>
                </a:solidFill>
                <a:latin typeface="LM Sans 8"/>
                <a:cs typeface="LM Sans 8"/>
                <a:hlinkClick r:id="rId3" action="ppaction://hlinksldjump"/>
              </a:rPr>
              <a:t>Rule</a:t>
            </a:r>
            <a:endParaRPr sz="600">
              <a:latin typeface="LM Sans 8"/>
              <a:cs typeface="LM Sans 8"/>
            </a:endParaRPr>
          </a:p>
        </p:txBody>
      </p:sp>
      <p:grpSp>
        <p:nvGrpSpPr>
          <p:cNvPr id="14" name="object 14"/>
          <p:cNvGrpSpPr/>
          <p:nvPr/>
        </p:nvGrpSpPr>
        <p:grpSpPr>
          <a:xfrm>
            <a:off x="3450247" y="140134"/>
            <a:ext cx="192405" cy="41275"/>
            <a:chOff x="3450247" y="140134"/>
            <a:chExt cx="192405" cy="41275"/>
          </a:xfrm>
        </p:grpSpPr>
        <p:sp>
          <p:nvSpPr>
            <p:cNvPr id="15" name="object 15"/>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9" name="object 19"/>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0" name="object 20"/>
          <p:cNvGrpSpPr/>
          <p:nvPr/>
        </p:nvGrpSpPr>
        <p:grpSpPr>
          <a:xfrm>
            <a:off x="5077320" y="140134"/>
            <a:ext cx="142240" cy="41275"/>
            <a:chOff x="5077320" y="140134"/>
            <a:chExt cx="142240" cy="41275"/>
          </a:xfrm>
        </p:grpSpPr>
        <p:sp>
          <p:nvSpPr>
            <p:cNvPr id="21" name="object 21"/>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5130253"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5" action="ppaction://hlinksldjump"/>
              </a:rPr>
              <a:t>Apriori</a:t>
            </a:r>
            <a:r>
              <a:rPr sz="600" spc="-3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2819400" cy="20764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Apriori</a:t>
            </a:r>
            <a:r>
              <a:rPr sz="1200" b="1" spc="-55" dirty="0">
                <a:solidFill>
                  <a:srgbClr val="0168B4"/>
                </a:solidFill>
                <a:latin typeface="LM Sans 10"/>
                <a:cs typeface="LM Sans 10"/>
              </a:rPr>
              <a:t> </a:t>
            </a:r>
            <a:r>
              <a:rPr sz="1200" b="1" dirty="0">
                <a:solidFill>
                  <a:srgbClr val="0168B4"/>
                </a:solidFill>
                <a:latin typeface="LM Sans 10"/>
                <a:cs typeface="LM Sans 10"/>
              </a:rPr>
              <a:t>Algorithm</a:t>
            </a:r>
            <a:r>
              <a:rPr sz="1200" b="1" spc="-50" dirty="0">
                <a:solidFill>
                  <a:srgbClr val="0168B4"/>
                </a:solidFill>
                <a:latin typeface="LM Sans 10"/>
                <a:cs typeface="LM Sans 10"/>
              </a:rPr>
              <a:t> </a:t>
            </a:r>
            <a:r>
              <a:rPr sz="1200" b="1" spc="-10" dirty="0">
                <a:solidFill>
                  <a:srgbClr val="0168B4"/>
                </a:solidFill>
                <a:latin typeface="LM Sans 10"/>
                <a:cs typeface="LM Sans 10"/>
              </a:rPr>
              <a:t>(Agrawal</a:t>
            </a:r>
            <a:r>
              <a:rPr sz="1200" b="1" spc="-55" dirty="0">
                <a:solidFill>
                  <a:srgbClr val="0168B4"/>
                </a:solidFill>
                <a:latin typeface="LM Sans 10"/>
                <a:cs typeface="LM Sans 10"/>
              </a:rPr>
              <a:t> </a:t>
            </a:r>
            <a:r>
              <a:rPr sz="1200" b="1" dirty="0">
                <a:solidFill>
                  <a:srgbClr val="0168B4"/>
                </a:solidFill>
                <a:latin typeface="LM Sans 10"/>
                <a:cs typeface="LM Sans 10"/>
              </a:rPr>
              <a:t>et</a:t>
            </a:r>
            <a:r>
              <a:rPr sz="1200" b="1" spc="-50" dirty="0">
                <a:solidFill>
                  <a:srgbClr val="0168B4"/>
                </a:solidFill>
                <a:latin typeface="LM Sans 10"/>
                <a:cs typeface="LM Sans 10"/>
              </a:rPr>
              <a:t> </a:t>
            </a:r>
            <a:r>
              <a:rPr sz="1200" b="1" dirty="0">
                <a:solidFill>
                  <a:srgbClr val="0168B4"/>
                </a:solidFill>
                <a:latin typeface="LM Sans 10"/>
                <a:cs typeface="LM Sans 10"/>
              </a:rPr>
              <a:t>al.,</a:t>
            </a:r>
            <a:r>
              <a:rPr sz="1200" b="1" spc="-50" dirty="0">
                <a:solidFill>
                  <a:srgbClr val="0168B4"/>
                </a:solidFill>
                <a:latin typeface="LM Sans 10"/>
                <a:cs typeface="LM Sans 10"/>
              </a:rPr>
              <a:t> </a:t>
            </a:r>
            <a:r>
              <a:rPr sz="1200" b="1" spc="-10" dirty="0">
                <a:solidFill>
                  <a:srgbClr val="0168B4"/>
                </a:solidFill>
                <a:latin typeface="LM Sans 10"/>
                <a:cs typeface="LM Sans 10"/>
              </a:rPr>
              <a:t>1996)</a:t>
            </a:r>
            <a:endParaRPr sz="1200">
              <a:latin typeface="LM Sans 10"/>
              <a:cs typeface="LM Sans 10"/>
            </a:endParaRPr>
          </a:p>
        </p:txBody>
      </p:sp>
      <p:sp>
        <p:nvSpPr>
          <p:cNvPr id="28" name="object 28"/>
          <p:cNvSpPr txBox="1"/>
          <p:nvPr/>
        </p:nvSpPr>
        <p:spPr>
          <a:xfrm>
            <a:off x="447357" y="1217128"/>
            <a:ext cx="4845050" cy="95631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For</a:t>
            </a:r>
            <a:r>
              <a:rPr sz="1100" spc="-15" dirty="0">
                <a:latin typeface="LM Sans 10"/>
                <a:cs typeface="LM Sans 10"/>
              </a:rPr>
              <a:t> </a:t>
            </a:r>
            <a:r>
              <a:rPr sz="1100" dirty="0">
                <a:solidFill>
                  <a:srgbClr val="0168B4"/>
                </a:solidFill>
                <a:latin typeface="Noto Sans Mono CJK HK"/>
                <a:cs typeface="Noto Sans Mono CJK HK"/>
              </a:rPr>
              <a:t>(</a:t>
            </a:r>
            <a:r>
              <a:rPr sz="1100" i="1" dirty="0">
                <a:solidFill>
                  <a:srgbClr val="0168B4"/>
                </a:solidFill>
                <a:latin typeface="Georgia"/>
                <a:cs typeface="Georgia"/>
              </a:rPr>
              <a:t>X,</a:t>
            </a:r>
            <a:r>
              <a:rPr sz="1100" i="1" spc="-85" dirty="0">
                <a:solidFill>
                  <a:srgbClr val="0168B4"/>
                </a:solidFill>
                <a:latin typeface="Georgia"/>
                <a:cs typeface="Georgia"/>
              </a:rPr>
              <a:t> </a:t>
            </a:r>
            <a:r>
              <a:rPr sz="1100" i="1" dirty="0">
                <a:solidFill>
                  <a:srgbClr val="0168B4"/>
                </a:solidFill>
                <a:latin typeface="Georgia"/>
                <a:cs typeface="Georgia"/>
              </a:rPr>
              <a:t>Y,</a:t>
            </a:r>
            <a:r>
              <a:rPr sz="1100" i="1" spc="-85" dirty="0">
                <a:solidFill>
                  <a:srgbClr val="0168B4"/>
                </a:solidFill>
                <a:latin typeface="Georgia"/>
                <a:cs typeface="Georgia"/>
              </a:rPr>
              <a:t> </a:t>
            </a:r>
            <a:r>
              <a:rPr sz="1100" i="1" dirty="0">
                <a:solidFill>
                  <a:srgbClr val="0168B4"/>
                </a:solidFill>
                <a:latin typeface="Georgia"/>
                <a:cs typeface="Georgia"/>
              </a:rPr>
              <a:t>Z</a:t>
            </a:r>
            <a:r>
              <a:rPr sz="1100" dirty="0">
                <a:solidFill>
                  <a:srgbClr val="0168B4"/>
                </a:solidFill>
                <a:latin typeface="Noto Sans Mono CJK HK"/>
                <a:cs typeface="Noto Sans Mono CJK HK"/>
              </a:rPr>
              <a:t>)</a:t>
            </a:r>
            <a:r>
              <a:rPr sz="1100" dirty="0">
                <a:latin typeface="LM Sans 10"/>
                <a:cs typeface="LM Sans 10"/>
              </a:rPr>
              <a:t>,</a:t>
            </a:r>
            <a:r>
              <a:rPr sz="1100" spc="-5" dirty="0">
                <a:latin typeface="LM Sans 10"/>
                <a:cs typeface="LM Sans 10"/>
              </a:rPr>
              <a:t> </a:t>
            </a:r>
            <a:r>
              <a:rPr sz="1100" dirty="0">
                <a:latin typeface="LM Sans 10"/>
                <a:cs typeface="LM Sans 10"/>
              </a:rPr>
              <a:t>a</a:t>
            </a:r>
            <a:r>
              <a:rPr sz="1100" spc="-5" dirty="0">
                <a:latin typeface="LM Sans 10"/>
                <a:cs typeface="LM Sans 10"/>
              </a:rPr>
              <a:t> </a:t>
            </a:r>
            <a:r>
              <a:rPr sz="1100" spc="-10" dirty="0">
                <a:latin typeface="LM Sans 10"/>
                <a:cs typeface="LM Sans 10"/>
              </a:rPr>
              <a:t>3-</a:t>
            </a:r>
            <a:r>
              <a:rPr sz="1100" dirty="0">
                <a:latin typeface="LM Sans 10"/>
                <a:cs typeface="LM Sans 10"/>
              </a:rPr>
              <a:t>item</a:t>
            </a:r>
            <a:r>
              <a:rPr sz="1100" spc="-10" dirty="0">
                <a:latin typeface="LM Sans 10"/>
                <a:cs typeface="LM Sans 10"/>
              </a:rPr>
              <a:t> </a:t>
            </a:r>
            <a:r>
              <a:rPr sz="1100" dirty="0">
                <a:latin typeface="LM Sans 10"/>
                <a:cs typeface="LM Sans 10"/>
              </a:rPr>
              <a:t>set,</a:t>
            </a:r>
            <a:r>
              <a:rPr sz="1100" spc="-5" dirty="0">
                <a:latin typeface="LM Sans 10"/>
                <a:cs typeface="LM Sans 10"/>
              </a:rPr>
              <a:t> </a:t>
            </a:r>
            <a:r>
              <a:rPr sz="1100" dirty="0">
                <a:latin typeface="LM Sans 10"/>
                <a:cs typeface="LM Sans 10"/>
              </a:rPr>
              <a:t>to</a:t>
            </a:r>
            <a:r>
              <a:rPr sz="1100" spc="-5" dirty="0">
                <a:latin typeface="LM Sans 10"/>
                <a:cs typeface="LM Sans 10"/>
              </a:rPr>
              <a:t> </a:t>
            </a:r>
            <a:r>
              <a:rPr sz="1100" dirty="0">
                <a:latin typeface="LM Sans 10"/>
                <a:cs typeface="LM Sans 10"/>
              </a:rPr>
              <a:t>be</a:t>
            </a:r>
            <a:r>
              <a:rPr sz="1100" spc="-10" dirty="0">
                <a:latin typeface="LM Sans 10"/>
                <a:cs typeface="LM Sans 10"/>
              </a:rPr>
              <a:t> </a:t>
            </a:r>
            <a:r>
              <a:rPr sz="1100" dirty="0">
                <a:latin typeface="LM Sans 10"/>
                <a:cs typeface="LM Sans 10"/>
              </a:rPr>
              <a:t>frequent</a:t>
            </a:r>
            <a:r>
              <a:rPr sz="1100" spc="-5" dirty="0">
                <a:latin typeface="LM Sans 10"/>
                <a:cs typeface="LM Sans 10"/>
              </a:rPr>
              <a:t> </a:t>
            </a:r>
            <a:r>
              <a:rPr sz="1100" dirty="0">
                <a:latin typeface="LM Sans 10"/>
                <a:cs typeface="LM Sans 10"/>
              </a:rPr>
              <a:t>(have</a:t>
            </a:r>
            <a:r>
              <a:rPr sz="1100" spc="-5" dirty="0">
                <a:latin typeface="LM Sans 10"/>
                <a:cs typeface="LM Sans 10"/>
              </a:rPr>
              <a:t> </a:t>
            </a:r>
            <a:r>
              <a:rPr sz="1100" dirty="0">
                <a:latin typeface="LM Sans 10"/>
                <a:cs typeface="LM Sans 10"/>
              </a:rPr>
              <a:t>enough</a:t>
            </a:r>
            <a:r>
              <a:rPr sz="1100" spc="-10" dirty="0">
                <a:latin typeface="LM Sans 10"/>
                <a:cs typeface="LM Sans 10"/>
              </a:rPr>
              <a:t> </a:t>
            </a:r>
            <a:r>
              <a:rPr sz="1100" dirty="0">
                <a:latin typeface="LM Sans 10"/>
                <a:cs typeface="LM Sans 10"/>
              </a:rPr>
              <a:t>Support),</a:t>
            </a:r>
            <a:r>
              <a:rPr sz="1100" spc="-5" dirty="0">
                <a:latin typeface="LM Sans 10"/>
                <a:cs typeface="LM Sans 10"/>
              </a:rPr>
              <a:t> </a:t>
            </a:r>
            <a:r>
              <a:rPr sz="1100" dirty="0">
                <a:solidFill>
                  <a:srgbClr val="0168B4"/>
                </a:solidFill>
                <a:latin typeface="Noto Sans Mono CJK HK"/>
                <a:cs typeface="Noto Sans Mono CJK HK"/>
              </a:rPr>
              <a:t>(</a:t>
            </a:r>
            <a:r>
              <a:rPr sz="1100" i="1" dirty="0">
                <a:solidFill>
                  <a:srgbClr val="0168B4"/>
                </a:solidFill>
                <a:latin typeface="Georgia"/>
                <a:cs typeface="Georgia"/>
              </a:rPr>
              <a:t>X,</a:t>
            </a:r>
            <a:r>
              <a:rPr sz="1100" i="1" spc="-85" dirty="0">
                <a:solidFill>
                  <a:srgbClr val="0168B4"/>
                </a:solidFill>
                <a:latin typeface="Georgia"/>
                <a:cs typeface="Georgia"/>
              </a:rPr>
              <a:t> </a:t>
            </a:r>
            <a:r>
              <a:rPr sz="1100" i="1" spc="-50" dirty="0">
                <a:solidFill>
                  <a:srgbClr val="0168B4"/>
                </a:solidFill>
                <a:latin typeface="Georgia"/>
                <a:cs typeface="Georgia"/>
              </a:rPr>
              <a:t>Y</a:t>
            </a:r>
            <a:r>
              <a:rPr sz="1100" i="1" spc="-25" dirty="0">
                <a:solidFill>
                  <a:srgbClr val="0168B4"/>
                </a:solidFill>
                <a:latin typeface="Georgia"/>
                <a:cs typeface="Georgia"/>
              </a:rPr>
              <a:t> </a:t>
            </a:r>
            <a:r>
              <a:rPr sz="1100" spc="-25" dirty="0">
                <a:solidFill>
                  <a:srgbClr val="0168B4"/>
                </a:solidFill>
                <a:latin typeface="Noto Sans Mono CJK HK"/>
                <a:cs typeface="Noto Sans Mono CJK HK"/>
              </a:rPr>
              <a:t>)</a:t>
            </a:r>
            <a:r>
              <a:rPr sz="1100" spc="-25" dirty="0">
                <a:latin typeface="LM Sans 10"/>
                <a:cs typeface="LM Sans 10"/>
              </a:rPr>
              <a:t>,</a:t>
            </a:r>
            <a:endParaRPr sz="1100" dirty="0">
              <a:latin typeface="LM Sans 10"/>
              <a:cs typeface="LM Sans 10"/>
            </a:endParaRPr>
          </a:p>
          <a:p>
            <a:pPr>
              <a:lnSpc>
                <a:spcPct val="100000"/>
              </a:lnSpc>
              <a:spcBef>
                <a:spcPts val="80"/>
              </a:spcBef>
              <a:buClr>
                <a:srgbClr val="DCB413"/>
              </a:buClr>
              <a:buFont typeface="Arial"/>
              <a:buChar char="■"/>
            </a:pPr>
            <a:endParaRPr sz="1100" dirty="0">
              <a:latin typeface="LM Sans 10"/>
              <a:cs typeface="LM Sans 10"/>
            </a:endParaRPr>
          </a:p>
          <a:p>
            <a:pPr marL="187960" indent="-175260">
              <a:lnSpc>
                <a:spcPct val="100000"/>
              </a:lnSpc>
              <a:buClr>
                <a:srgbClr val="DCB413"/>
              </a:buClr>
              <a:buFont typeface="Arial"/>
              <a:buChar char="■"/>
              <a:tabLst>
                <a:tab pos="187960" algn="l"/>
              </a:tabLst>
            </a:pPr>
            <a:r>
              <a:rPr sz="1100" dirty="0">
                <a:latin typeface="LM Sans 10"/>
                <a:cs typeface="LM Sans 10"/>
              </a:rPr>
              <a:t>If</a:t>
            </a:r>
            <a:r>
              <a:rPr sz="1100" spc="-30" dirty="0">
                <a:latin typeface="LM Sans 10"/>
                <a:cs typeface="LM Sans 10"/>
              </a:rPr>
              <a:t> </a:t>
            </a:r>
            <a:r>
              <a:rPr sz="1100" dirty="0">
                <a:solidFill>
                  <a:srgbClr val="0168B4"/>
                </a:solidFill>
                <a:latin typeface="Noto Sans Mono CJK HK"/>
                <a:cs typeface="Noto Sans Mono CJK HK"/>
              </a:rPr>
              <a:t>(</a:t>
            </a:r>
            <a:r>
              <a:rPr sz="1100" i="1" dirty="0">
                <a:solidFill>
                  <a:srgbClr val="0168B4"/>
                </a:solidFill>
                <a:latin typeface="Georgia"/>
                <a:cs typeface="Georgia"/>
              </a:rPr>
              <a:t>X,</a:t>
            </a:r>
            <a:r>
              <a:rPr sz="1100" i="1" spc="-85" dirty="0">
                <a:solidFill>
                  <a:srgbClr val="0168B4"/>
                </a:solidFill>
                <a:latin typeface="Georgia"/>
                <a:cs typeface="Georgia"/>
              </a:rPr>
              <a:t> </a:t>
            </a:r>
            <a:r>
              <a:rPr sz="1100" i="1" spc="-50" dirty="0">
                <a:solidFill>
                  <a:srgbClr val="0168B4"/>
                </a:solidFill>
                <a:latin typeface="Georgia"/>
                <a:cs typeface="Georgia"/>
              </a:rPr>
              <a:t>Y</a:t>
            </a:r>
            <a:r>
              <a:rPr sz="1100" i="1" spc="-25" dirty="0">
                <a:solidFill>
                  <a:srgbClr val="0168B4"/>
                </a:solidFill>
                <a:latin typeface="Georgia"/>
                <a:cs typeface="Georgia"/>
              </a:rPr>
              <a:t> </a:t>
            </a:r>
            <a:r>
              <a:rPr sz="1100" spc="-80" dirty="0">
                <a:solidFill>
                  <a:srgbClr val="0168B4"/>
                </a:solidFill>
                <a:latin typeface="Noto Sans Mono CJK HK"/>
                <a:cs typeface="Noto Sans Mono CJK HK"/>
              </a:rPr>
              <a:t>)</a:t>
            </a:r>
            <a:r>
              <a:rPr sz="1100" spc="-190" dirty="0">
                <a:solidFill>
                  <a:srgbClr val="0168B4"/>
                </a:solidFill>
                <a:latin typeface="Noto Sans Mono CJK HK"/>
                <a:cs typeface="Noto Sans Mono CJK HK"/>
              </a:rPr>
              <a:t> </a:t>
            </a:r>
            <a:r>
              <a:rPr sz="1100" dirty="0">
                <a:latin typeface="LM Sans 10"/>
                <a:cs typeface="LM Sans 10"/>
              </a:rPr>
              <a:t>is</a:t>
            </a:r>
            <a:r>
              <a:rPr sz="1100" spc="-15" dirty="0">
                <a:latin typeface="LM Sans 10"/>
                <a:cs typeface="LM Sans 10"/>
              </a:rPr>
              <a:t> </a:t>
            </a:r>
            <a:r>
              <a:rPr sz="1100" dirty="0">
                <a:latin typeface="LM Sans 10"/>
                <a:cs typeface="LM Sans 10"/>
              </a:rPr>
              <a:t>not</a:t>
            </a:r>
            <a:r>
              <a:rPr sz="1100" spc="-10" dirty="0">
                <a:latin typeface="LM Sans 10"/>
                <a:cs typeface="LM Sans 10"/>
              </a:rPr>
              <a:t> </a:t>
            </a:r>
            <a:r>
              <a:rPr sz="1100" dirty="0">
                <a:latin typeface="LM Sans 10"/>
                <a:cs typeface="LM Sans 10"/>
              </a:rPr>
              <a:t>frequent,</a:t>
            </a:r>
            <a:r>
              <a:rPr sz="1100" spc="-15" dirty="0">
                <a:latin typeface="LM Sans 10"/>
                <a:cs typeface="LM Sans 10"/>
              </a:rPr>
              <a:t> </a:t>
            </a:r>
            <a:r>
              <a:rPr sz="1100" dirty="0">
                <a:latin typeface="LM Sans 10"/>
                <a:cs typeface="LM Sans 10"/>
              </a:rPr>
              <a:t>none</a:t>
            </a:r>
            <a:r>
              <a:rPr sz="1100" spc="-10" dirty="0">
                <a:latin typeface="LM Sans 10"/>
                <a:cs typeface="LM Sans 10"/>
              </a:rPr>
              <a:t> </a:t>
            </a:r>
            <a:r>
              <a:rPr sz="1100" dirty="0">
                <a:latin typeface="LM Sans 10"/>
                <a:cs typeface="LM Sans 10"/>
              </a:rPr>
              <a:t>of</a:t>
            </a:r>
            <a:r>
              <a:rPr sz="1100" spc="-15" dirty="0">
                <a:latin typeface="LM Sans 10"/>
                <a:cs typeface="LM Sans 10"/>
              </a:rPr>
              <a:t> </a:t>
            </a:r>
            <a:r>
              <a:rPr sz="1100" dirty="0">
                <a:latin typeface="LM Sans 10"/>
                <a:cs typeface="LM Sans 10"/>
              </a:rPr>
              <a:t>its</a:t>
            </a:r>
            <a:r>
              <a:rPr sz="1100" spc="-10" dirty="0">
                <a:latin typeface="LM Sans 10"/>
                <a:cs typeface="LM Sans 10"/>
              </a:rPr>
              <a:t> </a:t>
            </a:r>
            <a:r>
              <a:rPr sz="1100" dirty="0">
                <a:latin typeface="LM Sans 10"/>
                <a:cs typeface="LM Sans 10"/>
              </a:rPr>
              <a:t>supersets</a:t>
            </a:r>
            <a:r>
              <a:rPr sz="1100" spc="-15" dirty="0">
                <a:latin typeface="LM Sans 10"/>
                <a:cs typeface="LM Sans 10"/>
              </a:rPr>
              <a:t> </a:t>
            </a:r>
            <a:r>
              <a:rPr sz="1100" dirty="0">
                <a:latin typeface="LM Sans 10"/>
                <a:cs typeface="LM Sans 10"/>
              </a:rPr>
              <a:t>can</a:t>
            </a:r>
            <a:r>
              <a:rPr sz="1100" spc="-10" dirty="0">
                <a:latin typeface="LM Sans 10"/>
                <a:cs typeface="LM Sans 10"/>
              </a:rPr>
              <a:t> </a:t>
            </a:r>
            <a:r>
              <a:rPr sz="1100" dirty="0">
                <a:latin typeface="LM Sans 10"/>
                <a:cs typeface="LM Sans 10"/>
              </a:rPr>
              <a:t>be</a:t>
            </a:r>
            <a:r>
              <a:rPr sz="1100" spc="-15" dirty="0">
                <a:latin typeface="LM Sans 10"/>
                <a:cs typeface="LM Sans 10"/>
              </a:rPr>
              <a:t> </a:t>
            </a:r>
            <a:r>
              <a:rPr sz="1100" spc="-10" dirty="0">
                <a:latin typeface="LM Sans 10"/>
                <a:cs typeface="LM Sans 10"/>
              </a:rPr>
              <a:t>frequent.</a:t>
            </a:r>
            <a:endParaRPr sz="1100" dirty="0">
              <a:latin typeface="LM Sans 10"/>
              <a:cs typeface="LM Sans 10"/>
            </a:endParaRPr>
          </a:p>
          <a:p>
            <a:pPr marL="187960" indent="-175260">
              <a:lnSpc>
                <a:spcPct val="100000"/>
              </a:lnSpc>
              <a:spcBef>
                <a:spcPts val="334"/>
              </a:spcBef>
              <a:buClr>
                <a:srgbClr val="DCB413"/>
              </a:buClr>
              <a:buFont typeface="Arial"/>
              <a:buChar char="■"/>
              <a:tabLst>
                <a:tab pos="187960" algn="l"/>
              </a:tabLst>
            </a:pPr>
            <a:r>
              <a:rPr sz="1100" dirty="0">
                <a:latin typeface="LM Sans 10"/>
                <a:cs typeface="LM Sans 10"/>
              </a:rPr>
              <a:t>Once</a:t>
            </a:r>
            <a:r>
              <a:rPr sz="1100" spc="-70" dirty="0">
                <a:latin typeface="LM Sans 10"/>
                <a:cs typeface="LM Sans 10"/>
              </a:rPr>
              <a:t> </a:t>
            </a:r>
            <a:r>
              <a:rPr sz="1100" dirty="0">
                <a:latin typeface="LM Sans 10"/>
                <a:cs typeface="LM Sans 10"/>
              </a:rPr>
              <a:t>we</a:t>
            </a:r>
            <a:r>
              <a:rPr sz="1100" spc="-20" dirty="0">
                <a:latin typeface="LM Sans 10"/>
                <a:cs typeface="LM Sans 10"/>
              </a:rPr>
              <a:t> </a:t>
            </a:r>
            <a:r>
              <a:rPr sz="1100" dirty="0">
                <a:latin typeface="LM Sans 10"/>
                <a:cs typeface="LM Sans 10"/>
              </a:rPr>
              <a:t>find</a:t>
            </a:r>
            <a:r>
              <a:rPr sz="1100" spc="-20" dirty="0">
                <a:latin typeface="LM Sans 10"/>
                <a:cs typeface="LM Sans 10"/>
              </a:rPr>
              <a:t> </a:t>
            </a:r>
            <a:r>
              <a:rPr sz="1100" dirty="0">
                <a:latin typeface="LM Sans 10"/>
                <a:cs typeface="LM Sans 10"/>
              </a:rPr>
              <a:t>the</a:t>
            </a:r>
            <a:r>
              <a:rPr sz="1100" spc="-20" dirty="0">
                <a:latin typeface="LM Sans 10"/>
                <a:cs typeface="LM Sans 10"/>
              </a:rPr>
              <a:t> </a:t>
            </a:r>
            <a:r>
              <a:rPr sz="1100" dirty="0">
                <a:latin typeface="LM Sans 10"/>
                <a:cs typeface="LM Sans 10"/>
              </a:rPr>
              <a:t>frequent</a:t>
            </a:r>
            <a:r>
              <a:rPr sz="1100" spc="-20" dirty="0">
                <a:latin typeface="LM Sans 10"/>
                <a:cs typeface="LM Sans 10"/>
              </a:rPr>
              <a:t> </a:t>
            </a:r>
            <a:r>
              <a:rPr sz="1100" i="1" dirty="0">
                <a:solidFill>
                  <a:srgbClr val="0168B4"/>
                </a:solidFill>
                <a:latin typeface="Georgia"/>
                <a:cs typeface="Georgia"/>
              </a:rPr>
              <a:t>k</a:t>
            </a:r>
            <a:r>
              <a:rPr sz="1100" dirty="0">
                <a:latin typeface="LM Sans 10"/>
                <a:cs typeface="LM Sans 10"/>
              </a:rPr>
              <a:t>-item</a:t>
            </a:r>
            <a:r>
              <a:rPr sz="1100" spc="-20" dirty="0">
                <a:latin typeface="LM Sans 10"/>
                <a:cs typeface="LM Sans 10"/>
              </a:rPr>
              <a:t> </a:t>
            </a:r>
            <a:r>
              <a:rPr sz="1100" dirty="0">
                <a:latin typeface="LM Sans 10"/>
                <a:cs typeface="LM Sans 10"/>
              </a:rPr>
              <a:t>sets,</a:t>
            </a:r>
            <a:r>
              <a:rPr sz="1100" spc="-20" dirty="0">
                <a:latin typeface="LM Sans 10"/>
                <a:cs typeface="LM Sans 10"/>
              </a:rPr>
              <a:t> </a:t>
            </a:r>
            <a:r>
              <a:rPr sz="1100" dirty="0">
                <a:latin typeface="LM Sans 10"/>
                <a:cs typeface="LM Sans 10"/>
              </a:rPr>
              <a:t>we</a:t>
            </a:r>
            <a:r>
              <a:rPr sz="1100" spc="-20" dirty="0">
                <a:latin typeface="LM Sans 10"/>
                <a:cs typeface="LM Sans 10"/>
              </a:rPr>
              <a:t> </a:t>
            </a:r>
            <a:r>
              <a:rPr sz="1100" dirty="0">
                <a:latin typeface="LM Sans 10"/>
                <a:cs typeface="LM Sans 10"/>
              </a:rPr>
              <a:t>convert</a:t>
            </a:r>
            <a:r>
              <a:rPr sz="1100" spc="-20" dirty="0">
                <a:latin typeface="LM Sans 10"/>
                <a:cs typeface="LM Sans 10"/>
              </a:rPr>
              <a:t> </a:t>
            </a:r>
            <a:r>
              <a:rPr sz="1100" dirty="0">
                <a:latin typeface="LM Sans 10"/>
                <a:cs typeface="LM Sans 10"/>
              </a:rPr>
              <a:t>them</a:t>
            </a:r>
            <a:r>
              <a:rPr sz="1100" spc="-25" dirty="0">
                <a:latin typeface="LM Sans 10"/>
                <a:cs typeface="LM Sans 10"/>
              </a:rPr>
              <a:t> </a:t>
            </a:r>
            <a:r>
              <a:rPr sz="1100" dirty="0">
                <a:latin typeface="LM Sans 10"/>
                <a:cs typeface="LM Sans 10"/>
              </a:rPr>
              <a:t>to</a:t>
            </a:r>
            <a:r>
              <a:rPr sz="1100" spc="-20" dirty="0">
                <a:latin typeface="LM Sans 10"/>
                <a:cs typeface="LM Sans 10"/>
              </a:rPr>
              <a:t> </a:t>
            </a:r>
            <a:r>
              <a:rPr sz="1100" dirty="0">
                <a:latin typeface="LM Sans 10"/>
                <a:cs typeface="LM Sans 10"/>
              </a:rPr>
              <a:t>rules:</a:t>
            </a:r>
            <a:r>
              <a:rPr sz="1100" spc="95" dirty="0">
                <a:latin typeface="LM Sans 10"/>
                <a:cs typeface="LM Sans 10"/>
              </a:rPr>
              <a:t> </a:t>
            </a:r>
            <a:r>
              <a:rPr sz="1100" i="1" spc="65" dirty="0">
                <a:solidFill>
                  <a:srgbClr val="0168B4"/>
                </a:solidFill>
                <a:latin typeface="Georgia"/>
                <a:cs typeface="Georgia"/>
              </a:rPr>
              <a:t>X,</a:t>
            </a:r>
            <a:r>
              <a:rPr sz="1100" i="1" spc="-85" dirty="0">
                <a:solidFill>
                  <a:srgbClr val="0168B4"/>
                </a:solidFill>
                <a:latin typeface="Georgia"/>
                <a:cs typeface="Georgia"/>
              </a:rPr>
              <a:t> </a:t>
            </a:r>
            <a:r>
              <a:rPr sz="1100" i="1" dirty="0">
                <a:solidFill>
                  <a:srgbClr val="0168B4"/>
                </a:solidFill>
                <a:latin typeface="Georgia"/>
                <a:cs typeface="Georgia"/>
              </a:rPr>
              <a:t>Y</a:t>
            </a:r>
            <a:r>
              <a:rPr sz="1100" i="1" spc="245" dirty="0">
                <a:solidFill>
                  <a:srgbClr val="0168B4"/>
                </a:solidFill>
                <a:latin typeface="Georgia"/>
                <a:cs typeface="Georgia"/>
              </a:rPr>
              <a:t> </a:t>
            </a:r>
            <a:r>
              <a:rPr sz="1100" spc="-95" dirty="0">
                <a:solidFill>
                  <a:srgbClr val="0168B4"/>
                </a:solidFill>
                <a:latin typeface="Arial"/>
                <a:cs typeface="Arial"/>
              </a:rPr>
              <a:t>→</a:t>
            </a:r>
            <a:r>
              <a:rPr sz="1100" spc="-5" dirty="0">
                <a:solidFill>
                  <a:srgbClr val="0168B4"/>
                </a:solidFill>
                <a:latin typeface="Arial"/>
                <a:cs typeface="Arial"/>
              </a:rPr>
              <a:t> </a:t>
            </a:r>
            <a:r>
              <a:rPr sz="1100" i="1" dirty="0">
                <a:solidFill>
                  <a:srgbClr val="0168B4"/>
                </a:solidFill>
                <a:latin typeface="Georgia"/>
                <a:cs typeface="Georgia"/>
              </a:rPr>
              <a:t>Z,</a:t>
            </a:r>
            <a:r>
              <a:rPr sz="1100" i="1" spc="-85" dirty="0">
                <a:solidFill>
                  <a:srgbClr val="0168B4"/>
                </a:solidFill>
                <a:latin typeface="Georgia"/>
                <a:cs typeface="Georgia"/>
              </a:rPr>
              <a:t> </a:t>
            </a:r>
            <a:r>
              <a:rPr sz="1100" i="1" dirty="0">
                <a:solidFill>
                  <a:srgbClr val="0168B4"/>
                </a:solidFill>
                <a:latin typeface="Georgia"/>
                <a:cs typeface="Georgia"/>
              </a:rPr>
              <a:t>.</a:t>
            </a:r>
            <a:r>
              <a:rPr sz="1100" i="1" spc="-85" dirty="0">
                <a:solidFill>
                  <a:srgbClr val="0168B4"/>
                </a:solidFill>
                <a:latin typeface="Georgia"/>
                <a:cs typeface="Georgia"/>
              </a:rPr>
              <a:t> </a:t>
            </a:r>
            <a:r>
              <a:rPr sz="1100" i="1" dirty="0">
                <a:solidFill>
                  <a:srgbClr val="0168B4"/>
                </a:solidFill>
                <a:latin typeface="Georgia"/>
                <a:cs typeface="Georgia"/>
              </a:rPr>
              <a:t>.</a:t>
            </a:r>
            <a:r>
              <a:rPr sz="1100" i="1" spc="-85" dirty="0">
                <a:solidFill>
                  <a:srgbClr val="0168B4"/>
                </a:solidFill>
                <a:latin typeface="Georgia"/>
                <a:cs typeface="Georgia"/>
              </a:rPr>
              <a:t> </a:t>
            </a:r>
            <a:r>
              <a:rPr sz="1100" i="1" spc="-50" dirty="0">
                <a:solidFill>
                  <a:srgbClr val="0168B4"/>
                </a:solidFill>
                <a:latin typeface="Georgia"/>
                <a:cs typeface="Georgia"/>
              </a:rPr>
              <a:t>.</a:t>
            </a:r>
            <a:endParaRPr sz="1100" dirty="0">
              <a:latin typeface="Georgia"/>
              <a:cs typeface="Georgia"/>
            </a:endParaRPr>
          </a:p>
          <a:p>
            <a:pPr marL="189230">
              <a:lnSpc>
                <a:spcPct val="100000"/>
              </a:lnSpc>
              <a:spcBef>
                <a:spcPts val="35"/>
              </a:spcBef>
            </a:pPr>
            <a:r>
              <a:rPr sz="1100" dirty="0">
                <a:latin typeface="LM Sans 10"/>
                <a:cs typeface="LM Sans 10"/>
              </a:rPr>
              <a:t>and</a:t>
            </a:r>
            <a:r>
              <a:rPr sz="1100" spc="15" dirty="0">
                <a:latin typeface="LM Sans 10"/>
                <a:cs typeface="LM Sans 10"/>
              </a:rPr>
              <a:t> </a:t>
            </a:r>
            <a:r>
              <a:rPr sz="1100" i="1" spc="110" dirty="0">
                <a:solidFill>
                  <a:srgbClr val="0168B4"/>
                </a:solidFill>
                <a:latin typeface="Georgia"/>
                <a:cs typeface="Georgia"/>
              </a:rPr>
              <a:t>X</a:t>
            </a:r>
            <a:r>
              <a:rPr sz="1100" i="1" spc="140" dirty="0">
                <a:solidFill>
                  <a:srgbClr val="0168B4"/>
                </a:solidFill>
                <a:latin typeface="Georgia"/>
                <a:cs typeface="Georgia"/>
              </a:rPr>
              <a:t> </a:t>
            </a:r>
            <a:r>
              <a:rPr sz="1100" spc="-95" dirty="0">
                <a:solidFill>
                  <a:srgbClr val="0168B4"/>
                </a:solidFill>
                <a:latin typeface="Arial"/>
                <a:cs typeface="Arial"/>
              </a:rPr>
              <a:t>→</a:t>
            </a:r>
            <a:r>
              <a:rPr sz="1100" spc="10" dirty="0">
                <a:solidFill>
                  <a:srgbClr val="0168B4"/>
                </a:solidFill>
                <a:latin typeface="Arial"/>
                <a:cs typeface="Arial"/>
              </a:rPr>
              <a:t> </a:t>
            </a:r>
            <a:r>
              <a:rPr sz="1100" i="1" dirty="0">
                <a:solidFill>
                  <a:srgbClr val="0168B4"/>
                </a:solidFill>
                <a:latin typeface="Georgia"/>
                <a:cs typeface="Georgia"/>
              </a:rPr>
              <a:t>Y,</a:t>
            </a:r>
            <a:r>
              <a:rPr sz="1100" i="1" spc="-75" dirty="0">
                <a:solidFill>
                  <a:srgbClr val="0168B4"/>
                </a:solidFill>
                <a:latin typeface="Georgia"/>
                <a:cs typeface="Georgia"/>
              </a:rPr>
              <a:t> </a:t>
            </a:r>
            <a:r>
              <a:rPr sz="1100" i="1" dirty="0">
                <a:solidFill>
                  <a:srgbClr val="0168B4"/>
                </a:solidFill>
                <a:latin typeface="Georgia"/>
                <a:cs typeface="Georgia"/>
              </a:rPr>
              <a:t>Z,</a:t>
            </a:r>
            <a:r>
              <a:rPr sz="1100" i="1" spc="-75" dirty="0">
                <a:solidFill>
                  <a:srgbClr val="0168B4"/>
                </a:solidFill>
                <a:latin typeface="Georgia"/>
                <a:cs typeface="Georgia"/>
              </a:rPr>
              <a:t> </a:t>
            </a:r>
            <a:r>
              <a:rPr sz="1100" i="1" dirty="0">
                <a:solidFill>
                  <a:srgbClr val="0168B4"/>
                </a:solidFill>
                <a:latin typeface="Georgia"/>
                <a:cs typeface="Georgia"/>
              </a:rPr>
              <a:t>.</a:t>
            </a:r>
            <a:r>
              <a:rPr sz="1100" i="1" spc="-75" dirty="0">
                <a:solidFill>
                  <a:srgbClr val="0168B4"/>
                </a:solidFill>
                <a:latin typeface="Georgia"/>
                <a:cs typeface="Georgia"/>
              </a:rPr>
              <a:t> </a:t>
            </a:r>
            <a:r>
              <a:rPr sz="1100" i="1" dirty="0">
                <a:solidFill>
                  <a:srgbClr val="0168B4"/>
                </a:solidFill>
                <a:latin typeface="Georgia"/>
                <a:cs typeface="Georgia"/>
              </a:rPr>
              <a:t>.</a:t>
            </a:r>
            <a:r>
              <a:rPr sz="1100" i="1" spc="-75" dirty="0">
                <a:solidFill>
                  <a:srgbClr val="0168B4"/>
                </a:solidFill>
                <a:latin typeface="Georgia"/>
                <a:cs typeface="Georgia"/>
              </a:rPr>
              <a:t> </a:t>
            </a:r>
            <a:r>
              <a:rPr sz="1100" i="1" spc="-50" dirty="0">
                <a:solidFill>
                  <a:srgbClr val="0168B4"/>
                </a:solidFill>
                <a:latin typeface="Georgia"/>
                <a:cs typeface="Georgia"/>
              </a:rPr>
              <a:t>.</a:t>
            </a:r>
            <a:endParaRPr sz="1100" dirty="0">
              <a:latin typeface="Georgia"/>
              <a:cs typeface="Georgia"/>
            </a:endParaRPr>
          </a:p>
        </p:txBody>
      </p:sp>
      <p:sp>
        <p:nvSpPr>
          <p:cNvPr id="29" name="object 29"/>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30" name="object 30"/>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2" name="object 28">
            <a:extLst>
              <a:ext uri="{FF2B5EF4-FFF2-40B4-BE49-F238E27FC236}">
                <a16:creationId xmlns:a16="http://schemas.microsoft.com/office/drawing/2014/main" id="{198D3B20-ED56-41AF-B6B0-36C00FC4514E}"/>
              </a:ext>
            </a:extLst>
          </p:cNvPr>
          <p:cNvSpPr txBox="1"/>
          <p:nvPr/>
        </p:nvSpPr>
        <p:spPr>
          <a:xfrm>
            <a:off x="442700" y="814872"/>
            <a:ext cx="4845050" cy="180819"/>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lang="en-US" sz="1100" dirty="0">
                <a:latin typeface="Georgia"/>
                <a:cs typeface="Georgia"/>
              </a:rPr>
              <a:t>To generate an association rule</a:t>
            </a:r>
            <a:endParaRPr sz="1100" dirty="0">
              <a:latin typeface="Georgia"/>
              <a:cs typeface="Georgia"/>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2046" y="1139951"/>
            <a:ext cx="5116195" cy="447675"/>
          </a:xfrm>
          <a:custGeom>
            <a:avLst/>
            <a:gdLst/>
            <a:ahLst/>
            <a:cxnLst/>
            <a:rect l="l" t="t" r="r" b="b"/>
            <a:pathLst>
              <a:path w="5116195" h="447675">
                <a:moveTo>
                  <a:pt x="5115915" y="0"/>
                </a:moveTo>
                <a:lnTo>
                  <a:pt x="0" y="0"/>
                </a:lnTo>
                <a:lnTo>
                  <a:pt x="0" y="447052"/>
                </a:lnTo>
                <a:lnTo>
                  <a:pt x="5115915" y="447052"/>
                </a:lnTo>
                <a:lnTo>
                  <a:pt x="5115915" y="0"/>
                </a:lnTo>
                <a:close/>
              </a:path>
            </a:pathLst>
          </a:custGeom>
          <a:solidFill>
            <a:srgbClr val="E3C342"/>
          </a:solidFill>
        </p:spPr>
        <p:txBody>
          <a:bodyPr wrap="square" lIns="0" tIns="0" rIns="0" bIns="0" rtlCol="0"/>
          <a:lstStyle/>
          <a:p>
            <a:endParaRPr/>
          </a:p>
        </p:txBody>
      </p:sp>
      <p:sp>
        <p:nvSpPr>
          <p:cNvPr id="3" name="object 3"/>
          <p:cNvSpPr txBox="1">
            <a:spLocks noGrp="1"/>
          </p:cNvSpPr>
          <p:nvPr>
            <p:ph type="title"/>
          </p:nvPr>
        </p:nvSpPr>
        <p:spPr>
          <a:xfrm>
            <a:off x="493915" y="948404"/>
            <a:ext cx="372110" cy="857250"/>
          </a:xfrm>
          <a:prstGeom prst="rect">
            <a:avLst/>
          </a:prstGeom>
        </p:spPr>
        <p:txBody>
          <a:bodyPr vert="horz" wrap="square" lIns="0" tIns="13335" rIns="0" bIns="0" rtlCol="0">
            <a:spAutoFit/>
          </a:bodyPr>
          <a:lstStyle/>
          <a:p>
            <a:pPr marL="12700">
              <a:lnSpc>
                <a:spcPct val="100000"/>
              </a:lnSpc>
              <a:spcBef>
                <a:spcPts val="105"/>
              </a:spcBef>
            </a:pPr>
            <a:r>
              <a:rPr sz="5450" i="1" spc="75" dirty="0">
                <a:solidFill>
                  <a:srgbClr val="000000"/>
                </a:solidFill>
                <a:latin typeface="LM Sans 10"/>
                <a:cs typeface="LM Sans 10"/>
              </a:rPr>
              <a:t>“</a:t>
            </a:r>
            <a:endParaRPr sz="5450">
              <a:latin typeface="LM Sans 10"/>
              <a:cs typeface="LM Sans 10"/>
            </a:endParaRPr>
          </a:p>
        </p:txBody>
      </p:sp>
      <p:sp>
        <p:nvSpPr>
          <p:cNvPr id="4" name="object 4"/>
          <p:cNvSpPr txBox="1"/>
          <p:nvPr/>
        </p:nvSpPr>
        <p:spPr>
          <a:xfrm>
            <a:off x="986866" y="1122869"/>
            <a:ext cx="4168775" cy="191770"/>
          </a:xfrm>
          <a:prstGeom prst="rect">
            <a:avLst/>
          </a:prstGeom>
        </p:spPr>
        <p:txBody>
          <a:bodyPr vert="horz" wrap="square" lIns="0" tIns="11430" rIns="0" bIns="0" rtlCol="0">
            <a:spAutoFit/>
          </a:bodyPr>
          <a:lstStyle/>
          <a:p>
            <a:pPr marL="12700">
              <a:lnSpc>
                <a:spcPct val="100000"/>
              </a:lnSpc>
              <a:spcBef>
                <a:spcPts val="90"/>
              </a:spcBef>
            </a:pPr>
            <a:r>
              <a:rPr sz="1100" i="1" spc="-25" dirty="0">
                <a:latin typeface="LM Sans 10"/>
                <a:cs typeface="LM Sans 10"/>
              </a:rPr>
              <a:t>Tell</a:t>
            </a:r>
            <a:r>
              <a:rPr sz="1100" i="1" spc="-45" dirty="0">
                <a:latin typeface="LM Sans 10"/>
                <a:cs typeface="LM Sans 10"/>
              </a:rPr>
              <a:t> </a:t>
            </a:r>
            <a:r>
              <a:rPr sz="1100" i="1" dirty="0">
                <a:latin typeface="LM Sans 10"/>
                <a:cs typeface="LM Sans 10"/>
              </a:rPr>
              <a:t>me</a:t>
            </a:r>
            <a:r>
              <a:rPr sz="1100" i="1" spc="-45" dirty="0">
                <a:latin typeface="LM Sans 10"/>
                <a:cs typeface="LM Sans 10"/>
              </a:rPr>
              <a:t> </a:t>
            </a:r>
            <a:r>
              <a:rPr sz="1100" i="1" dirty="0">
                <a:latin typeface="LM Sans 10"/>
                <a:cs typeface="LM Sans 10"/>
              </a:rPr>
              <a:t>and</a:t>
            </a:r>
            <a:r>
              <a:rPr sz="1100" i="1" spc="-45" dirty="0">
                <a:latin typeface="LM Sans 10"/>
                <a:cs typeface="LM Sans 10"/>
              </a:rPr>
              <a:t> </a:t>
            </a:r>
            <a:r>
              <a:rPr sz="1100" i="1" dirty="0">
                <a:latin typeface="LM Sans 10"/>
                <a:cs typeface="LM Sans 10"/>
              </a:rPr>
              <a:t>I</a:t>
            </a:r>
            <a:r>
              <a:rPr sz="1100" i="1" spc="-45" dirty="0">
                <a:latin typeface="LM Sans 10"/>
                <a:cs typeface="LM Sans 10"/>
              </a:rPr>
              <a:t> </a:t>
            </a:r>
            <a:r>
              <a:rPr sz="1100" i="1" dirty="0">
                <a:latin typeface="LM Sans 10"/>
                <a:cs typeface="LM Sans 10"/>
              </a:rPr>
              <a:t>forget.</a:t>
            </a:r>
            <a:r>
              <a:rPr sz="1100" i="1" spc="60" dirty="0">
                <a:latin typeface="LM Sans 10"/>
                <a:cs typeface="LM Sans 10"/>
              </a:rPr>
              <a:t> </a:t>
            </a:r>
            <a:r>
              <a:rPr sz="1100" i="1" spc="-20" dirty="0">
                <a:latin typeface="LM Sans 10"/>
                <a:cs typeface="LM Sans 10"/>
              </a:rPr>
              <a:t>Teach</a:t>
            </a:r>
            <a:r>
              <a:rPr sz="1100" i="1" spc="-45" dirty="0">
                <a:latin typeface="LM Sans 10"/>
                <a:cs typeface="LM Sans 10"/>
              </a:rPr>
              <a:t> </a:t>
            </a:r>
            <a:r>
              <a:rPr sz="1100" i="1" dirty="0">
                <a:latin typeface="LM Sans 10"/>
                <a:cs typeface="LM Sans 10"/>
              </a:rPr>
              <a:t>me</a:t>
            </a:r>
            <a:r>
              <a:rPr sz="1100" i="1" spc="-45" dirty="0">
                <a:latin typeface="LM Sans 10"/>
                <a:cs typeface="LM Sans 10"/>
              </a:rPr>
              <a:t> </a:t>
            </a:r>
            <a:r>
              <a:rPr sz="1100" i="1" dirty="0">
                <a:latin typeface="LM Sans 10"/>
                <a:cs typeface="LM Sans 10"/>
              </a:rPr>
              <a:t>and</a:t>
            </a:r>
            <a:r>
              <a:rPr sz="1100" i="1" spc="-45" dirty="0">
                <a:latin typeface="LM Sans 10"/>
                <a:cs typeface="LM Sans 10"/>
              </a:rPr>
              <a:t> </a:t>
            </a:r>
            <a:r>
              <a:rPr sz="1100" i="1" dirty="0">
                <a:latin typeface="LM Sans 10"/>
                <a:cs typeface="LM Sans 10"/>
              </a:rPr>
              <a:t>I</a:t>
            </a:r>
            <a:r>
              <a:rPr sz="1100" i="1" spc="-45" dirty="0">
                <a:latin typeface="LM Sans 10"/>
                <a:cs typeface="LM Sans 10"/>
              </a:rPr>
              <a:t> </a:t>
            </a:r>
            <a:r>
              <a:rPr sz="1100" i="1" dirty="0">
                <a:latin typeface="LM Sans 10"/>
                <a:cs typeface="LM Sans 10"/>
              </a:rPr>
              <a:t>remember.</a:t>
            </a:r>
            <a:r>
              <a:rPr sz="1100" i="1" spc="60" dirty="0">
                <a:latin typeface="LM Sans 10"/>
                <a:cs typeface="LM Sans 10"/>
              </a:rPr>
              <a:t> </a:t>
            </a:r>
            <a:r>
              <a:rPr sz="1100" i="1" spc="-10" dirty="0">
                <a:latin typeface="LM Sans 10"/>
                <a:cs typeface="LM Sans 10"/>
              </a:rPr>
              <a:t>Involve</a:t>
            </a:r>
            <a:r>
              <a:rPr sz="1100" i="1" spc="-45" dirty="0">
                <a:latin typeface="LM Sans 10"/>
                <a:cs typeface="LM Sans 10"/>
              </a:rPr>
              <a:t> </a:t>
            </a:r>
            <a:r>
              <a:rPr sz="1100" i="1" dirty="0">
                <a:latin typeface="LM Sans 10"/>
                <a:cs typeface="LM Sans 10"/>
              </a:rPr>
              <a:t>me</a:t>
            </a:r>
            <a:r>
              <a:rPr sz="1100" i="1" spc="-45" dirty="0">
                <a:latin typeface="LM Sans 10"/>
                <a:cs typeface="LM Sans 10"/>
              </a:rPr>
              <a:t> </a:t>
            </a:r>
            <a:r>
              <a:rPr sz="1100" i="1" dirty="0">
                <a:latin typeface="LM Sans 10"/>
                <a:cs typeface="LM Sans 10"/>
              </a:rPr>
              <a:t>and</a:t>
            </a:r>
            <a:r>
              <a:rPr sz="1100" i="1" spc="-45" dirty="0">
                <a:latin typeface="LM Sans 10"/>
                <a:cs typeface="LM Sans 10"/>
              </a:rPr>
              <a:t> </a:t>
            </a:r>
            <a:r>
              <a:rPr sz="1100" i="1" dirty="0">
                <a:latin typeface="LM Sans 10"/>
                <a:cs typeface="LM Sans 10"/>
              </a:rPr>
              <a:t>I</a:t>
            </a:r>
            <a:r>
              <a:rPr sz="1100" i="1" spc="-45" dirty="0">
                <a:latin typeface="LM Sans 10"/>
                <a:cs typeface="LM Sans 10"/>
              </a:rPr>
              <a:t> </a:t>
            </a:r>
            <a:r>
              <a:rPr sz="1100" i="1" spc="-10" dirty="0">
                <a:latin typeface="LM Sans 10"/>
                <a:cs typeface="LM Sans 10"/>
              </a:rPr>
              <a:t>learn.</a:t>
            </a:r>
            <a:endParaRPr sz="1100">
              <a:latin typeface="LM Sans 10"/>
              <a:cs typeface="LM Sans 10"/>
            </a:endParaRPr>
          </a:p>
        </p:txBody>
      </p:sp>
      <p:sp>
        <p:nvSpPr>
          <p:cNvPr id="5" name="object 5"/>
          <p:cNvSpPr txBox="1"/>
          <p:nvPr/>
        </p:nvSpPr>
        <p:spPr>
          <a:xfrm>
            <a:off x="610539" y="1332901"/>
            <a:ext cx="1196975" cy="191770"/>
          </a:xfrm>
          <a:prstGeom prst="rect">
            <a:avLst/>
          </a:prstGeom>
        </p:spPr>
        <p:txBody>
          <a:bodyPr vert="horz" wrap="square" lIns="0" tIns="11430" rIns="0" bIns="0" rtlCol="0">
            <a:spAutoFit/>
          </a:bodyPr>
          <a:lstStyle/>
          <a:p>
            <a:pPr marL="12700">
              <a:lnSpc>
                <a:spcPct val="100000"/>
              </a:lnSpc>
              <a:spcBef>
                <a:spcPts val="90"/>
              </a:spcBef>
            </a:pPr>
            <a:r>
              <a:rPr sz="1100" i="1" dirty="0">
                <a:latin typeface="LM Sans 10"/>
                <a:cs typeface="LM Sans 10"/>
              </a:rPr>
              <a:t>–</a:t>
            </a:r>
            <a:r>
              <a:rPr sz="1100" i="1" spc="-30" dirty="0">
                <a:latin typeface="LM Sans 10"/>
                <a:cs typeface="LM Sans 10"/>
              </a:rPr>
              <a:t> </a:t>
            </a:r>
            <a:r>
              <a:rPr sz="1100" i="1" dirty="0">
                <a:latin typeface="LM Sans 10"/>
                <a:cs typeface="LM Sans 10"/>
              </a:rPr>
              <a:t>Benjamin</a:t>
            </a:r>
            <a:r>
              <a:rPr sz="1100" i="1" spc="-30" dirty="0">
                <a:latin typeface="LM Sans 10"/>
                <a:cs typeface="LM Sans 10"/>
              </a:rPr>
              <a:t> </a:t>
            </a:r>
            <a:r>
              <a:rPr sz="1100" i="1" spc="-10" dirty="0">
                <a:latin typeface="LM Sans 10"/>
                <a:cs typeface="LM Sans 10"/>
              </a:rPr>
              <a:t>Franklin</a:t>
            </a:r>
            <a:endParaRPr sz="1100">
              <a:latin typeface="LM Sans 10"/>
              <a:cs typeface="LM Sans 10"/>
            </a:endParaRPr>
          </a:p>
        </p:txBody>
      </p:sp>
      <p:sp>
        <p:nvSpPr>
          <p:cNvPr id="6" name="object 6"/>
          <p:cNvSpPr txBox="1"/>
          <p:nvPr/>
        </p:nvSpPr>
        <p:spPr>
          <a:xfrm>
            <a:off x="4778870" y="1158436"/>
            <a:ext cx="372110" cy="857250"/>
          </a:xfrm>
          <a:prstGeom prst="rect">
            <a:avLst/>
          </a:prstGeom>
        </p:spPr>
        <p:txBody>
          <a:bodyPr vert="horz" wrap="square" lIns="0" tIns="13335" rIns="0" bIns="0" rtlCol="0">
            <a:spAutoFit/>
          </a:bodyPr>
          <a:lstStyle/>
          <a:p>
            <a:pPr marL="12700">
              <a:lnSpc>
                <a:spcPct val="100000"/>
              </a:lnSpc>
              <a:spcBef>
                <a:spcPts val="105"/>
              </a:spcBef>
            </a:pPr>
            <a:r>
              <a:rPr sz="5450" i="1" spc="75" dirty="0">
                <a:latin typeface="LM Sans 10"/>
                <a:cs typeface="LM Sans 10"/>
              </a:rPr>
              <a:t>”</a:t>
            </a:r>
            <a:endParaRPr sz="5450">
              <a:latin typeface="LM Sans 10"/>
              <a:cs typeface="LM Sans 10"/>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3" name="object 13"/>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a:t>
            </a:r>
            <a:r>
              <a:rPr sz="600" spc="-20" dirty="0">
                <a:solidFill>
                  <a:srgbClr val="F2E4AC"/>
                </a:solidFill>
                <a:latin typeface="LM Sans 8"/>
                <a:cs typeface="LM Sans 8"/>
                <a:hlinkClick r:id="rId3" action="ppaction://hlinksldjump"/>
              </a:rPr>
              <a:t>Rule</a:t>
            </a:r>
            <a:endParaRPr sz="600">
              <a:latin typeface="LM Sans 8"/>
              <a:cs typeface="LM Sans 8"/>
            </a:endParaRPr>
          </a:p>
        </p:txBody>
      </p:sp>
      <p:grpSp>
        <p:nvGrpSpPr>
          <p:cNvPr id="14" name="object 14"/>
          <p:cNvGrpSpPr/>
          <p:nvPr/>
        </p:nvGrpSpPr>
        <p:grpSpPr>
          <a:xfrm>
            <a:off x="3450247" y="140134"/>
            <a:ext cx="192405" cy="41275"/>
            <a:chOff x="3450247" y="140134"/>
            <a:chExt cx="192405" cy="41275"/>
          </a:xfrm>
        </p:grpSpPr>
        <p:sp>
          <p:nvSpPr>
            <p:cNvPr id="15" name="object 15"/>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9" name="object 19"/>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0" name="object 20"/>
          <p:cNvGrpSpPr/>
          <p:nvPr/>
        </p:nvGrpSpPr>
        <p:grpSpPr>
          <a:xfrm>
            <a:off x="5077320" y="140134"/>
            <a:ext cx="142240" cy="41275"/>
            <a:chOff x="5077320" y="140134"/>
            <a:chExt cx="142240" cy="41275"/>
          </a:xfrm>
        </p:grpSpPr>
        <p:sp>
          <p:nvSpPr>
            <p:cNvPr id="21" name="object 21"/>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5130253"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5" action="ppaction://hlinksldjump"/>
              </a:rPr>
              <a:t>Apriori</a:t>
            </a:r>
            <a:r>
              <a:rPr sz="600" spc="-3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2819400" cy="20764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Apriori</a:t>
            </a:r>
            <a:r>
              <a:rPr sz="1200" b="1" spc="-55" dirty="0">
                <a:solidFill>
                  <a:srgbClr val="0168B4"/>
                </a:solidFill>
                <a:latin typeface="LM Sans 10"/>
                <a:cs typeface="LM Sans 10"/>
              </a:rPr>
              <a:t> </a:t>
            </a:r>
            <a:r>
              <a:rPr sz="1200" b="1" dirty="0">
                <a:solidFill>
                  <a:srgbClr val="0168B4"/>
                </a:solidFill>
                <a:latin typeface="LM Sans 10"/>
                <a:cs typeface="LM Sans 10"/>
              </a:rPr>
              <a:t>Algorithm</a:t>
            </a:r>
            <a:r>
              <a:rPr sz="1200" b="1" spc="-50" dirty="0">
                <a:solidFill>
                  <a:srgbClr val="0168B4"/>
                </a:solidFill>
                <a:latin typeface="LM Sans 10"/>
                <a:cs typeface="LM Sans 10"/>
              </a:rPr>
              <a:t> </a:t>
            </a:r>
            <a:r>
              <a:rPr sz="1200" b="1" spc="-10" dirty="0">
                <a:solidFill>
                  <a:srgbClr val="0168B4"/>
                </a:solidFill>
                <a:latin typeface="LM Sans 10"/>
                <a:cs typeface="LM Sans 10"/>
              </a:rPr>
              <a:t>(Agrawal</a:t>
            </a:r>
            <a:r>
              <a:rPr sz="1200" b="1" spc="-55" dirty="0">
                <a:solidFill>
                  <a:srgbClr val="0168B4"/>
                </a:solidFill>
                <a:latin typeface="LM Sans 10"/>
                <a:cs typeface="LM Sans 10"/>
              </a:rPr>
              <a:t> </a:t>
            </a:r>
            <a:r>
              <a:rPr sz="1200" b="1" dirty="0">
                <a:solidFill>
                  <a:srgbClr val="0168B4"/>
                </a:solidFill>
                <a:latin typeface="LM Sans 10"/>
                <a:cs typeface="LM Sans 10"/>
              </a:rPr>
              <a:t>et</a:t>
            </a:r>
            <a:r>
              <a:rPr sz="1200" b="1" spc="-50" dirty="0">
                <a:solidFill>
                  <a:srgbClr val="0168B4"/>
                </a:solidFill>
                <a:latin typeface="LM Sans 10"/>
                <a:cs typeface="LM Sans 10"/>
              </a:rPr>
              <a:t> </a:t>
            </a:r>
            <a:r>
              <a:rPr sz="1200" b="1" dirty="0">
                <a:solidFill>
                  <a:srgbClr val="0168B4"/>
                </a:solidFill>
                <a:latin typeface="LM Sans 10"/>
                <a:cs typeface="LM Sans 10"/>
              </a:rPr>
              <a:t>al.,</a:t>
            </a:r>
            <a:r>
              <a:rPr sz="1200" b="1" spc="-50" dirty="0">
                <a:solidFill>
                  <a:srgbClr val="0168B4"/>
                </a:solidFill>
                <a:latin typeface="LM Sans 10"/>
                <a:cs typeface="LM Sans 10"/>
              </a:rPr>
              <a:t> </a:t>
            </a:r>
            <a:r>
              <a:rPr sz="1200" b="1" spc="-10" dirty="0">
                <a:solidFill>
                  <a:srgbClr val="0168B4"/>
                </a:solidFill>
                <a:latin typeface="LM Sans 10"/>
                <a:cs typeface="LM Sans 10"/>
              </a:rPr>
              <a:t>1996)</a:t>
            </a:r>
            <a:endParaRPr sz="1200">
              <a:latin typeface="LM Sans 10"/>
              <a:cs typeface="LM Sans 10"/>
            </a:endParaRPr>
          </a:p>
        </p:txBody>
      </p:sp>
      <p:sp>
        <p:nvSpPr>
          <p:cNvPr id="29" name="object 29"/>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30" name="object 30"/>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2" name="object 28">
            <a:extLst>
              <a:ext uri="{FF2B5EF4-FFF2-40B4-BE49-F238E27FC236}">
                <a16:creationId xmlns:a16="http://schemas.microsoft.com/office/drawing/2014/main" id="{198D3B20-ED56-41AF-B6B0-36C00FC4514E}"/>
              </a:ext>
            </a:extLst>
          </p:cNvPr>
          <p:cNvSpPr txBox="1"/>
          <p:nvPr/>
        </p:nvSpPr>
        <p:spPr>
          <a:xfrm>
            <a:off x="335610" y="1304715"/>
            <a:ext cx="4845050" cy="545021"/>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lang="en-US" sz="1100" dirty="0">
                <a:latin typeface="Georgia"/>
                <a:cs typeface="Georgia"/>
              </a:rPr>
              <a:t>Reference:</a:t>
            </a:r>
          </a:p>
          <a:p>
            <a:pPr marL="12700">
              <a:lnSpc>
                <a:spcPct val="100000"/>
              </a:lnSpc>
              <a:spcBef>
                <a:spcPts val="90"/>
              </a:spcBef>
              <a:buClr>
                <a:srgbClr val="DCB413"/>
              </a:buClr>
              <a:tabLst>
                <a:tab pos="187960" algn="l"/>
              </a:tabLst>
            </a:pPr>
            <a:r>
              <a:rPr lang="en-US" sz="1100" dirty="0">
                <a:latin typeface="Georgia"/>
                <a:cs typeface="Georgia"/>
              </a:rPr>
              <a:t>		</a:t>
            </a:r>
            <a:r>
              <a:rPr lang="en-US" sz="1100" dirty="0">
                <a:latin typeface="Georgia"/>
                <a:cs typeface="Georgia"/>
                <a:hlinkClick r:id="rId7"/>
              </a:rPr>
              <a:t>https://www.youtube.com/watch?v=WCK09hVXI9M&amp;t=46s</a:t>
            </a:r>
            <a:endParaRPr lang="en-US" sz="1100" dirty="0">
              <a:latin typeface="Georgia"/>
              <a:cs typeface="Georgia"/>
            </a:endParaRPr>
          </a:p>
          <a:p>
            <a:pPr marL="12700">
              <a:lnSpc>
                <a:spcPct val="100000"/>
              </a:lnSpc>
              <a:spcBef>
                <a:spcPts val="90"/>
              </a:spcBef>
              <a:buClr>
                <a:srgbClr val="DCB413"/>
              </a:buClr>
              <a:tabLst>
                <a:tab pos="187960" algn="l"/>
              </a:tabLst>
            </a:pPr>
            <a:r>
              <a:rPr lang="en-US" sz="1100" dirty="0">
                <a:latin typeface="Georgia"/>
                <a:cs typeface="Georgia"/>
              </a:rPr>
              <a:t>		</a:t>
            </a:r>
            <a:r>
              <a:rPr lang="en-US" sz="1100" dirty="0">
                <a:latin typeface="Georgia"/>
                <a:cs typeface="Georgia"/>
                <a:hlinkClick r:id="rId8"/>
              </a:rPr>
              <a:t>https://www.youtube.com/watch?v=IVlfuA4LdrU</a:t>
            </a:r>
            <a:endParaRPr sz="1100" dirty="0">
              <a:latin typeface="Georgia"/>
              <a:cs typeface="Georgia"/>
            </a:endParaRPr>
          </a:p>
        </p:txBody>
      </p:sp>
    </p:spTree>
    <p:extLst>
      <p:ext uri="{BB962C8B-B14F-4D97-AF65-F5344CB8AC3E}">
        <p14:creationId xmlns:p14="http://schemas.microsoft.com/office/powerpoint/2010/main" val="4031032020"/>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3902" y="1369002"/>
            <a:ext cx="144272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Thank</a:t>
            </a:r>
            <a:r>
              <a:rPr sz="2050" b="1" spc="5" dirty="0">
                <a:solidFill>
                  <a:srgbClr val="DCB413"/>
                </a:solidFill>
                <a:latin typeface="LM Sans 10"/>
                <a:cs typeface="LM Sans 10"/>
              </a:rPr>
              <a:t> </a:t>
            </a:r>
            <a:r>
              <a:rPr sz="2050" b="1" spc="-20" dirty="0">
                <a:solidFill>
                  <a:srgbClr val="DCB413"/>
                </a:solidFill>
                <a:latin typeface="LM Sans 10"/>
                <a:cs typeface="LM Sans 10"/>
              </a:rPr>
              <a:t>You!</a:t>
            </a:r>
            <a:endParaRPr sz="2050">
              <a:latin typeface="LM Sans 10"/>
              <a:cs typeface="LM Sans 10"/>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5760085" cy="204470"/>
            <a:chOff x="0" y="0"/>
            <a:chExt cx="5760085" cy="204470"/>
          </a:xfrm>
        </p:grpSpPr>
        <p:sp>
          <p:nvSpPr>
            <p:cNvPr id="3" name="object 3"/>
            <p:cNvSpPr/>
            <p:nvPr/>
          </p:nvSpPr>
          <p:spPr>
            <a:xfrm>
              <a:off x="12065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4" name="object 4"/>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7" name="object 7"/>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solidFill>
                  <a:srgbClr val="FFFFFF"/>
                </a:solidFill>
                <a:hlinkClick r:id="rId2" action="ppaction://hlinksldjump"/>
              </a:rPr>
              <a:t>Probability</a:t>
            </a:r>
            <a:r>
              <a:rPr spc="-10" dirty="0">
                <a:solidFill>
                  <a:srgbClr val="FFFFFF"/>
                </a:solidFill>
                <a:hlinkClick r:id="rId2" action="ppaction://hlinksldjump"/>
              </a:rPr>
              <a:t> </a:t>
            </a:r>
            <a:r>
              <a:rPr dirty="0">
                <a:solidFill>
                  <a:srgbClr val="FFFFFF"/>
                </a:solidFill>
                <a:hlinkClick r:id="rId2" action="ppaction://hlinksldjump"/>
              </a:rPr>
              <a:t>and</a:t>
            </a:r>
            <a:r>
              <a:rPr spc="-15" dirty="0">
                <a:solidFill>
                  <a:srgbClr val="FFFFFF"/>
                </a:solidFill>
                <a:hlinkClick r:id="rId2" action="ppaction://hlinksldjump"/>
              </a:rPr>
              <a:t> </a:t>
            </a:r>
            <a:r>
              <a:rPr spc="-10" dirty="0">
                <a:solidFill>
                  <a:srgbClr val="FFFFFF"/>
                </a:solidFill>
                <a:hlinkClick r:id="rId2" action="ppaction://hlinksldjump"/>
              </a:rPr>
              <a:t>Inference</a:t>
            </a:r>
          </a:p>
        </p:txBody>
      </p:sp>
      <p:grpSp>
        <p:nvGrpSpPr>
          <p:cNvPr id="8" name="object 8"/>
          <p:cNvGrpSpPr/>
          <p:nvPr/>
        </p:nvGrpSpPr>
        <p:grpSpPr>
          <a:xfrm>
            <a:off x="1996427" y="140134"/>
            <a:ext cx="444500" cy="41275"/>
            <a:chOff x="1996427" y="140134"/>
            <a:chExt cx="444500" cy="41275"/>
          </a:xfrm>
        </p:grpSpPr>
        <p:sp>
          <p:nvSpPr>
            <p:cNvPr id="9" name="object 9"/>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8" name="object 18"/>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a:t>
            </a:r>
            <a:r>
              <a:rPr sz="600" spc="-20" dirty="0">
                <a:solidFill>
                  <a:srgbClr val="F2E4AC"/>
                </a:solidFill>
                <a:latin typeface="LM Sans 8"/>
                <a:cs typeface="LM Sans 8"/>
                <a:hlinkClick r:id="rId3" action="ppaction://hlinksldjump"/>
              </a:rPr>
              <a:t>Rule</a:t>
            </a:r>
            <a:endParaRPr sz="600">
              <a:latin typeface="LM Sans 8"/>
              <a:cs typeface="LM Sans 8"/>
            </a:endParaRPr>
          </a:p>
        </p:txBody>
      </p:sp>
      <p:grpSp>
        <p:nvGrpSpPr>
          <p:cNvPr id="19" name="object 19"/>
          <p:cNvGrpSpPr/>
          <p:nvPr/>
        </p:nvGrpSpPr>
        <p:grpSpPr>
          <a:xfrm>
            <a:off x="3450247" y="140134"/>
            <a:ext cx="192405" cy="41275"/>
            <a:chOff x="3450247" y="140134"/>
            <a:chExt cx="192405" cy="41275"/>
          </a:xfrm>
        </p:grpSpPr>
        <p:sp>
          <p:nvSpPr>
            <p:cNvPr id="20" name="object 20"/>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4" name="object 24"/>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5" name="object 25"/>
          <p:cNvGrpSpPr/>
          <p:nvPr/>
        </p:nvGrpSpPr>
        <p:grpSpPr>
          <a:xfrm>
            <a:off x="5077330" y="140143"/>
            <a:ext cx="142240" cy="41275"/>
            <a:chOff x="5077330" y="140143"/>
            <a:chExt cx="142240" cy="41275"/>
          </a:xfrm>
        </p:grpSpPr>
        <p:sp>
          <p:nvSpPr>
            <p:cNvPr id="26" name="object 26"/>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7" name="object 27"/>
            <p:cNvSpPr/>
            <p:nvPr/>
          </p:nvSpPr>
          <p:spPr>
            <a:xfrm>
              <a:off x="513025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9" name="object 29"/>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30" name="object 30"/>
          <p:cNvSpPr txBox="1"/>
          <p:nvPr/>
        </p:nvSpPr>
        <p:spPr>
          <a:xfrm>
            <a:off x="1361503" y="1482261"/>
            <a:ext cx="303657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Probability</a:t>
            </a:r>
            <a:r>
              <a:rPr sz="2050" b="1" spc="-30" dirty="0">
                <a:solidFill>
                  <a:srgbClr val="DCB413"/>
                </a:solidFill>
                <a:latin typeface="LM Sans 10"/>
                <a:cs typeface="LM Sans 10"/>
              </a:rPr>
              <a:t> </a:t>
            </a:r>
            <a:r>
              <a:rPr sz="2050" b="1" dirty="0">
                <a:solidFill>
                  <a:srgbClr val="DCB413"/>
                </a:solidFill>
                <a:latin typeface="LM Sans 10"/>
                <a:cs typeface="LM Sans 10"/>
              </a:rPr>
              <a:t>and</a:t>
            </a:r>
            <a:r>
              <a:rPr sz="2050" b="1" spc="-25" dirty="0">
                <a:solidFill>
                  <a:srgbClr val="DCB413"/>
                </a:solidFill>
                <a:latin typeface="LM Sans 10"/>
                <a:cs typeface="LM Sans 10"/>
              </a:rPr>
              <a:t> </a:t>
            </a:r>
            <a:r>
              <a:rPr sz="2050" b="1" spc="-10" dirty="0">
                <a:solidFill>
                  <a:srgbClr val="DCB413"/>
                </a:solidFill>
                <a:latin typeface="LM Sans 10"/>
                <a:cs typeface="LM Sans 10"/>
              </a:rPr>
              <a:t>Inference</a:t>
            </a:r>
            <a:endParaRPr sz="2050">
              <a:latin typeface="LM Sans 10"/>
              <a:cs typeface="LM Sans 10"/>
            </a:endParaRPr>
          </a:p>
        </p:txBody>
      </p:sp>
      <p:sp>
        <p:nvSpPr>
          <p:cNvPr id="31" name="object 31"/>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32" name="object 32"/>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3" name="object 33"/>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7" name="object 7"/>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9" name="object 9"/>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3" action="ppaction://hlinksldjump"/>
              </a:rPr>
              <a:t>Probability</a:t>
            </a:r>
            <a:r>
              <a:rPr sz="600" spc="-10" dirty="0">
                <a:solidFill>
                  <a:srgbClr val="FFFFFF"/>
                </a:solidFill>
                <a:latin typeface="LM Sans 8"/>
                <a:cs typeface="LM Sans 8"/>
                <a:hlinkClick r:id="rId3" action="ppaction://hlinksldjump"/>
              </a:rPr>
              <a:t> </a:t>
            </a:r>
            <a:r>
              <a:rPr sz="600" dirty="0">
                <a:solidFill>
                  <a:srgbClr val="FFFFFF"/>
                </a:solidFill>
                <a:latin typeface="LM Sans 8"/>
                <a:cs typeface="LM Sans 8"/>
                <a:hlinkClick r:id="rId3" action="ppaction://hlinksldjump"/>
              </a:rPr>
              <a:t>and</a:t>
            </a:r>
            <a:r>
              <a:rPr sz="600" spc="-1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Inference</a:t>
            </a:r>
            <a:endParaRPr sz="600">
              <a:latin typeface="LM Sans 8"/>
              <a:cs typeface="LM Sans 8"/>
            </a:endParaRPr>
          </a:p>
        </p:txBody>
      </p:sp>
      <p:grpSp>
        <p:nvGrpSpPr>
          <p:cNvPr id="10" name="object 10"/>
          <p:cNvGrpSpPr/>
          <p:nvPr/>
        </p:nvGrpSpPr>
        <p:grpSpPr>
          <a:xfrm>
            <a:off x="1996427" y="140134"/>
            <a:ext cx="444500" cy="41275"/>
            <a:chOff x="1996427" y="140134"/>
            <a:chExt cx="444500" cy="41275"/>
          </a:xfrm>
        </p:grpSpPr>
        <p:sp>
          <p:nvSpPr>
            <p:cNvPr id="11" name="object 11"/>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a:t>
            </a:r>
            <a:r>
              <a:rPr sz="600" spc="-20" dirty="0">
                <a:solidFill>
                  <a:srgbClr val="F2E4AC"/>
                </a:solidFill>
                <a:latin typeface="LM Sans 8"/>
                <a:cs typeface="LM Sans 8"/>
                <a:hlinkClick r:id="rId4" action="ppaction://hlinksldjump"/>
              </a:rPr>
              <a:t>Rule</a:t>
            </a:r>
            <a:endParaRPr sz="600">
              <a:latin typeface="LM Sans 8"/>
              <a:cs typeface="LM Sans 8"/>
            </a:endParaRPr>
          </a:p>
        </p:txBody>
      </p:sp>
      <p:grpSp>
        <p:nvGrpSpPr>
          <p:cNvPr id="21" name="object 21"/>
          <p:cNvGrpSpPr/>
          <p:nvPr/>
        </p:nvGrpSpPr>
        <p:grpSpPr>
          <a:xfrm>
            <a:off x="3450247" y="140134"/>
            <a:ext cx="192405" cy="41275"/>
            <a:chOff x="3450247" y="140134"/>
            <a:chExt cx="192405" cy="41275"/>
          </a:xfrm>
        </p:grpSpPr>
        <p:sp>
          <p:nvSpPr>
            <p:cNvPr id="22" name="object 22"/>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Association</a:t>
            </a:r>
            <a:r>
              <a:rPr sz="600" spc="-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Rules</a:t>
            </a:r>
            <a:endParaRPr sz="600">
              <a:latin typeface="LM Sans 8"/>
              <a:cs typeface="LM Sans 8"/>
            </a:endParaRPr>
          </a:p>
        </p:txBody>
      </p:sp>
      <p:grpSp>
        <p:nvGrpSpPr>
          <p:cNvPr id="27" name="object 27"/>
          <p:cNvGrpSpPr/>
          <p:nvPr/>
        </p:nvGrpSpPr>
        <p:grpSpPr>
          <a:xfrm>
            <a:off x="5077320" y="140134"/>
            <a:ext cx="142240" cy="41275"/>
            <a:chOff x="5077320" y="140134"/>
            <a:chExt cx="142240" cy="41275"/>
          </a:xfrm>
        </p:grpSpPr>
        <p:sp>
          <p:nvSpPr>
            <p:cNvPr id="28" name="object 28"/>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1" name="object 31"/>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Apriori</a:t>
            </a:r>
            <a:r>
              <a:rPr sz="600" spc="-3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Algorithm</a:t>
            </a:r>
            <a:endParaRPr sz="600">
              <a:latin typeface="LM Sans 8"/>
              <a:cs typeface="LM Sans 8"/>
            </a:endParaRPr>
          </a:p>
        </p:txBody>
      </p:sp>
      <p:sp>
        <p:nvSpPr>
          <p:cNvPr id="32" name="object 32"/>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33" name="object 33"/>
          <p:cNvSpPr txBox="1"/>
          <p:nvPr/>
        </p:nvSpPr>
        <p:spPr>
          <a:xfrm>
            <a:off x="95300" y="280299"/>
            <a:ext cx="3070860" cy="83248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Probability</a:t>
            </a:r>
            <a:r>
              <a:rPr sz="1200" b="1" spc="-65" dirty="0">
                <a:solidFill>
                  <a:srgbClr val="0168B4"/>
                </a:solidFill>
                <a:latin typeface="LM Sans 10"/>
                <a:cs typeface="LM Sans 10"/>
              </a:rPr>
              <a:t> </a:t>
            </a:r>
            <a:r>
              <a:rPr sz="1200" b="1" dirty="0">
                <a:solidFill>
                  <a:srgbClr val="0168B4"/>
                </a:solidFill>
                <a:latin typeface="LM Sans 10"/>
                <a:cs typeface="LM Sans 10"/>
              </a:rPr>
              <a:t>and</a:t>
            </a:r>
            <a:r>
              <a:rPr sz="1200" b="1" spc="-65" dirty="0">
                <a:solidFill>
                  <a:srgbClr val="0168B4"/>
                </a:solidFill>
                <a:latin typeface="LM Sans 10"/>
                <a:cs typeface="LM Sans 10"/>
              </a:rPr>
              <a:t> </a:t>
            </a:r>
            <a:r>
              <a:rPr sz="1200" b="1" spc="-10" dirty="0">
                <a:solidFill>
                  <a:srgbClr val="0168B4"/>
                </a:solidFill>
                <a:latin typeface="LM Sans 10"/>
                <a:cs typeface="LM Sans 10"/>
              </a:rPr>
              <a:t>Inference</a:t>
            </a:r>
            <a:endParaRPr sz="1200">
              <a:latin typeface="LM Sans 10"/>
              <a:cs typeface="LM Sans 10"/>
            </a:endParaRPr>
          </a:p>
          <a:p>
            <a:pPr>
              <a:lnSpc>
                <a:spcPct val="100000"/>
              </a:lnSpc>
              <a:spcBef>
                <a:spcPts val="225"/>
              </a:spcBef>
            </a:pPr>
            <a:endParaRPr sz="1200">
              <a:latin typeface="LM Sans 10"/>
              <a:cs typeface="LM Sans 10"/>
            </a:endParaRPr>
          </a:p>
          <a:p>
            <a:pPr marL="539750" indent="-175260">
              <a:lnSpc>
                <a:spcPct val="100000"/>
              </a:lnSpc>
              <a:buClr>
                <a:srgbClr val="DCB413"/>
              </a:buClr>
              <a:buFont typeface="Arial"/>
              <a:buChar char="■"/>
              <a:tabLst>
                <a:tab pos="539750" algn="l"/>
              </a:tabLst>
            </a:pPr>
            <a:r>
              <a:rPr sz="1100" dirty="0">
                <a:latin typeface="LM Sans 10"/>
                <a:cs typeface="LM Sans 10"/>
              </a:rPr>
              <a:t>Result</a:t>
            </a:r>
            <a:r>
              <a:rPr sz="1100" spc="-30" dirty="0">
                <a:latin typeface="LM Sans 10"/>
                <a:cs typeface="LM Sans 10"/>
              </a:rPr>
              <a:t> </a:t>
            </a:r>
            <a:r>
              <a:rPr sz="1100" dirty="0">
                <a:latin typeface="LM Sans 10"/>
                <a:cs typeface="LM Sans 10"/>
              </a:rPr>
              <a:t>of</a:t>
            </a:r>
            <a:r>
              <a:rPr sz="1100" spc="-25" dirty="0">
                <a:latin typeface="LM Sans 10"/>
                <a:cs typeface="LM Sans 10"/>
              </a:rPr>
              <a:t> </a:t>
            </a:r>
            <a:r>
              <a:rPr sz="1100" dirty="0">
                <a:latin typeface="LM Sans 10"/>
                <a:cs typeface="LM Sans 10"/>
              </a:rPr>
              <a:t>tossing</a:t>
            </a:r>
            <a:r>
              <a:rPr sz="1100" spc="-30" dirty="0">
                <a:latin typeface="LM Sans 10"/>
                <a:cs typeface="LM Sans 10"/>
              </a:rPr>
              <a:t> </a:t>
            </a:r>
            <a:r>
              <a:rPr sz="1100" dirty="0">
                <a:latin typeface="LM Sans 10"/>
                <a:cs typeface="LM Sans 10"/>
              </a:rPr>
              <a:t>a</a:t>
            </a:r>
            <a:r>
              <a:rPr sz="1100" spc="-25" dirty="0">
                <a:latin typeface="LM Sans 10"/>
                <a:cs typeface="LM Sans 10"/>
              </a:rPr>
              <a:t> </a:t>
            </a:r>
            <a:r>
              <a:rPr sz="1100" dirty="0">
                <a:latin typeface="LM Sans 10"/>
                <a:cs typeface="LM Sans 10"/>
              </a:rPr>
              <a:t>coin</a:t>
            </a:r>
            <a:r>
              <a:rPr sz="1100" spc="-30" dirty="0">
                <a:latin typeface="LM Sans 10"/>
                <a:cs typeface="LM Sans 10"/>
              </a:rPr>
              <a:t> </a:t>
            </a:r>
            <a:r>
              <a:rPr sz="1100" dirty="0">
                <a:latin typeface="LM Sans 10"/>
                <a:cs typeface="LM Sans 10"/>
              </a:rPr>
              <a:t>is</a:t>
            </a:r>
            <a:r>
              <a:rPr sz="1100" spc="-20" dirty="0">
                <a:latin typeface="LM Sans 10"/>
                <a:cs typeface="LM Sans 10"/>
              </a:rPr>
              <a:t> </a:t>
            </a:r>
            <a:r>
              <a:rPr sz="1100" spc="90" dirty="0">
                <a:solidFill>
                  <a:srgbClr val="0168B4"/>
                </a:solidFill>
                <a:latin typeface="Asana Math"/>
                <a:cs typeface="Asana Math"/>
              </a:rPr>
              <a:t>∈</a:t>
            </a:r>
            <a:r>
              <a:rPr sz="1100" spc="60" dirty="0">
                <a:solidFill>
                  <a:srgbClr val="0168B4"/>
                </a:solidFill>
                <a:latin typeface="Asana Math"/>
                <a:cs typeface="Asana Math"/>
              </a:rPr>
              <a:t> </a:t>
            </a:r>
            <a:r>
              <a:rPr sz="1100" i="1" dirty="0">
                <a:latin typeface="LM Roman 10"/>
                <a:cs typeface="LM Roman 10"/>
              </a:rPr>
              <a:t>{</a:t>
            </a:r>
            <a:r>
              <a:rPr sz="1100" dirty="0">
                <a:latin typeface="LM Sans 10"/>
                <a:cs typeface="LM Sans 10"/>
              </a:rPr>
              <a:t>Heads,</a:t>
            </a:r>
            <a:r>
              <a:rPr sz="1100" spc="-25" dirty="0">
                <a:latin typeface="LM Sans 10"/>
                <a:cs typeface="LM Sans 10"/>
              </a:rPr>
              <a:t> </a:t>
            </a:r>
            <a:r>
              <a:rPr sz="1100" spc="-10" dirty="0">
                <a:latin typeface="LM Sans 10"/>
                <a:cs typeface="LM Sans 10"/>
              </a:rPr>
              <a:t>Tails</a:t>
            </a:r>
            <a:r>
              <a:rPr sz="1100" i="1" spc="-10" dirty="0">
                <a:latin typeface="LM Roman 10"/>
                <a:cs typeface="LM Roman 10"/>
              </a:rPr>
              <a:t>}</a:t>
            </a:r>
            <a:endParaRPr sz="1100">
              <a:latin typeface="LM Roman 10"/>
              <a:cs typeface="LM Roman 10"/>
            </a:endParaRPr>
          </a:p>
          <a:p>
            <a:pPr marL="539750" indent="-175260">
              <a:lnSpc>
                <a:spcPct val="100000"/>
              </a:lnSpc>
              <a:spcBef>
                <a:spcPts val="334"/>
              </a:spcBef>
              <a:buClr>
                <a:srgbClr val="DCB413"/>
              </a:buClr>
              <a:buFont typeface="Arial"/>
              <a:buChar char="■"/>
              <a:tabLst>
                <a:tab pos="539750" algn="l"/>
              </a:tabLst>
            </a:pPr>
            <a:r>
              <a:rPr sz="1100" dirty="0">
                <a:latin typeface="LM Sans 10"/>
                <a:cs typeface="LM Sans 10"/>
              </a:rPr>
              <a:t>Random</a:t>
            </a:r>
            <a:r>
              <a:rPr sz="1100" spc="-35" dirty="0">
                <a:latin typeface="LM Sans 10"/>
                <a:cs typeface="LM Sans 10"/>
              </a:rPr>
              <a:t> </a:t>
            </a:r>
            <a:r>
              <a:rPr sz="1100" dirty="0">
                <a:latin typeface="LM Sans 10"/>
                <a:cs typeface="LM Sans 10"/>
              </a:rPr>
              <a:t>variable</a:t>
            </a:r>
            <a:r>
              <a:rPr sz="1100" spc="-20" dirty="0">
                <a:latin typeface="LM Sans 10"/>
                <a:cs typeface="LM Sans 10"/>
              </a:rPr>
              <a:t> </a:t>
            </a:r>
            <a:r>
              <a:rPr sz="1100" i="1" spc="110" dirty="0">
                <a:solidFill>
                  <a:srgbClr val="0168B4"/>
                </a:solidFill>
                <a:latin typeface="Georgia"/>
                <a:cs typeface="Georgia"/>
              </a:rPr>
              <a:t>X</a:t>
            </a:r>
            <a:r>
              <a:rPr sz="1100" i="1" spc="100" dirty="0">
                <a:solidFill>
                  <a:srgbClr val="0168B4"/>
                </a:solidFill>
                <a:latin typeface="Georgia"/>
                <a:cs typeface="Georgia"/>
              </a:rPr>
              <a:t> </a:t>
            </a:r>
            <a:r>
              <a:rPr sz="1100" spc="90" dirty="0">
                <a:solidFill>
                  <a:srgbClr val="0168B4"/>
                </a:solidFill>
                <a:latin typeface="Asana Math"/>
                <a:cs typeface="Asana Math"/>
              </a:rPr>
              <a:t>∈</a:t>
            </a:r>
            <a:r>
              <a:rPr sz="1100" spc="10" dirty="0">
                <a:solidFill>
                  <a:srgbClr val="0168B4"/>
                </a:solidFill>
                <a:latin typeface="Asana Math"/>
                <a:cs typeface="Asana Math"/>
              </a:rPr>
              <a:t> </a:t>
            </a:r>
            <a:r>
              <a:rPr sz="1100" spc="-25" dirty="0">
                <a:solidFill>
                  <a:srgbClr val="0168B4"/>
                </a:solidFill>
                <a:latin typeface="Noto Sans Mono CJK HK"/>
                <a:cs typeface="Noto Sans Mono CJK HK"/>
              </a:rPr>
              <a:t>{</a:t>
            </a:r>
            <a:r>
              <a:rPr sz="1100" spc="-25" dirty="0">
                <a:solidFill>
                  <a:srgbClr val="0168B4"/>
                </a:solidFill>
                <a:latin typeface="UKIJ Jelliy"/>
                <a:cs typeface="UKIJ Jelliy"/>
              </a:rPr>
              <a:t>1</a:t>
            </a:r>
            <a:r>
              <a:rPr sz="1100" i="1" spc="-25" dirty="0">
                <a:solidFill>
                  <a:srgbClr val="0168B4"/>
                </a:solidFill>
                <a:latin typeface="Georgia"/>
                <a:cs typeface="Georgia"/>
              </a:rPr>
              <a:t>,</a:t>
            </a:r>
            <a:r>
              <a:rPr sz="1100" i="1" spc="-85" dirty="0">
                <a:solidFill>
                  <a:srgbClr val="0168B4"/>
                </a:solidFill>
                <a:latin typeface="Georgia"/>
                <a:cs typeface="Georgia"/>
              </a:rPr>
              <a:t> </a:t>
            </a:r>
            <a:r>
              <a:rPr sz="1100" spc="-25" dirty="0">
                <a:solidFill>
                  <a:srgbClr val="0168B4"/>
                </a:solidFill>
                <a:latin typeface="UKIJ Jelliy"/>
                <a:cs typeface="UKIJ Jelliy"/>
              </a:rPr>
              <a:t>0</a:t>
            </a:r>
            <a:r>
              <a:rPr sz="1100" spc="-25" dirty="0">
                <a:solidFill>
                  <a:srgbClr val="0168B4"/>
                </a:solidFill>
                <a:latin typeface="Noto Sans Mono CJK HK"/>
                <a:cs typeface="Noto Sans Mono CJK HK"/>
              </a:rPr>
              <a:t>}</a:t>
            </a:r>
            <a:r>
              <a:rPr sz="1100" spc="-25" dirty="0">
                <a:latin typeface="LM Sans 10"/>
                <a:cs typeface="LM Sans 10"/>
              </a:rPr>
              <a:t>,</a:t>
            </a:r>
            <a:endParaRPr sz="1100">
              <a:latin typeface="LM Sans 10"/>
              <a:cs typeface="LM Sans 10"/>
            </a:endParaRPr>
          </a:p>
        </p:txBody>
      </p:sp>
      <p:sp>
        <p:nvSpPr>
          <p:cNvPr id="34" name="object 34"/>
          <p:cNvSpPr txBox="1"/>
          <p:nvPr/>
        </p:nvSpPr>
        <p:spPr>
          <a:xfrm>
            <a:off x="1763979" y="1255787"/>
            <a:ext cx="834390" cy="191770"/>
          </a:xfrm>
          <a:prstGeom prst="rect">
            <a:avLst/>
          </a:prstGeom>
        </p:spPr>
        <p:txBody>
          <a:bodyPr vert="horz" wrap="square" lIns="0" tIns="11430" rIns="0" bIns="0" rtlCol="0">
            <a:spAutoFit/>
          </a:bodyPr>
          <a:lstStyle/>
          <a:p>
            <a:pPr marL="12700">
              <a:lnSpc>
                <a:spcPct val="100000"/>
              </a:lnSpc>
              <a:spcBef>
                <a:spcPts val="90"/>
              </a:spcBef>
            </a:pPr>
            <a:r>
              <a:rPr sz="1100" spc="-10" dirty="0">
                <a:latin typeface="LM Sans 10"/>
                <a:cs typeface="LM Sans 10"/>
              </a:rPr>
              <a:t>Bernoulli</a:t>
            </a:r>
            <a:r>
              <a:rPr sz="1100" spc="-40" dirty="0">
                <a:latin typeface="LM Sans 10"/>
                <a:cs typeface="LM Sans 10"/>
              </a:rPr>
              <a:t> </a:t>
            </a:r>
            <a:r>
              <a:rPr sz="1100" spc="95" dirty="0">
                <a:solidFill>
                  <a:srgbClr val="0168B4"/>
                </a:solidFill>
                <a:latin typeface="TeX Gyre Adventor"/>
                <a:cs typeface="TeX Gyre Adventor"/>
              </a:rPr>
              <a:t>∶</a:t>
            </a:r>
            <a:r>
              <a:rPr sz="1100" spc="25" dirty="0">
                <a:solidFill>
                  <a:srgbClr val="0168B4"/>
                </a:solidFill>
                <a:latin typeface="TeX Gyre Adventor"/>
                <a:cs typeface="TeX Gyre Adventor"/>
              </a:rPr>
              <a:t> </a:t>
            </a:r>
            <a:r>
              <a:rPr sz="1100" i="1" dirty="0">
                <a:solidFill>
                  <a:srgbClr val="0168B4"/>
                </a:solidFill>
                <a:latin typeface="Georgia"/>
                <a:cs typeface="Georgia"/>
              </a:rPr>
              <a:t>P</a:t>
            </a:r>
            <a:r>
              <a:rPr sz="1100" i="1" spc="-100" dirty="0">
                <a:solidFill>
                  <a:srgbClr val="0168B4"/>
                </a:solidFill>
                <a:latin typeface="Georgia"/>
                <a:cs typeface="Georgia"/>
              </a:rPr>
              <a:t> </a:t>
            </a:r>
            <a:r>
              <a:rPr sz="1100" spc="-50" dirty="0">
                <a:solidFill>
                  <a:srgbClr val="0168B4"/>
                </a:solidFill>
                <a:latin typeface="Noto Sans Mono CJK HK"/>
                <a:cs typeface="Noto Sans Mono CJK HK"/>
              </a:rPr>
              <a:t>{</a:t>
            </a:r>
            <a:endParaRPr sz="1100">
              <a:latin typeface="Noto Sans Mono CJK HK"/>
              <a:cs typeface="Noto Sans Mono CJK HK"/>
            </a:endParaRPr>
          </a:p>
        </p:txBody>
      </p:sp>
      <p:sp>
        <p:nvSpPr>
          <p:cNvPr id="35" name="object 35"/>
          <p:cNvSpPr txBox="1"/>
          <p:nvPr/>
        </p:nvSpPr>
        <p:spPr>
          <a:xfrm>
            <a:off x="3163709" y="1204392"/>
            <a:ext cx="114300" cy="147320"/>
          </a:xfrm>
          <a:prstGeom prst="rect">
            <a:avLst/>
          </a:prstGeom>
        </p:spPr>
        <p:txBody>
          <a:bodyPr vert="horz" wrap="square" lIns="0" tIns="12065" rIns="0" bIns="0" rtlCol="0">
            <a:spAutoFit/>
          </a:bodyPr>
          <a:lstStyle/>
          <a:p>
            <a:pPr marL="12700">
              <a:lnSpc>
                <a:spcPct val="100000"/>
              </a:lnSpc>
              <a:spcBef>
                <a:spcPts val="95"/>
              </a:spcBef>
            </a:pPr>
            <a:r>
              <a:rPr sz="800" i="1" spc="75" dirty="0">
                <a:solidFill>
                  <a:srgbClr val="0168B4"/>
                </a:solidFill>
                <a:latin typeface="Georgia"/>
                <a:cs typeface="Georgia"/>
              </a:rPr>
              <a:t>X</a:t>
            </a:r>
            <a:endParaRPr sz="800" dirty="0">
              <a:latin typeface="Georgia"/>
              <a:cs typeface="Georgia"/>
            </a:endParaRPr>
          </a:p>
        </p:txBody>
      </p:sp>
      <p:sp>
        <p:nvSpPr>
          <p:cNvPr id="36" name="object 36"/>
          <p:cNvSpPr txBox="1"/>
          <p:nvPr/>
        </p:nvSpPr>
        <p:spPr>
          <a:xfrm>
            <a:off x="3120465" y="1337605"/>
            <a:ext cx="7747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o</a:t>
            </a:r>
            <a:endParaRPr sz="800">
              <a:latin typeface="Georgia"/>
              <a:cs typeface="Georgia"/>
            </a:endParaRPr>
          </a:p>
        </p:txBody>
      </p:sp>
      <p:sp>
        <p:nvSpPr>
          <p:cNvPr id="37" name="object 37"/>
          <p:cNvSpPr txBox="1"/>
          <p:nvPr/>
        </p:nvSpPr>
        <p:spPr>
          <a:xfrm>
            <a:off x="2590914" y="1251086"/>
            <a:ext cx="962660" cy="191770"/>
          </a:xfrm>
          <a:prstGeom prst="rect">
            <a:avLst/>
          </a:prstGeom>
        </p:spPr>
        <p:txBody>
          <a:bodyPr vert="horz" wrap="square" lIns="0" tIns="11430" rIns="0" bIns="0" rtlCol="0">
            <a:spAutoFit/>
          </a:bodyPr>
          <a:lstStyle/>
          <a:p>
            <a:pPr marL="12700">
              <a:lnSpc>
                <a:spcPct val="100000"/>
              </a:lnSpc>
              <a:spcBef>
                <a:spcPts val="90"/>
              </a:spcBef>
              <a:tabLst>
                <a:tab pos="812165" algn="l"/>
              </a:tabLst>
            </a:pPr>
            <a:r>
              <a:rPr sz="1100" i="1" spc="110" dirty="0">
                <a:solidFill>
                  <a:srgbClr val="0168B4"/>
                </a:solidFill>
                <a:latin typeface="Georgia"/>
                <a:cs typeface="Georgia"/>
              </a:rPr>
              <a:t>X</a:t>
            </a:r>
            <a:r>
              <a:rPr sz="1100" i="1" spc="105" dirty="0">
                <a:solidFill>
                  <a:srgbClr val="0168B4"/>
                </a:solidFill>
                <a:latin typeface="Georgia"/>
                <a:cs typeface="Georgi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30" dirty="0">
                <a:solidFill>
                  <a:srgbClr val="0168B4"/>
                </a:solidFill>
                <a:latin typeface="UKIJ Jelliy"/>
                <a:cs typeface="UKIJ Jelliy"/>
              </a:rPr>
              <a:t>1</a:t>
            </a:r>
            <a:r>
              <a:rPr sz="1100" spc="-30" dirty="0">
                <a:solidFill>
                  <a:srgbClr val="0168B4"/>
                </a:solidFill>
                <a:latin typeface="Noto Sans Mono CJK HK"/>
                <a:cs typeface="Noto Sans Mono CJK HK"/>
              </a:rPr>
              <a:t>}</a:t>
            </a:r>
            <a:r>
              <a:rPr sz="1100" spc="-250" dirty="0">
                <a:solidFill>
                  <a:srgbClr val="0168B4"/>
                </a:solidFill>
                <a:latin typeface="Noto Sans Mono CJK HK"/>
                <a:cs typeface="Noto Sans Mono CJK HK"/>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i="1" spc="-50" dirty="0">
                <a:solidFill>
                  <a:srgbClr val="0168B4"/>
                </a:solidFill>
                <a:latin typeface="Georgia"/>
                <a:cs typeface="Georgia"/>
              </a:rPr>
              <a:t>p</a:t>
            </a:r>
            <a:r>
              <a:rPr lang="en-US" sz="1100" i="1" dirty="0">
                <a:solidFill>
                  <a:srgbClr val="0168B4"/>
                </a:solidFill>
                <a:latin typeface="Georgia"/>
                <a:cs typeface="Georgia"/>
              </a:rPr>
              <a:t>	</a:t>
            </a:r>
            <a:r>
              <a:rPr sz="1100" spc="95"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spc="-50" dirty="0">
                <a:solidFill>
                  <a:srgbClr val="0168B4"/>
                </a:solidFill>
                <a:latin typeface="Noto Sans Mono CJK HK"/>
                <a:cs typeface="Noto Sans Mono CJK HK"/>
              </a:rPr>
              <a:t>(</a:t>
            </a:r>
            <a:endParaRPr sz="1100" dirty="0">
              <a:latin typeface="Noto Sans Mono CJK HK"/>
              <a:cs typeface="Noto Sans Mono CJK HK"/>
            </a:endParaRPr>
          </a:p>
        </p:txBody>
      </p:sp>
      <p:sp>
        <p:nvSpPr>
          <p:cNvPr id="38" name="object 38"/>
          <p:cNvSpPr txBox="1"/>
          <p:nvPr/>
        </p:nvSpPr>
        <p:spPr>
          <a:xfrm>
            <a:off x="3810368" y="1318055"/>
            <a:ext cx="7747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o</a:t>
            </a:r>
            <a:endParaRPr sz="800">
              <a:latin typeface="Georgia"/>
              <a:cs typeface="Georgia"/>
            </a:endParaRPr>
          </a:p>
        </p:txBody>
      </p:sp>
      <p:sp>
        <p:nvSpPr>
          <p:cNvPr id="39" name="object 39"/>
          <p:cNvSpPr txBox="1"/>
          <p:nvPr/>
        </p:nvSpPr>
        <p:spPr>
          <a:xfrm>
            <a:off x="3510064" y="1255787"/>
            <a:ext cx="445134" cy="180819"/>
          </a:xfrm>
          <a:prstGeom prst="rect">
            <a:avLst/>
          </a:prstGeom>
        </p:spPr>
        <p:txBody>
          <a:bodyPr vert="horz" wrap="square" lIns="0" tIns="11430" rIns="0" bIns="0" rtlCol="0">
            <a:spAutoFit/>
          </a:bodyPr>
          <a:lstStyle/>
          <a:p>
            <a:pPr marL="12700">
              <a:lnSpc>
                <a:spcPct val="100000"/>
              </a:lnSpc>
              <a:spcBef>
                <a:spcPts val="90"/>
              </a:spcBef>
            </a:pPr>
            <a:r>
              <a:rPr sz="1100" dirty="0">
                <a:solidFill>
                  <a:srgbClr val="0168B4"/>
                </a:solidFill>
                <a:latin typeface="UKIJ Jelliy"/>
                <a:cs typeface="UKIJ Jelliy"/>
              </a:rPr>
              <a:t>1</a:t>
            </a:r>
            <a:r>
              <a:rPr sz="1100" spc="-75" dirty="0">
                <a:solidFill>
                  <a:srgbClr val="0168B4"/>
                </a:solidFill>
                <a:latin typeface="UKIJ Jelliy"/>
                <a:cs typeface="UKIJ Jelliy"/>
              </a:rPr>
              <a:t> </a:t>
            </a:r>
            <a:r>
              <a:rPr sz="1100" dirty="0">
                <a:solidFill>
                  <a:srgbClr val="0168B4"/>
                </a:solidFill>
                <a:latin typeface="TeX Gyre Adventor"/>
                <a:cs typeface="TeX Gyre Adventor"/>
              </a:rPr>
              <a:t>−</a:t>
            </a:r>
            <a:r>
              <a:rPr sz="1100" spc="-75" dirty="0">
                <a:solidFill>
                  <a:srgbClr val="0168B4"/>
                </a:solidFill>
                <a:latin typeface="TeX Gyre Adventor"/>
                <a:cs typeface="TeX Gyre Adventor"/>
              </a:rPr>
              <a:t> </a:t>
            </a:r>
            <a:r>
              <a:rPr sz="1100" i="1" dirty="0">
                <a:solidFill>
                  <a:srgbClr val="0168B4"/>
                </a:solidFill>
                <a:latin typeface="Georgia"/>
                <a:cs typeface="Georgia"/>
              </a:rPr>
              <a:t>p</a:t>
            </a:r>
            <a:r>
              <a:rPr sz="1100" spc="-50" dirty="0">
                <a:solidFill>
                  <a:srgbClr val="0168B4"/>
                </a:solidFill>
                <a:latin typeface="Noto Sans Mono CJK HK"/>
                <a:cs typeface="Noto Sans Mono CJK HK"/>
              </a:rPr>
              <a:t>)</a:t>
            </a:r>
            <a:endParaRPr sz="1100" dirty="0">
              <a:latin typeface="Noto Sans Mono CJK HK"/>
              <a:cs typeface="Noto Sans Mono CJK HK"/>
            </a:endParaRPr>
          </a:p>
        </p:txBody>
      </p:sp>
      <p:sp>
        <p:nvSpPr>
          <p:cNvPr id="40" name="object 40"/>
          <p:cNvSpPr txBox="1"/>
          <p:nvPr/>
        </p:nvSpPr>
        <p:spPr>
          <a:xfrm>
            <a:off x="3929507" y="1216912"/>
            <a:ext cx="337820" cy="147320"/>
          </a:xfrm>
          <a:prstGeom prst="rect">
            <a:avLst/>
          </a:prstGeom>
        </p:spPr>
        <p:txBody>
          <a:bodyPr vert="horz" wrap="square" lIns="0" tIns="12065" rIns="0" bIns="0" rtlCol="0">
            <a:spAutoFit/>
          </a:bodyPr>
          <a:lstStyle/>
          <a:p>
            <a:pPr marL="12700">
              <a:lnSpc>
                <a:spcPct val="100000"/>
              </a:lnSpc>
              <a:spcBef>
                <a:spcPts val="95"/>
              </a:spcBef>
            </a:pPr>
            <a:r>
              <a:rPr sz="800" spc="-10" dirty="0">
                <a:solidFill>
                  <a:srgbClr val="0168B4"/>
                </a:solidFill>
                <a:latin typeface="Noto Sans Mono CJK HK"/>
                <a:cs typeface="Noto Sans Mono CJK HK"/>
              </a:rPr>
              <a:t>(</a:t>
            </a:r>
            <a:r>
              <a:rPr sz="800" spc="-10" dirty="0">
                <a:solidFill>
                  <a:srgbClr val="0168B4"/>
                </a:solidFill>
                <a:latin typeface="Trebuchet MS"/>
                <a:cs typeface="Trebuchet MS"/>
              </a:rPr>
              <a:t>1</a:t>
            </a:r>
            <a:r>
              <a:rPr sz="800" spc="-10" dirty="0">
                <a:solidFill>
                  <a:srgbClr val="0168B4"/>
                </a:solidFill>
                <a:latin typeface="TeX Gyre Adventor"/>
                <a:cs typeface="TeX Gyre Adventor"/>
              </a:rPr>
              <a:t>−</a:t>
            </a:r>
            <a:r>
              <a:rPr sz="800" i="1" spc="-10" dirty="0">
                <a:solidFill>
                  <a:srgbClr val="0168B4"/>
                </a:solidFill>
                <a:latin typeface="Georgia"/>
                <a:cs typeface="Georgia"/>
              </a:rPr>
              <a:t>X</a:t>
            </a:r>
            <a:r>
              <a:rPr sz="800" spc="-10" dirty="0">
                <a:solidFill>
                  <a:srgbClr val="0168B4"/>
                </a:solidFill>
                <a:latin typeface="Noto Sans Mono CJK HK"/>
                <a:cs typeface="Noto Sans Mono CJK HK"/>
              </a:rPr>
              <a:t>)</a:t>
            </a:r>
            <a:endParaRPr sz="800">
              <a:latin typeface="Noto Sans Mono CJK HK"/>
              <a:cs typeface="Noto Sans Mono CJK HK"/>
            </a:endParaRPr>
          </a:p>
        </p:txBody>
      </p:sp>
      <p:sp>
        <p:nvSpPr>
          <p:cNvPr id="41" name="object 41"/>
          <p:cNvSpPr txBox="1"/>
          <p:nvPr/>
        </p:nvSpPr>
        <p:spPr>
          <a:xfrm>
            <a:off x="447357" y="1777071"/>
            <a:ext cx="1265555"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Sample:</a:t>
            </a:r>
            <a:r>
              <a:rPr sz="1100" spc="100" dirty="0">
                <a:latin typeface="LM Sans 10"/>
                <a:cs typeface="LM Sans 10"/>
              </a:rPr>
              <a:t> </a:t>
            </a:r>
            <a:r>
              <a:rPr sz="1100" b="1" spc="-10" dirty="0">
                <a:solidFill>
                  <a:srgbClr val="0168B4"/>
                </a:solidFill>
                <a:latin typeface="LM Roman 10"/>
                <a:cs typeface="LM Roman 10"/>
              </a:rPr>
              <a:t>X</a:t>
            </a:r>
            <a:r>
              <a:rPr sz="1100" b="1" spc="-120" dirty="0">
                <a:solidFill>
                  <a:srgbClr val="0168B4"/>
                </a:solidFill>
                <a:latin typeface="LM Roman 10"/>
                <a:cs typeface="LM Roman 10"/>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dirty="0">
                <a:solidFill>
                  <a:srgbClr val="0168B4"/>
                </a:solidFill>
                <a:latin typeface="Noto Sans Mono CJK HK"/>
                <a:cs typeface="Noto Sans Mono CJK HK"/>
              </a:rPr>
              <a:t>{</a:t>
            </a:r>
            <a:r>
              <a:rPr sz="1100" i="1" dirty="0">
                <a:solidFill>
                  <a:srgbClr val="0168B4"/>
                </a:solidFill>
                <a:latin typeface="Georgia"/>
                <a:cs typeface="Georgia"/>
              </a:rPr>
              <a:t>x</a:t>
            </a:r>
            <a:r>
              <a:rPr sz="1100" i="1" spc="85" dirty="0">
                <a:solidFill>
                  <a:srgbClr val="0168B4"/>
                </a:solidFill>
                <a:latin typeface="Georgia"/>
                <a:cs typeface="Georgia"/>
              </a:rPr>
              <a:t> </a:t>
            </a:r>
            <a:r>
              <a:rPr sz="1100" spc="-50" dirty="0">
                <a:solidFill>
                  <a:srgbClr val="0168B4"/>
                </a:solidFill>
                <a:latin typeface="Noto Sans Mono CJK HK"/>
                <a:cs typeface="Noto Sans Mono CJK HK"/>
              </a:rPr>
              <a:t>}</a:t>
            </a:r>
            <a:endParaRPr sz="1100">
              <a:latin typeface="Noto Sans Mono CJK HK"/>
              <a:cs typeface="Noto Sans Mono CJK HK"/>
            </a:endParaRPr>
          </a:p>
        </p:txBody>
      </p:sp>
      <p:sp>
        <p:nvSpPr>
          <p:cNvPr id="42" name="object 42"/>
          <p:cNvSpPr txBox="1"/>
          <p:nvPr/>
        </p:nvSpPr>
        <p:spPr>
          <a:xfrm>
            <a:off x="1577352" y="1742349"/>
            <a:ext cx="220979" cy="147320"/>
          </a:xfrm>
          <a:prstGeom prst="rect">
            <a:avLst/>
          </a:prstGeom>
        </p:spPr>
        <p:txBody>
          <a:bodyPr vert="horz" wrap="square" lIns="0" tIns="12065" rIns="0" bIns="0" rtlCol="0">
            <a:spAutoFit/>
          </a:bodyPr>
          <a:lstStyle/>
          <a:p>
            <a:pPr marL="12700">
              <a:lnSpc>
                <a:spcPct val="100000"/>
              </a:lnSpc>
              <a:spcBef>
                <a:spcPts val="95"/>
              </a:spcBef>
            </a:pPr>
            <a:r>
              <a:rPr sz="800" i="1" dirty="0">
                <a:solidFill>
                  <a:srgbClr val="0168B4"/>
                </a:solidFill>
                <a:latin typeface="Georgia"/>
                <a:cs typeface="Georgia"/>
              </a:rPr>
              <a:t>t</a:t>
            </a:r>
            <a:r>
              <a:rPr sz="800" i="1" spc="385" dirty="0">
                <a:solidFill>
                  <a:srgbClr val="0168B4"/>
                </a:solidFill>
                <a:latin typeface="Georgia"/>
                <a:cs typeface="Georgia"/>
              </a:rPr>
              <a:t> </a:t>
            </a:r>
            <a:r>
              <a:rPr sz="800" i="1" spc="-5" dirty="0">
                <a:solidFill>
                  <a:srgbClr val="0168B4"/>
                </a:solidFill>
                <a:latin typeface="Georgia"/>
                <a:cs typeface="Georgia"/>
              </a:rPr>
              <a:t>N</a:t>
            </a:r>
            <a:endParaRPr sz="800">
              <a:latin typeface="Georgia"/>
              <a:cs typeface="Georgia"/>
            </a:endParaRPr>
          </a:p>
        </p:txBody>
      </p:sp>
      <p:sp>
        <p:nvSpPr>
          <p:cNvPr id="43" name="object 43"/>
          <p:cNvSpPr txBox="1"/>
          <p:nvPr/>
        </p:nvSpPr>
        <p:spPr>
          <a:xfrm>
            <a:off x="1687487" y="1842108"/>
            <a:ext cx="185420" cy="147320"/>
          </a:xfrm>
          <a:prstGeom prst="rect">
            <a:avLst/>
          </a:prstGeom>
        </p:spPr>
        <p:txBody>
          <a:bodyPr vert="horz" wrap="square" lIns="0" tIns="12065" rIns="0" bIns="0" rtlCol="0">
            <a:spAutoFit/>
          </a:bodyPr>
          <a:lstStyle/>
          <a:p>
            <a:pPr marL="12700">
              <a:lnSpc>
                <a:spcPct val="100000"/>
              </a:lnSpc>
              <a:spcBef>
                <a:spcPts val="95"/>
              </a:spcBef>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44" name="object 44"/>
          <p:cNvSpPr txBox="1"/>
          <p:nvPr/>
        </p:nvSpPr>
        <p:spPr>
          <a:xfrm>
            <a:off x="2959531" y="2092996"/>
            <a:ext cx="622300" cy="191770"/>
          </a:xfrm>
          <a:prstGeom prst="rect">
            <a:avLst/>
          </a:prstGeom>
        </p:spPr>
        <p:txBody>
          <a:bodyPr vert="horz" wrap="square" lIns="0" tIns="11430" rIns="0" bIns="0" rtlCol="0">
            <a:spAutoFit/>
          </a:bodyPr>
          <a:lstStyle/>
          <a:p>
            <a:pPr marL="12700">
              <a:lnSpc>
                <a:spcPct val="100000"/>
              </a:lnSpc>
              <a:spcBef>
                <a:spcPts val="90"/>
              </a:spcBef>
            </a:pPr>
            <a:r>
              <a:rPr sz="1100" spc="-10" dirty="0">
                <a:solidFill>
                  <a:srgbClr val="0168B4"/>
                </a:solidFill>
                <a:latin typeface="UKIJ Jelliy"/>
                <a:cs typeface="UKIJ Jelliy"/>
              </a:rPr>
              <a:t>#</a:t>
            </a:r>
            <a:r>
              <a:rPr sz="1100" spc="-10" dirty="0">
                <a:solidFill>
                  <a:srgbClr val="0168B4"/>
                </a:solidFill>
                <a:latin typeface="Noto Sans Mono CJK HK"/>
                <a:cs typeface="Noto Sans Mono CJK HK"/>
              </a:rPr>
              <a:t>{</a:t>
            </a:r>
            <a:r>
              <a:rPr sz="1100" spc="-10" dirty="0">
                <a:latin typeface="LM Sans 10"/>
                <a:cs typeface="LM Sans 10"/>
              </a:rPr>
              <a:t>Heads</a:t>
            </a:r>
            <a:r>
              <a:rPr sz="1100" spc="-10" dirty="0">
                <a:solidFill>
                  <a:srgbClr val="0168B4"/>
                </a:solidFill>
                <a:latin typeface="Noto Sans Mono CJK HK"/>
                <a:cs typeface="Noto Sans Mono CJK HK"/>
              </a:rPr>
              <a:t>}</a:t>
            </a:r>
            <a:endParaRPr sz="1100">
              <a:latin typeface="Noto Sans Mono CJK HK"/>
              <a:cs typeface="Noto Sans Mono CJK HK"/>
            </a:endParaRPr>
          </a:p>
        </p:txBody>
      </p:sp>
      <p:sp>
        <p:nvSpPr>
          <p:cNvPr id="45" name="object 45"/>
          <p:cNvSpPr/>
          <p:nvPr/>
        </p:nvSpPr>
        <p:spPr>
          <a:xfrm>
            <a:off x="2961258" y="2301875"/>
            <a:ext cx="618490" cy="0"/>
          </a:xfrm>
          <a:custGeom>
            <a:avLst/>
            <a:gdLst/>
            <a:ahLst/>
            <a:cxnLst/>
            <a:rect l="l" t="t" r="r" b="b"/>
            <a:pathLst>
              <a:path w="618489">
                <a:moveTo>
                  <a:pt x="0" y="0"/>
                </a:moveTo>
                <a:lnTo>
                  <a:pt x="618324" y="0"/>
                </a:lnTo>
              </a:path>
            </a:pathLst>
          </a:custGeom>
          <a:ln w="7759">
            <a:solidFill>
              <a:srgbClr val="0168B4"/>
            </a:solidFill>
          </a:ln>
        </p:spPr>
        <p:txBody>
          <a:bodyPr wrap="square" lIns="0" tIns="0" rIns="0" bIns="0" rtlCol="0"/>
          <a:lstStyle/>
          <a:p>
            <a:endParaRPr/>
          </a:p>
        </p:txBody>
      </p:sp>
      <p:sp>
        <p:nvSpPr>
          <p:cNvPr id="46" name="object 46"/>
          <p:cNvSpPr txBox="1"/>
          <p:nvPr/>
        </p:nvSpPr>
        <p:spPr>
          <a:xfrm>
            <a:off x="3980814" y="2247482"/>
            <a:ext cx="194310" cy="191770"/>
          </a:xfrm>
          <a:prstGeom prst="rect">
            <a:avLst/>
          </a:prstGeom>
        </p:spPr>
        <p:txBody>
          <a:bodyPr vert="horz" wrap="square" lIns="0" tIns="11430" rIns="0" bIns="0" rtlCol="0">
            <a:spAutoFit/>
          </a:bodyPr>
          <a:lstStyle/>
          <a:p>
            <a:pPr marL="38100">
              <a:lnSpc>
                <a:spcPct val="100000"/>
              </a:lnSpc>
              <a:spcBef>
                <a:spcPts val="90"/>
              </a:spcBef>
            </a:pPr>
            <a:r>
              <a:rPr sz="1650" i="1" spc="37" baseline="-27777" dirty="0">
                <a:solidFill>
                  <a:srgbClr val="0168B4"/>
                </a:solidFill>
                <a:latin typeface="Georgia"/>
                <a:cs typeface="Georgia"/>
              </a:rPr>
              <a:t>x</a:t>
            </a:r>
            <a:r>
              <a:rPr sz="800" i="1" spc="25" dirty="0">
                <a:solidFill>
                  <a:srgbClr val="0168B4"/>
                </a:solidFill>
                <a:latin typeface="Georgia"/>
                <a:cs typeface="Georgia"/>
              </a:rPr>
              <a:t>t</a:t>
            </a:r>
            <a:endParaRPr sz="800" dirty="0">
              <a:latin typeface="Georgia"/>
              <a:cs typeface="Georgia"/>
            </a:endParaRPr>
          </a:p>
        </p:txBody>
      </p:sp>
      <p:sp>
        <p:nvSpPr>
          <p:cNvPr id="47" name="object 47"/>
          <p:cNvSpPr/>
          <p:nvPr/>
        </p:nvSpPr>
        <p:spPr>
          <a:xfrm>
            <a:off x="3988117" y="2301875"/>
            <a:ext cx="127000" cy="0"/>
          </a:xfrm>
          <a:custGeom>
            <a:avLst/>
            <a:gdLst/>
            <a:ahLst/>
            <a:cxnLst/>
            <a:rect l="l" t="t" r="r" b="b"/>
            <a:pathLst>
              <a:path w="127000">
                <a:moveTo>
                  <a:pt x="0" y="0"/>
                </a:moveTo>
                <a:lnTo>
                  <a:pt x="126428" y="0"/>
                </a:lnTo>
              </a:path>
            </a:pathLst>
          </a:custGeom>
          <a:ln w="7759">
            <a:solidFill>
              <a:srgbClr val="0168B4"/>
            </a:solidFill>
          </a:ln>
        </p:spPr>
        <p:txBody>
          <a:bodyPr wrap="square" lIns="0" tIns="0" rIns="0" bIns="0" rtlCol="0"/>
          <a:lstStyle/>
          <a:p>
            <a:endParaRPr/>
          </a:p>
        </p:txBody>
      </p:sp>
      <p:sp>
        <p:nvSpPr>
          <p:cNvPr id="48" name="object 48"/>
          <p:cNvSpPr txBox="1"/>
          <p:nvPr/>
        </p:nvSpPr>
        <p:spPr>
          <a:xfrm>
            <a:off x="1878113" y="2047733"/>
            <a:ext cx="2268220" cy="336246"/>
          </a:xfrm>
          <a:prstGeom prst="rect">
            <a:avLst/>
          </a:prstGeom>
        </p:spPr>
        <p:txBody>
          <a:bodyPr vert="horz" wrap="square" lIns="0" tIns="106680" rIns="0" bIns="0" rtlCol="0">
            <a:spAutoFit/>
          </a:bodyPr>
          <a:lstStyle/>
          <a:p>
            <a:pPr marL="1091565">
              <a:lnSpc>
                <a:spcPts val="180"/>
              </a:lnSpc>
              <a:spcBef>
                <a:spcPts val="840"/>
              </a:spcBef>
              <a:tabLst>
                <a:tab pos="2118360" algn="l"/>
              </a:tabLst>
            </a:pPr>
            <a:endParaRPr lang="en-US" sz="1100" spc="-10" dirty="0">
              <a:solidFill>
                <a:srgbClr val="0168B4"/>
              </a:solidFill>
              <a:latin typeface="UKIJ Jelliy"/>
              <a:cs typeface="UKIJ Jelliy"/>
            </a:endParaRPr>
          </a:p>
          <a:p>
            <a:pPr marL="1091565">
              <a:lnSpc>
                <a:spcPts val="180"/>
              </a:lnSpc>
              <a:spcBef>
                <a:spcPts val="840"/>
              </a:spcBef>
              <a:tabLst>
                <a:tab pos="2118360" algn="l"/>
              </a:tabLst>
            </a:pPr>
            <a:r>
              <a:rPr sz="1100" dirty="0">
                <a:solidFill>
                  <a:srgbClr val="0168B4"/>
                </a:solidFill>
                <a:latin typeface="Noto Sans Mono CJK HK"/>
                <a:cs typeface="Noto Sans Mono CJK HK"/>
              </a:rPr>
              <a:t>	</a:t>
            </a:r>
            <a:r>
              <a:rPr sz="1650" i="1" spc="-75" baseline="5050" dirty="0">
                <a:solidFill>
                  <a:srgbClr val="0168B4"/>
                </a:solidFill>
                <a:latin typeface="Georgia"/>
                <a:cs typeface="Georgia"/>
              </a:rPr>
              <a:t>N</a:t>
            </a:r>
            <a:endParaRPr sz="1650" baseline="5050" dirty="0">
              <a:latin typeface="Georgia"/>
              <a:cs typeface="Georgia"/>
            </a:endParaRPr>
          </a:p>
          <a:p>
            <a:pPr marL="38100">
              <a:lnSpc>
                <a:spcPts val="390"/>
              </a:lnSpc>
              <a:tabLst>
                <a:tab pos="1763395" algn="l"/>
              </a:tabLst>
            </a:pPr>
            <a:r>
              <a:rPr sz="1100" spc="-10" dirty="0">
                <a:latin typeface="LM Sans 10"/>
                <a:cs typeface="LM Sans 10"/>
              </a:rPr>
              <a:t>Estimation</a:t>
            </a:r>
            <a:r>
              <a:rPr sz="1100" spc="-85" dirty="0">
                <a:latin typeface="LM Sans 10"/>
                <a:cs typeface="LM Sans 10"/>
              </a:rPr>
              <a:t> </a:t>
            </a:r>
            <a:r>
              <a:rPr sz="1100" spc="95"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dirty="0">
                <a:solidFill>
                  <a:srgbClr val="0168B4"/>
                </a:solidFill>
                <a:latin typeface="Georgia"/>
                <a:cs typeface="Georgia"/>
              </a:rPr>
              <a:t>p</a:t>
            </a:r>
            <a:r>
              <a:rPr sz="1200" i="1" baseline="-13888" dirty="0">
                <a:solidFill>
                  <a:srgbClr val="0168B4"/>
                </a:solidFill>
                <a:latin typeface="Georgia"/>
                <a:cs typeface="Georgia"/>
              </a:rPr>
              <a:t>o</a:t>
            </a:r>
            <a:r>
              <a:rPr sz="1200" i="1" spc="172" baseline="-13888" dirty="0">
                <a:solidFill>
                  <a:srgbClr val="0168B4"/>
                </a:solidFill>
                <a:latin typeface="Georgia"/>
                <a:cs typeface="Georgia"/>
              </a:rPr>
              <a:t> </a:t>
            </a:r>
            <a:r>
              <a:rPr sz="1100" spc="-50" dirty="0">
                <a:solidFill>
                  <a:srgbClr val="0168B4"/>
                </a:solidFill>
                <a:latin typeface="Asana Math"/>
                <a:cs typeface="Asana Math"/>
              </a:rPr>
              <a:t>=</a:t>
            </a:r>
            <a:r>
              <a:rPr sz="1100" dirty="0">
                <a:solidFill>
                  <a:srgbClr val="0168B4"/>
                </a:solidFill>
                <a:latin typeface="Asana Math"/>
                <a:cs typeface="Asana Math"/>
              </a:rPr>
              <a:t>	= </a:t>
            </a:r>
            <a:r>
              <a:rPr sz="1100" spc="240" dirty="0">
                <a:solidFill>
                  <a:srgbClr val="0168B4"/>
                </a:solidFill>
                <a:latin typeface="Arial"/>
                <a:cs typeface="Arial"/>
              </a:rPr>
              <a:t>∑</a:t>
            </a:r>
            <a:r>
              <a:rPr sz="1200" i="1" spc="359" baseline="-38194" dirty="0">
                <a:solidFill>
                  <a:srgbClr val="0168B4"/>
                </a:solidFill>
                <a:latin typeface="Georgia"/>
                <a:cs typeface="Georgia"/>
              </a:rPr>
              <a:t>t</a:t>
            </a:r>
            <a:endParaRPr sz="1200" baseline="-38194" dirty="0">
              <a:latin typeface="Georgia"/>
              <a:cs typeface="Georgia"/>
            </a:endParaRPr>
          </a:p>
        </p:txBody>
      </p:sp>
      <p:sp>
        <p:nvSpPr>
          <p:cNvPr id="49" name="object 49"/>
          <p:cNvSpPr txBox="1"/>
          <p:nvPr/>
        </p:nvSpPr>
        <p:spPr>
          <a:xfrm>
            <a:off x="2716022" y="2807032"/>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2</a:t>
            </a:r>
            <a:endParaRPr sz="800" dirty="0">
              <a:latin typeface="Trebuchet MS"/>
              <a:cs typeface="Trebuchet MS"/>
            </a:endParaRPr>
          </a:p>
        </p:txBody>
      </p:sp>
      <p:sp>
        <p:nvSpPr>
          <p:cNvPr id="50" name="object 50"/>
          <p:cNvSpPr txBox="1"/>
          <p:nvPr/>
        </p:nvSpPr>
        <p:spPr>
          <a:xfrm>
            <a:off x="437197" y="2723133"/>
            <a:ext cx="3612515" cy="180819"/>
          </a:xfrm>
          <a:prstGeom prst="rect">
            <a:avLst/>
          </a:prstGeom>
        </p:spPr>
        <p:txBody>
          <a:bodyPr vert="horz" wrap="square" lIns="0" tIns="11430" rIns="0" bIns="0" rtlCol="0">
            <a:spAutoFit/>
          </a:bodyPr>
          <a:lstStyle/>
          <a:p>
            <a:pPr marL="213360" indent="-175260">
              <a:lnSpc>
                <a:spcPct val="100000"/>
              </a:lnSpc>
              <a:spcBef>
                <a:spcPts val="90"/>
              </a:spcBef>
              <a:buClr>
                <a:srgbClr val="DCB413"/>
              </a:buClr>
              <a:buFont typeface="Arial"/>
              <a:buChar char="■"/>
              <a:tabLst>
                <a:tab pos="213360" algn="l"/>
              </a:tabLst>
            </a:pPr>
            <a:r>
              <a:rPr sz="1100" dirty="0">
                <a:latin typeface="LM Sans 10"/>
                <a:cs typeface="LM Sans 10"/>
              </a:rPr>
              <a:t>Prediction</a:t>
            </a:r>
            <a:r>
              <a:rPr sz="1100" spc="-75" dirty="0">
                <a:latin typeface="LM Sans 10"/>
                <a:cs typeface="LM Sans 10"/>
              </a:rPr>
              <a:t> </a:t>
            </a:r>
            <a:r>
              <a:rPr sz="1100" dirty="0">
                <a:latin typeface="LM Sans 10"/>
                <a:cs typeface="LM Sans 10"/>
              </a:rPr>
              <a:t>of</a:t>
            </a:r>
            <a:r>
              <a:rPr sz="1100" spc="-25" dirty="0">
                <a:latin typeface="LM Sans 10"/>
                <a:cs typeface="LM Sans 10"/>
              </a:rPr>
              <a:t> </a:t>
            </a:r>
            <a:r>
              <a:rPr sz="1100" dirty="0">
                <a:latin typeface="LM Sans 10"/>
                <a:cs typeface="LM Sans 10"/>
              </a:rPr>
              <a:t>next</a:t>
            </a:r>
            <a:r>
              <a:rPr sz="1100" spc="-25" dirty="0">
                <a:latin typeface="LM Sans 10"/>
                <a:cs typeface="LM Sans 10"/>
              </a:rPr>
              <a:t> </a:t>
            </a:r>
            <a:r>
              <a:rPr sz="1100" dirty="0">
                <a:latin typeface="LM Sans 10"/>
                <a:cs typeface="LM Sans 10"/>
              </a:rPr>
              <a:t>toss:</a:t>
            </a:r>
            <a:r>
              <a:rPr sz="1100" spc="90" dirty="0">
                <a:latin typeface="LM Sans 10"/>
                <a:cs typeface="LM Sans 10"/>
              </a:rPr>
              <a:t> </a:t>
            </a:r>
            <a:r>
              <a:rPr sz="1100" spc="-10" dirty="0">
                <a:latin typeface="LM Mono 10"/>
                <a:cs typeface="LM Mono 10"/>
              </a:rPr>
              <a:t>Heads</a:t>
            </a:r>
            <a:r>
              <a:rPr sz="1100" spc="-215" dirty="0">
                <a:latin typeface="LM Mono 10"/>
                <a:cs typeface="LM Mono 10"/>
              </a:rPr>
              <a:t> </a:t>
            </a:r>
            <a:r>
              <a:rPr lang="en-US" sz="1100" spc="-215" dirty="0">
                <a:latin typeface="LM Mono 10"/>
                <a:cs typeface="LM Mono 10"/>
              </a:rPr>
              <a:t> </a:t>
            </a:r>
            <a:r>
              <a:rPr sz="1100" dirty="0">
                <a:latin typeface="LM Sans 10"/>
                <a:cs typeface="LM Sans 10"/>
              </a:rPr>
              <a:t>if</a:t>
            </a:r>
            <a:r>
              <a:rPr sz="1100" spc="-25" dirty="0">
                <a:latin typeface="LM Sans 10"/>
                <a:cs typeface="LM Sans 10"/>
              </a:rPr>
              <a:t> </a:t>
            </a:r>
            <a:r>
              <a:rPr sz="1100" i="1" dirty="0">
                <a:solidFill>
                  <a:srgbClr val="0168B4"/>
                </a:solidFill>
                <a:latin typeface="Georgia"/>
                <a:cs typeface="Georgia"/>
              </a:rPr>
              <a:t>p</a:t>
            </a:r>
            <a:r>
              <a:rPr sz="1200" i="1" baseline="-13888" dirty="0">
                <a:solidFill>
                  <a:srgbClr val="0168B4"/>
                </a:solidFill>
                <a:latin typeface="Georgia"/>
                <a:cs typeface="Georgia"/>
              </a:rPr>
              <a:t>o</a:t>
            </a:r>
            <a:r>
              <a:rPr sz="1200" i="1" spc="195" baseline="-13888" dirty="0">
                <a:solidFill>
                  <a:srgbClr val="0168B4"/>
                </a:solidFill>
                <a:latin typeface="Georgia"/>
                <a:cs typeface="Georgia"/>
              </a:rPr>
              <a:t> </a:t>
            </a:r>
            <a:r>
              <a:rPr sz="1100" dirty="0">
                <a:solidFill>
                  <a:srgbClr val="0168B4"/>
                </a:solidFill>
                <a:latin typeface="Asana Math"/>
                <a:cs typeface="Asana Math"/>
              </a:rPr>
              <a:t>&gt;</a:t>
            </a:r>
            <a:r>
              <a:rPr sz="1100" spc="120" dirty="0">
                <a:solidFill>
                  <a:srgbClr val="0168B4"/>
                </a:solidFill>
                <a:latin typeface="Asana Math"/>
                <a:cs typeface="Asana Math"/>
              </a:rPr>
              <a:t> </a:t>
            </a:r>
            <a:r>
              <a:rPr sz="1200" u="sng" spc="-15" baseline="34722" dirty="0">
                <a:solidFill>
                  <a:srgbClr val="0168B4"/>
                </a:solidFill>
                <a:uFill>
                  <a:solidFill>
                    <a:srgbClr val="0168B4"/>
                  </a:solidFill>
                </a:uFill>
                <a:latin typeface="Trebuchet MS"/>
                <a:cs typeface="Trebuchet MS"/>
              </a:rPr>
              <a:t>1</a:t>
            </a:r>
            <a:r>
              <a:rPr sz="1200" u="none" spc="-187" baseline="34722" dirty="0">
                <a:solidFill>
                  <a:srgbClr val="0168B4"/>
                </a:solidFill>
                <a:latin typeface="Trebuchet MS"/>
                <a:cs typeface="Trebuchet MS"/>
              </a:rPr>
              <a:t> </a:t>
            </a:r>
            <a:r>
              <a:rPr sz="1100" u="none" dirty="0">
                <a:latin typeface="LM Sans 10"/>
                <a:cs typeface="LM Sans 10"/>
              </a:rPr>
              <a:t>,</a:t>
            </a:r>
            <a:r>
              <a:rPr sz="1100" u="none" spc="-25" dirty="0">
                <a:latin typeface="LM Sans 10"/>
                <a:cs typeface="LM Sans 10"/>
              </a:rPr>
              <a:t> </a:t>
            </a:r>
            <a:r>
              <a:rPr sz="1100" u="none" spc="-10" dirty="0">
                <a:latin typeface="LM Mono 10"/>
                <a:cs typeface="LM Mono 10"/>
              </a:rPr>
              <a:t>Tails</a:t>
            </a:r>
            <a:r>
              <a:rPr sz="1100" u="none" spc="-215" dirty="0">
                <a:latin typeface="LM Mono 10"/>
                <a:cs typeface="LM Mono 10"/>
              </a:rPr>
              <a:t> </a:t>
            </a:r>
            <a:r>
              <a:rPr lang="en-US" sz="1100" u="none" spc="-215" dirty="0">
                <a:latin typeface="LM Mono 10"/>
                <a:cs typeface="LM Mono 10"/>
              </a:rPr>
              <a:t>  </a:t>
            </a:r>
            <a:r>
              <a:rPr sz="1100" u="none" spc="-10" dirty="0">
                <a:latin typeface="LM Sans 10"/>
                <a:cs typeface="LM Sans 10"/>
              </a:rPr>
              <a:t>otherwise</a:t>
            </a:r>
            <a:endParaRPr sz="1100" dirty="0">
              <a:latin typeface="LM Sans 10"/>
              <a:cs typeface="LM Sans 10"/>
            </a:endParaRPr>
          </a:p>
        </p:txBody>
      </p:sp>
      <p:sp>
        <p:nvSpPr>
          <p:cNvPr id="51" name="object 51"/>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2" name="object 52"/>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7" action="ppaction://hlinksldjump"/>
              </a:rPr>
              <a:t>CSE</a:t>
            </a:r>
            <a:r>
              <a:rPr sz="600" spc="-10" dirty="0">
                <a:solidFill>
                  <a:srgbClr val="FFFFFF"/>
                </a:solidFill>
                <a:latin typeface="LM Sans 8"/>
                <a:cs typeface="LM Sans 8"/>
                <a:hlinkClick r:id="rId7" action="ppaction://hlinksldjump"/>
              </a:rPr>
              <a:t> </a:t>
            </a:r>
            <a:r>
              <a:rPr sz="600" dirty="0">
                <a:solidFill>
                  <a:srgbClr val="FFFFFF"/>
                </a:solidFill>
                <a:latin typeface="LM Sans 8"/>
                <a:cs typeface="LM Sans 8"/>
                <a:hlinkClick r:id="rId7" action="ppaction://hlinksldjump"/>
              </a:rPr>
              <a:t>411:</a:t>
            </a:r>
            <a:r>
              <a:rPr sz="600" spc="65" dirty="0">
                <a:solidFill>
                  <a:srgbClr val="FFFFFF"/>
                </a:solidFill>
                <a:latin typeface="LM Sans 8"/>
                <a:cs typeface="LM Sans 8"/>
                <a:hlinkClick r:id="rId7" action="ppaction://hlinksldjump"/>
              </a:rPr>
              <a:t> </a:t>
            </a:r>
            <a:r>
              <a:rPr sz="600" dirty="0">
                <a:solidFill>
                  <a:srgbClr val="FFFFFF"/>
                </a:solidFill>
                <a:latin typeface="LM Sans 8"/>
                <a:cs typeface="LM Sans 8"/>
                <a:hlinkClick r:id="rId7" action="ppaction://hlinksldjump"/>
              </a:rPr>
              <a:t>Machine</a:t>
            </a:r>
            <a:r>
              <a:rPr sz="600" spc="-5" dirty="0">
                <a:solidFill>
                  <a:srgbClr val="FFFFFF"/>
                </a:solidFill>
                <a:latin typeface="LM Sans 8"/>
                <a:cs typeface="LM Sans 8"/>
                <a:hlinkClick r:id="rId7" action="ppaction://hlinksldjump"/>
              </a:rPr>
              <a:t> </a:t>
            </a:r>
            <a:r>
              <a:rPr sz="600" spc="-10" dirty="0">
                <a:solidFill>
                  <a:srgbClr val="FFFFFF"/>
                </a:solidFill>
                <a:latin typeface="LM Sans 8"/>
                <a:cs typeface="LM Sans 8"/>
                <a:hlinkClick r:id="rId7" action="ppaction://hlinksldjump"/>
              </a:rPr>
              <a:t>Learning</a:t>
            </a:r>
            <a:endParaRPr sz="600">
              <a:latin typeface="LM Sans 8"/>
              <a:cs typeface="LM Sans 8"/>
            </a:endParaRPr>
          </a:p>
        </p:txBody>
      </p:sp>
      <p:sp>
        <p:nvSpPr>
          <p:cNvPr id="53" name="object 53"/>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5" name="TextBox 54">
            <a:extLst>
              <a:ext uri="{FF2B5EF4-FFF2-40B4-BE49-F238E27FC236}">
                <a16:creationId xmlns:a16="http://schemas.microsoft.com/office/drawing/2014/main" id="{77FAE054-FA70-454A-BFEC-A8779EC92340}"/>
              </a:ext>
            </a:extLst>
          </p:cNvPr>
          <p:cNvSpPr txBox="1"/>
          <p:nvPr/>
        </p:nvSpPr>
        <p:spPr>
          <a:xfrm>
            <a:off x="2825877" y="2264228"/>
            <a:ext cx="2882900" cy="276999"/>
          </a:xfrm>
          <a:prstGeom prst="rect">
            <a:avLst/>
          </a:prstGeom>
          <a:noFill/>
        </p:spPr>
        <p:txBody>
          <a:bodyPr wrap="square">
            <a:spAutoFit/>
          </a:bodyPr>
          <a:lstStyle/>
          <a:p>
            <a:r>
              <a:rPr lang="en-US" sz="1200" spc="-10" dirty="0">
                <a:solidFill>
                  <a:srgbClr val="0168B4"/>
                </a:solidFill>
                <a:latin typeface="UKIJ Jelliy"/>
                <a:cs typeface="UKIJ Jelliy"/>
              </a:rPr>
              <a:t>#</a:t>
            </a:r>
            <a:r>
              <a:rPr lang="en-US" sz="1200" spc="-10" dirty="0">
                <a:solidFill>
                  <a:srgbClr val="0168B4"/>
                </a:solidFill>
                <a:latin typeface="Noto Sans Mono CJK HK"/>
                <a:cs typeface="Noto Sans Mono CJK HK"/>
              </a:rPr>
              <a:t>{</a:t>
            </a:r>
            <a:r>
              <a:rPr lang="en-US" sz="1200" spc="-10" dirty="0">
                <a:latin typeface="LM Sans 10"/>
                <a:cs typeface="LM Sans 10"/>
              </a:rPr>
              <a:t>Tosses</a:t>
            </a:r>
            <a:r>
              <a:rPr lang="en-US" sz="1200" spc="-10" dirty="0">
                <a:solidFill>
                  <a:srgbClr val="0168B4"/>
                </a:solidFill>
                <a:latin typeface="Noto Sans Mono CJK HK"/>
                <a:cs typeface="Noto Sans Mono CJK HK"/>
              </a:rPr>
              <a:t>}</a:t>
            </a:r>
            <a:endParaRPr lang="en-US" sz="1200" dirty="0"/>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9" name="object 9"/>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3" action="ppaction://hlinksldjump"/>
              </a:rPr>
              <a:t>Probability</a:t>
            </a:r>
            <a:r>
              <a:rPr sz="600" spc="-10" dirty="0">
                <a:solidFill>
                  <a:srgbClr val="FFFFFF"/>
                </a:solidFill>
                <a:latin typeface="LM Sans 8"/>
                <a:cs typeface="LM Sans 8"/>
                <a:hlinkClick r:id="rId3" action="ppaction://hlinksldjump"/>
              </a:rPr>
              <a:t> </a:t>
            </a:r>
            <a:r>
              <a:rPr sz="600" dirty="0">
                <a:solidFill>
                  <a:srgbClr val="FFFFFF"/>
                </a:solidFill>
                <a:latin typeface="LM Sans 8"/>
                <a:cs typeface="LM Sans 8"/>
                <a:hlinkClick r:id="rId3" action="ppaction://hlinksldjump"/>
              </a:rPr>
              <a:t>and</a:t>
            </a:r>
            <a:r>
              <a:rPr sz="600" spc="-1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Inference</a:t>
            </a:r>
            <a:endParaRPr sz="600">
              <a:latin typeface="LM Sans 8"/>
              <a:cs typeface="LM Sans 8"/>
            </a:endParaRPr>
          </a:p>
        </p:txBody>
      </p:sp>
      <p:grpSp>
        <p:nvGrpSpPr>
          <p:cNvPr id="10" name="object 10"/>
          <p:cNvGrpSpPr/>
          <p:nvPr/>
        </p:nvGrpSpPr>
        <p:grpSpPr>
          <a:xfrm>
            <a:off x="1996427" y="140134"/>
            <a:ext cx="444500" cy="41275"/>
            <a:chOff x="1996427" y="140134"/>
            <a:chExt cx="444500" cy="41275"/>
          </a:xfrm>
        </p:grpSpPr>
        <p:sp>
          <p:nvSpPr>
            <p:cNvPr id="11" name="object 11"/>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a:t>
            </a:r>
            <a:r>
              <a:rPr sz="600" spc="-20" dirty="0">
                <a:solidFill>
                  <a:srgbClr val="F2E4AC"/>
                </a:solidFill>
                <a:latin typeface="LM Sans 8"/>
                <a:cs typeface="LM Sans 8"/>
                <a:hlinkClick r:id="rId4" action="ppaction://hlinksldjump"/>
              </a:rPr>
              <a:t>Rule</a:t>
            </a:r>
            <a:endParaRPr sz="600">
              <a:latin typeface="LM Sans 8"/>
              <a:cs typeface="LM Sans 8"/>
            </a:endParaRPr>
          </a:p>
        </p:txBody>
      </p:sp>
      <p:grpSp>
        <p:nvGrpSpPr>
          <p:cNvPr id="21" name="object 21"/>
          <p:cNvGrpSpPr/>
          <p:nvPr/>
        </p:nvGrpSpPr>
        <p:grpSpPr>
          <a:xfrm>
            <a:off x="3450247" y="140134"/>
            <a:ext cx="192405" cy="41275"/>
            <a:chOff x="3450247" y="140134"/>
            <a:chExt cx="192405" cy="41275"/>
          </a:xfrm>
        </p:grpSpPr>
        <p:sp>
          <p:nvSpPr>
            <p:cNvPr id="22" name="object 22"/>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Association</a:t>
            </a:r>
            <a:r>
              <a:rPr sz="600" spc="-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Rules</a:t>
            </a:r>
            <a:endParaRPr sz="600">
              <a:latin typeface="LM Sans 8"/>
              <a:cs typeface="LM Sans 8"/>
            </a:endParaRPr>
          </a:p>
        </p:txBody>
      </p:sp>
      <p:grpSp>
        <p:nvGrpSpPr>
          <p:cNvPr id="27" name="object 27"/>
          <p:cNvGrpSpPr/>
          <p:nvPr/>
        </p:nvGrpSpPr>
        <p:grpSpPr>
          <a:xfrm>
            <a:off x="5077320" y="140134"/>
            <a:ext cx="142240" cy="41275"/>
            <a:chOff x="5077320" y="140134"/>
            <a:chExt cx="142240" cy="41275"/>
          </a:xfrm>
        </p:grpSpPr>
        <p:sp>
          <p:nvSpPr>
            <p:cNvPr id="28" name="object 28"/>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1" name="object 31"/>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Apriori</a:t>
            </a:r>
            <a:r>
              <a:rPr sz="600" spc="-3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Algorithm</a:t>
            </a:r>
            <a:endParaRPr sz="600">
              <a:latin typeface="LM Sans 8"/>
              <a:cs typeface="LM Sans 8"/>
            </a:endParaRPr>
          </a:p>
        </p:txBody>
      </p:sp>
      <p:sp>
        <p:nvSpPr>
          <p:cNvPr id="32" name="object 32"/>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pic>
        <p:nvPicPr>
          <p:cNvPr id="33" name="object 33"/>
          <p:cNvPicPr/>
          <p:nvPr/>
        </p:nvPicPr>
        <p:blipFill>
          <a:blip r:embed="rId7" cstate="print"/>
          <a:stretch>
            <a:fillRect/>
          </a:stretch>
        </p:blipFill>
        <p:spPr>
          <a:xfrm>
            <a:off x="764565" y="995959"/>
            <a:ext cx="69850" cy="69850"/>
          </a:xfrm>
          <a:prstGeom prst="rect">
            <a:avLst/>
          </a:prstGeom>
        </p:spPr>
      </p:pic>
      <p:pic>
        <p:nvPicPr>
          <p:cNvPr id="34" name="object 34"/>
          <p:cNvPicPr/>
          <p:nvPr/>
        </p:nvPicPr>
        <p:blipFill>
          <a:blip r:embed="rId7" cstate="print"/>
          <a:stretch>
            <a:fillRect/>
          </a:stretch>
        </p:blipFill>
        <p:spPr>
          <a:xfrm>
            <a:off x="764565" y="1147787"/>
            <a:ext cx="69849" cy="69850"/>
          </a:xfrm>
          <a:prstGeom prst="rect">
            <a:avLst/>
          </a:prstGeom>
        </p:spPr>
      </p:pic>
      <p:sp>
        <p:nvSpPr>
          <p:cNvPr id="35" name="object 35"/>
          <p:cNvSpPr txBox="1"/>
          <p:nvPr/>
        </p:nvSpPr>
        <p:spPr>
          <a:xfrm>
            <a:off x="69900" y="280299"/>
            <a:ext cx="3075940" cy="1404620"/>
          </a:xfrm>
          <a:prstGeom prst="rect">
            <a:avLst/>
          </a:prstGeom>
        </p:spPr>
        <p:txBody>
          <a:bodyPr vert="horz" wrap="square" lIns="0" tIns="12065" rIns="0" bIns="0" rtlCol="0">
            <a:spAutoFit/>
          </a:bodyPr>
          <a:lstStyle/>
          <a:p>
            <a:pPr marL="38100">
              <a:lnSpc>
                <a:spcPct val="100000"/>
              </a:lnSpc>
              <a:spcBef>
                <a:spcPts val="95"/>
              </a:spcBef>
            </a:pPr>
            <a:r>
              <a:rPr sz="1200" b="1" spc="-10" dirty="0">
                <a:solidFill>
                  <a:srgbClr val="0168B4"/>
                </a:solidFill>
                <a:latin typeface="LM Sans 10"/>
                <a:cs typeface="LM Sans 10"/>
              </a:rPr>
              <a:t>Classification</a:t>
            </a:r>
            <a:endParaRPr sz="1200" dirty="0">
              <a:latin typeface="LM Sans 10"/>
              <a:cs typeface="LM Sans 10"/>
            </a:endParaRPr>
          </a:p>
          <a:p>
            <a:pPr>
              <a:lnSpc>
                <a:spcPct val="100000"/>
              </a:lnSpc>
              <a:spcBef>
                <a:spcPts val="484"/>
              </a:spcBef>
            </a:pPr>
            <a:endParaRPr sz="1200" dirty="0">
              <a:latin typeface="LM Sans 10"/>
              <a:cs typeface="LM Sans 10"/>
            </a:endParaRPr>
          </a:p>
          <a:p>
            <a:pPr marL="565150" indent="-175260">
              <a:lnSpc>
                <a:spcPct val="100000"/>
              </a:lnSpc>
              <a:buClr>
                <a:srgbClr val="DCB413"/>
              </a:buClr>
              <a:buFont typeface="Arial"/>
              <a:buChar char="■"/>
              <a:tabLst>
                <a:tab pos="565150" algn="l"/>
              </a:tabLst>
            </a:pPr>
            <a:r>
              <a:rPr sz="1100" dirty="0">
                <a:latin typeface="LM Sans 10"/>
                <a:cs typeface="LM Sans 10"/>
              </a:rPr>
              <a:t>Credit</a:t>
            </a:r>
            <a:r>
              <a:rPr sz="1100" spc="-35" dirty="0">
                <a:latin typeface="LM Sans 10"/>
                <a:cs typeface="LM Sans 10"/>
              </a:rPr>
              <a:t> </a:t>
            </a:r>
            <a:r>
              <a:rPr sz="1100" spc="-10" dirty="0">
                <a:latin typeface="LM Sans 10"/>
                <a:cs typeface="LM Sans 10"/>
              </a:rPr>
              <a:t>scoring:</a:t>
            </a:r>
            <a:endParaRPr sz="1100" dirty="0">
              <a:latin typeface="LM Sans 10"/>
              <a:cs typeface="LM Sans 10"/>
            </a:endParaRPr>
          </a:p>
          <a:p>
            <a:pPr marL="843915" marR="598805">
              <a:lnSpc>
                <a:spcPct val="100000"/>
              </a:lnSpc>
              <a:spcBef>
                <a:spcPts val="175"/>
              </a:spcBef>
            </a:pPr>
            <a:r>
              <a:rPr sz="1000" dirty="0">
                <a:latin typeface="LM Sans 10"/>
                <a:cs typeface="LM Sans 10"/>
              </a:rPr>
              <a:t>Inputs</a:t>
            </a:r>
            <a:r>
              <a:rPr sz="1000" spc="-30" dirty="0">
                <a:latin typeface="LM Sans 10"/>
                <a:cs typeface="LM Sans 10"/>
              </a:rPr>
              <a:t> </a:t>
            </a:r>
            <a:r>
              <a:rPr sz="1000" dirty="0">
                <a:latin typeface="LM Sans 10"/>
                <a:cs typeface="LM Sans 10"/>
              </a:rPr>
              <a:t>are</a:t>
            </a:r>
            <a:r>
              <a:rPr sz="1000" spc="-25" dirty="0">
                <a:latin typeface="LM Sans 10"/>
                <a:cs typeface="LM Sans 10"/>
              </a:rPr>
              <a:t> </a:t>
            </a:r>
            <a:r>
              <a:rPr sz="1000" dirty="0">
                <a:latin typeface="LM Sans 10"/>
                <a:cs typeface="LM Sans 10"/>
              </a:rPr>
              <a:t>income</a:t>
            </a:r>
            <a:r>
              <a:rPr sz="1000" spc="-25" dirty="0">
                <a:latin typeface="LM Sans 10"/>
                <a:cs typeface="LM Sans 10"/>
              </a:rPr>
              <a:t> </a:t>
            </a:r>
            <a:r>
              <a:rPr sz="1000" dirty="0">
                <a:latin typeface="LM Sans 10"/>
                <a:cs typeface="LM Sans 10"/>
              </a:rPr>
              <a:t>and</a:t>
            </a:r>
            <a:r>
              <a:rPr sz="1000" spc="-30" dirty="0">
                <a:latin typeface="LM Sans 10"/>
                <a:cs typeface="LM Sans 10"/>
              </a:rPr>
              <a:t> </a:t>
            </a:r>
            <a:r>
              <a:rPr sz="1000" spc="-10" dirty="0">
                <a:latin typeface="LM Sans 10"/>
                <a:cs typeface="LM Sans 10"/>
              </a:rPr>
              <a:t>savings. </a:t>
            </a:r>
            <a:r>
              <a:rPr sz="1000" dirty="0">
                <a:latin typeface="LM Sans 10"/>
                <a:cs typeface="LM Sans 10"/>
              </a:rPr>
              <a:t>Output</a:t>
            </a:r>
            <a:r>
              <a:rPr sz="1000" spc="-10" dirty="0">
                <a:latin typeface="LM Sans 10"/>
                <a:cs typeface="LM Sans 10"/>
              </a:rPr>
              <a:t> </a:t>
            </a:r>
            <a:r>
              <a:rPr sz="1000" dirty="0">
                <a:latin typeface="LM Sans 10"/>
                <a:cs typeface="LM Sans 10"/>
              </a:rPr>
              <a:t>is</a:t>
            </a:r>
            <a:r>
              <a:rPr sz="1000" spc="-5" dirty="0">
                <a:latin typeface="LM Sans 10"/>
                <a:cs typeface="LM Sans 10"/>
              </a:rPr>
              <a:t> </a:t>
            </a:r>
            <a:r>
              <a:rPr sz="1000" spc="-20" dirty="0">
                <a:latin typeface="LM Sans 10"/>
                <a:cs typeface="LM Sans 10"/>
              </a:rPr>
              <a:t>low-</a:t>
            </a:r>
            <a:r>
              <a:rPr sz="1000" dirty="0">
                <a:latin typeface="LM Sans 10"/>
                <a:cs typeface="LM Sans 10"/>
              </a:rPr>
              <a:t>risk</a:t>
            </a:r>
            <a:r>
              <a:rPr sz="1000" spc="-5" dirty="0">
                <a:latin typeface="LM Sans 10"/>
                <a:cs typeface="LM Sans 10"/>
              </a:rPr>
              <a:t> </a:t>
            </a:r>
            <a:r>
              <a:rPr sz="1000" dirty="0">
                <a:latin typeface="LM Sans 10"/>
                <a:cs typeface="LM Sans 10"/>
              </a:rPr>
              <a:t>vs</a:t>
            </a:r>
            <a:r>
              <a:rPr sz="1000" spc="-5" dirty="0">
                <a:latin typeface="LM Sans 10"/>
                <a:cs typeface="LM Sans 10"/>
              </a:rPr>
              <a:t> </a:t>
            </a:r>
            <a:r>
              <a:rPr sz="1000" spc="-10" dirty="0">
                <a:latin typeface="LM Sans 10"/>
                <a:cs typeface="LM Sans 10"/>
              </a:rPr>
              <a:t>high-risk.</a:t>
            </a:r>
            <a:endParaRPr sz="1000" dirty="0">
              <a:latin typeface="LM Sans 10"/>
              <a:cs typeface="LM Sans 10"/>
            </a:endParaRPr>
          </a:p>
          <a:p>
            <a:pPr marL="565150" indent="-175260">
              <a:lnSpc>
                <a:spcPct val="100000"/>
              </a:lnSpc>
              <a:spcBef>
                <a:spcPts val="350"/>
              </a:spcBef>
              <a:buClr>
                <a:srgbClr val="DCB413"/>
              </a:buClr>
              <a:buFont typeface="Arial"/>
              <a:buChar char="■"/>
              <a:tabLst>
                <a:tab pos="565150" algn="l"/>
              </a:tabLst>
            </a:pPr>
            <a:r>
              <a:rPr sz="1100" dirty="0">
                <a:latin typeface="LM Sans 10"/>
                <a:cs typeface="LM Sans 10"/>
              </a:rPr>
              <a:t>Input:</a:t>
            </a:r>
            <a:r>
              <a:rPr sz="1100" spc="110" dirty="0">
                <a:latin typeface="LM Sans 10"/>
                <a:cs typeface="LM Sans 10"/>
              </a:rPr>
              <a:t> </a:t>
            </a:r>
            <a:r>
              <a:rPr sz="1100" b="1" spc="-10" dirty="0">
                <a:solidFill>
                  <a:srgbClr val="0168B4"/>
                </a:solidFill>
                <a:latin typeface="LM Roman 10"/>
                <a:cs typeface="LM Roman 10"/>
              </a:rPr>
              <a:t>x</a:t>
            </a:r>
            <a:r>
              <a:rPr sz="1100" b="1" spc="-120" dirty="0">
                <a:solidFill>
                  <a:srgbClr val="0168B4"/>
                </a:solidFill>
                <a:latin typeface="LM Roman 10"/>
                <a:cs typeface="LM Roman 10"/>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dirty="0">
                <a:solidFill>
                  <a:srgbClr val="0168B4"/>
                </a:solidFill>
                <a:latin typeface="Noto Sans Mono CJK HK"/>
                <a:cs typeface="Noto Sans Mono CJK HK"/>
              </a:rPr>
              <a:t>[</a:t>
            </a:r>
            <a:r>
              <a:rPr sz="1100" i="1" dirty="0">
                <a:solidFill>
                  <a:srgbClr val="0168B4"/>
                </a:solidFill>
                <a:latin typeface="Georgia"/>
                <a:cs typeface="Georgia"/>
              </a:rPr>
              <a:t>x</a:t>
            </a:r>
            <a:r>
              <a:rPr sz="1200" baseline="-13888" dirty="0">
                <a:solidFill>
                  <a:srgbClr val="0168B4"/>
                </a:solidFill>
                <a:latin typeface="Trebuchet MS"/>
                <a:cs typeface="Trebuchet MS"/>
              </a:rPr>
              <a:t>1</a:t>
            </a:r>
            <a:r>
              <a:rPr sz="1100" i="1" dirty="0">
                <a:solidFill>
                  <a:srgbClr val="0168B4"/>
                </a:solidFill>
                <a:latin typeface="Georgia"/>
                <a:cs typeface="Georgia"/>
              </a:rPr>
              <a:t>,</a:t>
            </a:r>
            <a:r>
              <a:rPr sz="1100" i="1" spc="-85" dirty="0">
                <a:solidFill>
                  <a:srgbClr val="0168B4"/>
                </a:solidFill>
                <a:latin typeface="Georgia"/>
                <a:cs typeface="Georgia"/>
              </a:rPr>
              <a:t> </a:t>
            </a:r>
            <a:r>
              <a:rPr sz="1100" i="1" dirty="0">
                <a:solidFill>
                  <a:srgbClr val="0168B4"/>
                </a:solidFill>
                <a:latin typeface="Georgia"/>
                <a:cs typeface="Georgia"/>
              </a:rPr>
              <a:t>x</a:t>
            </a:r>
            <a:r>
              <a:rPr sz="1200" baseline="-13888" dirty="0">
                <a:solidFill>
                  <a:srgbClr val="0168B4"/>
                </a:solidFill>
                <a:latin typeface="Trebuchet MS"/>
                <a:cs typeface="Trebuchet MS"/>
              </a:rPr>
              <a:t>2</a:t>
            </a:r>
            <a:r>
              <a:rPr sz="1100" dirty="0">
                <a:solidFill>
                  <a:srgbClr val="0168B4"/>
                </a:solidFill>
                <a:latin typeface="Noto Sans Mono CJK HK"/>
                <a:cs typeface="Noto Sans Mono CJK HK"/>
              </a:rPr>
              <a:t>]</a:t>
            </a:r>
            <a:r>
              <a:rPr sz="1200" i="1" baseline="38194" dirty="0">
                <a:solidFill>
                  <a:srgbClr val="0168B4"/>
                </a:solidFill>
                <a:latin typeface="Georgia"/>
                <a:cs typeface="Georgia"/>
              </a:rPr>
              <a:t>T</a:t>
            </a:r>
            <a:r>
              <a:rPr sz="1200" i="1" spc="-44" baseline="38194" dirty="0">
                <a:solidFill>
                  <a:srgbClr val="0168B4"/>
                </a:solidFill>
                <a:latin typeface="Georgia"/>
                <a:cs typeface="Georgia"/>
              </a:rPr>
              <a:t> </a:t>
            </a:r>
            <a:r>
              <a:rPr sz="1100" dirty="0">
                <a:latin typeface="LM Sans 10"/>
                <a:cs typeface="LM Sans 10"/>
              </a:rPr>
              <a:t>,</a:t>
            </a:r>
            <a:r>
              <a:rPr sz="1100" spc="-10" dirty="0">
                <a:latin typeface="LM Sans 10"/>
                <a:cs typeface="LM Sans 10"/>
              </a:rPr>
              <a:t> </a:t>
            </a:r>
            <a:r>
              <a:rPr sz="1100" dirty="0">
                <a:latin typeface="LM Sans 10"/>
                <a:cs typeface="LM Sans 10"/>
              </a:rPr>
              <a:t>Output:</a:t>
            </a:r>
            <a:r>
              <a:rPr sz="1100" spc="114" dirty="0">
                <a:latin typeface="LM Sans 10"/>
                <a:cs typeface="LM Sans 10"/>
              </a:rPr>
              <a:t> </a:t>
            </a:r>
            <a:r>
              <a:rPr sz="1100" i="1" spc="60" dirty="0">
                <a:solidFill>
                  <a:srgbClr val="0168B4"/>
                </a:solidFill>
                <a:latin typeface="Georgia"/>
                <a:cs typeface="Georgia"/>
              </a:rPr>
              <a:t>C</a:t>
            </a:r>
            <a:r>
              <a:rPr sz="1100" i="1" spc="114" dirty="0">
                <a:solidFill>
                  <a:srgbClr val="0168B4"/>
                </a:solidFill>
                <a:latin typeface="Georgia"/>
                <a:cs typeface="Georgia"/>
              </a:rPr>
              <a:t> </a:t>
            </a:r>
            <a:r>
              <a:rPr sz="1100" spc="90" dirty="0">
                <a:solidFill>
                  <a:srgbClr val="0168B4"/>
                </a:solidFill>
                <a:latin typeface="Asana Math"/>
                <a:cs typeface="Asana Math"/>
              </a:rPr>
              <a:t>∈</a:t>
            </a:r>
            <a:r>
              <a:rPr sz="1100" spc="25" dirty="0">
                <a:solidFill>
                  <a:srgbClr val="0168B4"/>
                </a:solidFill>
                <a:latin typeface="Asana Math"/>
                <a:cs typeface="Asana Math"/>
              </a:rPr>
              <a:t> </a:t>
            </a:r>
            <a:r>
              <a:rPr sz="1100" spc="-20" dirty="0">
                <a:solidFill>
                  <a:srgbClr val="0168B4"/>
                </a:solidFill>
                <a:latin typeface="Noto Sans Mono CJK HK"/>
                <a:cs typeface="Noto Sans Mono CJK HK"/>
              </a:rPr>
              <a:t>{</a:t>
            </a:r>
            <a:r>
              <a:rPr sz="1100" spc="-20" dirty="0">
                <a:solidFill>
                  <a:srgbClr val="0168B4"/>
                </a:solidFill>
                <a:latin typeface="UKIJ Jelliy"/>
                <a:cs typeface="UKIJ Jelliy"/>
              </a:rPr>
              <a:t>0</a:t>
            </a:r>
            <a:r>
              <a:rPr sz="1100" i="1" spc="-20" dirty="0">
                <a:solidFill>
                  <a:srgbClr val="0168B4"/>
                </a:solidFill>
                <a:latin typeface="Georgia"/>
                <a:cs typeface="Georgia"/>
              </a:rPr>
              <a:t>,</a:t>
            </a:r>
            <a:r>
              <a:rPr sz="1100" i="1" spc="-85" dirty="0">
                <a:solidFill>
                  <a:srgbClr val="0168B4"/>
                </a:solidFill>
                <a:latin typeface="Georgia"/>
                <a:cs typeface="Georgia"/>
              </a:rPr>
              <a:t> </a:t>
            </a:r>
            <a:r>
              <a:rPr sz="1100" spc="-25" dirty="0">
                <a:solidFill>
                  <a:srgbClr val="0168B4"/>
                </a:solidFill>
                <a:latin typeface="UKIJ Jelliy"/>
                <a:cs typeface="UKIJ Jelliy"/>
              </a:rPr>
              <a:t>1</a:t>
            </a:r>
            <a:r>
              <a:rPr sz="1100" spc="-25" dirty="0">
                <a:solidFill>
                  <a:srgbClr val="0168B4"/>
                </a:solidFill>
                <a:latin typeface="Noto Sans Mono CJK HK"/>
                <a:cs typeface="Noto Sans Mono CJK HK"/>
              </a:rPr>
              <a:t>}</a:t>
            </a:r>
            <a:r>
              <a:rPr sz="1100" spc="-25" dirty="0">
                <a:latin typeface="LM Sans 10"/>
                <a:cs typeface="LM Sans 10"/>
              </a:rPr>
              <a:t>.</a:t>
            </a:r>
            <a:endParaRPr sz="1100" dirty="0">
              <a:latin typeface="LM Sans 10"/>
              <a:cs typeface="LM Sans 10"/>
            </a:endParaRPr>
          </a:p>
          <a:p>
            <a:pPr marL="565150" indent="-175260">
              <a:lnSpc>
                <a:spcPct val="100000"/>
              </a:lnSpc>
              <a:spcBef>
                <a:spcPts val="335"/>
              </a:spcBef>
              <a:buClr>
                <a:srgbClr val="DCB413"/>
              </a:buClr>
              <a:buFont typeface="Arial"/>
              <a:buChar char="■"/>
              <a:tabLst>
                <a:tab pos="565150" algn="l"/>
              </a:tabLst>
            </a:pPr>
            <a:r>
              <a:rPr sz="1100" spc="-10" dirty="0">
                <a:latin typeface="LM Sans 10"/>
                <a:cs typeface="LM Sans 10"/>
              </a:rPr>
              <a:t>Prediction:</a:t>
            </a:r>
            <a:endParaRPr sz="1100" dirty="0">
              <a:latin typeface="LM Sans 10"/>
              <a:cs typeface="LM Sans 10"/>
            </a:endParaRPr>
          </a:p>
        </p:txBody>
      </p:sp>
      <p:sp>
        <p:nvSpPr>
          <p:cNvPr id="36" name="object 36"/>
          <p:cNvSpPr txBox="1"/>
          <p:nvPr/>
        </p:nvSpPr>
        <p:spPr>
          <a:xfrm>
            <a:off x="1791169" y="1750680"/>
            <a:ext cx="520700" cy="191770"/>
          </a:xfrm>
          <a:prstGeom prst="rect">
            <a:avLst/>
          </a:prstGeom>
        </p:spPr>
        <p:txBody>
          <a:bodyPr vert="horz" wrap="square" lIns="0" tIns="11430" rIns="0" bIns="0" rtlCol="0">
            <a:spAutoFit/>
          </a:bodyPr>
          <a:lstStyle/>
          <a:p>
            <a:pPr marL="12700">
              <a:lnSpc>
                <a:spcPct val="100000"/>
              </a:lnSpc>
              <a:spcBef>
                <a:spcPts val="90"/>
              </a:spcBef>
            </a:pPr>
            <a:r>
              <a:rPr sz="1100" spc="-10" dirty="0">
                <a:latin typeface="LM Sans 10"/>
                <a:cs typeface="LM Sans 10"/>
              </a:rPr>
              <a:t>choose</a:t>
            </a:r>
            <a:r>
              <a:rPr sz="1100" spc="-145" dirty="0">
                <a:latin typeface="LM Sans 10"/>
                <a:cs typeface="LM Sans 10"/>
              </a:rPr>
              <a:t> </a:t>
            </a:r>
            <a:r>
              <a:rPr sz="1100" spc="35" dirty="0">
                <a:solidFill>
                  <a:srgbClr val="0168B4"/>
                </a:solidFill>
                <a:latin typeface="Noto Sans Mono CJK HK"/>
                <a:cs typeface="Noto Sans Mono CJK HK"/>
              </a:rPr>
              <a:t>{</a:t>
            </a:r>
            <a:endParaRPr sz="1100">
              <a:latin typeface="Noto Sans Mono CJK HK"/>
              <a:cs typeface="Noto Sans Mono CJK HK"/>
            </a:endParaRPr>
          </a:p>
        </p:txBody>
      </p:sp>
      <p:sp>
        <p:nvSpPr>
          <p:cNvPr id="37" name="object 37"/>
          <p:cNvSpPr txBox="1"/>
          <p:nvPr/>
        </p:nvSpPr>
        <p:spPr>
          <a:xfrm>
            <a:off x="2260701" y="1649982"/>
            <a:ext cx="1995805" cy="191770"/>
          </a:xfrm>
          <a:prstGeom prst="rect">
            <a:avLst/>
          </a:prstGeom>
        </p:spPr>
        <p:txBody>
          <a:bodyPr vert="horz" wrap="square" lIns="0" tIns="11430" rIns="0" bIns="0" rtlCol="0">
            <a:spAutoFit/>
          </a:bodyPr>
          <a:lstStyle/>
          <a:p>
            <a:pPr marL="38100">
              <a:lnSpc>
                <a:spcPct val="100000"/>
              </a:lnSpc>
              <a:spcBef>
                <a:spcPts val="90"/>
              </a:spcBef>
              <a:tabLst>
                <a:tab pos="522605" algn="l"/>
              </a:tabLst>
            </a:pPr>
            <a:r>
              <a:rPr sz="1100" i="1" spc="60" dirty="0">
                <a:solidFill>
                  <a:srgbClr val="0168B4"/>
                </a:solidFill>
                <a:latin typeface="Georgia"/>
                <a:cs typeface="Georgia"/>
              </a:rPr>
              <a:t>C</a:t>
            </a:r>
            <a:r>
              <a:rPr sz="1100" i="1" spc="105" dirty="0">
                <a:solidFill>
                  <a:srgbClr val="0168B4"/>
                </a:solidFill>
                <a:latin typeface="Georgia"/>
                <a:cs typeface="Georgi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50" dirty="0">
                <a:solidFill>
                  <a:srgbClr val="0168B4"/>
                </a:solidFill>
                <a:latin typeface="UKIJ Jelliy"/>
                <a:cs typeface="UKIJ Jelliy"/>
              </a:rPr>
              <a:t>1</a:t>
            </a:r>
            <a:r>
              <a:rPr sz="1100" dirty="0">
                <a:solidFill>
                  <a:srgbClr val="0168B4"/>
                </a:solidFill>
                <a:latin typeface="UKIJ Jelliy"/>
                <a:cs typeface="UKIJ Jelliy"/>
              </a:rPr>
              <a:t>	</a:t>
            </a:r>
            <a:r>
              <a:rPr sz="1100" dirty="0">
                <a:latin typeface="LM Sans 10"/>
                <a:cs typeface="LM Sans 10"/>
              </a:rPr>
              <a:t>if </a:t>
            </a:r>
            <a:r>
              <a:rPr sz="1100" i="1" dirty="0">
                <a:solidFill>
                  <a:srgbClr val="0168B4"/>
                </a:solidFill>
                <a:latin typeface="Georgia"/>
                <a:cs typeface="Georgia"/>
              </a:rPr>
              <a:t>P</a:t>
            </a:r>
            <a:r>
              <a:rPr sz="1100" i="1" spc="-114" dirty="0">
                <a:solidFill>
                  <a:srgbClr val="0168B4"/>
                </a:solidFill>
                <a:latin typeface="Georgia"/>
                <a:cs typeface="Georgia"/>
              </a:rPr>
              <a:t> </a:t>
            </a:r>
            <a:r>
              <a:rPr sz="1100" dirty="0">
                <a:solidFill>
                  <a:srgbClr val="0168B4"/>
                </a:solidFill>
                <a:latin typeface="Noto Sans Mono CJK HK"/>
                <a:cs typeface="Noto Sans Mono CJK HK"/>
              </a:rPr>
              <a:t>(</a:t>
            </a:r>
            <a:r>
              <a:rPr sz="1100" i="1" dirty="0">
                <a:solidFill>
                  <a:srgbClr val="0168B4"/>
                </a:solidFill>
                <a:latin typeface="Georgia"/>
                <a:cs typeface="Georgia"/>
              </a:rPr>
              <a:t>C</a:t>
            </a:r>
            <a:r>
              <a:rPr sz="1100" i="1" spc="125" dirty="0">
                <a:solidFill>
                  <a:srgbClr val="0168B4"/>
                </a:solidFill>
                <a:latin typeface="Georgia"/>
                <a:cs typeface="Georgia"/>
              </a:rPr>
              <a:t> </a:t>
            </a:r>
            <a:r>
              <a:rPr sz="1100" dirty="0">
                <a:solidFill>
                  <a:srgbClr val="0168B4"/>
                </a:solidFill>
                <a:latin typeface="Asana Math"/>
                <a:cs typeface="Asana Math"/>
              </a:rPr>
              <a:t>=</a:t>
            </a:r>
            <a:r>
              <a:rPr sz="1100" spc="30" dirty="0">
                <a:solidFill>
                  <a:srgbClr val="0168B4"/>
                </a:solidFill>
                <a:latin typeface="Asana Math"/>
                <a:cs typeface="Asana Math"/>
              </a:rPr>
              <a:t> </a:t>
            </a:r>
            <a:r>
              <a:rPr sz="1100" spc="-125" dirty="0">
                <a:solidFill>
                  <a:srgbClr val="0168B4"/>
                </a:solidFill>
                <a:latin typeface="UKIJ Jelliy"/>
                <a:cs typeface="UKIJ Jelliy"/>
              </a:rPr>
              <a:t>1</a:t>
            </a:r>
            <a:r>
              <a:rPr sz="1100" spc="-125" dirty="0">
                <a:solidFill>
                  <a:srgbClr val="0168B4"/>
                </a:solidFill>
                <a:latin typeface="Noto Sans Mono CJK HK"/>
                <a:cs typeface="Noto Sans Mono CJK HK"/>
              </a:rPr>
              <a:t>∣</a:t>
            </a:r>
            <a:r>
              <a:rPr sz="1100" i="1" spc="-125" dirty="0">
                <a:solidFill>
                  <a:srgbClr val="0168B4"/>
                </a:solidFill>
                <a:latin typeface="Georgia"/>
                <a:cs typeface="Georgia"/>
              </a:rPr>
              <a:t>x</a:t>
            </a:r>
            <a:r>
              <a:rPr sz="1200" spc="-187" baseline="-13888" dirty="0">
                <a:solidFill>
                  <a:srgbClr val="0168B4"/>
                </a:solidFill>
                <a:latin typeface="Trebuchet MS"/>
                <a:cs typeface="Trebuchet MS"/>
              </a:rPr>
              <a:t>1</a:t>
            </a:r>
            <a:r>
              <a:rPr sz="1100" i="1" spc="-125" dirty="0">
                <a:solidFill>
                  <a:srgbClr val="0168B4"/>
                </a:solidFill>
                <a:latin typeface="Georgia"/>
                <a:cs typeface="Georgia"/>
              </a:rPr>
              <a:t>,</a:t>
            </a:r>
            <a:r>
              <a:rPr sz="1100" i="1" spc="-85" dirty="0">
                <a:solidFill>
                  <a:srgbClr val="0168B4"/>
                </a:solidFill>
                <a:latin typeface="Georgia"/>
                <a:cs typeface="Georgia"/>
              </a:rPr>
              <a:t> </a:t>
            </a:r>
            <a:r>
              <a:rPr sz="1100" i="1" dirty="0">
                <a:solidFill>
                  <a:srgbClr val="0168B4"/>
                </a:solidFill>
                <a:latin typeface="Georgia"/>
                <a:cs typeface="Georgia"/>
              </a:rPr>
              <a:t>x</a:t>
            </a:r>
            <a:r>
              <a:rPr sz="1200" baseline="-13888" dirty="0">
                <a:solidFill>
                  <a:srgbClr val="0168B4"/>
                </a:solidFill>
                <a:latin typeface="Trebuchet MS"/>
                <a:cs typeface="Trebuchet MS"/>
              </a:rPr>
              <a:t>2</a:t>
            </a:r>
            <a:r>
              <a:rPr sz="1100" dirty="0">
                <a:solidFill>
                  <a:srgbClr val="0168B4"/>
                </a:solidFill>
                <a:latin typeface="Noto Sans Mono CJK HK"/>
                <a:cs typeface="Noto Sans Mono CJK HK"/>
              </a:rPr>
              <a:t>)</a:t>
            </a:r>
            <a:r>
              <a:rPr sz="1100" spc="-245" dirty="0">
                <a:solidFill>
                  <a:srgbClr val="0168B4"/>
                </a:solidFill>
                <a:latin typeface="Noto Sans Mono CJK HK"/>
                <a:cs typeface="Noto Sans Mono CJK HK"/>
              </a:rPr>
              <a:t> </a:t>
            </a:r>
            <a:r>
              <a:rPr sz="1100" dirty="0">
                <a:solidFill>
                  <a:srgbClr val="0168B4"/>
                </a:solidFill>
                <a:latin typeface="Asana Math"/>
                <a:cs typeface="Asana Math"/>
              </a:rPr>
              <a:t>&gt;</a:t>
            </a:r>
            <a:r>
              <a:rPr sz="1100" spc="35" dirty="0">
                <a:solidFill>
                  <a:srgbClr val="0168B4"/>
                </a:solidFill>
                <a:latin typeface="Asana Math"/>
                <a:cs typeface="Asana Math"/>
              </a:rPr>
              <a:t> </a:t>
            </a:r>
            <a:r>
              <a:rPr sz="1100" spc="-25" dirty="0">
                <a:solidFill>
                  <a:srgbClr val="0168B4"/>
                </a:solidFill>
                <a:latin typeface="UKIJ Jelliy"/>
                <a:cs typeface="UKIJ Jelliy"/>
              </a:rPr>
              <a:t>0</a:t>
            </a:r>
            <a:r>
              <a:rPr sz="1100" i="1" spc="-25" dirty="0">
                <a:solidFill>
                  <a:srgbClr val="0168B4"/>
                </a:solidFill>
                <a:latin typeface="Georgia"/>
                <a:cs typeface="Georgia"/>
              </a:rPr>
              <a:t>.</a:t>
            </a:r>
            <a:r>
              <a:rPr sz="1100" spc="-25" dirty="0">
                <a:solidFill>
                  <a:srgbClr val="0168B4"/>
                </a:solidFill>
                <a:latin typeface="UKIJ Jelliy"/>
                <a:cs typeface="UKIJ Jelliy"/>
              </a:rPr>
              <a:t>5</a:t>
            </a:r>
            <a:endParaRPr sz="1100" dirty="0">
              <a:latin typeface="UKIJ Jelliy"/>
              <a:cs typeface="UKIJ Jelliy"/>
            </a:endParaRPr>
          </a:p>
        </p:txBody>
      </p:sp>
      <p:sp>
        <p:nvSpPr>
          <p:cNvPr id="38" name="object 38"/>
          <p:cNvSpPr txBox="1"/>
          <p:nvPr/>
        </p:nvSpPr>
        <p:spPr>
          <a:xfrm>
            <a:off x="2286101" y="1856471"/>
            <a:ext cx="1052830" cy="191770"/>
          </a:xfrm>
          <a:prstGeom prst="rect">
            <a:avLst/>
          </a:prstGeom>
        </p:spPr>
        <p:txBody>
          <a:bodyPr vert="horz" wrap="square" lIns="0" tIns="11430" rIns="0" bIns="0" rtlCol="0">
            <a:spAutoFit/>
          </a:bodyPr>
          <a:lstStyle/>
          <a:p>
            <a:pPr marL="12700">
              <a:lnSpc>
                <a:spcPct val="100000"/>
              </a:lnSpc>
              <a:spcBef>
                <a:spcPts val="90"/>
              </a:spcBef>
              <a:tabLst>
                <a:tab pos="497205" algn="l"/>
              </a:tabLst>
            </a:pPr>
            <a:r>
              <a:rPr sz="1100" i="1" spc="60" dirty="0">
                <a:solidFill>
                  <a:srgbClr val="0168B4"/>
                </a:solidFill>
                <a:latin typeface="Georgia"/>
                <a:cs typeface="Georgia"/>
              </a:rPr>
              <a:t>C</a:t>
            </a:r>
            <a:r>
              <a:rPr sz="1100" i="1" spc="105" dirty="0">
                <a:solidFill>
                  <a:srgbClr val="0168B4"/>
                </a:solidFill>
                <a:latin typeface="Georgia"/>
                <a:cs typeface="Georgi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50" dirty="0">
                <a:solidFill>
                  <a:srgbClr val="0168B4"/>
                </a:solidFill>
                <a:latin typeface="UKIJ Jelliy"/>
                <a:cs typeface="UKIJ Jelliy"/>
              </a:rPr>
              <a:t>0</a:t>
            </a:r>
            <a:r>
              <a:rPr sz="1100" dirty="0">
                <a:solidFill>
                  <a:srgbClr val="0168B4"/>
                </a:solidFill>
                <a:latin typeface="UKIJ Jelliy"/>
                <a:cs typeface="UKIJ Jelliy"/>
              </a:rPr>
              <a:t>	</a:t>
            </a:r>
            <a:r>
              <a:rPr sz="1100" spc="-10" dirty="0">
                <a:latin typeface="LM Sans 10"/>
                <a:cs typeface="LM Sans 10"/>
              </a:rPr>
              <a:t>otherwise</a:t>
            </a:r>
            <a:endParaRPr sz="1100">
              <a:latin typeface="LM Sans 10"/>
              <a:cs typeface="LM Sans 10"/>
            </a:endParaRPr>
          </a:p>
        </p:txBody>
      </p:sp>
      <p:sp>
        <p:nvSpPr>
          <p:cNvPr id="39" name="object 39"/>
          <p:cNvSpPr txBox="1"/>
          <p:nvPr/>
        </p:nvSpPr>
        <p:spPr>
          <a:xfrm>
            <a:off x="624395" y="2176423"/>
            <a:ext cx="138430" cy="191770"/>
          </a:xfrm>
          <a:prstGeom prst="rect">
            <a:avLst/>
          </a:prstGeom>
        </p:spPr>
        <p:txBody>
          <a:bodyPr vert="horz" wrap="square" lIns="0" tIns="11430" rIns="0" bIns="0" rtlCol="0">
            <a:spAutoFit/>
          </a:bodyPr>
          <a:lstStyle/>
          <a:p>
            <a:pPr marL="12700">
              <a:lnSpc>
                <a:spcPct val="100000"/>
              </a:lnSpc>
              <a:spcBef>
                <a:spcPts val="90"/>
              </a:spcBef>
            </a:pPr>
            <a:r>
              <a:rPr sz="1100" spc="-25" dirty="0">
                <a:latin typeface="LM Sans 10"/>
                <a:cs typeface="LM Sans 10"/>
              </a:rPr>
              <a:t>or</a:t>
            </a:r>
            <a:endParaRPr sz="1100">
              <a:latin typeface="LM Sans 10"/>
              <a:cs typeface="LM Sans 10"/>
            </a:endParaRPr>
          </a:p>
        </p:txBody>
      </p:sp>
      <p:sp>
        <p:nvSpPr>
          <p:cNvPr id="40" name="object 40"/>
          <p:cNvSpPr txBox="1"/>
          <p:nvPr/>
        </p:nvSpPr>
        <p:spPr>
          <a:xfrm>
            <a:off x="1396174" y="2434321"/>
            <a:ext cx="520700" cy="191770"/>
          </a:xfrm>
          <a:prstGeom prst="rect">
            <a:avLst/>
          </a:prstGeom>
        </p:spPr>
        <p:txBody>
          <a:bodyPr vert="horz" wrap="square" lIns="0" tIns="11430" rIns="0" bIns="0" rtlCol="0">
            <a:spAutoFit/>
          </a:bodyPr>
          <a:lstStyle/>
          <a:p>
            <a:pPr marL="12700">
              <a:lnSpc>
                <a:spcPct val="100000"/>
              </a:lnSpc>
              <a:spcBef>
                <a:spcPts val="90"/>
              </a:spcBef>
            </a:pPr>
            <a:r>
              <a:rPr sz="1100" spc="-10" dirty="0">
                <a:latin typeface="LM Sans 10"/>
                <a:cs typeface="LM Sans 10"/>
              </a:rPr>
              <a:t>choose</a:t>
            </a:r>
            <a:r>
              <a:rPr sz="1100" spc="-145" dirty="0">
                <a:latin typeface="LM Sans 10"/>
                <a:cs typeface="LM Sans 10"/>
              </a:rPr>
              <a:t> </a:t>
            </a:r>
            <a:r>
              <a:rPr sz="1100" spc="35" dirty="0">
                <a:solidFill>
                  <a:srgbClr val="0168B4"/>
                </a:solidFill>
                <a:latin typeface="Noto Sans Mono CJK HK"/>
                <a:cs typeface="Noto Sans Mono CJK HK"/>
              </a:rPr>
              <a:t>{</a:t>
            </a:r>
            <a:endParaRPr sz="1100">
              <a:latin typeface="Noto Sans Mono CJK HK"/>
              <a:cs typeface="Noto Sans Mono CJK HK"/>
            </a:endParaRPr>
          </a:p>
        </p:txBody>
      </p:sp>
      <p:sp>
        <p:nvSpPr>
          <p:cNvPr id="41" name="object 41"/>
          <p:cNvSpPr txBox="1"/>
          <p:nvPr/>
        </p:nvSpPr>
        <p:spPr>
          <a:xfrm>
            <a:off x="1865706" y="2333611"/>
            <a:ext cx="2785745" cy="191770"/>
          </a:xfrm>
          <a:prstGeom prst="rect">
            <a:avLst/>
          </a:prstGeom>
        </p:spPr>
        <p:txBody>
          <a:bodyPr vert="horz" wrap="square" lIns="0" tIns="11430" rIns="0" bIns="0" rtlCol="0">
            <a:spAutoFit/>
          </a:bodyPr>
          <a:lstStyle/>
          <a:p>
            <a:pPr marL="38100">
              <a:lnSpc>
                <a:spcPct val="100000"/>
              </a:lnSpc>
              <a:spcBef>
                <a:spcPts val="90"/>
              </a:spcBef>
              <a:tabLst>
                <a:tab pos="522605" algn="l"/>
              </a:tabLst>
            </a:pPr>
            <a:r>
              <a:rPr sz="1100" i="1" spc="60" dirty="0">
                <a:solidFill>
                  <a:srgbClr val="0168B4"/>
                </a:solidFill>
                <a:latin typeface="Georgia"/>
                <a:cs typeface="Georgia"/>
              </a:rPr>
              <a:t>C</a:t>
            </a:r>
            <a:r>
              <a:rPr sz="1100" i="1" spc="105" dirty="0">
                <a:solidFill>
                  <a:srgbClr val="0168B4"/>
                </a:solidFill>
                <a:latin typeface="Georgia"/>
                <a:cs typeface="Georgi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50" dirty="0">
                <a:solidFill>
                  <a:srgbClr val="0168B4"/>
                </a:solidFill>
                <a:latin typeface="UKIJ Jelliy"/>
                <a:cs typeface="UKIJ Jelliy"/>
              </a:rPr>
              <a:t>1</a:t>
            </a:r>
            <a:r>
              <a:rPr sz="1100" dirty="0">
                <a:solidFill>
                  <a:srgbClr val="0168B4"/>
                </a:solidFill>
                <a:latin typeface="UKIJ Jelliy"/>
                <a:cs typeface="UKIJ Jelliy"/>
              </a:rPr>
              <a:t>	</a:t>
            </a:r>
            <a:r>
              <a:rPr sz="1100" dirty="0">
                <a:latin typeface="LM Sans 10"/>
                <a:cs typeface="LM Sans 10"/>
              </a:rPr>
              <a:t>if </a:t>
            </a:r>
            <a:r>
              <a:rPr sz="1100" i="1" dirty="0">
                <a:solidFill>
                  <a:srgbClr val="0168B4"/>
                </a:solidFill>
                <a:latin typeface="Georgia"/>
                <a:cs typeface="Georgia"/>
              </a:rPr>
              <a:t>P</a:t>
            </a:r>
            <a:r>
              <a:rPr sz="1100" i="1" spc="-110" dirty="0">
                <a:solidFill>
                  <a:srgbClr val="0168B4"/>
                </a:solidFill>
                <a:latin typeface="Georgia"/>
                <a:cs typeface="Georgia"/>
              </a:rPr>
              <a:t> </a:t>
            </a:r>
            <a:r>
              <a:rPr sz="1100" dirty="0">
                <a:solidFill>
                  <a:srgbClr val="0168B4"/>
                </a:solidFill>
                <a:latin typeface="Noto Sans Mono CJK HK"/>
                <a:cs typeface="Noto Sans Mono CJK HK"/>
              </a:rPr>
              <a:t>(</a:t>
            </a:r>
            <a:r>
              <a:rPr sz="1100" i="1" dirty="0">
                <a:solidFill>
                  <a:srgbClr val="0168B4"/>
                </a:solidFill>
                <a:latin typeface="Georgia"/>
                <a:cs typeface="Georgia"/>
              </a:rPr>
              <a:t>C</a:t>
            </a:r>
            <a:r>
              <a:rPr sz="1100" i="1" spc="120" dirty="0">
                <a:solidFill>
                  <a:srgbClr val="0168B4"/>
                </a:solidFill>
                <a:latin typeface="Georgia"/>
                <a:cs typeface="Georgia"/>
              </a:rPr>
              <a:t> </a:t>
            </a:r>
            <a:r>
              <a:rPr sz="1100" dirty="0">
                <a:solidFill>
                  <a:srgbClr val="0168B4"/>
                </a:solidFill>
                <a:latin typeface="Asana Math"/>
                <a:cs typeface="Asana Math"/>
              </a:rPr>
              <a:t>=</a:t>
            </a:r>
            <a:r>
              <a:rPr sz="1100" spc="30" dirty="0">
                <a:solidFill>
                  <a:srgbClr val="0168B4"/>
                </a:solidFill>
                <a:latin typeface="Asana Math"/>
                <a:cs typeface="Asana Math"/>
              </a:rPr>
              <a:t> </a:t>
            </a:r>
            <a:r>
              <a:rPr sz="1100" spc="-125" dirty="0">
                <a:solidFill>
                  <a:srgbClr val="0168B4"/>
                </a:solidFill>
                <a:latin typeface="UKIJ Jelliy"/>
                <a:cs typeface="UKIJ Jelliy"/>
              </a:rPr>
              <a:t>1</a:t>
            </a:r>
            <a:r>
              <a:rPr sz="1100" spc="-125" dirty="0">
                <a:solidFill>
                  <a:srgbClr val="0168B4"/>
                </a:solidFill>
                <a:latin typeface="Noto Sans Mono CJK HK"/>
                <a:cs typeface="Noto Sans Mono CJK HK"/>
              </a:rPr>
              <a:t>∣</a:t>
            </a:r>
            <a:r>
              <a:rPr sz="1100" i="1" spc="-125" dirty="0">
                <a:solidFill>
                  <a:srgbClr val="0168B4"/>
                </a:solidFill>
                <a:latin typeface="Georgia"/>
                <a:cs typeface="Georgia"/>
              </a:rPr>
              <a:t>x</a:t>
            </a:r>
            <a:r>
              <a:rPr sz="1200" spc="-187" baseline="-13888" dirty="0">
                <a:solidFill>
                  <a:srgbClr val="0168B4"/>
                </a:solidFill>
                <a:latin typeface="Trebuchet MS"/>
                <a:cs typeface="Trebuchet MS"/>
              </a:rPr>
              <a:t>1</a:t>
            </a:r>
            <a:r>
              <a:rPr sz="1100" i="1" spc="-125" dirty="0">
                <a:solidFill>
                  <a:srgbClr val="0168B4"/>
                </a:solidFill>
                <a:latin typeface="Georgia"/>
                <a:cs typeface="Georgia"/>
              </a:rPr>
              <a:t>,</a:t>
            </a:r>
            <a:r>
              <a:rPr sz="1100" i="1" spc="-80" dirty="0">
                <a:solidFill>
                  <a:srgbClr val="0168B4"/>
                </a:solidFill>
                <a:latin typeface="Georgia"/>
                <a:cs typeface="Georgia"/>
              </a:rPr>
              <a:t> </a:t>
            </a:r>
            <a:r>
              <a:rPr sz="1100" i="1" dirty="0">
                <a:solidFill>
                  <a:srgbClr val="0168B4"/>
                </a:solidFill>
                <a:latin typeface="Georgia"/>
                <a:cs typeface="Georgia"/>
              </a:rPr>
              <a:t>x</a:t>
            </a:r>
            <a:r>
              <a:rPr sz="1200" baseline="-13888" dirty="0">
                <a:solidFill>
                  <a:srgbClr val="0168B4"/>
                </a:solidFill>
                <a:latin typeface="Trebuchet MS"/>
                <a:cs typeface="Trebuchet MS"/>
              </a:rPr>
              <a:t>2</a:t>
            </a:r>
            <a:r>
              <a:rPr sz="1100" dirty="0">
                <a:solidFill>
                  <a:srgbClr val="0168B4"/>
                </a:solidFill>
                <a:latin typeface="Noto Sans Mono CJK HK"/>
                <a:cs typeface="Noto Sans Mono CJK HK"/>
              </a:rPr>
              <a:t>)</a:t>
            </a:r>
            <a:r>
              <a:rPr sz="1100" spc="-245" dirty="0">
                <a:solidFill>
                  <a:srgbClr val="0168B4"/>
                </a:solidFill>
                <a:latin typeface="Noto Sans Mono CJK HK"/>
                <a:cs typeface="Noto Sans Mono CJK HK"/>
              </a:rPr>
              <a:t> </a:t>
            </a:r>
            <a:r>
              <a:rPr sz="1100" dirty="0">
                <a:solidFill>
                  <a:srgbClr val="0168B4"/>
                </a:solidFill>
                <a:latin typeface="Asana Math"/>
                <a:cs typeface="Asana Math"/>
              </a:rPr>
              <a:t>&gt;</a:t>
            </a:r>
            <a:r>
              <a:rPr sz="1100" spc="30" dirty="0">
                <a:solidFill>
                  <a:srgbClr val="0168B4"/>
                </a:solidFill>
                <a:latin typeface="Asana Math"/>
                <a:cs typeface="Asana Math"/>
              </a:rPr>
              <a:t> </a:t>
            </a:r>
            <a:r>
              <a:rPr sz="1100" i="1" dirty="0">
                <a:solidFill>
                  <a:srgbClr val="0168B4"/>
                </a:solidFill>
                <a:latin typeface="Georgia"/>
                <a:cs typeface="Georgia"/>
              </a:rPr>
              <a:t>P</a:t>
            </a:r>
            <a:r>
              <a:rPr sz="1100" i="1" spc="-110" dirty="0">
                <a:solidFill>
                  <a:srgbClr val="0168B4"/>
                </a:solidFill>
                <a:latin typeface="Georgia"/>
                <a:cs typeface="Georgia"/>
              </a:rPr>
              <a:t> </a:t>
            </a:r>
            <a:r>
              <a:rPr sz="1100" dirty="0">
                <a:solidFill>
                  <a:srgbClr val="0168B4"/>
                </a:solidFill>
                <a:latin typeface="Noto Sans Mono CJK HK"/>
                <a:cs typeface="Noto Sans Mono CJK HK"/>
              </a:rPr>
              <a:t>(</a:t>
            </a:r>
            <a:r>
              <a:rPr sz="1100" i="1" dirty="0">
                <a:solidFill>
                  <a:srgbClr val="0168B4"/>
                </a:solidFill>
                <a:latin typeface="Georgia"/>
                <a:cs typeface="Georgia"/>
              </a:rPr>
              <a:t>C</a:t>
            </a:r>
            <a:r>
              <a:rPr sz="1100" i="1" spc="120" dirty="0">
                <a:solidFill>
                  <a:srgbClr val="0168B4"/>
                </a:solidFill>
                <a:latin typeface="Georgia"/>
                <a:cs typeface="Georgia"/>
              </a:rPr>
              <a:t> </a:t>
            </a:r>
            <a:r>
              <a:rPr sz="1100" dirty="0">
                <a:solidFill>
                  <a:srgbClr val="0168B4"/>
                </a:solidFill>
                <a:latin typeface="Asana Math"/>
                <a:cs typeface="Asana Math"/>
              </a:rPr>
              <a:t>=</a:t>
            </a:r>
            <a:r>
              <a:rPr sz="1100" spc="35" dirty="0">
                <a:solidFill>
                  <a:srgbClr val="0168B4"/>
                </a:solidFill>
                <a:latin typeface="Asana Math"/>
                <a:cs typeface="Asana Math"/>
              </a:rPr>
              <a:t> </a:t>
            </a:r>
            <a:r>
              <a:rPr sz="1100" spc="-125" dirty="0">
                <a:solidFill>
                  <a:srgbClr val="0168B4"/>
                </a:solidFill>
                <a:latin typeface="UKIJ Jelliy"/>
                <a:cs typeface="UKIJ Jelliy"/>
              </a:rPr>
              <a:t>0</a:t>
            </a:r>
            <a:r>
              <a:rPr sz="1100" spc="-125" dirty="0">
                <a:solidFill>
                  <a:srgbClr val="0168B4"/>
                </a:solidFill>
                <a:latin typeface="Noto Sans Mono CJK HK"/>
                <a:cs typeface="Noto Sans Mono CJK HK"/>
              </a:rPr>
              <a:t>∣</a:t>
            </a:r>
            <a:r>
              <a:rPr sz="1100" i="1" spc="-125" dirty="0">
                <a:solidFill>
                  <a:srgbClr val="0168B4"/>
                </a:solidFill>
                <a:latin typeface="Georgia"/>
                <a:cs typeface="Georgia"/>
              </a:rPr>
              <a:t>x</a:t>
            </a:r>
            <a:r>
              <a:rPr sz="1200" spc="-187" baseline="-13888" dirty="0">
                <a:solidFill>
                  <a:srgbClr val="0168B4"/>
                </a:solidFill>
                <a:latin typeface="Trebuchet MS"/>
                <a:cs typeface="Trebuchet MS"/>
              </a:rPr>
              <a:t>1</a:t>
            </a:r>
            <a:r>
              <a:rPr sz="1100" i="1" spc="-125" dirty="0">
                <a:solidFill>
                  <a:srgbClr val="0168B4"/>
                </a:solidFill>
                <a:latin typeface="Georgia"/>
                <a:cs typeface="Georgia"/>
              </a:rPr>
              <a:t>,</a:t>
            </a:r>
            <a:r>
              <a:rPr sz="1100" i="1" spc="-85" dirty="0">
                <a:solidFill>
                  <a:srgbClr val="0168B4"/>
                </a:solidFill>
                <a:latin typeface="Georgia"/>
                <a:cs typeface="Georgia"/>
              </a:rPr>
              <a:t> </a:t>
            </a:r>
            <a:r>
              <a:rPr sz="1100" i="1" spc="-25" dirty="0">
                <a:solidFill>
                  <a:srgbClr val="0168B4"/>
                </a:solidFill>
                <a:latin typeface="Georgia"/>
                <a:cs typeface="Georgia"/>
              </a:rPr>
              <a:t>x</a:t>
            </a:r>
            <a:r>
              <a:rPr sz="1200" spc="-37" baseline="-13888" dirty="0">
                <a:solidFill>
                  <a:srgbClr val="0168B4"/>
                </a:solidFill>
                <a:latin typeface="Trebuchet MS"/>
                <a:cs typeface="Trebuchet MS"/>
              </a:rPr>
              <a:t>2</a:t>
            </a:r>
            <a:r>
              <a:rPr sz="1100" spc="-25" dirty="0">
                <a:solidFill>
                  <a:srgbClr val="0168B4"/>
                </a:solidFill>
                <a:latin typeface="Noto Sans Mono CJK HK"/>
                <a:cs typeface="Noto Sans Mono CJK HK"/>
              </a:rPr>
              <a:t>)</a:t>
            </a:r>
            <a:endParaRPr sz="1100">
              <a:latin typeface="Noto Sans Mono CJK HK"/>
              <a:cs typeface="Noto Sans Mono CJK HK"/>
            </a:endParaRPr>
          </a:p>
        </p:txBody>
      </p:sp>
      <p:sp>
        <p:nvSpPr>
          <p:cNvPr id="42" name="object 42"/>
          <p:cNvSpPr txBox="1"/>
          <p:nvPr/>
        </p:nvSpPr>
        <p:spPr>
          <a:xfrm>
            <a:off x="1891106" y="2540100"/>
            <a:ext cx="1052830" cy="191770"/>
          </a:xfrm>
          <a:prstGeom prst="rect">
            <a:avLst/>
          </a:prstGeom>
        </p:spPr>
        <p:txBody>
          <a:bodyPr vert="horz" wrap="square" lIns="0" tIns="11430" rIns="0" bIns="0" rtlCol="0">
            <a:spAutoFit/>
          </a:bodyPr>
          <a:lstStyle/>
          <a:p>
            <a:pPr marL="12700">
              <a:lnSpc>
                <a:spcPct val="100000"/>
              </a:lnSpc>
              <a:spcBef>
                <a:spcPts val="90"/>
              </a:spcBef>
              <a:tabLst>
                <a:tab pos="497205" algn="l"/>
              </a:tabLst>
            </a:pPr>
            <a:r>
              <a:rPr sz="1100" i="1" spc="60" dirty="0">
                <a:solidFill>
                  <a:srgbClr val="0168B4"/>
                </a:solidFill>
                <a:latin typeface="Georgia"/>
                <a:cs typeface="Georgia"/>
              </a:rPr>
              <a:t>C</a:t>
            </a:r>
            <a:r>
              <a:rPr sz="1100" i="1" spc="105" dirty="0">
                <a:solidFill>
                  <a:srgbClr val="0168B4"/>
                </a:solidFill>
                <a:latin typeface="Georgia"/>
                <a:cs typeface="Georgi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50" dirty="0">
                <a:solidFill>
                  <a:srgbClr val="0168B4"/>
                </a:solidFill>
                <a:latin typeface="UKIJ Jelliy"/>
                <a:cs typeface="UKIJ Jelliy"/>
              </a:rPr>
              <a:t>0</a:t>
            </a:r>
            <a:r>
              <a:rPr sz="1100" dirty="0">
                <a:solidFill>
                  <a:srgbClr val="0168B4"/>
                </a:solidFill>
                <a:latin typeface="UKIJ Jelliy"/>
                <a:cs typeface="UKIJ Jelliy"/>
              </a:rPr>
              <a:t>	</a:t>
            </a:r>
            <a:r>
              <a:rPr sz="1100" spc="-10" dirty="0">
                <a:latin typeface="LM Sans 10"/>
                <a:cs typeface="LM Sans 10"/>
              </a:rPr>
              <a:t>otherwise</a:t>
            </a:r>
            <a:endParaRPr sz="1100">
              <a:latin typeface="LM Sans 10"/>
              <a:cs typeface="LM Sans 10"/>
            </a:endParaRPr>
          </a:p>
        </p:txBody>
      </p:sp>
      <p:sp>
        <p:nvSpPr>
          <p:cNvPr id="43" name="object 4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4" name="object 4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411:</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5" name="object 4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5" name="object 5"/>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30" y="140143"/>
            <a:ext cx="142240" cy="41275"/>
            <a:chOff x="5077330" y="140143"/>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txBox="1"/>
          <p:nvPr/>
        </p:nvSpPr>
        <p:spPr>
          <a:xfrm>
            <a:off x="2167597" y="1482261"/>
            <a:ext cx="142494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Bayes’</a:t>
            </a:r>
            <a:r>
              <a:rPr sz="2050" b="1" spc="-135" dirty="0">
                <a:solidFill>
                  <a:srgbClr val="DCB413"/>
                </a:solidFill>
                <a:latin typeface="LM Sans 10"/>
                <a:cs typeface="LM Sans 10"/>
              </a:rPr>
              <a:t> </a:t>
            </a:r>
            <a:r>
              <a:rPr sz="2050" b="1" spc="-20" dirty="0">
                <a:solidFill>
                  <a:srgbClr val="DCB413"/>
                </a:solidFill>
                <a:latin typeface="LM Sans 10"/>
                <a:cs typeface="LM Sans 10"/>
              </a:rPr>
              <a:t>Rule</a:t>
            </a:r>
            <a:endParaRPr sz="2050">
              <a:latin typeface="LM Sans 10"/>
              <a:cs typeface="LM Sans 10"/>
            </a:endParaRPr>
          </a:p>
        </p:txBody>
      </p:sp>
      <p:sp>
        <p:nvSpPr>
          <p:cNvPr id="27" name="object 2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28" name="object 2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116395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Prior</a:t>
            </a:r>
            <a:r>
              <a:rPr sz="1200" b="1" spc="-80" dirty="0">
                <a:solidFill>
                  <a:srgbClr val="0168B4"/>
                </a:solidFill>
                <a:latin typeface="LM Sans 10"/>
                <a:cs typeface="LM Sans 10"/>
              </a:rPr>
              <a:t> </a:t>
            </a:r>
            <a:r>
              <a:rPr sz="1200" b="1" spc="-10" dirty="0">
                <a:solidFill>
                  <a:srgbClr val="0168B4"/>
                </a:solidFill>
                <a:latin typeface="LM Sans 10"/>
                <a:cs typeface="LM Sans 10"/>
              </a:rPr>
              <a:t>Probability</a:t>
            </a:r>
            <a:endParaRPr sz="1200" dirty="0">
              <a:latin typeface="LM Sans 10"/>
              <a:cs typeface="LM Sans 10"/>
            </a:endParaRPr>
          </a:p>
        </p:txBody>
      </p:sp>
      <p:sp>
        <p:nvSpPr>
          <p:cNvPr id="28" name="object 2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29" name="object 2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2" name="TextBox 31">
            <a:extLst>
              <a:ext uri="{FF2B5EF4-FFF2-40B4-BE49-F238E27FC236}">
                <a16:creationId xmlns:a16="http://schemas.microsoft.com/office/drawing/2014/main" id="{5B9DDEFA-D286-44AD-9D13-B7CC3AE54C4A}"/>
              </a:ext>
            </a:extLst>
          </p:cNvPr>
          <p:cNvSpPr txBox="1"/>
          <p:nvPr/>
        </p:nvSpPr>
        <p:spPr>
          <a:xfrm>
            <a:off x="95300" y="600336"/>
            <a:ext cx="5486400" cy="646331"/>
          </a:xfrm>
          <a:prstGeom prst="rect">
            <a:avLst/>
          </a:prstGeom>
          <a:noFill/>
        </p:spPr>
        <p:txBody>
          <a:bodyPr wrap="square">
            <a:spAutoFit/>
          </a:bodyPr>
          <a:lstStyle/>
          <a:p>
            <a:r>
              <a:rPr lang="en-US" sz="1200" dirty="0"/>
              <a:t>Prior probability is a fundamental concept in Bayesian Decision Theory, which represents the initial belief about a hypothesis before any evidence or data is taken into account. </a:t>
            </a:r>
          </a:p>
        </p:txBody>
      </p:sp>
      <p:sp>
        <p:nvSpPr>
          <p:cNvPr id="34" name="TextBox 33">
            <a:extLst>
              <a:ext uri="{FF2B5EF4-FFF2-40B4-BE49-F238E27FC236}">
                <a16:creationId xmlns:a16="http://schemas.microsoft.com/office/drawing/2014/main" id="{573E9D49-7EC1-495E-9262-A7F0E5D991EB}"/>
              </a:ext>
            </a:extLst>
          </p:cNvPr>
          <p:cNvSpPr txBox="1"/>
          <p:nvPr/>
        </p:nvSpPr>
        <p:spPr>
          <a:xfrm>
            <a:off x="133946" y="1470025"/>
            <a:ext cx="5530800" cy="1384995"/>
          </a:xfrm>
          <a:prstGeom prst="rect">
            <a:avLst/>
          </a:prstGeom>
          <a:noFill/>
        </p:spPr>
        <p:txBody>
          <a:bodyPr wrap="square">
            <a:spAutoFit/>
          </a:bodyPr>
          <a:lstStyle/>
          <a:p>
            <a:r>
              <a:rPr lang="en-US" sz="1200" dirty="0"/>
              <a:t>Imagine you're analyzing the likelihood of a patient having a particular Polio.</a:t>
            </a:r>
          </a:p>
          <a:p>
            <a:endParaRPr lang="en-US" sz="1200" dirty="0"/>
          </a:p>
          <a:p>
            <a:r>
              <a:rPr lang="en-US" sz="1200" dirty="0"/>
              <a:t>Based on historical data, you know that 2% of the population has the disease.</a:t>
            </a:r>
          </a:p>
          <a:p>
            <a:endParaRPr lang="en-US" sz="1200" dirty="0"/>
          </a:p>
          <a:p>
            <a:r>
              <a:rPr lang="en-US" sz="1200" dirty="0"/>
              <a:t>This 2% represents the </a:t>
            </a:r>
            <a:r>
              <a:rPr lang="en-US" sz="1200" b="1" dirty="0"/>
              <a:t>prior probability</a:t>
            </a:r>
            <a:r>
              <a:rPr lang="en-US" sz="1200" dirty="0"/>
              <a:t> </a:t>
            </a:r>
          </a:p>
          <a:p>
            <a:endParaRPr lang="en-US" sz="1200" dirty="0"/>
          </a:p>
          <a:p>
            <a:r>
              <a:rPr lang="en-US" sz="1200" dirty="0"/>
              <a:t>P(Disease)=0.02</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7" name="object 7"/>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117475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Joint</a:t>
            </a:r>
            <a:r>
              <a:rPr sz="1200" b="1" spc="-35" dirty="0">
                <a:solidFill>
                  <a:srgbClr val="0168B4"/>
                </a:solidFill>
                <a:latin typeface="LM Sans 10"/>
                <a:cs typeface="LM Sans 10"/>
              </a:rPr>
              <a:t> </a:t>
            </a:r>
            <a:r>
              <a:rPr sz="1200" b="1" spc="-10" dirty="0">
                <a:solidFill>
                  <a:srgbClr val="0168B4"/>
                </a:solidFill>
                <a:latin typeface="LM Sans 10"/>
                <a:cs typeface="LM Sans 10"/>
              </a:rPr>
              <a:t>Probability</a:t>
            </a:r>
            <a:endParaRPr sz="1200" dirty="0">
              <a:latin typeface="LM Sans 10"/>
              <a:cs typeface="LM Sans 10"/>
            </a:endParaRPr>
          </a:p>
        </p:txBody>
      </p:sp>
      <p:sp>
        <p:nvSpPr>
          <p:cNvPr id="28" name="object 2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29" name="object 2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2" name="TextBox 31">
            <a:extLst>
              <a:ext uri="{FF2B5EF4-FFF2-40B4-BE49-F238E27FC236}">
                <a16:creationId xmlns:a16="http://schemas.microsoft.com/office/drawing/2014/main" id="{677DA508-9657-417B-81B6-594C1CFE5496}"/>
              </a:ext>
            </a:extLst>
          </p:cNvPr>
          <p:cNvSpPr txBox="1"/>
          <p:nvPr/>
        </p:nvSpPr>
        <p:spPr>
          <a:xfrm>
            <a:off x="36966" y="629029"/>
            <a:ext cx="5665334" cy="1200329"/>
          </a:xfrm>
          <a:prstGeom prst="rect">
            <a:avLst/>
          </a:prstGeom>
          <a:noFill/>
        </p:spPr>
        <p:txBody>
          <a:bodyPr wrap="square">
            <a:spAutoFit/>
          </a:bodyPr>
          <a:lstStyle/>
          <a:p>
            <a:r>
              <a:rPr lang="en-US" sz="1200" b="1" dirty="0"/>
              <a:t>Joint probability</a:t>
            </a:r>
            <a:r>
              <a:rPr lang="en-US" sz="1200" dirty="0"/>
              <a:t> refers to the probability of two (or more) events happening simultaneously. </a:t>
            </a:r>
          </a:p>
          <a:p>
            <a:endParaRPr lang="en-US" sz="1200" dirty="0"/>
          </a:p>
          <a:p>
            <a:r>
              <a:rPr lang="en-US" sz="1200" dirty="0"/>
              <a:t>In mathematical terms, for two events A and B, </a:t>
            </a:r>
          </a:p>
          <a:p>
            <a:endParaRPr lang="en-US" sz="1200" dirty="0"/>
          </a:p>
          <a:p>
            <a:r>
              <a:rPr lang="en-US" sz="1200" dirty="0"/>
              <a:t>the joint probability is denoted as P(A∩B) or simply P(A,B).</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TotalTime>
  <Words>1526</Words>
  <Application>Microsoft Office PowerPoint</Application>
  <PresentationFormat>Custom</PresentationFormat>
  <Paragraphs>280</Paragraphs>
  <Slides>31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31</vt:i4>
      </vt:variant>
    </vt:vector>
  </HeadingPairs>
  <TitlesOfParts>
    <vt:vector size="46" baseType="lpstr">
      <vt:lpstr>Alexander</vt:lpstr>
      <vt:lpstr>Arial</vt:lpstr>
      <vt:lpstr>Asana Math</vt:lpstr>
      <vt:lpstr>Calibri</vt:lpstr>
      <vt:lpstr>Georgia</vt:lpstr>
      <vt:lpstr>LM Mono 10</vt:lpstr>
      <vt:lpstr>LM Roman 10</vt:lpstr>
      <vt:lpstr>LM Roman 8</vt:lpstr>
      <vt:lpstr>LM Sans 10</vt:lpstr>
      <vt:lpstr>LM Sans 8</vt:lpstr>
      <vt:lpstr>Noto Sans Mono CJK HK</vt:lpstr>
      <vt:lpstr>TeX Gyre Adventor</vt:lpstr>
      <vt:lpstr>Trebuchet MS</vt:lpstr>
      <vt:lpstr>UKIJ Jelliy</vt:lpstr>
      <vt:lpstr>Office Theme</vt:lpstr>
      <vt:lpstr>PowerPoint Presentation</vt:lpstr>
      <vt:lpstr>PowerPoint Presentation</vt:lpstr>
      <vt:lpstr>“</vt:lpstr>
      <vt:lpstr>Probability and Inference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Probability and Inference</vt:lpstr>
      <vt:lpstr>PowerPoint Presentation</vt:lpstr>
      <vt:lpstr>PowerPoint Presentation</vt:lpstr>
      <vt:lpstr>PowerPoint Presentation</vt:lpstr>
      <vt:lpstr>PowerPoint Presentation</vt:lpstr>
      <vt:lpstr>PowerPoint Presentation</vt:lpstr>
      <vt:lpstr>PowerPoint Presentation</vt:lpstr>
      <vt:lpstr>Probability and Inference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411: Machine Learning - Bayesian Decision Theory</dc:title>
  <dc:subject>Lecture Notes</dc:subject>
  <dc:creator>Dr Muhammad Abul Hasan</dc:creator>
  <cp:lastModifiedBy>Abrar Hasan</cp:lastModifiedBy>
  <cp:revision>2</cp:revision>
  <dcterms:created xsi:type="dcterms:W3CDTF">2024-09-23T12:54:11Z</dcterms:created>
  <dcterms:modified xsi:type="dcterms:W3CDTF">2024-09-23T17:46:03Z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2024-01-26T00:00:00Z</vt:filetime>
  </property>
  <property fmtid="{D5CDD505-2E9C-101B-9397-08002B2CF9AE}" pid="3" name="Creator">
    <vt:lpwstr>LaTeX with Beamer class</vt:lpwstr>
  </property>
  <property fmtid="{D5CDD505-2E9C-101B-9397-08002B2CF9AE}" pid="4" name="LastSaved">
    <vt:filetime>2024-09-23T00:00:00Z</vt:filetime>
  </property>
  <property fmtid="{D5CDD505-2E9C-101B-9397-08002B2CF9AE}" pid="5" name="PTEX.Fullbanner">
    <vt:lpwstr>This is pdfTeX, Version 3.141592653-2.6-1.40.24 (TeX Live 2022) kpathsea version 6.3.4</vt:lpwstr>
  </property>
  <property fmtid="{D5CDD505-2E9C-101B-9397-08002B2CF9AE}" pid="6" name="Producer">
    <vt:lpwstr>3-Heights(TM) PDF Security Shell 4.8.25.2 (http://www.pdf-tools.com)</vt:lpwstr>
  </property>
</Properties>
</file>