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  <p:sldMasterId id="2147483650" r:id="rId2"/>
  </p:sldMasterIdLst>
  <p:notesMasterIdLst>
    <p:notesMasterId r:id="rId6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2" r:id="rId30"/>
    <p:sldId id="314" r:id="rId31"/>
    <p:sldId id="315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9144000" cy="6858000" type="screen4x3"/>
  <p:notesSz cx="7315200" cy="9601200"/>
  <p:embeddedFontLst>
    <p:embeddedFont>
      <p:font typeface="Helvetica Neue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48900"/>
    <a:srgbClr val="2CD454"/>
    <a:srgbClr val="0066FF"/>
    <a:srgbClr val="9DB818"/>
    <a:srgbClr val="3366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C34D97-19F4-4DBC-8AC0-90F9ED989BB0}">
  <a:tblStyle styleId="{1CC34D97-19F4-4DBC-8AC0-90F9ED989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9" y="-8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4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2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928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76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902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w="22225" cap="flat" cmpd="sng">
            <a:solidFill>
              <a:srgbClr val="0189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981200" y="4114800"/>
            <a:ext cx="5410200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1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lang="en-US" sz="2400" b="0" i="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17-18</a:t>
            </a:r>
            <a:endParaRPr sz="1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81000" y="13716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for every element a ϵ A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= {1,2,3,4} defined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{(1,2),(2,2),(3,3)}.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81000" y="13716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(a,a) ϵ R for every element a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= {1,2,3,4} defined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{(1,2),(2,2),(3,3)}.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not reflexive since (1,1) ,(4,4)     R</a:t>
            </a:r>
            <a:r>
              <a:rPr lang="en-US" sz="24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8700" y="4800600"/>
            <a:ext cx="368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81000" y="1371600"/>
            <a:ext cx="8229600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2362200"/>
            <a:ext cx="4371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81000" y="1371600"/>
            <a:ext cx="82296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is not symmetric since (1,2)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but (2,1)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650" y="2438400"/>
            <a:ext cx="31146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500" y="6248400"/>
            <a:ext cx="368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28600" y="1371600"/>
            <a:ext cx="8382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if and only if a ≠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2850" y="2057400"/>
            <a:ext cx="31146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28600" y="1371600"/>
            <a:ext cx="83820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if and only if a ≠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2057400"/>
            <a:ext cx="4371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228600" y="1371600"/>
            <a:ext cx="8382000" cy="477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28600" y="1371600"/>
            <a:ext cx="8382000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28600" y="1371600"/>
            <a:ext cx="8382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R≠ b if and only if a ≠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Is R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 ?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228600" y="1371600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R≠ b if and only if a ≠ b.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 ? YES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Cartesian product (review)</a:t>
            </a:r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533400" y="2133600"/>
            <a:ext cx="8305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A={a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and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B={b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Cartesian product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x B is defined by a set of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pairs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… (a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…, (a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Cartesian product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a product set, or a set of all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ordered arrangements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elements in sets in the Cartesian product.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sets. A binary relation from A to B is a subset of a Cartesian product A x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means R is a set of ordered pairs of the form (a,b) where a ϵ A and b ϵ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Combining Relations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Relations 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combinations via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operations of: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union, intersection, difference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difference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663825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57200" y="1524000"/>
            <a:ext cx="82296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R1 U R2 =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57200" y="1524000"/>
            <a:ext cx="82296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R1 ∩ R2 = 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57200" y="1524000"/>
            <a:ext cx="82296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R1 - R2 = 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(1,u),(2,u),(2,v)}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R2 - R1 = 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(1,u),(2,u),(2,v)}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= {(1,v),(3,v)}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R be a relation from a set A to a set B and S a relation from B to a set C.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of R and 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consisting of the ordered pairs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(a,c)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aϵ A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ϵ C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which there is a b ϵ  B such that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 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(b,c) ϵ 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denote the composite of R and S by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 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{1,2,3}, B = {0,1,2} and C = {a,b}.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{(1,0), (1,2), (3,1),(3,2)}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{(0,b),(1,a),(2,b)}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5291137"/>
            <a:ext cx="3352800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R be a relation from a set A to a set B and S a relation from B to a set C. The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of R and S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consisting of the ordered pairs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a,c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aϵ A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ϵ C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which there is a b ϵ  B such that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ϵ  R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b,c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ϵ 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denote the composite of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and 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 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{1,2,3}, B = {0,1,2} and C = {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{(1,0), (1,2), (3,1),(3,2)}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{(0,b),(1,a),(2,b)}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{(1,b),(3,a),(3,b)}</a:t>
            </a:r>
            <a:endParaRPr dirty="0"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5291137"/>
            <a:ext cx="3352800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57200" y="1839457"/>
            <a:ext cx="236728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C74E9-B65F-40E2-9D5F-5A9A6C743DC2}"/>
              </a:ext>
            </a:extLst>
          </p:cNvPr>
          <p:cNvSpPr txBox="1"/>
          <p:nvPr/>
        </p:nvSpPr>
        <p:spPr>
          <a:xfrm>
            <a:off x="457200" y="2936395"/>
            <a:ext cx="7616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= {(1,0), (1,2), (3,1),(3,2)}         (from A to B)</a:t>
            </a: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45740-92E1-4505-B3EF-9DDD3BBB57D9}"/>
              </a:ext>
            </a:extLst>
          </p:cNvPr>
          <p:cNvSpPr txBox="1"/>
          <p:nvPr/>
        </p:nvSpPr>
        <p:spPr>
          <a:xfrm>
            <a:off x="3100388" y="2208769"/>
            <a:ext cx="1695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{0,1,2}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C3069-B3DD-4557-90DD-23D57EBC2A0C}"/>
              </a:ext>
            </a:extLst>
          </p:cNvPr>
          <p:cNvSpPr txBox="1"/>
          <p:nvPr/>
        </p:nvSpPr>
        <p:spPr>
          <a:xfrm>
            <a:off x="5038724" y="2208769"/>
            <a:ext cx="4581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{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9DF6A-0E0E-4F10-9674-73BEA6DD3452}"/>
              </a:ext>
            </a:extLst>
          </p:cNvPr>
          <p:cNvSpPr/>
          <p:nvPr/>
        </p:nvSpPr>
        <p:spPr>
          <a:xfrm>
            <a:off x="4391025" y="3962400"/>
            <a:ext cx="781049" cy="2257425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D994C-AD9C-4087-B072-5E70BE51AAB6}"/>
              </a:ext>
            </a:extLst>
          </p:cNvPr>
          <p:cNvSpPr/>
          <p:nvPr/>
        </p:nvSpPr>
        <p:spPr>
          <a:xfrm>
            <a:off x="4607718" y="4356884"/>
            <a:ext cx="347662" cy="371475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CF0502-A99C-4A06-8163-B544D63069FD}"/>
              </a:ext>
            </a:extLst>
          </p:cNvPr>
          <p:cNvSpPr/>
          <p:nvPr/>
        </p:nvSpPr>
        <p:spPr>
          <a:xfrm>
            <a:off x="4607718" y="4904169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4FBF7-CF22-4BAC-B7D9-579BC7DCCDE3}"/>
              </a:ext>
            </a:extLst>
          </p:cNvPr>
          <p:cNvSpPr/>
          <p:nvPr/>
        </p:nvSpPr>
        <p:spPr>
          <a:xfrm>
            <a:off x="4607718" y="5496729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17AF5-24D8-47E7-8654-DA6E2016CC6C}"/>
              </a:ext>
            </a:extLst>
          </p:cNvPr>
          <p:cNvSpPr txBox="1"/>
          <p:nvPr/>
        </p:nvSpPr>
        <p:spPr>
          <a:xfrm>
            <a:off x="4622719" y="6250305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lang="en-US" sz="3000" dirty="0">
              <a:solidFill>
                <a:srgbClr val="CC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71487-F8C1-4C34-9C9B-DE393D7FA31A}"/>
              </a:ext>
            </a:extLst>
          </p:cNvPr>
          <p:cNvSpPr/>
          <p:nvPr/>
        </p:nvSpPr>
        <p:spPr>
          <a:xfrm>
            <a:off x="5965825" y="3962400"/>
            <a:ext cx="781049" cy="2257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6BF240-56CA-40AB-A206-0C393FFB0109}"/>
              </a:ext>
            </a:extLst>
          </p:cNvPr>
          <p:cNvSpPr/>
          <p:nvPr/>
        </p:nvSpPr>
        <p:spPr>
          <a:xfrm>
            <a:off x="6182518" y="4356884"/>
            <a:ext cx="347662" cy="371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08F8C0-B110-44BF-B3B3-9FCB3AC303C8}"/>
              </a:ext>
            </a:extLst>
          </p:cNvPr>
          <p:cNvSpPr/>
          <p:nvPr/>
        </p:nvSpPr>
        <p:spPr>
          <a:xfrm>
            <a:off x="6182518" y="4904169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CE7DC3-31C2-4FE6-B1D2-166C1C81FDA3}"/>
              </a:ext>
            </a:extLst>
          </p:cNvPr>
          <p:cNvSpPr/>
          <p:nvPr/>
        </p:nvSpPr>
        <p:spPr>
          <a:xfrm>
            <a:off x="6182518" y="5496729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8C728-91A5-4759-8780-8D5BF254CF27}"/>
              </a:ext>
            </a:extLst>
          </p:cNvPr>
          <p:cNvSpPr txBox="1"/>
          <p:nvPr/>
        </p:nvSpPr>
        <p:spPr>
          <a:xfrm>
            <a:off x="6197519" y="6250305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987714-ED56-4016-A78D-0611BD25EBDA}"/>
              </a:ext>
            </a:extLst>
          </p:cNvPr>
          <p:cNvSpPr/>
          <p:nvPr/>
        </p:nvSpPr>
        <p:spPr>
          <a:xfrm>
            <a:off x="7494666" y="3888603"/>
            <a:ext cx="781049" cy="2257425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4D695-82ED-4BE5-87DA-F2151D942B4A}"/>
              </a:ext>
            </a:extLst>
          </p:cNvPr>
          <p:cNvSpPr/>
          <p:nvPr/>
        </p:nvSpPr>
        <p:spPr>
          <a:xfrm>
            <a:off x="7726360" y="4577968"/>
            <a:ext cx="347662" cy="371475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8CF44E-132D-4A49-8AA8-02E36982B617}"/>
              </a:ext>
            </a:extLst>
          </p:cNvPr>
          <p:cNvSpPr/>
          <p:nvPr/>
        </p:nvSpPr>
        <p:spPr>
          <a:xfrm>
            <a:off x="7726360" y="5125253"/>
            <a:ext cx="347662" cy="37147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E1AF4-10B6-42AC-A996-994BBCF48FCB}"/>
              </a:ext>
            </a:extLst>
          </p:cNvPr>
          <p:cNvSpPr txBox="1"/>
          <p:nvPr/>
        </p:nvSpPr>
        <p:spPr>
          <a:xfrm>
            <a:off x="7726360" y="6176508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366FF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7C2A89-0C62-4536-9421-8ED1057777BA}"/>
              </a:ext>
            </a:extLst>
          </p:cNvPr>
          <p:cNvSpPr/>
          <p:nvPr/>
        </p:nvSpPr>
        <p:spPr>
          <a:xfrm>
            <a:off x="1259840" y="2871155"/>
            <a:ext cx="762000" cy="655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01C146-E50E-4079-BA5C-41814D07DF49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4955380" y="4542622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03DE28-114D-4E47-ADE1-D1A28F2FA289}"/>
              </a:ext>
            </a:extLst>
          </p:cNvPr>
          <p:cNvSpPr/>
          <p:nvPr/>
        </p:nvSpPr>
        <p:spPr>
          <a:xfrm>
            <a:off x="1259840" y="2866536"/>
            <a:ext cx="762000" cy="655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840D83B-3134-4D06-AFAC-BB8724FBE65E}"/>
              </a:ext>
            </a:extLst>
          </p:cNvPr>
          <p:cNvSpPr/>
          <p:nvPr/>
        </p:nvSpPr>
        <p:spPr>
          <a:xfrm>
            <a:off x="2082800" y="2852557"/>
            <a:ext cx="762000" cy="655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AAE902-6B73-4D27-8FA1-E2DBD9E4987F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4955380" y="4542622"/>
            <a:ext cx="1227138" cy="1139845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C7EFFDD-8F2C-4E6F-BA62-6647CAFE58E8}"/>
              </a:ext>
            </a:extLst>
          </p:cNvPr>
          <p:cNvSpPr/>
          <p:nvPr/>
        </p:nvSpPr>
        <p:spPr>
          <a:xfrm>
            <a:off x="2824480" y="2866536"/>
            <a:ext cx="762000" cy="6551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38B449-51D4-4A88-BE19-A91653B0301B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955380" y="4542622"/>
            <a:ext cx="1227138" cy="1139845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B63CF0-9437-4402-AA96-1928E95FBACC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955380" y="5682467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08334 0.00232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2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0.08334 0.00231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8333 0.0023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1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6" grpId="0"/>
      <p:bldP spid="8" grpId="0"/>
      <p:bldP spid="10" grpId="0"/>
      <p:bldP spid="5" grpId="0" animBg="1"/>
      <p:bldP spid="7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9" grpId="0"/>
      <p:bldP spid="11" grpId="0" animBg="1"/>
      <p:bldP spid="11" grpId="1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57200" y="1290078"/>
            <a:ext cx="236728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C74E9-B65F-40E2-9D5F-5A9A6C743DC2}"/>
              </a:ext>
            </a:extLst>
          </p:cNvPr>
          <p:cNvSpPr txBox="1"/>
          <p:nvPr/>
        </p:nvSpPr>
        <p:spPr>
          <a:xfrm>
            <a:off x="457200" y="2261687"/>
            <a:ext cx="7616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= {(1,0), (1,2), (3,1),(3,2)}         (from A to B)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 = {(0,b),(1,a),(2,b)}</a:t>
            </a:r>
            <a:r>
              <a:rPr lang="pt-BR" sz="2400" dirty="0">
                <a:solidFill>
                  <a:schemeClr val="dk1"/>
                </a:solidFill>
              </a:rPr>
              <a:t> 		(from B to 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45740-92E1-4505-B3EF-9DDD3BBB57D9}"/>
              </a:ext>
            </a:extLst>
          </p:cNvPr>
          <p:cNvSpPr txBox="1"/>
          <p:nvPr/>
        </p:nvSpPr>
        <p:spPr>
          <a:xfrm>
            <a:off x="3100388" y="1659390"/>
            <a:ext cx="1695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{0,1,2}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C3069-B3DD-4557-90DD-23D57EBC2A0C}"/>
              </a:ext>
            </a:extLst>
          </p:cNvPr>
          <p:cNvSpPr txBox="1"/>
          <p:nvPr/>
        </p:nvSpPr>
        <p:spPr>
          <a:xfrm>
            <a:off x="5038724" y="1659390"/>
            <a:ext cx="2306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{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9DF6A-0E0E-4F10-9674-73BEA6DD3452}"/>
              </a:ext>
            </a:extLst>
          </p:cNvPr>
          <p:cNvSpPr/>
          <p:nvPr/>
        </p:nvSpPr>
        <p:spPr>
          <a:xfrm>
            <a:off x="4391025" y="3962400"/>
            <a:ext cx="781049" cy="2257425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D994C-AD9C-4087-B072-5E70BE51AAB6}"/>
              </a:ext>
            </a:extLst>
          </p:cNvPr>
          <p:cNvSpPr/>
          <p:nvPr/>
        </p:nvSpPr>
        <p:spPr>
          <a:xfrm>
            <a:off x="4607718" y="4356884"/>
            <a:ext cx="347662" cy="371475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CF0502-A99C-4A06-8163-B544D63069FD}"/>
              </a:ext>
            </a:extLst>
          </p:cNvPr>
          <p:cNvSpPr/>
          <p:nvPr/>
        </p:nvSpPr>
        <p:spPr>
          <a:xfrm>
            <a:off x="4607718" y="4904169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4FBF7-CF22-4BAC-B7D9-579BC7DCCDE3}"/>
              </a:ext>
            </a:extLst>
          </p:cNvPr>
          <p:cNvSpPr/>
          <p:nvPr/>
        </p:nvSpPr>
        <p:spPr>
          <a:xfrm>
            <a:off x="4607718" y="5496729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17AF5-24D8-47E7-8654-DA6E2016CC6C}"/>
              </a:ext>
            </a:extLst>
          </p:cNvPr>
          <p:cNvSpPr txBox="1"/>
          <p:nvPr/>
        </p:nvSpPr>
        <p:spPr>
          <a:xfrm>
            <a:off x="4622719" y="6250305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lang="en-US" sz="3000" dirty="0">
              <a:solidFill>
                <a:srgbClr val="CC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71487-F8C1-4C34-9C9B-DE393D7FA31A}"/>
              </a:ext>
            </a:extLst>
          </p:cNvPr>
          <p:cNvSpPr/>
          <p:nvPr/>
        </p:nvSpPr>
        <p:spPr>
          <a:xfrm>
            <a:off x="5965825" y="3962400"/>
            <a:ext cx="781049" cy="2257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6BF240-56CA-40AB-A206-0C393FFB0109}"/>
              </a:ext>
            </a:extLst>
          </p:cNvPr>
          <p:cNvSpPr/>
          <p:nvPr/>
        </p:nvSpPr>
        <p:spPr>
          <a:xfrm>
            <a:off x="6182518" y="4356884"/>
            <a:ext cx="347662" cy="371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08F8C0-B110-44BF-B3B3-9FCB3AC303C8}"/>
              </a:ext>
            </a:extLst>
          </p:cNvPr>
          <p:cNvSpPr/>
          <p:nvPr/>
        </p:nvSpPr>
        <p:spPr>
          <a:xfrm>
            <a:off x="6182518" y="4904169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CE7DC3-31C2-4FE6-B1D2-166C1C81FDA3}"/>
              </a:ext>
            </a:extLst>
          </p:cNvPr>
          <p:cNvSpPr/>
          <p:nvPr/>
        </p:nvSpPr>
        <p:spPr>
          <a:xfrm>
            <a:off x="6182518" y="5496729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8C728-91A5-4759-8780-8D5BF254CF27}"/>
              </a:ext>
            </a:extLst>
          </p:cNvPr>
          <p:cNvSpPr txBox="1"/>
          <p:nvPr/>
        </p:nvSpPr>
        <p:spPr>
          <a:xfrm>
            <a:off x="6197519" y="6250305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987714-ED56-4016-A78D-0611BD25EBDA}"/>
              </a:ext>
            </a:extLst>
          </p:cNvPr>
          <p:cNvSpPr/>
          <p:nvPr/>
        </p:nvSpPr>
        <p:spPr>
          <a:xfrm>
            <a:off x="7494666" y="3888603"/>
            <a:ext cx="781049" cy="2257425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4D695-82ED-4BE5-87DA-F2151D942B4A}"/>
              </a:ext>
            </a:extLst>
          </p:cNvPr>
          <p:cNvSpPr/>
          <p:nvPr/>
        </p:nvSpPr>
        <p:spPr>
          <a:xfrm>
            <a:off x="7726360" y="4577968"/>
            <a:ext cx="347662" cy="371475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8CF44E-132D-4A49-8AA8-02E36982B617}"/>
              </a:ext>
            </a:extLst>
          </p:cNvPr>
          <p:cNvSpPr/>
          <p:nvPr/>
        </p:nvSpPr>
        <p:spPr>
          <a:xfrm>
            <a:off x="7726360" y="5125253"/>
            <a:ext cx="347662" cy="37147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E1AF4-10B6-42AC-A996-994BBCF48FCB}"/>
              </a:ext>
            </a:extLst>
          </p:cNvPr>
          <p:cNvSpPr txBox="1"/>
          <p:nvPr/>
        </p:nvSpPr>
        <p:spPr>
          <a:xfrm>
            <a:off x="7726360" y="6176508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366FF"/>
                </a:solidFill>
              </a:rPr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01C146-E50E-4079-BA5C-41814D07DF49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4955380" y="4542622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AAE902-6B73-4D27-8FA1-E2DBD9E4987F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4955380" y="4542622"/>
            <a:ext cx="1227138" cy="1139845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38B449-51D4-4A88-BE19-A91653B0301B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4955380" y="4542622"/>
            <a:ext cx="1227138" cy="1139845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B63CF0-9437-4402-AA96-1928E95FBACC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955380" y="5682467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846F5C-D244-4B8A-BF51-7495470E06FA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6530180" y="4542622"/>
            <a:ext cx="1196180" cy="7683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9310F-CF28-4D16-AE1B-8D86E83146D0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6530180" y="4763706"/>
            <a:ext cx="1196180" cy="32620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E02C6-68EF-4B20-96B0-AD25A85AD96C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6530180" y="5310991"/>
            <a:ext cx="1196180" cy="37147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8484E-FA21-42DC-B46F-8FA782FE193B}"/>
              </a:ext>
            </a:extLst>
          </p:cNvPr>
          <p:cNvSpPr/>
          <p:nvPr/>
        </p:nvSpPr>
        <p:spPr>
          <a:xfrm>
            <a:off x="213360" y="2946400"/>
            <a:ext cx="6979920" cy="642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where a ϵ A and b ϵ B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a is related to b by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R={(a,1),(b,2),(c,2)} a relation from A to B?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33069" y="2305686"/>
            <a:ext cx="236728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C74E9-B65F-40E2-9D5F-5A9A6C743DC2}"/>
              </a:ext>
            </a:extLst>
          </p:cNvPr>
          <p:cNvSpPr txBox="1"/>
          <p:nvPr/>
        </p:nvSpPr>
        <p:spPr>
          <a:xfrm>
            <a:off x="166371" y="3109745"/>
            <a:ext cx="7616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= {(1,0), (1,2), (3,1),(3,2)}         (from A to B)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pt-BR" sz="18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</a:rPr>
              <a:t>S = {(0,b),(1,a),(2,b)}</a:t>
            </a:r>
            <a:r>
              <a:rPr lang="pt-BR" sz="1800" dirty="0">
                <a:solidFill>
                  <a:schemeClr val="dk1"/>
                </a:solidFill>
              </a:rPr>
              <a:t> 		(from B to 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45740-92E1-4505-B3EF-9DDD3BBB57D9}"/>
              </a:ext>
            </a:extLst>
          </p:cNvPr>
          <p:cNvSpPr txBox="1"/>
          <p:nvPr/>
        </p:nvSpPr>
        <p:spPr>
          <a:xfrm>
            <a:off x="2752726" y="2610173"/>
            <a:ext cx="169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{0,1,2} 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C3069-B3DD-4557-90DD-23D57EBC2A0C}"/>
              </a:ext>
            </a:extLst>
          </p:cNvPr>
          <p:cNvSpPr txBox="1"/>
          <p:nvPr/>
        </p:nvSpPr>
        <p:spPr>
          <a:xfrm>
            <a:off x="4691062" y="2610173"/>
            <a:ext cx="2306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{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9DF6A-0E0E-4F10-9674-73BEA6DD3452}"/>
              </a:ext>
            </a:extLst>
          </p:cNvPr>
          <p:cNvSpPr/>
          <p:nvPr/>
        </p:nvSpPr>
        <p:spPr>
          <a:xfrm>
            <a:off x="4447858" y="4146459"/>
            <a:ext cx="781049" cy="2257425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D994C-AD9C-4087-B072-5E70BE51AAB6}"/>
              </a:ext>
            </a:extLst>
          </p:cNvPr>
          <p:cNvSpPr/>
          <p:nvPr/>
        </p:nvSpPr>
        <p:spPr>
          <a:xfrm>
            <a:off x="4664551" y="4540943"/>
            <a:ext cx="347662" cy="371475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CF0502-A99C-4A06-8163-B544D63069FD}"/>
              </a:ext>
            </a:extLst>
          </p:cNvPr>
          <p:cNvSpPr/>
          <p:nvPr/>
        </p:nvSpPr>
        <p:spPr>
          <a:xfrm>
            <a:off x="4664551" y="5088228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24FBF7-CF22-4BAC-B7D9-579BC7DCCDE3}"/>
              </a:ext>
            </a:extLst>
          </p:cNvPr>
          <p:cNvSpPr/>
          <p:nvPr/>
        </p:nvSpPr>
        <p:spPr>
          <a:xfrm>
            <a:off x="4664551" y="5680788"/>
            <a:ext cx="347662" cy="371476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17AF5-24D8-47E7-8654-DA6E2016CC6C}"/>
              </a:ext>
            </a:extLst>
          </p:cNvPr>
          <p:cNvSpPr txBox="1"/>
          <p:nvPr/>
        </p:nvSpPr>
        <p:spPr>
          <a:xfrm>
            <a:off x="4679552" y="6434364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lang="en-US" sz="3000" dirty="0">
              <a:solidFill>
                <a:srgbClr val="CC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71487-F8C1-4C34-9C9B-DE393D7FA31A}"/>
              </a:ext>
            </a:extLst>
          </p:cNvPr>
          <p:cNvSpPr/>
          <p:nvPr/>
        </p:nvSpPr>
        <p:spPr>
          <a:xfrm>
            <a:off x="6022658" y="4146459"/>
            <a:ext cx="781049" cy="2257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6BF240-56CA-40AB-A206-0C393FFB0109}"/>
              </a:ext>
            </a:extLst>
          </p:cNvPr>
          <p:cNvSpPr/>
          <p:nvPr/>
        </p:nvSpPr>
        <p:spPr>
          <a:xfrm>
            <a:off x="6239351" y="4540943"/>
            <a:ext cx="347662" cy="371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08F8C0-B110-44BF-B3B3-9FCB3AC303C8}"/>
              </a:ext>
            </a:extLst>
          </p:cNvPr>
          <p:cNvSpPr/>
          <p:nvPr/>
        </p:nvSpPr>
        <p:spPr>
          <a:xfrm>
            <a:off x="6239351" y="5088228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CE7DC3-31C2-4FE6-B1D2-166C1C81FDA3}"/>
              </a:ext>
            </a:extLst>
          </p:cNvPr>
          <p:cNvSpPr/>
          <p:nvPr/>
        </p:nvSpPr>
        <p:spPr>
          <a:xfrm>
            <a:off x="6239351" y="5680788"/>
            <a:ext cx="347662" cy="37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8C728-91A5-4759-8780-8D5BF254CF27}"/>
              </a:ext>
            </a:extLst>
          </p:cNvPr>
          <p:cNvSpPr txBox="1"/>
          <p:nvPr/>
        </p:nvSpPr>
        <p:spPr>
          <a:xfrm>
            <a:off x="6254352" y="6434364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987714-ED56-4016-A78D-0611BD25EBDA}"/>
              </a:ext>
            </a:extLst>
          </p:cNvPr>
          <p:cNvSpPr/>
          <p:nvPr/>
        </p:nvSpPr>
        <p:spPr>
          <a:xfrm>
            <a:off x="7551499" y="4072662"/>
            <a:ext cx="781049" cy="2257425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F4D695-82ED-4BE5-87DA-F2151D942B4A}"/>
              </a:ext>
            </a:extLst>
          </p:cNvPr>
          <p:cNvSpPr/>
          <p:nvPr/>
        </p:nvSpPr>
        <p:spPr>
          <a:xfrm>
            <a:off x="7783193" y="4762027"/>
            <a:ext cx="347662" cy="371475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8CF44E-132D-4A49-8AA8-02E36982B617}"/>
              </a:ext>
            </a:extLst>
          </p:cNvPr>
          <p:cNvSpPr/>
          <p:nvPr/>
        </p:nvSpPr>
        <p:spPr>
          <a:xfrm>
            <a:off x="7783193" y="5309312"/>
            <a:ext cx="347662" cy="37147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E1AF4-10B6-42AC-A996-994BBCF48FCB}"/>
              </a:ext>
            </a:extLst>
          </p:cNvPr>
          <p:cNvSpPr txBox="1"/>
          <p:nvPr/>
        </p:nvSpPr>
        <p:spPr>
          <a:xfrm>
            <a:off x="7783193" y="6360567"/>
            <a:ext cx="6653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366FF"/>
                </a:solidFill>
              </a:rPr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01C146-E50E-4079-BA5C-41814D07DF49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5012213" y="4726681"/>
            <a:ext cx="1227138" cy="0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96461-0BA4-4A5C-9085-484B521F601C}"/>
              </a:ext>
            </a:extLst>
          </p:cNvPr>
          <p:cNvSpPr txBox="1"/>
          <p:nvPr/>
        </p:nvSpPr>
        <p:spPr>
          <a:xfrm>
            <a:off x="433069" y="1463467"/>
            <a:ext cx="84162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 S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consisting of the ordered pairs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a,c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aϵ A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ϵ C</a:t>
            </a:r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3D82CD-22E9-4B7A-A2B9-569B47FED710}"/>
              </a:ext>
            </a:extLst>
          </p:cNvPr>
          <p:cNvSpPr/>
          <p:nvPr/>
        </p:nvSpPr>
        <p:spPr>
          <a:xfrm>
            <a:off x="700407" y="2979505"/>
            <a:ext cx="660400" cy="564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22997-62C9-4654-83A3-521EB1B32973}"/>
              </a:ext>
            </a:extLst>
          </p:cNvPr>
          <p:cNvSpPr txBox="1"/>
          <p:nvPr/>
        </p:nvSpPr>
        <p:spPr>
          <a:xfrm>
            <a:off x="165738" y="4647376"/>
            <a:ext cx="32006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Now We try to find if there is </a:t>
            </a:r>
            <a:r>
              <a:rPr lang="pt-BR" sz="2400" b="1" dirty="0">
                <a:solidFill>
                  <a:srgbClr val="FF0000"/>
                </a:solidFill>
              </a:rPr>
              <a:t>(0, something)  </a:t>
            </a:r>
            <a:r>
              <a:rPr lang="pt-BR" sz="1800" dirty="0">
                <a:solidFill>
                  <a:schemeClr val="dk1"/>
                </a:solidFill>
              </a:rPr>
              <a:t>in </a:t>
            </a:r>
            <a:r>
              <a:rPr lang="pt-BR" sz="3000" dirty="0">
                <a:solidFill>
                  <a:srgbClr val="FF0000"/>
                </a:solidFill>
              </a:rPr>
              <a:t>S</a:t>
            </a:r>
            <a:r>
              <a:rPr lang="pt-BR" sz="1800" dirty="0">
                <a:solidFill>
                  <a:schemeClr val="dk1"/>
                </a:solidFill>
              </a:rPr>
              <a:t>	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7CF13D-9415-4C5B-839D-CC42701AED36}"/>
              </a:ext>
            </a:extLst>
          </p:cNvPr>
          <p:cNvCxnSpPr/>
          <p:nvPr/>
        </p:nvCxnSpPr>
        <p:spPr>
          <a:xfrm flipV="1">
            <a:off x="965200" y="4033075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35671F-3A95-4281-A4AF-EA33ECB93C40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6587013" y="4726681"/>
            <a:ext cx="1196180" cy="768369"/>
          </a:xfrm>
          <a:prstGeom prst="straightConnector1">
            <a:avLst/>
          </a:prstGeom>
          <a:ln w="254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C76C0F-C68E-483A-91A5-4E1FC3E2E9A9}"/>
              </a:ext>
            </a:extLst>
          </p:cNvPr>
          <p:cNvSpPr txBox="1"/>
          <p:nvPr/>
        </p:nvSpPr>
        <p:spPr>
          <a:xfrm>
            <a:off x="6499067" y="3519403"/>
            <a:ext cx="1480896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</a:rPr>
              <a:t>FOUND!!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619F64-7484-46BF-92D2-31922E100F5B}"/>
              </a:ext>
            </a:extLst>
          </p:cNvPr>
          <p:cNvSpPr txBox="1"/>
          <p:nvPr/>
        </p:nvSpPr>
        <p:spPr>
          <a:xfrm>
            <a:off x="292042" y="5750004"/>
            <a:ext cx="4053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RoS = { 				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E9BF6-077E-48AC-A8EA-16E08E90C9A6}"/>
              </a:ext>
            </a:extLst>
          </p:cNvPr>
          <p:cNvSpPr txBox="1"/>
          <p:nvPr/>
        </p:nvSpPr>
        <p:spPr>
          <a:xfrm>
            <a:off x="1226184" y="5742037"/>
            <a:ext cx="781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(1,b)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8C9442B-8F6B-410F-9F5F-1DD0A08B86B5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V="1">
            <a:off x="1360807" y="4726680"/>
            <a:ext cx="3303744" cy="1142075"/>
          </a:xfrm>
          <a:prstGeom prst="curvedConnector3">
            <a:avLst>
              <a:gd name="adj1" fmla="val 110337"/>
            </a:avLst>
          </a:prstGeom>
          <a:ln w="25400">
            <a:solidFill>
              <a:srgbClr val="B48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F419F8C8-1E4C-43D9-ACBF-F5695F5E8223}"/>
              </a:ext>
            </a:extLst>
          </p:cNvPr>
          <p:cNvCxnSpPr>
            <a:cxnSpLocks/>
            <a:stCxn id="27" idx="3"/>
          </p:cNvCxnSpPr>
          <p:nvPr/>
        </p:nvCxnSpPr>
        <p:spPr>
          <a:xfrm rot="5400000">
            <a:off x="4661710" y="2755378"/>
            <a:ext cx="301388" cy="6043407"/>
          </a:xfrm>
          <a:prstGeom prst="curvedConnector2">
            <a:avLst/>
          </a:prstGeom>
          <a:ln w="25400">
            <a:solidFill>
              <a:srgbClr val="B48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007E3B-E424-4877-B412-71A6AB00F909}"/>
              </a:ext>
            </a:extLst>
          </p:cNvPr>
          <p:cNvCxnSpPr/>
          <p:nvPr/>
        </p:nvCxnSpPr>
        <p:spPr>
          <a:xfrm flipV="1">
            <a:off x="977900" y="4033075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7A125E-60BF-4804-9D2B-C5D35C331C9C}"/>
              </a:ext>
            </a:extLst>
          </p:cNvPr>
          <p:cNvCxnSpPr/>
          <p:nvPr/>
        </p:nvCxnSpPr>
        <p:spPr>
          <a:xfrm flipV="1">
            <a:off x="1526540" y="3981068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1CD6296-6544-49C5-9298-387A9FBB3934}"/>
              </a:ext>
            </a:extLst>
          </p:cNvPr>
          <p:cNvSpPr txBox="1"/>
          <p:nvPr/>
        </p:nvSpPr>
        <p:spPr>
          <a:xfrm>
            <a:off x="6239351" y="3516989"/>
            <a:ext cx="2047395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2D9852-E100-4178-87BE-55F9AED55C2F}"/>
              </a:ext>
            </a:extLst>
          </p:cNvPr>
          <p:cNvSpPr/>
          <p:nvPr/>
        </p:nvSpPr>
        <p:spPr>
          <a:xfrm>
            <a:off x="1346833" y="3008916"/>
            <a:ext cx="660400" cy="564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6716D21-E618-4DAF-9829-F6349DC420C4}"/>
              </a:ext>
            </a:extLst>
          </p:cNvPr>
          <p:cNvCxnSpPr/>
          <p:nvPr/>
        </p:nvCxnSpPr>
        <p:spPr>
          <a:xfrm flipV="1">
            <a:off x="965200" y="4035316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CB5D7-DDFE-44B7-AFC9-D1162D519C09}"/>
              </a:ext>
            </a:extLst>
          </p:cNvPr>
          <p:cNvCxnSpPr/>
          <p:nvPr/>
        </p:nvCxnSpPr>
        <p:spPr>
          <a:xfrm flipV="1">
            <a:off x="977900" y="4035316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1396FB-AB69-4217-8FB8-01A503C9BC4D}"/>
              </a:ext>
            </a:extLst>
          </p:cNvPr>
          <p:cNvCxnSpPr/>
          <p:nvPr/>
        </p:nvCxnSpPr>
        <p:spPr>
          <a:xfrm flipV="1">
            <a:off x="1526540" y="3983309"/>
            <a:ext cx="0" cy="3262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E9B54B-B021-424B-AC2E-31BAB58040BA}"/>
              </a:ext>
            </a:extLst>
          </p:cNvPr>
          <p:cNvSpPr txBox="1"/>
          <p:nvPr/>
        </p:nvSpPr>
        <p:spPr>
          <a:xfrm>
            <a:off x="1787673" y="5697308"/>
            <a:ext cx="1821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,(3,a),(3,b)</a:t>
            </a:r>
            <a:endParaRPr lang="en-US" sz="24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81CEBF7-802E-4D4C-AFC4-AA031F5E2A8C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>
            <a:off x="5012213" y="4726681"/>
            <a:ext cx="1227138" cy="113984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16806CA-B147-4BC0-A526-F1DD0C6A4F0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6587013" y="5495050"/>
            <a:ext cx="1196180" cy="37147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0.05886 -0.00301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-162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0.05816 0.00185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05886 -0.00301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05816 0.00185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9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6" grpId="0"/>
      <p:bldP spid="8" grpId="0"/>
      <p:bldP spid="10" grpId="0"/>
      <p:bldP spid="5" grpId="0" animBg="1"/>
      <p:bldP spid="7" grpId="0" animBg="1"/>
      <p:bldP spid="16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9" grpId="0"/>
      <p:bldP spid="33" grpId="0" animBg="1"/>
      <p:bldP spid="33" grpId="1" animBg="1"/>
      <p:bldP spid="34" grpId="0"/>
      <p:bldP spid="38" grpId="0" animBg="1"/>
      <p:bldP spid="40" grpId="0"/>
      <p:bldP spid="41" grpId="0"/>
      <p:bldP spid="66" grpId="0" animBg="1"/>
      <p:bldP spid="66" grpId="1" animBg="1"/>
      <p:bldP spid="67" grpId="0" animBg="1"/>
      <p:bldP spid="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457200" y="1524000"/>
            <a:ext cx="82296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57200" y="1524000"/>
            <a:ext cx="82296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457200" y="1524000"/>
            <a:ext cx="82296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457200" y="1524000"/>
            <a:ext cx="8229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 when k&gt;3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457200" y="1524000"/>
            <a:ext cx="8229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{(1,3), (2,3), (3,3)}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228600" y="1371600"/>
            <a:ext cx="85344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[(a,b) ϵ R and (b,c) ϵ  R]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(a,c) ϵ R for all a, b, c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 3),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228600" y="1371600"/>
            <a:ext cx="8899525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[(a,b) ϵ R and (b,c) ϵ  R]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(a,c) ϵ R for all a, b, c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 3),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baseline="-25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457200" y="1524000"/>
            <a:ext cx="82296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where a ϵ A and b ϵ B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a is related to b by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Q={(1,a),(2,b)} a relation from A to B? </a:t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(2,2) and (3,3) is not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minimal relation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that 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make R reflexive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minimum number of additions?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Answer: ?</a:t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4114800"/>
            <a:ext cx="89535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(2,2) and (3,3) is not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minimal relation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that 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make R reflexive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minimum number of additions?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Answer: ?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(2,2) and (3,3)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{(1,1),(1,2),(2,1),(3,2),(2,2),(3,3)}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minimal set            is called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closure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</a:t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3429000"/>
            <a:ext cx="89535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5562600"/>
            <a:ext cx="89535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5943600"/>
            <a:ext cx="89535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can have different properties: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symmetric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transitive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Because of that we define: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reflexive,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symmetric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transitive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04" name="Google Shape;304;p43"/>
          <p:cNvSpPr txBox="1"/>
          <p:nvPr/>
        </p:nvSpPr>
        <p:spPr>
          <a:xfrm>
            <a:off x="457200" y="1524000"/>
            <a:ext cx="86868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4572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(symmetric closure):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R={(1,2),(1,3), (2,2)} on A={1,2,3}.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closure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of R?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S=?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20" name="Google Shape;320;p45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(symmetric closure):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R={(1,2),(1,3), (2,2)} on A={1,2,3}.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closure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of R?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{(1,2),(1,3), (2,2)}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{(2,1), (3,1)}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 {(1,2),(1,3), (2,2),(2,1), (3,1)}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28" name="Google Shape;328;p46"/>
          <p:cNvSpPr txBox="1"/>
          <p:nvPr/>
        </p:nvSpPr>
        <p:spPr>
          <a:xfrm>
            <a:off x="4572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(transitive closure):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 (2,2), (2,3)} on A={1,2,3}.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 transitive?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36" name="Google Shape;336;p47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(transitive closure):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 (2,2), (2,3)} on A={1,2,3}.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 transitive?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to make it transitive?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{(1,2), (2,2), (2,3)}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= {(1,2), (2,2), (2,3),(1,3)}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is the transitive closure of R</a:t>
            </a:r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44" name="Google Shape;344;p48"/>
          <p:cNvSpPr txBox="1"/>
          <p:nvPr/>
        </p:nvSpPr>
        <p:spPr>
          <a:xfrm>
            <a:off x="457200" y="1524000"/>
            <a:ext cx="86868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3429000"/>
            <a:ext cx="4552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51" name="Google Shape;351;p49"/>
          <p:cNvSpPr txBox="1"/>
          <p:nvPr/>
        </p:nvSpPr>
        <p:spPr>
          <a:xfrm>
            <a:off x="457200" y="1524000"/>
            <a:ext cx="86868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P(1): There is a path of length 1 from a to b if and only if (a,b) ϵ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(a,b) where a ϵ A and b ϵ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a R b, we say a is related to b by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Q={(1,a),(2,b)}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P={(a,a),(b,c),(b,a)} a relation from A to A? 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4384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(a,b) ϵ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(a,b)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(a,b)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63" name="Google Shape;363;p51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(a,b) ϵ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(a,b)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(a,b)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n+1 from a to b if and only if there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exists an x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A, such that (a,x)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(a path of length 1) and (x,b)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path of length n from x to b.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69" name="Google Shape;369;p52"/>
          <p:cNvSpPr txBox="1"/>
          <p:nvPr/>
        </p:nvSpPr>
        <p:spPr>
          <a:xfrm>
            <a:off x="457200" y="1524000"/>
            <a:ext cx="8686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(a,b) ϵ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(a,b)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(a,b)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n+1 from a to b if and only if there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exists an x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A, such that (a,x)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(a path of length 1) and (x,b)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path of length n from x to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(x,b)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due to P(n). Therefore, there is a path of length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+ 1 from a to b. This also implies that (a,b)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5334000"/>
            <a:ext cx="43243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</p:txBody>
      </p:sp>
      <p:pic>
        <p:nvPicPr>
          <p:cNvPr id="377" name="Google Shape;37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84" name="Google Shape;384;p54"/>
          <p:cNvSpPr txBox="1"/>
          <p:nvPr/>
        </p:nvSpPr>
        <p:spPr>
          <a:xfrm>
            <a:off x="457200" y="1524000"/>
            <a:ext cx="8686800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=?</a:t>
            </a:r>
            <a:endParaRPr/>
          </a:p>
        </p:txBody>
      </p:sp>
      <p:pic>
        <p:nvPicPr>
          <p:cNvPr id="385" name="Google Shape;38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92" name="Google Shape;392;p55"/>
          <p:cNvSpPr txBox="1"/>
          <p:nvPr/>
        </p:nvSpPr>
        <p:spPr>
          <a:xfrm>
            <a:off x="457200" y="1524000"/>
            <a:ext cx="8686800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393" name="Google Shape;39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00" name="Google Shape;400;p56"/>
          <p:cNvSpPr txBox="1"/>
          <p:nvPr/>
        </p:nvSpPr>
        <p:spPr>
          <a:xfrm>
            <a:off x="457200" y="1524000"/>
            <a:ext cx="86868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401" name="Google Shape;40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08" name="Google Shape;408;p57"/>
          <p:cNvSpPr txBox="1"/>
          <p:nvPr/>
        </p:nvSpPr>
        <p:spPr>
          <a:xfrm>
            <a:off x="457200" y="1524000"/>
            <a:ext cx="86868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 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409" name="Google Shape;40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16" name="Google Shape;416;p58"/>
          <p:cNvSpPr txBox="1"/>
          <p:nvPr/>
        </p:nvSpPr>
        <p:spPr>
          <a:xfrm>
            <a:off x="457200" y="1524000"/>
            <a:ext cx="86868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</a:t>
            </a:r>
            <a:r>
              <a:rPr lang="en-US" sz="2000" b="0" i="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all pairs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 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{(1,2),(1,3),(1,4),(2,3),(2,4),(3,4)}</a:t>
            </a:r>
            <a:endParaRPr/>
          </a:p>
        </p:txBody>
      </p:sp>
      <p:pic>
        <p:nvPicPr>
          <p:cNvPr id="417" name="Google Shape;41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(a,b) where a ϵ A and b ϵ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a R b, we say a is related to b by 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Q={(1,a),(2,b)} a relation from A to B?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P={(a,a),(b,c),(b,a)} a relation from A to A?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 Binary relation</a:t>
            </a:r>
            <a:endParaRPr/>
          </a:p>
        </p:txBody>
      </p:sp>
      <p:sp>
        <p:nvSpPr>
          <p:cNvPr id="67" name="Google Shape;67;p10"/>
          <p:cNvSpPr txBox="1"/>
          <p:nvPr/>
        </p:nvSpPr>
        <p:spPr>
          <a:xfrm>
            <a:off x="381000" y="1371600"/>
            <a:ext cx="8305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graphically represent a binary relation R as follows: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then draw an arrow from a to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{0, 1, 2}, B = {u,v} and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 = { (0,u), (0,v), (1,v), (2,u)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Graph: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724400"/>
            <a:ext cx="1524000" cy="384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0"/>
          <p:cNvGraphicFramePr/>
          <p:nvPr/>
        </p:nvGraphicFramePr>
        <p:xfrm>
          <a:off x="3429000" y="5029200"/>
          <a:ext cx="2590800" cy="1830710"/>
        </p:xfrm>
        <a:graphic>
          <a:graphicData uri="http://schemas.openxmlformats.org/drawingml/2006/table">
            <a:tbl>
              <a:tblPr>
                <a:noFill/>
                <a:tableStyleId>{1CC34D97-19F4-4DBC-8AC0-90F9ED989BB0}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0" name="Google Shape;70;p10"/>
          <p:cNvCxnSpPr/>
          <p:nvPr/>
        </p:nvCxnSpPr>
        <p:spPr>
          <a:xfrm>
            <a:off x="3733800" y="5257800"/>
            <a:ext cx="1600200" cy="6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71" name="Google Shape;71;p10"/>
          <p:cNvCxnSpPr/>
          <p:nvPr/>
        </p:nvCxnSpPr>
        <p:spPr>
          <a:xfrm>
            <a:off x="3733800" y="5943600"/>
            <a:ext cx="1600200" cy="1587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72" name="Google Shape;72;p10"/>
          <p:cNvCxnSpPr/>
          <p:nvPr/>
        </p:nvCxnSpPr>
        <p:spPr>
          <a:xfrm>
            <a:off x="3733800" y="6019800"/>
            <a:ext cx="167640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73" name="Google Shape;73;p10"/>
          <p:cNvCxnSpPr/>
          <p:nvPr/>
        </p:nvCxnSpPr>
        <p:spPr>
          <a:xfrm>
            <a:off x="3733800" y="6704012"/>
            <a:ext cx="1676400" cy="1587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74" name="Google Shape;74;p10"/>
          <p:cNvGraphicFramePr/>
          <p:nvPr/>
        </p:nvGraphicFramePr>
        <p:xfrm>
          <a:off x="6781800" y="4830762"/>
          <a:ext cx="1905000" cy="1465040"/>
        </p:xfrm>
        <a:graphic>
          <a:graphicData uri="http://schemas.openxmlformats.org/drawingml/2006/table">
            <a:tbl>
              <a:tblPr>
                <a:noFill/>
                <a:tableStyleId>{1CC34D97-19F4-4DBC-8AC0-90F9ED989BB0}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Google Shape;75;p10"/>
          <p:cNvSpPr txBox="1"/>
          <p:nvPr/>
        </p:nvSpPr>
        <p:spPr>
          <a:xfrm>
            <a:off x="5257800" y="4953000"/>
            <a:ext cx="1066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381000" y="1371600"/>
            <a:ext cx="8763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element a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relation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381000" y="1371600"/>
            <a:ext cx="8763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element a ϵ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relation 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lang="en-US" sz="2400" b="1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(1,1), (2,2), (3,3), and (4,4) ϵ  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5804</Words>
  <Application>Microsoft Office PowerPoint</Application>
  <PresentationFormat>On-screen Show (4:3)</PresentationFormat>
  <Paragraphs>676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Helvetica Neue</vt:lpstr>
      <vt:lpstr>Times New Roman</vt:lpstr>
      <vt:lpstr>1_NewsPrint</vt:lpstr>
      <vt:lpstr>NewsPrint</vt:lpstr>
      <vt:lpstr>Relation</vt:lpstr>
      <vt:lpstr>Cartesian product (review)</vt:lpstr>
      <vt:lpstr>Binary relation</vt:lpstr>
      <vt:lpstr>Binary relation</vt:lpstr>
      <vt:lpstr>Binary relation</vt:lpstr>
      <vt:lpstr>Binary relation</vt:lpstr>
      <vt:lpstr>Representing Binary relation</vt:lpstr>
      <vt:lpstr>Reflexive Relation</vt:lpstr>
      <vt:lpstr>Reflexive Relation</vt:lpstr>
      <vt:lpstr>Reflexive Relation</vt:lpstr>
      <vt:lpstr>Reflexive Relation</vt:lpstr>
      <vt:lpstr>Symmetric Relation</vt:lpstr>
      <vt:lpstr>Symmetric Relation</vt:lpstr>
      <vt:lpstr>Symmetric Relation</vt:lpstr>
      <vt:lpstr>Symmetric Relation</vt:lpstr>
      <vt:lpstr>Transitive Relation</vt:lpstr>
      <vt:lpstr>Transitive Relation</vt:lpstr>
      <vt:lpstr>Transitive Relation</vt:lpstr>
      <vt:lpstr>Transitive Relation</vt:lpstr>
      <vt:lpstr>Combining Relation</vt:lpstr>
      <vt:lpstr>Combining Relation</vt:lpstr>
      <vt:lpstr>Combining Relation</vt:lpstr>
      <vt:lpstr>Combining Relation</vt:lpstr>
      <vt:lpstr>Combining Relation</vt:lpstr>
      <vt:lpstr>Combining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Composite Relation</vt:lpstr>
      <vt:lpstr>Transitive Relation</vt:lpstr>
      <vt:lpstr>Transitive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Closure of a Relation</vt:lpstr>
      <vt:lpstr>Path length</vt:lpstr>
      <vt:lpstr>Path length</vt:lpstr>
      <vt:lpstr>Path length</vt:lpstr>
      <vt:lpstr>Path length</vt:lpstr>
      <vt:lpstr>Path length</vt:lpstr>
      <vt:lpstr>Connectivity Relation</vt:lpstr>
      <vt:lpstr>Connectivity Relation</vt:lpstr>
      <vt:lpstr>Connectivity Relation</vt:lpstr>
      <vt:lpstr>Connectivity Relation</vt:lpstr>
      <vt:lpstr>Connectivity Relation</vt:lpstr>
      <vt:lpstr>Connectivity Relation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</dc:title>
  <cp:lastModifiedBy>Abrar Hasan</cp:lastModifiedBy>
  <cp:revision>2</cp:revision>
  <dcterms:modified xsi:type="dcterms:W3CDTF">2024-11-17T18:02:58Z</dcterms:modified>
</cp:coreProperties>
</file>