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2" r:id="rId7"/>
    <p:sldId id="293" r:id="rId8"/>
    <p:sldId id="294" r:id="rId9"/>
    <p:sldId id="261" r:id="rId10"/>
    <p:sldId id="295" r:id="rId11"/>
    <p:sldId id="296" r:id="rId12"/>
    <p:sldId id="297" r:id="rId13"/>
    <p:sldId id="262" r:id="rId14"/>
    <p:sldId id="263" r:id="rId15"/>
    <p:sldId id="264" r:id="rId16"/>
    <p:sldId id="298" r:id="rId17"/>
    <p:sldId id="299" r:id="rId18"/>
    <p:sldId id="265" r:id="rId19"/>
    <p:sldId id="266" r:id="rId20"/>
    <p:sldId id="300" r:id="rId21"/>
    <p:sldId id="303" r:id="rId22"/>
    <p:sldId id="301" r:id="rId23"/>
    <p:sldId id="302" r:id="rId24"/>
    <p:sldId id="304" r:id="rId25"/>
    <p:sldId id="305" r:id="rId26"/>
    <p:sldId id="306"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38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18" name="bg object 18"/>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bg object 19"/>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bg object 20"/>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bg object 21"/>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bg object 22"/>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bg object 23"/>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 name="Holder 2"/>
          <p:cNvSpPr>
            <a:spLocks noGrp="1"/>
          </p:cNvSpPr>
          <p:nvPr>
            <p:ph type="title"/>
          </p:nvPr>
        </p:nvSpPr>
        <p:spPr>
          <a:xfrm>
            <a:off x="95300" y="25252"/>
            <a:ext cx="777240" cy="116839"/>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79010" y="3130124"/>
            <a:ext cx="986154" cy="104139"/>
          </a:xfrm>
          <a:prstGeom prst="rect">
            <a:avLst/>
          </a:prstGeom>
        </p:spPr>
        <p:txBody>
          <a:bodyPr wrap="square" lIns="0" tIns="0" rIns="0" bIns="0">
            <a:spAutoFit/>
          </a:bodyPr>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25/9/2024</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muhammad.hasan@cse.green.edu.bd" TargetMode="External"/></Relationships>
</file>

<file path=ppt/slides/_rels/slide10.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image" Target="../media/image5.png"/><Relationship Id="rId4" Type="http://schemas.openxmlformats.org/officeDocument/2006/relationships/slide" Target="slide18.xml"/><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image" Target="../media/image6.png"/><Relationship Id="rId4" Type="http://schemas.openxmlformats.org/officeDocument/2006/relationships/slide" Target="slide18.xml"/><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image" Target="../media/image7.png"/><Relationship Id="rId4" Type="http://schemas.openxmlformats.org/officeDocument/2006/relationships/slide" Target="slide18.xml"/><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image" Target="../media/image11.png"/><Relationship Id="rId4" Type="http://schemas.openxmlformats.org/officeDocument/2006/relationships/slide" Target="slide18.xml"/><Relationship Id="rId9"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2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2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3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3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3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3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3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3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4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4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4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18.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image" Target="../media/image3.png"/><Relationship Id="rId4" Type="http://schemas.openxmlformats.org/officeDocument/2006/relationships/slide" Target="slide18.xml"/><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27.xml"/><Relationship Id="rId10" Type="http://schemas.openxmlformats.org/officeDocument/2006/relationships/image" Target="../media/image4.png"/><Relationship Id="rId4" Type="http://schemas.openxmlformats.org/officeDocument/2006/relationships/slide" Target="slide18.xml"/><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5759996" cy="3239996"/>
          </a:xfrm>
          <a:prstGeom prst="rect">
            <a:avLst/>
          </a:prstGeom>
        </p:spPr>
      </p:pic>
      <p:sp>
        <p:nvSpPr>
          <p:cNvPr id="3" name="object 3"/>
          <p:cNvSpPr txBox="1"/>
          <p:nvPr/>
        </p:nvSpPr>
        <p:spPr>
          <a:xfrm>
            <a:off x="359994" y="213588"/>
            <a:ext cx="5039995" cy="626745"/>
          </a:xfrm>
          <a:prstGeom prst="rect">
            <a:avLst/>
          </a:prstGeom>
          <a:solidFill>
            <a:srgbClr val="C1E5B1"/>
          </a:solidFill>
        </p:spPr>
        <p:txBody>
          <a:bodyPr vert="horz" wrap="square" lIns="0" tIns="49530" rIns="0" bIns="0" rtlCol="0">
            <a:spAutoFit/>
          </a:bodyPr>
          <a:lstStyle/>
          <a:p>
            <a:pPr algn="ctr">
              <a:lnSpc>
                <a:spcPct val="100000"/>
              </a:lnSpc>
              <a:spcBef>
                <a:spcPts val="390"/>
              </a:spcBef>
            </a:pPr>
            <a:r>
              <a:rPr sz="1400" b="1" dirty="0">
                <a:solidFill>
                  <a:srgbClr val="0168B4"/>
                </a:solidFill>
                <a:latin typeface="LM Sans 10"/>
                <a:cs typeface="LM Sans 10"/>
              </a:rPr>
              <a:t>CSE</a:t>
            </a:r>
            <a:r>
              <a:rPr sz="1400" b="1" spc="60" dirty="0">
                <a:solidFill>
                  <a:srgbClr val="0168B4"/>
                </a:solidFill>
                <a:latin typeface="LM Sans 10"/>
                <a:cs typeface="LM Sans 10"/>
              </a:rPr>
              <a:t> </a:t>
            </a:r>
            <a:r>
              <a:rPr sz="1400" b="1" dirty="0">
                <a:solidFill>
                  <a:srgbClr val="0168B4"/>
                </a:solidFill>
                <a:latin typeface="LM Sans 10"/>
                <a:cs typeface="LM Sans 10"/>
              </a:rPr>
              <a:t>405:</a:t>
            </a:r>
            <a:r>
              <a:rPr sz="1400" b="1" spc="254" dirty="0">
                <a:solidFill>
                  <a:srgbClr val="0168B4"/>
                </a:solidFill>
                <a:latin typeface="LM Sans 10"/>
                <a:cs typeface="LM Sans 10"/>
              </a:rPr>
              <a:t> </a:t>
            </a:r>
            <a:r>
              <a:rPr sz="1400" b="1" dirty="0">
                <a:solidFill>
                  <a:srgbClr val="0168B4"/>
                </a:solidFill>
                <a:latin typeface="LM Sans 10"/>
                <a:cs typeface="LM Sans 10"/>
              </a:rPr>
              <a:t>Machine</a:t>
            </a:r>
            <a:r>
              <a:rPr sz="1400" b="1" spc="60" dirty="0">
                <a:solidFill>
                  <a:srgbClr val="0168B4"/>
                </a:solidFill>
                <a:latin typeface="LM Sans 10"/>
                <a:cs typeface="LM Sans 10"/>
              </a:rPr>
              <a:t> </a:t>
            </a:r>
            <a:r>
              <a:rPr sz="1400" b="1" spc="-10" dirty="0">
                <a:solidFill>
                  <a:srgbClr val="0168B4"/>
                </a:solidFill>
                <a:latin typeface="LM Sans 10"/>
                <a:cs typeface="LM Sans 10"/>
              </a:rPr>
              <a:t>Learning</a:t>
            </a:r>
            <a:endParaRPr sz="1400">
              <a:latin typeface="LM Sans 10"/>
              <a:cs typeface="LM Sans 10"/>
            </a:endParaRPr>
          </a:p>
          <a:p>
            <a:pPr marL="635" algn="ctr">
              <a:lnSpc>
                <a:spcPct val="100000"/>
              </a:lnSpc>
              <a:spcBef>
                <a:spcPts val="665"/>
              </a:spcBef>
            </a:pPr>
            <a:r>
              <a:rPr sz="1400" b="1" dirty="0">
                <a:solidFill>
                  <a:srgbClr val="DCB413"/>
                </a:solidFill>
                <a:latin typeface="LM Sans 10"/>
                <a:cs typeface="LM Sans 10"/>
              </a:rPr>
              <a:t>Parametric</a:t>
            </a:r>
            <a:r>
              <a:rPr sz="1400" b="1" spc="50" dirty="0">
                <a:solidFill>
                  <a:srgbClr val="DCB413"/>
                </a:solidFill>
                <a:latin typeface="LM Sans 10"/>
                <a:cs typeface="LM Sans 10"/>
              </a:rPr>
              <a:t> </a:t>
            </a:r>
            <a:r>
              <a:rPr sz="1400" b="1" spc="-10" dirty="0">
                <a:solidFill>
                  <a:srgbClr val="DCB413"/>
                </a:solidFill>
                <a:latin typeface="LM Sans 10"/>
                <a:cs typeface="LM Sans 10"/>
              </a:rPr>
              <a:t>Methods</a:t>
            </a:r>
            <a:endParaRPr sz="1400">
              <a:latin typeface="LM Sans 10"/>
              <a:cs typeface="LM Sans 10"/>
            </a:endParaRPr>
          </a:p>
        </p:txBody>
      </p:sp>
      <p:sp>
        <p:nvSpPr>
          <p:cNvPr id="4" name="object 4"/>
          <p:cNvSpPr txBox="1"/>
          <p:nvPr/>
        </p:nvSpPr>
        <p:spPr>
          <a:xfrm>
            <a:off x="1991029" y="1037588"/>
            <a:ext cx="1778000" cy="191770"/>
          </a:xfrm>
          <a:prstGeom prst="rect">
            <a:avLst/>
          </a:prstGeom>
        </p:spPr>
        <p:txBody>
          <a:bodyPr vert="horz" wrap="square" lIns="0" tIns="11430" rIns="0" bIns="0" rtlCol="0">
            <a:spAutoFit/>
          </a:bodyPr>
          <a:lstStyle/>
          <a:p>
            <a:pPr marL="12700">
              <a:lnSpc>
                <a:spcPct val="100000"/>
              </a:lnSpc>
              <a:spcBef>
                <a:spcPts val="90"/>
              </a:spcBef>
            </a:pPr>
            <a:r>
              <a:rPr sz="1100" b="1" dirty="0">
                <a:solidFill>
                  <a:srgbClr val="0168B4"/>
                </a:solidFill>
                <a:latin typeface="LM Sans 10"/>
                <a:cs typeface="LM Sans 10"/>
              </a:rPr>
              <a:t>Dr</a:t>
            </a:r>
            <a:r>
              <a:rPr sz="1100" b="1" spc="-45" dirty="0">
                <a:solidFill>
                  <a:srgbClr val="0168B4"/>
                </a:solidFill>
                <a:latin typeface="LM Sans 10"/>
                <a:cs typeface="LM Sans 10"/>
              </a:rPr>
              <a:t> </a:t>
            </a:r>
            <a:r>
              <a:rPr sz="1100" b="1" dirty="0">
                <a:solidFill>
                  <a:srgbClr val="0168B4"/>
                </a:solidFill>
                <a:latin typeface="LM Sans 10"/>
                <a:cs typeface="LM Sans 10"/>
              </a:rPr>
              <a:t>Muhammad</a:t>
            </a:r>
            <a:r>
              <a:rPr sz="1100" b="1" spc="-40" dirty="0">
                <a:solidFill>
                  <a:srgbClr val="0168B4"/>
                </a:solidFill>
                <a:latin typeface="LM Sans 10"/>
                <a:cs typeface="LM Sans 10"/>
              </a:rPr>
              <a:t> </a:t>
            </a:r>
            <a:r>
              <a:rPr sz="1100" b="1" dirty="0">
                <a:solidFill>
                  <a:srgbClr val="0168B4"/>
                </a:solidFill>
                <a:latin typeface="LM Sans 10"/>
                <a:cs typeface="LM Sans 10"/>
              </a:rPr>
              <a:t>Abul</a:t>
            </a:r>
            <a:r>
              <a:rPr sz="1100" b="1" spc="-40" dirty="0">
                <a:solidFill>
                  <a:srgbClr val="0168B4"/>
                </a:solidFill>
                <a:latin typeface="LM Sans 10"/>
                <a:cs typeface="LM Sans 10"/>
              </a:rPr>
              <a:t> </a:t>
            </a:r>
            <a:r>
              <a:rPr sz="1100" b="1" spc="-10" dirty="0">
                <a:solidFill>
                  <a:srgbClr val="0168B4"/>
                </a:solidFill>
                <a:latin typeface="LM Sans 10"/>
                <a:cs typeface="LM Sans 10"/>
              </a:rPr>
              <a:t>Hasan</a:t>
            </a:r>
            <a:endParaRPr sz="1100">
              <a:latin typeface="LM Sans 10"/>
              <a:cs typeface="LM Sans 10"/>
            </a:endParaRPr>
          </a:p>
        </p:txBody>
      </p:sp>
      <p:pic>
        <p:nvPicPr>
          <p:cNvPr id="5" name="object 5"/>
          <p:cNvPicPr/>
          <p:nvPr/>
        </p:nvPicPr>
        <p:blipFill>
          <a:blip r:embed="rId3" cstate="print"/>
          <a:stretch>
            <a:fillRect/>
          </a:stretch>
        </p:blipFill>
        <p:spPr>
          <a:xfrm>
            <a:off x="2509520" y="1403997"/>
            <a:ext cx="740935" cy="719937"/>
          </a:xfrm>
          <a:prstGeom prst="rect">
            <a:avLst/>
          </a:prstGeom>
        </p:spPr>
      </p:pic>
      <p:sp>
        <p:nvSpPr>
          <p:cNvPr id="6" name="object 6"/>
          <p:cNvSpPr txBox="1"/>
          <p:nvPr/>
        </p:nvSpPr>
        <p:spPr>
          <a:xfrm>
            <a:off x="1738223" y="2130207"/>
            <a:ext cx="2284095" cy="728980"/>
          </a:xfrm>
          <a:prstGeom prst="rect">
            <a:avLst/>
          </a:prstGeom>
        </p:spPr>
        <p:txBody>
          <a:bodyPr vert="horz" wrap="square" lIns="0" tIns="17145" rIns="0" bIns="0" rtlCol="0">
            <a:spAutoFit/>
          </a:bodyPr>
          <a:lstStyle/>
          <a:p>
            <a:pPr marL="12700" marR="5080" algn="ctr">
              <a:lnSpc>
                <a:spcPts val="950"/>
              </a:lnSpc>
              <a:spcBef>
                <a:spcPts val="135"/>
              </a:spcBef>
            </a:pPr>
            <a:r>
              <a:rPr sz="800" dirty="0">
                <a:latin typeface="LM Sans 8"/>
                <a:cs typeface="LM Sans 8"/>
              </a:rPr>
              <a:t>Department</a:t>
            </a:r>
            <a:r>
              <a:rPr sz="800" spc="-25" dirty="0">
                <a:latin typeface="LM Sans 8"/>
                <a:cs typeface="LM Sans 8"/>
              </a:rPr>
              <a:t> </a:t>
            </a:r>
            <a:r>
              <a:rPr sz="800" dirty="0">
                <a:latin typeface="LM Sans 8"/>
                <a:cs typeface="LM Sans 8"/>
              </a:rPr>
              <a:t>of</a:t>
            </a:r>
            <a:r>
              <a:rPr sz="800" spc="-30" dirty="0">
                <a:latin typeface="LM Sans 8"/>
                <a:cs typeface="LM Sans 8"/>
              </a:rPr>
              <a:t> </a:t>
            </a:r>
            <a:r>
              <a:rPr sz="800" dirty="0">
                <a:latin typeface="LM Sans 8"/>
                <a:cs typeface="LM Sans 8"/>
              </a:rPr>
              <a:t>Computer</a:t>
            </a:r>
            <a:r>
              <a:rPr sz="800" spc="-30" dirty="0">
                <a:latin typeface="LM Sans 8"/>
                <a:cs typeface="LM Sans 8"/>
              </a:rPr>
              <a:t> </a:t>
            </a:r>
            <a:r>
              <a:rPr sz="800" dirty="0">
                <a:latin typeface="LM Sans 8"/>
                <a:cs typeface="LM Sans 8"/>
              </a:rPr>
              <a:t>Science</a:t>
            </a:r>
            <a:r>
              <a:rPr sz="800" spc="-30" dirty="0">
                <a:latin typeface="LM Sans 8"/>
                <a:cs typeface="LM Sans 8"/>
              </a:rPr>
              <a:t> </a:t>
            </a:r>
            <a:r>
              <a:rPr sz="800" dirty="0">
                <a:latin typeface="LM Sans 8"/>
                <a:cs typeface="LM Sans 8"/>
              </a:rPr>
              <a:t>and</a:t>
            </a:r>
            <a:r>
              <a:rPr sz="800" spc="-30" dirty="0">
                <a:latin typeface="LM Sans 8"/>
                <a:cs typeface="LM Sans 8"/>
              </a:rPr>
              <a:t> </a:t>
            </a:r>
            <a:r>
              <a:rPr sz="800" spc="-10" dirty="0">
                <a:latin typeface="LM Sans 8"/>
                <a:cs typeface="LM Sans 8"/>
              </a:rPr>
              <a:t>Engineering </a:t>
            </a:r>
            <a:r>
              <a:rPr sz="800" dirty="0">
                <a:latin typeface="LM Sans 8"/>
                <a:cs typeface="LM Sans 8"/>
              </a:rPr>
              <a:t>Green</a:t>
            </a:r>
            <a:r>
              <a:rPr sz="800" spc="-30" dirty="0">
                <a:latin typeface="LM Sans 8"/>
                <a:cs typeface="LM Sans 8"/>
              </a:rPr>
              <a:t> </a:t>
            </a:r>
            <a:r>
              <a:rPr sz="800" dirty="0">
                <a:latin typeface="LM Sans 8"/>
                <a:cs typeface="LM Sans 8"/>
              </a:rPr>
              <a:t>University</a:t>
            </a:r>
            <a:r>
              <a:rPr sz="800" spc="-25" dirty="0">
                <a:latin typeface="LM Sans 8"/>
                <a:cs typeface="LM Sans 8"/>
              </a:rPr>
              <a:t> </a:t>
            </a:r>
            <a:r>
              <a:rPr sz="800" dirty="0">
                <a:latin typeface="LM Sans 8"/>
                <a:cs typeface="LM Sans 8"/>
              </a:rPr>
              <a:t>of</a:t>
            </a:r>
            <a:r>
              <a:rPr sz="800" spc="-25" dirty="0">
                <a:latin typeface="LM Sans 8"/>
                <a:cs typeface="LM Sans 8"/>
              </a:rPr>
              <a:t> </a:t>
            </a:r>
            <a:r>
              <a:rPr sz="800" spc="-10" dirty="0">
                <a:latin typeface="LM Sans 8"/>
                <a:cs typeface="LM Sans 8"/>
              </a:rPr>
              <a:t>Bangladesh </a:t>
            </a:r>
            <a:r>
              <a:rPr sz="800" spc="-10" dirty="0">
                <a:latin typeface="IBM 3270"/>
                <a:cs typeface="IBM 3270"/>
                <a:hlinkClick r:id="rId4"/>
              </a:rPr>
              <a:t>muhammad.hasan@cse.green.edu.bd</a:t>
            </a:r>
            <a:endParaRPr sz="800">
              <a:latin typeface="IBM 3270"/>
              <a:cs typeface="IBM 3270"/>
            </a:endParaRPr>
          </a:p>
          <a:p>
            <a:pPr>
              <a:lnSpc>
                <a:spcPct val="100000"/>
              </a:lnSpc>
              <a:spcBef>
                <a:spcPts val="459"/>
              </a:spcBef>
            </a:pPr>
            <a:endParaRPr sz="800">
              <a:latin typeface="IBM 3270"/>
              <a:cs typeface="IBM 3270"/>
            </a:endParaRPr>
          </a:p>
          <a:p>
            <a:pPr algn="ctr">
              <a:lnSpc>
                <a:spcPct val="100000"/>
              </a:lnSpc>
            </a:pPr>
            <a:r>
              <a:rPr sz="1100" dirty="0">
                <a:latin typeface="LM Sans 10"/>
                <a:cs typeface="LM Sans 10"/>
              </a:rPr>
              <a:t>Fall</a:t>
            </a:r>
            <a:r>
              <a:rPr sz="1100" spc="-60" dirty="0">
                <a:latin typeface="LM Sans 10"/>
                <a:cs typeface="LM Sans 10"/>
              </a:rPr>
              <a:t> </a:t>
            </a:r>
            <a:r>
              <a:rPr sz="1100" spc="-20" dirty="0">
                <a:latin typeface="LM Sans 10"/>
                <a:cs typeface="LM Sans 10"/>
              </a:rPr>
              <a:t>2023</a:t>
            </a:r>
            <a:endParaRPr sz="1100">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9" name="Picture 58">
            <a:extLst>
              <a:ext uri="{FF2B5EF4-FFF2-40B4-BE49-F238E27FC236}">
                <a16:creationId xmlns:a16="http://schemas.microsoft.com/office/drawing/2014/main" id="{284F1E24-CCF8-4252-BC3F-B37A203A6C16}"/>
              </a:ext>
            </a:extLst>
          </p:cNvPr>
          <p:cNvPicPr>
            <a:picLocks noChangeAspect="1"/>
          </p:cNvPicPr>
          <p:nvPr/>
        </p:nvPicPr>
        <p:blipFill>
          <a:blip r:embed="rId10"/>
          <a:stretch>
            <a:fillRect/>
          </a:stretch>
        </p:blipFill>
        <p:spPr>
          <a:xfrm>
            <a:off x="-7620" y="606243"/>
            <a:ext cx="5765800" cy="1813745"/>
          </a:xfrm>
          <a:prstGeom prst="rect">
            <a:avLst/>
          </a:prstGeom>
        </p:spPr>
      </p:pic>
    </p:spTree>
    <p:extLst>
      <p:ext uri="{BB962C8B-B14F-4D97-AF65-F5344CB8AC3E}">
        <p14:creationId xmlns:p14="http://schemas.microsoft.com/office/powerpoint/2010/main" val="119872122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2" name="Picture 51">
            <a:extLst>
              <a:ext uri="{FF2B5EF4-FFF2-40B4-BE49-F238E27FC236}">
                <a16:creationId xmlns:a16="http://schemas.microsoft.com/office/drawing/2014/main" id="{24010430-E62D-43CA-A264-3F68E4609F1B}"/>
              </a:ext>
            </a:extLst>
          </p:cNvPr>
          <p:cNvPicPr>
            <a:picLocks noChangeAspect="1"/>
          </p:cNvPicPr>
          <p:nvPr/>
        </p:nvPicPr>
        <p:blipFill>
          <a:blip r:embed="rId10"/>
          <a:stretch>
            <a:fillRect/>
          </a:stretch>
        </p:blipFill>
        <p:spPr>
          <a:xfrm>
            <a:off x="408851" y="558229"/>
            <a:ext cx="3981750" cy="2326931"/>
          </a:xfrm>
          <a:prstGeom prst="rect">
            <a:avLst/>
          </a:prstGeom>
        </p:spPr>
      </p:pic>
    </p:spTree>
    <p:extLst>
      <p:ext uri="{BB962C8B-B14F-4D97-AF65-F5344CB8AC3E}">
        <p14:creationId xmlns:p14="http://schemas.microsoft.com/office/powerpoint/2010/main" val="397446287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3" name="Picture 52">
            <a:extLst>
              <a:ext uri="{FF2B5EF4-FFF2-40B4-BE49-F238E27FC236}">
                <a16:creationId xmlns:a16="http://schemas.microsoft.com/office/drawing/2014/main" id="{A7C679D6-ACBC-46EB-A2DD-69A5DFCE01A5}"/>
              </a:ext>
            </a:extLst>
          </p:cNvPr>
          <p:cNvPicPr>
            <a:picLocks noChangeAspect="1"/>
          </p:cNvPicPr>
          <p:nvPr/>
        </p:nvPicPr>
        <p:blipFill>
          <a:blip r:embed="rId10"/>
          <a:stretch>
            <a:fillRect/>
          </a:stretch>
        </p:blipFill>
        <p:spPr>
          <a:xfrm>
            <a:off x="462307" y="569465"/>
            <a:ext cx="3857229" cy="2471398"/>
          </a:xfrm>
          <a:prstGeom prst="rect">
            <a:avLst/>
          </a:prstGeom>
        </p:spPr>
      </p:pic>
    </p:spTree>
    <p:extLst>
      <p:ext uri="{BB962C8B-B14F-4D97-AF65-F5344CB8AC3E}">
        <p14:creationId xmlns:p14="http://schemas.microsoft.com/office/powerpoint/2010/main" val="67445907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69" name="object 6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73" name="Picture 72">
            <a:extLst>
              <a:ext uri="{FF2B5EF4-FFF2-40B4-BE49-F238E27FC236}">
                <a16:creationId xmlns:a16="http://schemas.microsoft.com/office/drawing/2014/main" id="{F2C8333E-6EB4-47C5-AE70-C918ED7E281C}"/>
              </a:ext>
            </a:extLst>
          </p:cNvPr>
          <p:cNvPicPr>
            <a:picLocks noChangeAspect="1"/>
          </p:cNvPicPr>
          <p:nvPr/>
        </p:nvPicPr>
        <p:blipFill>
          <a:blip r:embed="rId9"/>
          <a:stretch>
            <a:fillRect/>
          </a:stretch>
        </p:blipFill>
        <p:spPr>
          <a:xfrm>
            <a:off x="0" y="229588"/>
            <a:ext cx="4679010" cy="2841101"/>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82600" y="280299"/>
            <a:ext cx="2225040" cy="612775"/>
          </a:xfrm>
          <a:prstGeom prst="rect">
            <a:avLst/>
          </a:prstGeom>
        </p:spPr>
        <p:txBody>
          <a:bodyPr vert="horz" wrap="square" lIns="0" tIns="12065" rIns="0" bIns="0" rtlCol="0">
            <a:spAutoFit/>
          </a:bodyPr>
          <a:lstStyle/>
          <a:p>
            <a:pPr marL="25400">
              <a:lnSpc>
                <a:spcPct val="100000"/>
              </a:lnSpc>
              <a:spcBef>
                <a:spcPts val="95"/>
              </a:spcBef>
            </a:pPr>
            <a:r>
              <a:rPr sz="1200" b="1" dirty="0">
                <a:solidFill>
                  <a:srgbClr val="0168B4"/>
                </a:solidFill>
                <a:latin typeface="LM Sans 10"/>
                <a:cs typeface="LM Sans 10"/>
              </a:rPr>
              <a:t>Gaussian</a:t>
            </a:r>
            <a:r>
              <a:rPr sz="1200" b="1" spc="-75" dirty="0">
                <a:solidFill>
                  <a:srgbClr val="0168B4"/>
                </a:solidFill>
                <a:latin typeface="LM Sans 10"/>
                <a:cs typeface="LM Sans 10"/>
              </a:rPr>
              <a:t> </a:t>
            </a:r>
            <a:r>
              <a:rPr sz="1200" b="1" dirty="0">
                <a:solidFill>
                  <a:srgbClr val="0168B4"/>
                </a:solidFill>
                <a:latin typeface="LM Sans 10"/>
                <a:cs typeface="LM Sans 10"/>
              </a:rPr>
              <a:t>(Normal)</a:t>
            </a:r>
            <a:r>
              <a:rPr sz="1200" b="1" spc="-75" dirty="0">
                <a:solidFill>
                  <a:srgbClr val="0168B4"/>
                </a:solidFill>
                <a:latin typeface="LM Sans 10"/>
                <a:cs typeface="LM Sans 10"/>
              </a:rPr>
              <a:t> </a:t>
            </a:r>
            <a:r>
              <a:rPr sz="1200" b="1" spc="-10" dirty="0">
                <a:solidFill>
                  <a:srgbClr val="0168B4"/>
                </a:solidFill>
                <a:latin typeface="LM Sans 10"/>
                <a:cs typeface="LM Sans 10"/>
              </a:rPr>
              <a:t>Distribution</a:t>
            </a:r>
            <a:endParaRPr sz="1200">
              <a:latin typeface="LM Sans 10"/>
              <a:cs typeface="LM Sans 10"/>
            </a:endParaRPr>
          </a:p>
          <a:p>
            <a:pPr>
              <a:lnSpc>
                <a:spcPct val="100000"/>
              </a:lnSpc>
              <a:spcBef>
                <a:spcPts val="150"/>
              </a:spcBef>
            </a:pPr>
            <a:endParaRPr sz="1200">
              <a:latin typeface="LM Sans 10"/>
              <a:cs typeface="LM Sans 10"/>
            </a:endParaRPr>
          </a:p>
          <a:p>
            <a:pPr marL="552450" indent="-175260">
              <a:lnSpc>
                <a:spcPct val="100000"/>
              </a:lnSpc>
              <a:buClr>
                <a:srgbClr val="DCB413"/>
              </a:buClr>
              <a:buFont typeface="Arial"/>
              <a:buChar char="■"/>
              <a:tabLst>
                <a:tab pos="552450" algn="l"/>
              </a:tabLst>
            </a:pPr>
            <a:r>
              <a:rPr sz="1100" i="1" spc="85" dirty="0">
                <a:solidFill>
                  <a:srgbClr val="0168B4"/>
                </a:solidFill>
                <a:latin typeface="Liberation Serif"/>
                <a:cs typeface="Liberation Serif"/>
              </a:rPr>
              <a:t>p</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8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1616544" y="1004581"/>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3" name="object 53"/>
          <p:cNvSpPr/>
          <p:nvPr/>
        </p:nvSpPr>
        <p:spPr>
          <a:xfrm>
            <a:off x="1496707" y="1213459"/>
            <a:ext cx="334645" cy="0"/>
          </a:xfrm>
          <a:custGeom>
            <a:avLst/>
            <a:gdLst/>
            <a:ahLst/>
            <a:cxnLst/>
            <a:rect l="l" t="t" r="r" b="b"/>
            <a:pathLst>
              <a:path w="334644">
                <a:moveTo>
                  <a:pt x="0" y="0"/>
                </a:moveTo>
                <a:lnTo>
                  <a:pt x="334340" y="0"/>
                </a:lnTo>
              </a:path>
            </a:pathLst>
          </a:custGeom>
          <a:ln w="7759">
            <a:solidFill>
              <a:srgbClr val="0168B4"/>
            </a:solidFill>
          </a:ln>
        </p:spPr>
        <p:txBody>
          <a:bodyPr wrap="square" lIns="0" tIns="0" rIns="0" bIns="0" rtlCol="0"/>
          <a:lstStyle/>
          <a:p>
            <a:endParaRPr/>
          </a:p>
        </p:txBody>
      </p:sp>
      <p:sp>
        <p:nvSpPr>
          <p:cNvPr id="54" name="object 54"/>
          <p:cNvSpPr txBox="1"/>
          <p:nvPr/>
        </p:nvSpPr>
        <p:spPr>
          <a:xfrm>
            <a:off x="1009015" y="1033907"/>
            <a:ext cx="576580" cy="265457"/>
          </a:xfrm>
          <a:prstGeom prst="rect">
            <a:avLst/>
          </a:prstGeom>
        </p:spPr>
        <p:txBody>
          <a:bodyPr vert="horz" wrap="square" lIns="0" tIns="11430" rIns="0" bIns="0" rtlCol="0">
            <a:spAutoFit/>
          </a:bodyPr>
          <a:lstStyle/>
          <a:p>
            <a:pPr marL="12700">
              <a:lnSpc>
                <a:spcPct val="100000"/>
              </a:lnSpc>
              <a:spcBef>
                <a:spcPts val="90"/>
              </a:spcBef>
            </a:pPr>
            <a:r>
              <a:rPr sz="1650" i="1" spc="127" baseline="2525" dirty="0">
                <a:solidFill>
                  <a:srgbClr val="0168B4"/>
                </a:solidFill>
                <a:latin typeface="Liberation Serif"/>
                <a:cs typeface="Liberation Serif"/>
              </a:rPr>
              <a:t>p</a:t>
            </a:r>
            <a:r>
              <a:rPr sz="1650" spc="127" baseline="2525" dirty="0">
                <a:solidFill>
                  <a:srgbClr val="0168B4"/>
                </a:solidFill>
                <a:latin typeface="Symbola"/>
                <a:cs typeface="Symbola"/>
              </a:rPr>
              <a:t>(</a:t>
            </a:r>
            <a:r>
              <a:rPr sz="1650" i="1" spc="127" baseline="2525" dirty="0">
                <a:solidFill>
                  <a:srgbClr val="0168B4"/>
                </a:solidFill>
                <a:latin typeface="Liberation Serif"/>
                <a:cs typeface="Liberation Serif"/>
              </a:rPr>
              <a:t>x</a:t>
            </a:r>
            <a:r>
              <a:rPr sz="1650" spc="127" baseline="2525" dirty="0">
                <a:solidFill>
                  <a:srgbClr val="0168B4"/>
                </a:solidFill>
                <a:latin typeface="Symbola"/>
                <a:cs typeface="Symbola"/>
              </a:rPr>
              <a:t>)</a:t>
            </a:r>
            <a:r>
              <a:rPr sz="1650" spc="30" baseline="2525" dirty="0">
                <a:solidFill>
                  <a:srgbClr val="0168B4"/>
                </a:solidFill>
                <a:latin typeface="Symbola"/>
                <a:cs typeface="Symbola"/>
              </a:rPr>
              <a:t> </a:t>
            </a:r>
            <a:r>
              <a:rPr sz="1650" baseline="2525" dirty="0">
                <a:solidFill>
                  <a:srgbClr val="0168B4"/>
                </a:solidFill>
                <a:latin typeface="Asana Math"/>
                <a:cs typeface="Asana Math"/>
              </a:rPr>
              <a:t>=</a:t>
            </a:r>
            <a:endParaRPr sz="1100" dirty="0">
              <a:latin typeface="Symbola"/>
              <a:cs typeface="Symbola"/>
            </a:endParaRPr>
          </a:p>
        </p:txBody>
      </p:sp>
      <p:sp>
        <p:nvSpPr>
          <p:cNvPr id="55" name="object 55"/>
          <p:cNvSpPr/>
          <p:nvPr/>
        </p:nvSpPr>
        <p:spPr>
          <a:xfrm>
            <a:off x="1593684" y="1252245"/>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6" name="object 56"/>
          <p:cNvSpPr txBox="1"/>
          <p:nvPr/>
        </p:nvSpPr>
        <p:spPr>
          <a:xfrm>
            <a:off x="1580984" y="1217585"/>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57" name="object 57"/>
          <p:cNvSpPr txBox="1"/>
          <p:nvPr/>
        </p:nvSpPr>
        <p:spPr>
          <a:xfrm>
            <a:off x="1856613" y="1100313"/>
            <a:ext cx="237490" cy="191770"/>
          </a:xfrm>
          <a:prstGeom prst="rect">
            <a:avLst/>
          </a:prstGeom>
        </p:spPr>
        <p:txBody>
          <a:bodyPr vert="horz" wrap="square" lIns="0" tIns="11430" rIns="0" bIns="0" rtlCol="0">
            <a:spAutoFit/>
          </a:bodyPr>
          <a:lstStyle/>
          <a:p>
            <a:pPr marL="12700">
              <a:lnSpc>
                <a:spcPct val="100000"/>
              </a:lnSpc>
              <a:spcBef>
                <a:spcPts val="90"/>
              </a:spcBef>
            </a:pPr>
            <a:r>
              <a:rPr sz="1100" spc="-25" dirty="0">
                <a:solidFill>
                  <a:srgbClr val="0168B4"/>
                </a:solidFill>
                <a:latin typeface="LM Roman 10"/>
                <a:cs typeface="LM Roman 10"/>
              </a:rPr>
              <a:t>exp</a:t>
            </a:r>
            <a:endParaRPr sz="1100">
              <a:latin typeface="LM Roman 10"/>
              <a:cs typeface="LM Roman 10"/>
            </a:endParaRPr>
          </a:p>
        </p:txBody>
      </p:sp>
      <p:sp>
        <p:nvSpPr>
          <p:cNvPr id="58" name="object 58"/>
          <p:cNvSpPr txBox="1"/>
          <p:nvPr/>
        </p:nvSpPr>
        <p:spPr>
          <a:xfrm>
            <a:off x="2042883" y="1008391"/>
            <a:ext cx="441959" cy="147320"/>
          </a:xfrm>
          <a:prstGeom prst="rect">
            <a:avLst/>
          </a:prstGeom>
        </p:spPr>
        <p:txBody>
          <a:bodyPr vert="horz" wrap="square" lIns="0" tIns="12065" rIns="0" bIns="0" rtlCol="0">
            <a:spAutoFit/>
          </a:bodyPr>
          <a:lstStyle/>
          <a:p>
            <a:pPr marL="38100">
              <a:lnSpc>
                <a:spcPct val="100000"/>
              </a:lnSpc>
              <a:spcBef>
                <a:spcPts val="95"/>
              </a:spcBef>
            </a:pPr>
            <a:r>
              <a:rPr sz="1200" spc="254" baseline="-27777" dirty="0">
                <a:solidFill>
                  <a:srgbClr val="0168B4"/>
                </a:solidFill>
                <a:latin typeface="TeX Gyre Adventor"/>
                <a:cs typeface="TeX Gyre Adventor"/>
              </a:rPr>
              <a:t>–</a:t>
            </a:r>
            <a:r>
              <a:rPr sz="1200" spc="-157" baseline="-27777" dirty="0">
                <a:solidFill>
                  <a:srgbClr val="0168B4"/>
                </a:solidFill>
                <a:latin typeface="TeX Gyre Adventor"/>
                <a:cs typeface="TeX Gyre Adventor"/>
              </a:rPr>
              <a:t> </a:t>
            </a:r>
            <a:r>
              <a:rPr sz="600" spc="75" dirty="0">
                <a:solidFill>
                  <a:srgbClr val="0168B4"/>
                </a:solidFill>
                <a:latin typeface="Symbola"/>
                <a:cs typeface="Symbola"/>
              </a:rPr>
              <a:t>(</a:t>
            </a:r>
            <a:r>
              <a:rPr sz="600" i="1" spc="75" dirty="0">
                <a:solidFill>
                  <a:srgbClr val="0168B4"/>
                </a:solidFill>
                <a:latin typeface="Georgia"/>
                <a:cs typeface="Georgia"/>
              </a:rPr>
              <a:t>x</a:t>
            </a:r>
            <a:r>
              <a:rPr sz="600" spc="75" dirty="0">
                <a:solidFill>
                  <a:srgbClr val="0168B4"/>
                </a:solidFill>
                <a:latin typeface="TeX Gyre Adventor"/>
                <a:cs typeface="TeX Gyre Adventor"/>
              </a:rPr>
              <a:t>−</a:t>
            </a:r>
            <a:r>
              <a:rPr sz="600" i="1" spc="75" dirty="0">
                <a:solidFill>
                  <a:srgbClr val="0168B4"/>
                </a:solidFill>
                <a:latin typeface="Georgia"/>
                <a:cs typeface="Georgia"/>
              </a:rPr>
              <a:t>µ</a:t>
            </a:r>
            <a:r>
              <a:rPr sz="600" spc="75" dirty="0">
                <a:solidFill>
                  <a:srgbClr val="0168B4"/>
                </a:solidFill>
                <a:latin typeface="Symbola"/>
                <a:cs typeface="Symbola"/>
              </a:rPr>
              <a:t>)</a:t>
            </a:r>
            <a:r>
              <a:rPr sz="900" spc="112" baseline="27777" dirty="0">
                <a:solidFill>
                  <a:srgbClr val="0168B4"/>
                </a:solidFill>
                <a:latin typeface="IPAPMincho"/>
                <a:cs typeface="IPAPMincho"/>
              </a:rPr>
              <a:t>2</a:t>
            </a:r>
            <a:endParaRPr sz="900" baseline="27777">
              <a:latin typeface="IPAPMincho"/>
              <a:cs typeface="IPAPMincho"/>
            </a:endParaRPr>
          </a:p>
        </p:txBody>
      </p:sp>
      <p:sp>
        <p:nvSpPr>
          <p:cNvPr id="59" name="object 59"/>
          <p:cNvSpPr/>
          <p:nvPr/>
        </p:nvSpPr>
        <p:spPr>
          <a:xfrm>
            <a:off x="2169045" y="1147127"/>
            <a:ext cx="284480" cy="0"/>
          </a:xfrm>
          <a:custGeom>
            <a:avLst/>
            <a:gdLst/>
            <a:ahLst/>
            <a:cxnLst/>
            <a:rect l="l" t="t" r="r" b="b"/>
            <a:pathLst>
              <a:path w="284480">
                <a:moveTo>
                  <a:pt x="0" y="0"/>
                </a:moveTo>
                <a:lnTo>
                  <a:pt x="283946" y="0"/>
                </a:lnTo>
              </a:path>
            </a:pathLst>
          </a:custGeom>
          <a:ln w="5664">
            <a:solidFill>
              <a:srgbClr val="0168B4"/>
            </a:solidFill>
          </a:ln>
        </p:spPr>
        <p:txBody>
          <a:bodyPr wrap="square" lIns="0" tIns="0" rIns="0" bIns="0" rtlCol="0"/>
          <a:lstStyle/>
          <a:p>
            <a:endParaRPr/>
          </a:p>
        </p:txBody>
      </p:sp>
      <p:sp>
        <p:nvSpPr>
          <p:cNvPr id="60" name="object 60"/>
          <p:cNvSpPr txBox="1"/>
          <p:nvPr/>
        </p:nvSpPr>
        <p:spPr>
          <a:xfrm>
            <a:off x="2194814" y="1144033"/>
            <a:ext cx="226695" cy="116839"/>
          </a:xfrm>
          <a:prstGeom prst="rect">
            <a:avLst/>
          </a:prstGeom>
        </p:spPr>
        <p:txBody>
          <a:bodyPr vert="horz" wrap="square" lIns="0" tIns="12065" rIns="0" bIns="0" rtlCol="0">
            <a:spAutoFit/>
          </a:bodyPr>
          <a:lstStyle/>
          <a:p>
            <a:pPr marL="38100">
              <a:lnSpc>
                <a:spcPct val="100000"/>
              </a:lnSpc>
              <a:spcBef>
                <a:spcPts val="95"/>
              </a:spcBef>
            </a:pPr>
            <a:r>
              <a:rPr sz="600" spc="-25" dirty="0">
                <a:solidFill>
                  <a:srgbClr val="0168B4"/>
                </a:solidFill>
                <a:latin typeface="IPAPMincho"/>
                <a:cs typeface="IPAPMincho"/>
              </a:rPr>
              <a:t>2</a:t>
            </a:r>
            <a:r>
              <a:rPr sz="600" i="1" spc="-25" dirty="0">
                <a:solidFill>
                  <a:srgbClr val="0168B4"/>
                </a:solidFill>
                <a:latin typeface="Georgia"/>
                <a:cs typeface="Georgia"/>
              </a:rPr>
              <a:t>σ</a:t>
            </a:r>
            <a:r>
              <a:rPr sz="900" spc="-37" baseline="18518" dirty="0">
                <a:solidFill>
                  <a:srgbClr val="0168B4"/>
                </a:solidFill>
                <a:latin typeface="IPAPMincho"/>
                <a:cs typeface="IPAPMincho"/>
              </a:rPr>
              <a:t>2</a:t>
            </a:r>
            <a:endParaRPr sz="900" baseline="18518">
              <a:latin typeface="IPAPMincho"/>
              <a:cs typeface="IPAPMincho"/>
            </a:endParaRPr>
          </a:p>
        </p:txBody>
      </p:sp>
      <p:sp>
        <p:nvSpPr>
          <p:cNvPr id="61" name="object 61"/>
          <p:cNvSpPr txBox="1"/>
          <p:nvPr/>
        </p:nvSpPr>
        <p:spPr>
          <a:xfrm>
            <a:off x="421957" y="1621598"/>
            <a:ext cx="1348105" cy="191770"/>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dirty="0">
                <a:latin typeface="LM Sans 10"/>
                <a:cs typeface="LM Sans 10"/>
              </a:rPr>
              <a:t>MLE</a:t>
            </a:r>
            <a:r>
              <a:rPr sz="1100" spc="-30" dirty="0">
                <a:latin typeface="LM Sans 10"/>
                <a:cs typeface="LM Sans 10"/>
              </a:rPr>
              <a:t> </a:t>
            </a:r>
            <a:r>
              <a:rPr sz="1100" dirty="0">
                <a:latin typeface="LM Sans 10"/>
                <a:cs typeface="LM Sans 10"/>
              </a:rPr>
              <a:t>for</a:t>
            </a:r>
            <a:r>
              <a:rPr sz="1100" spc="-30" dirty="0">
                <a:latin typeface="LM Sans 10"/>
                <a:cs typeface="LM Sans 10"/>
              </a:rPr>
              <a:t> </a:t>
            </a:r>
            <a:r>
              <a:rPr sz="1100" i="1" dirty="0">
                <a:solidFill>
                  <a:srgbClr val="0168B4"/>
                </a:solidFill>
                <a:latin typeface="Liberation Serif"/>
                <a:cs typeface="Liberation Serif"/>
              </a:rPr>
              <a:t>µ</a:t>
            </a:r>
            <a:r>
              <a:rPr sz="1100" i="1" spc="60" dirty="0">
                <a:solidFill>
                  <a:srgbClr val="0168B4"/>
                </a:solidFill>
                <a:latin typeface="Liberation Serif"/>
                <a:cs typeface="Liberation Serif"/>
              </a:rPr>
              <a:t> </a:t>
            </a:r>
            <a:r>
              <a:rPr sz="1100" dirty="0">
                <a:latin typeface="LM Sans 10"/>
                <a:cs typeface="LM Sans 10"/>
              </a:rPr>
              <a:t>and</a:t>
            </a:r>
            <a:r>
              <a:rPr sz="1100" spc="-30" dirty="0">
                <a:latin typeface="LM Sans 10"/>
                <a:cs typeface="LM Sans 10"/>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latin typeface="LM Sans 10"/>
                <a:cs typeface="LM Sans 10"/>
              </a:rPr>
              <a:t>:</a:t>
            </a:r>
            <a:endParaRPr sz="1100" dirty="0">
              <a:latin typeface="LM Sans 10"/>
              <a:cs typeface="LM Sans 10"/>
            </a:endParaRPr>
          </a:p>
        </p:txBody>
      </p:sp>
      <p:sp>
        <p:nvSpPr>
          <p:cNvPr id="62" name="object 62"/>
          <p:cNvSpPr txBox="1"/>
          <p:nvPr/>
        </p:nvSpPr>
        <p:spPr>
          <a:xfrm>
            <a:off x="1274724" y="2041002"/>
            <a:ext cx="23939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µ</a:t>
            </a:r>
            <a:r>
              <a:rPr sz="1100" i="1" spc="40" dirty="0">
                <a:solidFill>
                  <a:srgbClr val="0168B4"/>
                </a:solidFill>
                <a:latin typeface="Liberation Serif"/>
                <a:cs typeface="Liberation Serif"/>
              </a:rPr>
              <a:t> </a:t>
            </a:r>
            <a:r>
              <a:rPr sz="1100" spc="-50" dirty="0">
                <a:solidFill>
                  <a:srgbClr val="0168B4"/>
                </a:solidFill>
                <a:latin typeface="Asana Math"/>
                <a:cs typeface="Asana Math"/>
              </a:rPr>
              <a:t>=</a:t>
            </a:r>
            <a:endParaRPr sz="1100">
              <a:latin typeface="Asana Math"/>
              <a:cs typeface="Asana Math"/>
            </a:endParaRPr>
          </a:p>
        </p:txBody>
      </p:sp>
      <p:sp>
        <p:nvSpPr>
          <p:cNvPr id="63" name="object 63"/>
          <p:cNvSpPr txBox="1"/>
          <p:nvPr/>
        </p:nvSpPr>
        <p:spPr>
          <a:xfrm>
            <a:off x="1666481" y="2013075"/>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4" name="object 64"/>
          <p:cNvSpPr txBox="1"/>
          <p:nvPr/>
        </p:nvSpPr>
        <p:spPr>
          <a:xfrm>
            <a:off x="1541792" y="1934665"/>
            <a:ext cx="29781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260" dirty="0">
                <a:solidFill>
                  <a:srgbClr val="0168B4"/>
                </a:solidFill>
                <a:latin typeface="Times New Roman"/>
                <a:cs typeface="Times New Roman"/>
              </a:rPr>
              <a:t> </a:t>
            </a:r>
            <a:r>
              <a:rPr sz="1100" i="1" spc="80" dirty="0">
                <a:solidFill>
                  <a:srgbClr val="0168B4"/>
                </a:solidFill>
                <a:latin typeface="Liberation Serif"/>
                <a:cs typeface="Liberation Serif"/>
              </a:rPr>
              <a:t>x</a:t>
            </a:r>
            <a:endParaRPr sz="1100" dirty="0">
              <a:latin typeface="Liberation Serif"/>
              <a:cs typeface="Liberation Serif"/>
            </a:endParaRPr>
          </a:p>
        </p:txBody>
      </p:sp>
      <p:sp>
        <p:nvSpPr>
          <p:cNvPr id="65" name="object 65"/>
          <p:cNvSpPr txBox="1"/>
          <p:nvPr/>
        </p:nvSpPr>
        <p:spPr>
          <a:xfrm>
            <a:off x="1813915" y="189995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6" name="object 66"/>
          <p:cNvSpPr/>
          <p:nvPr/>
        </p:nvSpPr>
        <p:spPr>
          <a:xfrm>
            <a:off x="1554492" y="2154148"/>
            <a:ext cx="317500" cy="0"/>
          </a:xfrm>
          <a:custGeom>
            <a:avLst/>
            <a:gdLst/>
            <a:ahLst/>
            <a:cxnLst/>
            <a:rect l="l" t="t" r="r" b="b"/>
            <a:pathLst>
              <a:path w="317500">
                <a:moveTo>
                  <a:pt x="0" y="0"/>
                </a:moveTo>
                <a:lnTo>
                  <a:pt x="317296" y="0"/>
                </a:lnTo>
              </a:path>
            </a:pathLst>
          </a:custGeom>
          <a:ln w="7759">
            <a:solidFill>
              <a:srgbClr val="0168B4"/>
            </a:solidFill>
          </a:ln>
        </p:spPr>
        <p:txBody>
          <a:bodyPr wrap="square" lIns="0" tIns="0" rIns="0" bIns="0" rtlCol="0"/>
          <a:lstStyle/>
          <a:p>
            <a:endParaRPr/>
          </a:p>
        </p:txBody>
      </p:sp>
      <p:sp>
        <p:nvSpPr>
          <p:cNvPr id="67" name="object 67"/>
          <p:cNvSpPr txBox="1"/>
          <p:nvPr/>
        </p:nvSpPr>
        <p:spPr>
          <a:xfrm>
            <a:off x="1637220" y="2124734"/>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sp>
        <p:nvSpPr>
          <p:cNvPr id="68" name="object 68"/>
          <p:cNvSpPr txBox="1"/>
          <p:nvPr/>
        </p:nvSpPr>
        <p:spPr>
          <a:xfrm>
            <a:off x="1188567" y="2353702"/>
            <a:ext cx="1125220" cy="191770"/>
          </a:xfrm>
          <a:prstGeom prst="rect">
            <a:avLst/>
          </a:prstGeom>
        </p:spPr>
        <p:txBody>
          <a:bodyPr vert="horz" wrap="square" lIns="0" tIns="11430" rIns="0" bIns="0" rtlCol="0">
            <a:spAutoFit/>
          </a:bodyPr>
          <a:lstStyle/>
          <a:p>
            <a:pPr marL="38100">
              <a:lnSpc>
                <a:spcPct val="100000"/>
              </a:lnSpc>
              <a:spcBef>
                <a:spcPts val="90"/>
              </a:spcBef>
              <a:tabLst>
                <a:tab pos="1086485" algn="l"/>
              </a:tabLst>
            </a:pPr>
            <a:r>
              <a:rPr sz="1650" i="1" spc="82" baseline="-25252" dirty="0">
                <a:solidFill>
                  <a:srgbClr val="0168B4"/>
                </a:solidFill>
                <a:latin typeface="Liberation Serif"/>
                <a:cs typeface="Liberation Serif"/>
              </a:rPr>
              <a:t>σ</a:t>
            </a:r>
            <a:r>
              <a:rPr sz="1200" spc="82" baseline="6944" dirty="0">
                <a:solidFill>
                  <a:srgbClr val="0168B4"/>
                </a:solidFill>
                <a:latin typeface="Trebuchet MS"/>
                <a:cs typeface="Trebuchet MS"/>
              </a:rPr>
              <a:t>2</a:t>
            </a:r>
            <a:r>
              <a:rPr sz="1200" spc="157" baseline="6944" dirty="0">
                <a:solidFill>
                  <a:srgbClr val="0168B4"/>
                </a:solidFill>
                <a:latin typeface="Trebuchet MS"/>
                <a:cs typeface="Trebuchet MS"/>
              </a:rPr>
              <a:t> </a:t>
            </a:r>
            <a:r>
              <a:rPr sz="1650" baseline="-25252" dirty="0">
                <a:solidFill>
                  <a:srgbClr val="0168B4"/>
                </a:solidFill>
                <a:latin typeface="Asana Math"/>
                <a:cs typeface="Asana Math"/>
              </a:rPr>
              <a:t>=</a:t>
            </a:r>
            <a:r>
              <a:rPr sz="1650" spc="209" baseline="-25252" dirty="0">
                <a:solidFill>
                  <a:srgbClr val="0168B4"/>
                </a:solidFill>
                <a:latin typeface="Asana Math"/>
                <a:cs typeface="Asana Math"/>
              </a:rPr>
              <a:t> </a:t>
            </a:r>
            <a:r>
              <a:rPr sz="800" u="sng" spc="280" dirty="0">
                <a:solidFill>
                  <a:srgbClr val="0168B4"/>
                </a:solidFill>
                <a:uFill>
                  <a:solidFill>
                    <a:srgbClr val="0168B4"/>
                  </a:solidFill>
                </a:uFill>
                <a:latin typeface="Times New Roman"/>
                <a:cs typeface="Times New Roman"/>
              </a:rPr>
              <a:t>  </a:t>
            </a:r>
            <a:r>
              <a:rPr sz="800" i="1" u="sng" spc="-50" dirty="0">
                <a:solidFill>
                  <a:srgbClr val="0168B4"/>
                </a:solidFill>
                <a:uFill>
                  <a:solidFill>
                    <a:srgbClr val="0168B4"/>
                  </a:solidFill>
                </a:uFill>
                <a:latin typeface="Georgia"/>
                <a:cs typeface="Georgia"/>
              </a:rPr>
              <a:t>t</a:t>
            </a:r>
            <a:r>
              <a:rPr sz="800" i="1" u="sng" dirty="0">
                <a:solidFill>
                  <a:srgbClr val="0168B4"/>
                </a:solidFill>
                <a:uFill>
                  <a:solidFill>
                    <a:srgbClr val="0168B4"/>
                  </a:solidFill>
                </a:uFill>
                <a:latin typeface="Georgia"/>
                <a:cs typeface="Georgia"/>
              </a:rPr>
              <a:t>	</a:t>
            </a:r>
            <a:endParaRPr sz="800">
              <a:latin typeface="Georgia"/>
              <a:cs typeface="Georgia"/>
            </a:endParaRPr>
          </a:p>
        </p:txBody>
      </p:sp>
      <p:sp>
        <p:nvSpPr>
          <p:cNvPr id="69" name="object 69"/>
          <p:cNvSpPr txBox="1"/>
          <p:nvPr/>
        </p:nvSpPr>
        <p:spPr>
          <a:xfrm>
            <a:off x="1851647" y="227789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0" name="object 70"/>
          <p:cNvSpPr txBox="1"/>
          <p:nvPr/>
        </p:nvSpPr>
        <p:spPr>
          <a:xfrm>
            <a:off x="1541792" y="2312617"/>
            <a:ext cx="68643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80" dirty="0">
                <a:solidFill>
                  <a:srgbClr val="0168B4"/>
                </a:solidFill>
                <a:latin typeface="Times New Roman"/>
                <a:cs typeface="Times New Roman"/>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2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0" dirty="0">
                <a:solidFill>
                  <a:srgbClr val="0168B4"/>
                </a:solidFill>
                <a:latin typeface="Liberation Serif"/>
                <a:cs typeface="Liberation Serif"/>
              </a:rPr>
              <a:t>µ</a:t>
            </a:r>
            <a:r>
              <a:rPr sz="1100" spc="-70" dirty="0">
                <a:solidFill>
                  <a:srgbClr val="0168B4"/>
                </a:solidFill>
                <a:latin typeface="Symbola"/>
                <a:cs typeface="Symbola"/>
              </a:rPr>
              <a:t>)</a:t>
            </a:r>
            <a:endParaRPr sz="1100">
              <a:latin typeface="Symbola"/>
              <a:cs typeface="Symbola"/>
            </a:endParaRPr>
          </a:p>
        </p:txBody>
      </p:sp>
      <p:sp>
        <p:nvSpPr>
          <p:cNvPr id="71" name="object 71"/>
          <p:cNvSpPr txBox="1"/>
          <p:nvPr/>
        </p:nvSpPr>
        <p:spPr>
          <a:xfrm>
            <a:off x="2202446" y="2277896"/>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2" name="object 72"/>
          <p:cNvSpPr txBox="1"/>
          <p:nvPr/>
        </p:nvSpPr>
        <p:spPr>
          <a:xfrm>
            <a:off x="1838960" y="2502685"/>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pic>
        <p:nvPicPr>
          <p:cNvPr id="73" name="object 73"/>
          <p:cNvPicPr/>
          <p:nvPr/>
        </p:nvPicPr>
        <p:blipFill>
          <a:blip r:embed="rId9" cstate="print"/>
          <a:stretch>
            <a:fillRect/>
          </a:stretch>
        </p:blipFill>
        <p:spPr>
          <a:xfrm>
            <a:off x="2980817" y="939181"/>
            <a:ext cx="2153709" cy="1717988"/>
          </a:xfrm>
          <a:prstGeom prst="rect">
            <a:avLst/>
          </a:prstGeom>
        </p:spPr>
      </p:pic>
      <p:sp>
        <p:nvSpPr>
          <p:cNvPr id="74" name="object 7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5" name="object 7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76" name="object 7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78" name="TextBox 77">
            <a:extLst>
              <a:ext uri="{FF2B5EF4-FFF2-40B4-BE49-F238E27FC236}">
                <a16:creationId xmlns:a16="http://schemas.microsoft.com/office/drawing/2014/main" id="{624F8CD9-4336-40AF-A832-C7445D8428B9}"/>
              </a:ext>
            </a:extLst>
          </p:cNvPr>
          <p:cNvSpPr txBox="1"/>
          <p:nvPr/>
        </p:nvSpPr>
        <p:spPr>
          <a:xfrm>
            <a:off x="1394421" y="1134994"/>
            <a:ext cx="2882900" cy="369332"/>
          </a:xfrm>
          <a:prstGeom prst="rect">
            <a:avLst/>
          </a:prstGeom>
          <a:noFill/>
        </p:spPr>
        <p:txBody>
          <a:bodyPr wrap="square">
            <a:spAutoFit/>
          </a:bodyPr>
          <a:lstStyle/>
          <a:p>
            <a:r>
              <a:rPr lang="en-US" sz="1800" spc="-85" dirty="0">
                <a:solidFill>
                  <a:srgbClr val="0168B4"/>
                </a:solidFill>
                <a:latin typeface="Symbola"/>
                <a:cs typeface="Symbola"/>
              </a:rPr>
              <a:t>√</a:t>
            </a:r>
            <a:endParaRPr lang="en-US"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6299" y="280299"/>
            <a:ext cx="3530600" cy="1794594"/>
          </a:xfrm>
          <a:prstGeom prst="rect">
            <a:avLst/>
          </a:prstGeom>
        </p:spPr>
        <p:txBody>
          <a:bodyPr vert="horz" wrap="square" lIns="0" tIns="12065" rIns="0" bIns="0" rtlCol="0">
            <a:spAutoFit/>
          </a:bodyPr>
          <a:lstStyle/>
          <a:p>
            <a:pPr marL="1143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dirty="0">
              <a:latin typeface="LM Sans 10"/>
              <a:cs typeface="LM Sans 10"/>
            </a:endParaRPr>
          </a:p>
          <a:p>
            <a:pPr>
              <a:lnSpc>
                <a:spcPct val="100000"/>
              </a:lnSpc>
              <a:spcBef>
                <a:spcPts val="175"/>
              </a:spcBef>
            </a:pPr>
            <a:endParaRPr sz="1200" dirty="0">
              <a:latin typeface="LM Sans 10"/>
              <a:cs typeface="LM Sans 10"/>
            </a:endParaRPr>
          </a:p>
          <a:p>
            <a:pPr marL="641350" marR="132080" indent="-175260">
              <a:lnSpc>
                <a:spcPct val="102699"/>
              </a:lnSpc>
              <a:buClr>
                <a:srgbClr val="DCB413"/>
              </a:buClr>
              <a:buFont typeface="Arial"/>
              <a:buChar char="■"/>
              <a:tabLst>
                <a:tab pos="643255" algn="l"/>
              </a:tabLst>
            </a:pPr>
            <a:r>
              <a:rPr sz="1100" dirty="0">
                <a:latin typeface="LM Sans 10"/>
                <a:cs typeface="LM Sans 10"/>
              </a:rPr>
              <a:t>Unknown</a:t>
            </a:r>
            <a:r>
              <a:rPr sz="1100" spc="-20" dirty="0">
                <a:latin typeface="LM Sans 10"/>
                <a:cs typeface="LM Sans 10"/>
              </a:rPr>
              <a:t> </a:t>
            </a:r>
            <a:r>
              <a:rPr sz="1100" spc="-10" dirty="0">
                <a:latin typeface="LM Sans 10"/>
                <a:cs typeface="LM Sans 10"/>
              </a:rPr>
              <a:t>parameter</a:t>
            </a:r>
            <a:r>
              <a:rPr sz="1100" spc="-20" dirty="0">
                <a:latin typeface="LM Sans 10"/>
                <a:cs typeface="LM Sans 10"/>
              </a:rPr>
              <a:t> </a:t>
            </a:r>
            <a:r>
              <a:rPr sz="1100" i="1" dirty="0">
                <a:solidFill>
                  <a:srgbClr val="0168B4"/>
                </a:solidFill>
                <a:latin typeface="Liberation Serif"/>
                <a:cs typeface="Liberation Serif"/>
              </a:rPr>
              <a:t>θ</a:t>
            </a:r>
            <a:r>
              <a:rPr sz="1100" i="1" spc="100" dirty="0">
                <a:solidFill>
                  <a:srgbClr val="0168B4"/>
                </a:solidFill>
                <a:latin typeface="Liberation Serif"/>
                <a:cs typeface="Liberation Serif"/>
              </a:rPr>
              <a:t> </a:t>
            </a:r>
            <a:r>
              <a:rPr sz="1100" spc="-10" dirty="0">
                <a:latin typeface="LM Sans 10"/>
                <a:cs typeface="LM Sans 10"/>
              </a:rPr>
              <a:t>Estimator </a:t>
            </a:r>
            <a:r>
              <a:rPr sz="1100" i="1" dirty="0">
                <a:solidFill>
                  <a:srgbClr val="0168B4"/>
                </a:solidFill>
                <a:latin typeface="Liberation Serif"/>
                <a:cs typeface="Liberation Serif"/>
              </a:rPr>
              <a:t>d</a:t>
            </a:r>
            <a:r>
              <a:rPr sz="1200" i="1" baseline="-13888" dirty="0">
                <a:solidFill>
                  <a:srgbClr val="0168B4"/>
                </a:solidFill>
                <a:latin typeface="Georgia"/>
                <a:cs typeface="Georgia"/>
              </a:rPr>
              <a:t>i</a:t>
            </a:r>
            <a:r>
              <a:rPr sz="1200" i="1" spc="202"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i="1" spc="110" dirty="0">
                <a:solidFill>
                  <a:srgbClr val="0168B4"/>
                </a:solidFill>
                <a:latin typeface="Liberation Serif"/>
                <a:cs typeface="Liberation Serif"/>
              </a:rPr>
              <a:t>d</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r>
              <a:rPr sz="1100" spc="110" dirty="0">
                <a:solidFill>
                  <a:srgbClr val="0168B4"/>
                </a:solidFill>
                <a:latin typeface="Symbola"/>
                <a:cs typeface="Symbola"/>
              </a:rPr>
              <a:t>)</a:t>
            </a:r>
            <a:r>
              <a:rPr sz="1100" spc="70" dirty="0">
                <a:solidFill>
                  <a:srgbClr val="0168B4"/>
                </a:solidFill>
                <a:latin typeface="Symbola"/>
                <a:cs typeface="Symbola"/>
              </a:rPr>
              <a:t> </a:t>
            </a:r>
            <a:r>
              <a:rPr sz="1100" spc="-25" dirty="0">
                <a:latin typeface="LM Sans 10"/>
                <a:cs typeface="LM Sans 10"/>
              </a:rPr>
              <a:t>on 	</a:t>
            </a:r>
            <a:r>
              <a:rPr sz="1100" dirty="0">
                <a:latin typeface="LM Sans 10"/>
                <a:cs typeface="LM Sans 10"/>
              </a:rPr>
              <a:t>sample</a:t>
            </a:r>
            <a:r>
              <a:rPr sz="1100" spc="-40" dirty="0">
                <a:latin typeface="LM Sans 10"/>
                <a:cs typeface="LM Sans 10"/>
              </a:rPr>
              <a:t> </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endParaRPr sz="1200" baseline="-13888" dirty="0">
              <a:latin typeface="Georgia"/>
              <a:cs typeface="Georgia"/>
            </a:endParaRPr>
          </a:p>
          <a:p>
            <a:pPr marL="641350" indent="-175260">
              <a:lnSpc>
                <a:spcPct val="100000"/>
              </a:lnSpc>
              <a:spcBef>
                <a:spcPts val="334"/>
              </a:spcBef>
              <a:buClr>
                <a:srgbClr val="DCB413"/>
              </a:buClr>
              <a:buFont typeface="Arial"/>
              <a:buChar char="■"/>
              <a:tabLst>
                <a:tab pos="641350" algn="l"/>
              </a:tabLst>
            </a:pPr>
            <a:r>
              <a:rPr sz="1100" dirty="0">
                <a:latin typeface="LM Sans 10"/>
                <a:cs typeface="LM Sans 10"/>
              </a:rPr>
              <a:t>Bias:</a:t>
            </a:r>
            <a:r>
              <a:rPr sz="1100" spc="105" dirty="0">
                <a:latin typeface="LM Sans 10"/>
                <a:cs typeface="LM Sans 10"/>
              </a:rPr>
              <a:t> </a:t>
            </a:r>
            <a:endParaRPr lang="en-US" sz="1100" spc="105" dirty="0">
              <a:latin typeface="LM Sans 10"/>
              <a:cs typeface="LM Sans 10"/>
            </a:endParaRP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r>
              <a:rPr sz="1100" i="1" spc="-70" dirty="0" err="1">
                <a:solidFill>
                  <a:srgbClr val="0168B4"/>
                </a:solidFill>
                <a:latin typeface="Liberation Serif"/>
                <a:cs typeface="Liberation Serif"/>
              </a:rPr>
              <a:t>b</a:t>
            </a:r>
            <a:r>
              <a:rPr sz="1200" i="1" spc="-104" baseline="-13888" dirty="0" err="1">
                <a:solidFill>
                  <a:srgbClr val="0168B4"/>
                </a:solidFill>
                <a:latin typeface="Georgia"/>
                <a:cs typeface="Georgia"/>
              </a:rPr>
              <a:t>θ</a:t>
            </a:r>
            <a:r>
              <a:rPr sz="1200" i="1" spc="-179" baseline="-13888" dirty="0">
                <a:solidFill>
                  <a:srgbClr val="0168B4"/>
                </a:solidFill>
                <a:latin typeface="Georgia"/>
                <a:cs typeface="Georgia"/>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100" spc="20" dirty="0">
                <a:solidFill>
                  <a:srgbClr val="0168B4"/>
                </a:solidFill>
                <a:latin typeface="Symbola"/>
                <a:cs typeface="Symbola"/>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spc="100"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θ</a:t>
            </a:r>
            <a:endParaRPr lang="en-US" sz="1100" i="1" spc="-50" dirty="0">
              <a:solidFill>
                <a:srgbClr val="0168B4"/>
              </a:solidFill>
              <a:latin typeface="Liberation Serif"/>
              <a:cs typeface="Liberation Serif"/>
            </a:endParaRPr>
          </a:p>
          <a:p>
            <a:pPr marL="466090" lvl="1">
              <a:spcBef>
                <a:spcPts val="334"/>
              </a:spcBef>
              <a:buClr>
                <a:srgbClr val="DCB413"/>
              </a:buClr>
              <a:tabLst>
                <a:tab pos="641350" algn="l"/>
              </a:tabLst>
            </a:pPr>
            <a:endParaRPr sz="1100" dirty="0">
              <a:latin typeface="Liberation Serif"/>
              <a:cs typeface="Liberation Serif"/>
            </a:endParaRPr>
          </a:p>
          <a:p>
            <a:pPr marL="636270" indent="-170180">
              <a:lnSpc>
                <a:spcPct val="100000"/>
              </a:lnSpc>
              <a:spcBef>
                <a:spcPts val="330"/>
              </a:spcBef>
              <a:buClr>
                <a:srgbClr val="DCB413"/>
              </a:buClr>
              <a:buFont typeface="Arial"/>
              <a:buChar char="■"/>
              <a:tabLst>
                <a:tab pos="636270" algn="l"/>
              </a:tabLst>
            </a:pPr>
            <a:r>
              <a:rPr sz="1100" dirty="0">
                <a:latin typeface="LM Sans 10"/>
                <a:cs typeface="LM Sans 10"/>
              </a:rPr>
              <a:t>Variance:</a:t>
            </a:r>
            <a:r>
              <a:rPr sz="1100" spc="50" dirty="0">
                <a:latin typeface="LM Sans 10"/>
                <a:cs typeface="LM Sans 10"/>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i="1" spc="-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200" spc="120" baseline="38194" dirty="0">
                <a:solidFill>
                  <a:srgbClr val="0168B4"/>
                </a:solidFill>
                <a:latin typeface="Trebuchet MS"/>
                <a:cs typeface="Trebuchet MS"/>
              </a:rPr>
              <a:t>2</a:t>
            </a:r>
            <a:r>
              <a:rPr sz="1100" spc="80" dirty="0">
                <a:solidFill>
                  <a:srgbClr val="0168B4"/>
                </a:solidFill>
                <a:latin typeface="Symbola"/>
                <a:cs typeface="Symbola"/>
              </a:rPr>
              <a:t>]</a:t>
            </a:r>
            <a:endParaRPr sz="1100" dirty="0">
              <a:latin typeface="Symbola"/>
              <a:cs typeface="Symbola"/>
            </a:endParaRPr>
          </a:p>
        </p:txBody>
      </p:sp>
      <p:pic>
        <p:nvPicPr>
          <p:cNvPr id="52" name="object 52"/>
          <p:cNvPicPr/>
          <p:nvPr/>
        </p:nvPicPr>
        <p:blipFill>
          <a:blip r:embed="rId9" cstate="print"/>
          <a:stretch>
            <a:fillRect/>
          </a:stretch>
        </p:blipFill>
        <p:spPr>
          <a:xfrm>
            <a:off x="3484778" y="1287453"/>
            <a:ext cx="1966336" cy="1002127"/>
          </a:xfrm>
          <a:prstGeom prst="rect">
            <a:avLst/>
          </a:prstGeom>
        </p:spPr>
      </p:pic>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6BA39C65-A188-4FA8-B27E-4B0E2FF3683E}"/>
              </a:ext>
            </a:extLst>
          </p:cNvPr>
          <p:cNvSpPr txBox="1"/>
          <p:nvPr/>
        </p:nvSpPr>
        <p:spPr>
          <a:xfrm>
            <a:off x="837842" y="1042999"/>
            <a:ext cx="2886362" cy="461665"/>
          </a:xfrm>
          <a:prstGeom prst="rect">
            <a:avLst/>
          </a:prstGeom>
          <a:noFill/>
        </p:spPr>
        <p:txBody>
          <a:bodyPr wrap="square">
            <a:spAutoFit/>
          </a:bodyPr>
          <a:lstStyle/>
          <a:p>
            <a:r>
              <a:rPr lang="en-US" sz="800" dirty="0"/>
              <a:t>Bias refers to the difference between the expected value of an estimator (or a model’s predicted value) and the true value of the parameter or quantity being estimated.</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8" name="Picture 57">
            <a:extLst>
              <a:ext uri="{FF2B5EF4-FFF2-40B4-BE49-F238E27FC236}">
                <a16:creationId xmlns:a16="http://schemas.microsoft.com/office/drawing/2014/main" id="{6273349E-6653-48E3-9533-D6BC27D0B45F}"/>
              </a:ext>
            </a:extLst>
          </p:cNvPr>
          <p:cNvPicPr>
            <a:picLocks noChangeAspect="1"/>
          </p:cNvPicPr>
          <p:nvPr/>
        </p:nvPicPr>
        <p:blipFill>
          <a:blip r:embed="rId10"/>
          <a:stretch>
            <a:fillRect/>
          </a:stretch>
        </p:blipFill>
        <p:spPr>
          <a:xfrm>
            <a:off x="755002" y="602598"/>
            <a:ext cx="4138815" cy="2286203"/>
          </a:xfrm>
          <a:prstGeom prst="rect">
            <a:avLst/>
          </a:prstGeom>
        </p:spPr>
      </p:pic>
    </p:spTree>
    <p:extLst>
      <p:ext uri="{BB962C8B-B14F-4D97-AF65-F5344CB8AC3E}">
        <p14:creationId xmlns:p14="http://schemas.microsoft.com/office/powerpoint/2010/main" val="1394679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6" name="TextBox 55">
            <a:extLst>
              <a:ext uri="{FF2B5EF4-FFF2-40B4-BE49-F238E27FC236}">
                <a16:creationId xmlns:a16="http://schemas.microsoft.com/office/drawing/2014/main" id="{161E358F-8F81-48B0-9E0C-052769697F68}"/>
              </a:ext>
            </a:extLst>
          </p:cNvPr>
          <p:cNvSpPr txBox="1"/>
          <p:nvPr/>
        </p:nvSpPr>
        <p:spPr>
          <a:xfrm>
            <a:off x="390753" y="842724"/>
            <a:ext cx="4414981" cy="1559401"/>
          </a:xfrm>
          <a:prstGeom prst="rect">
            <a:avLst/>
          </a:prstGeom>
          <a:noFill/>
        </p:spPr>
        <p:txBody>
          <a:bodyPr wrap="square">
            <a:spAutoFit/>
          </a:bodyPr>
          <a:lstStyle/>
          <a:p>
            <a:pPr marL="641350" indent="-175260">
              <a:lnSpc>
                <a:spcPct val="100000"/>
              </a:lnSpc>
              <a:spcBef>
                <a:spcPts val="335"/>
              </a:spcBef>
              <a:buClr>
                <a:srgbClr val="DCB413"/>
              </a:buClr>
              <a:buFont typeface="Arial"/>
              <a:buChar char="■"/>
              <a:tabLst>
                <a:tab pos="641350" algn="l"/>
              </a:tabLst>
            </a:pPr>
            <a:r>
              <a:rPr lang="en-US" sz="1800" dirty="0">
                <a:latin typeface="LM Sans 10"/>
                <a:cs typeface="LM Sans 10"/>
              </a:rPr>
              <a:t>Mean</a:t>
            </a:r>
            <a:r>
              <a:rPr lang="en-US" sz="1800" spc="-50" dirty="0">
                <a:latin typeface="LM Sans 10"/>
                <a:cs typeface="LM Sans 10"/>
              </a:rPr>
              <a:t> </a:t>
            </a:r>
            <a:r>
              <a:rPr lang="en-US" sz="1800" dirty="0">
                <a:latin typeface="LM Sans 10"/>
                <a:cs typeface="LM Sans 10"/>
              </a:rPr>
              <a:t>square</a:t>
            </a:r>
            <a:r>
              <a:rPr lang="en-US" sz="1800" spc="-45" dirty="0">
                <a:latin typeface="LM Sans 10"/>
                <a:cs typeface="LM Sans 10"/>
              </a:rPr>
              <a:t> </a:t>
            </a:r>
            <a:r>
              <a:rPr lang="en-US" sz="1800" spc="-10" dirty="0">
                <a:latin typeface="LM Sans 10"/>
                <a:cs typeface="LM Sans 10"/>
              </a:rPr>
              <a:t>error:</a:t>
            </a:r>
            <a:endParaRPr lang="en-US" sz="1800" dirty="0">
              <a:latin typeface="LM Sans 10"/>
              <a:cs typeface="LM Sans 10"/>
            </a:endParaRPr>
          </a:p>
          <a:p>
            <a:pPr marL="821055">
              <a:lnSpc>
                <a:spcPct val="100000"/>
              </a:lnSpc>
              <a:spcBef>
                <a:spcPts val="1130"/>
              </a:spcBef>
            </a:pPr>
            <a:r>
              <a:rPr lang="en-US" sz="1800" i="1" spc="60" dirty="0">
                <a:solidFill>
                  <a:srgbClr val="0168B4"/>
                </a:solidFill>
                <a:latin typeface="Liberation Serif"/>
                <a:cs typeface="Liberation Serif"/>
              </a:rPr>
              <a:t>r</a:t>
            </a:r>
            <a:r>
              <a:rPr lang="en-US" sz="1800" spc="60" dirty="0">
                <a:solidFill>
                  <a:srgbClr val="0168B4"/>
                </a:solidFill>
                <a:latin typeface="Symbola"/>
                <a:cs typeface="Symbola"/>
              </a:rPr>
              <a:t>(</a:t>
            </a:r>
            <a:r>
              <a:rPr lang="en-US" sz="1800" i="1" spc="60" dirty="0">
                <a:solidFill>
                  <a:srgbClr val="0168B4"/>
                </a:solidFill>
                <a:latin typeface="Liberation Serif"/>
                <a:cs typeface="Liberation Serif"/>
              </a:rPr>
              <a:t>d,</a:t>
            </a:r>
            <a:r>
              <a:rPr lang="en-US" sz="1800" i="1" spc="-95" dirty="0">
                <a:solidFill>
                  <a:srgbClr val="0168B4"/>
                </a:solidFill>
                <a:latin typeface="Liberation Serif"/>
                <a:cs typeface="Liberation Serif"/>
              </a:rPr>
              <a:t> </a:t>
            </a:r>
            <a:r>
              <a:rPr lang="el-GR" sz="1800" i="1" spc="55" dirty="0">
                <a:solidFill>
                  <a:srgbClr val="0168B4"/>
                </a:solidFill>
                <a:latin typeface="Liberation Serif"/>
                <a:cs typeface="Liberation Serif"/>
              </a:rPr>
              <a:t>θ</a:t>
            </a:r>
            <a:r>
              <a:rPr lang="el-GR" sz="1800" spc="55" dirty="0">
                <a:solidFill>
                  <a:srgbClr val="0168B4"/>
                </a:solidFill>
                <a:latin typeface="Symbola"/>
                <a:cs typeface="Symbola"/>
              </a:rPr>
              <a:t>)</a:t>
            </a:r>
            <a:r>
              <a:rPr lang="el-GR" sz="1800" spc="25" dirty="0">
                <a:solidFill>
                  <a:srgbClr val="0168B4"/>
                </a:solidFill>
                <a:latin typeface="Symbola"/>
                <a:cs typeface="Symbola"/>
              </a:rPr>
              <a:t> </a:t>
            </a:r>
            <a:r>
              <a:rPr lang="el-GR" sz="1800" dirty="0">
                <a:solidFill>
                  <a:srgbClr val="0168B4"/>
                </a:solidFill>
                <a:latin typeface="Asana Math"/>
                <a:cs typeface="Asana Math"/>
              </a:rPr>
              <a:t>=</a:t>
            </a:r>
            <a:r>
              <a:rPr lang="el-GR" sz="1800" spc="30" dirty="0">
                <a:solidFill>
                  <a:srgbClr val="0168B4"/>
                </a:solidFill>
                <a:latin typeface="Asana Math"/>
                <a:cs typeface="Asana Math"/>
              </a:rPr>
              <a:t> </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i="1" spc="-35"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65" dirty="0">
                <a:solidFill>
                  <a:srgbClr val="0168B4"/>
                </a:solidFill>
                <a:latin typeface="TeX Gyre Adventor"/>
                <a:cs typeface="TeX Gyre Adventor"/>
              </a:rPr>
              <a:t> </a:t>
            </a:r>
            <a:r>
              <a:rPr lang="el-GR" sz="1800" i="1" spc="45" dirty="0">
                <a:solidFill>
                  <a:srgbClr val="0168B4"/>
                </a:solidFill>
                <a:latin typeface="Liberation Serif"/>
                <a:cs typeface="Liberation Serif"/>
              </a:rPr>
              <a:t>θ</a:t>
            </a:r>
            <a:r>
              <a:rPr lang="el-GR" sz="1800" spc="45" dirty="0">
                <a:solidFill>
                  <a:srgbClr val="0168B4"/>
                </a:solidFill>
                <a:latin typeface="Symbola"/>
                <a:cs typeface="Symbola"/>
              </a:rPr>
              <a:t>)</a:t>
            </a:r>
            <a:r>
              <a:rPr lang="el-GR" sz="2000" spc="67" baseline="41666" dirty="0">
                <a:solidFill>
                  <a:srgbClr val="0168B4"/>
                </a:solidFill>
                <a:latin typeface="Trebuchet MS"/>
                <a:cs typeface="Trebuchet MS"/>
              </a:rPr>
              <a:t>2</a:t>
            </a:r>
            <a:r>
              <a:rPr lang="el-GR" sz="1800" spc="45" dirty="0">
                <a:solidFill>
                  <a:srgbClr val="0168B4"/>
                </a:solidFill>
                <a:latin typeface="Symbola"/>
                <a:cs typeface="Symbola"/>
              </a:rPr>
              <a:t>]</a:t>
            </a:r>
            <a:endParaRPr lang="el-GR" sz="1800" dirty="0">
              <a:latin typeface="Symbola"/>
              <a:cs typeface="Symbola"/>
            </a:endParaRPr>
          </a:p>
          <a:p>
            <a:pPr marL="1249680">
              <a:lnSpc>
                <a:spcPct val="100000"/>
              </a:lnSpc>
              <a:spcBef>
                <a:spcPts val="750"/>
              </a:spcBef>
            </a:pPr>
            <a:r>
              <a:rPr lang="el-GR" sz="1800" dirty="0">
                <a:solidFill>
                  <a:srgbClr val="0168B4"/>
                </a:solidFill>
                <a:latin typeface="Asana Math"/>
                <a:cs typeface="Asana Math"/>
              </a:rPr>
              <a:t>=</a:t>
            </a:r>
            <a:r>
              <a:rPr lang="el-GR" sz="1800" spc="40" dirty="0">
                <a:solidFill>
                  <a:srgbClr val="0168B4"/>
                </a:solidFill>
                <a:latin typeface="Asana Math"/>
                <a:cs typeface="Asana Math"/>
              </a:rPr>
              <a:t> </a:t>
            </a:r>
            <a:r>
              <a:rPr lang="el-GR" sz="1800" spc="100" dirty="0">
                <a:solidFill>
                  <a:srgbClr val="0168B4"/>
                </a:solidFill>
                <a:latin typeface="Symbola"/>
                <a:cs typeface="Symbola"/>
              </a:rPr>
              <a:t>(</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spc="100" dirty="0">
                <a:solidFill>
                  <a:srgbClr val="0168B4"/>
                </a:solidFill>
                <a:latin typeface="Symbola"/>
                <a:cs typeface="Symbola"/>
              </a:rPr>
              <a:t>]</a:t>
            </a:r>
            <a:r>
              <a:rPr lang="en-US" sz="1800" spc="-20" dirty="0">
                <a:solidFill>
                  <a:srgbClr val="0168B4"/>
                </a:solidFill>
                <a:latin typeface="Symbola"/>
                <a:cs typeface="Symbola"/>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l-GR" sz="1800" i="1" dirty="0">
                <a:solidFill>
                  <a:srgbClr val="0168B4"/>
                </a:solidFill>
                <a:latin typeface="Liberation Serif"/>
                <a:cs typeface="Liberation Serif"/>
              </a:rPr>
              <a:t>θ</a:t>
            </a:r>
            <a:r>
              <a:rPr lang="el-GR" sz="1800" dirty="0">
                <a:solidFill>
                  <a:srgbClr val="0168B4"/>
                </a:solidFill>
                <a:latin typeface="Symbola"/>
                <a:cs typeface="Symbola"/>
              </a:rPr>
              <a:t>)</a:t>
            </a:r>
            <a:r>
              <a:rPr lang="el-GR" sz="2000" baseline="41666" dirty="0">
                <a:solidFill>
                  <a:srgbClr val="0168B4"/>
                </a:solidFill>
                <a:latin typeface="Trebuchet MS"/>
                <a:cs typeface="Trebuchet MS"/>
              </a:rPr>
              <a:t>2</a:t>
            </a:r>
            <a:r>
              <a:rPr lang="el-GR" sz="2000" spc="97" baseline="41666" dirty="0">
                <a:solidFill>
                  <a:srgbClr val="0168B4"/>
                </a:solidFill>
                <a:latin typeface="Trebuchet MS"/>
                <a:cs typeface="Trebuchet MS"/>
              </a:rPr>
              <a:t> </a:t>
            </a:r>
            <a:r>
              <a:rPr lang="el-GR" sz="1800" dirty="0">
                <a:solidFill>
                  <a:srgbClr val="0168B4"/>
                </a:solidFill>
                <a:latin typeface="TeX Gyre Adventor"/>
                <a:cs typeface="TeX Gyre Adventor"/>
              </a:rPr>
              <a:t>+</a:t>
            </a:r>
            <a:r>
              <a:rPr lang="el-GR" sz="1800" spc="-50" dirty="0">
                <a:solidFill>
                  <a:srgbClr val="0168B4"/>
                </a:solidFill>
                <a:latin typeface="TeX Gyre Adventor"/>
                <a:cs typeface="TeX Gyre Adventor"/>
              </a:rPr>
              <a:t> </a:t>
            </a:r>
            <a:r>
              <a:rPr lang="en-US" sz="1800" i="1" spc="120" dirty="0">
                <a:solidFill>
                  <a:srgbClr val="0168B4"/>
                </a:solidFill>
                <a:latin typeface="Liberation Serif"/>
                <a:cs typeface="Liberation Serif"/>
              </a:rPr>
              <a:t>E</a:t>
            </a:r>
            <a:r>
              <a:rPr lang="en-US" sz="1800" spc="120" dirty="0">
                <a:solidFill>
                  <a:srgbClr val="0168B4"/>
                </a:solidFill>
                <a:latin typeface="Symbola"/>
                <a:cs typeface="Symbola"/>
              </a:rPr>
              <a:t>[(</a:t>
            </a:r>
            <a:r>
              <a:rPr lang="en-US" sz="1800" i="1" spc="120" dirty="0">
                <a:solidFill>
                  <a:srgbClr val="0168B4"/>
                </a:solidFill>
                <a:latin typeface="Liberation Serif"/>
                <a:cs typeface="Liberation Serif"/>
              </a:rPr>
              <a:t>d</a:t>
            </a:r>
            <a:r>
              <a:rPr lang="en-US" sz="1800" i="1" spc="-20"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n-US" sz="1800" i="1" spc="90" dirty="0">
                <a:solidFill>
                  <a:srgbClr val="0168B4"/>
                </a:solidFill>
                <a:latin typeface="Liberation Serif"/>
                <a:cs typeface="Liberation Serif"/>
              </a:rPr>
              <a:t>E</a:t>
            </a:r>
            <a:r>
              <a:rPr lang="en-US" sz="1800" spc="90" dirty="0">
                <a:solidFill>
                  <a:srgbClr val="0168B4"/>
                </a:solidFill>
                <a:latin typeface="Symbola"/>
                <a:cs typeface="Symbola"/>
              </a:rPr>
              <a:t>[</a:t>
            </a:r>
            <a:r>
              <a:rPr lang="en-US" sz="1800" i="1" spc="90" dirty="0">
                <a:solidFill>
                  <a:srgbClr val="0168B4"/>
                </a:solidFill>
                <a:latin typeface="Liberation Serif"/>
                <a:cs typeface="Liberation Serif"/>
              </a:rPr>
              <a:t>d</a:t>
            </a:r>
            <a:r>
              <a:rPr lang="en-US" sz="1800" spc="90" dirty="0">
                <a:solidFill>
                  <a:srgbClr val="0168B4"/>
                </a:solidFill>
                <a:latin typeface="Symbola"/>
                <a:cs typeface="Symbola"/>
              </a:rPr>
              <a:t>])</a:t>
            </a:r>
            <a:r>
              <a:rPr lang="en-US" sz="2000" spc="135" baseline="41666" dirty="0">
                <a:solidFill>
                  <a:srgbClr val="0168B4"/>
                </a:solidFill>
                <a:latin typeface="Trebuchet MS"/>
                <a:cs typeface="Trebuchet MS"/>
              </a:rPr>
              <a:t>2</a:t>
            </a:r>
            <a:r>
              <a:rPr lang="en-US" sz="1800" spc="90" dirty="0">
                <a:solidFill>
                  <a:srgbClr val="0168B4"/>
                </a:solidFill>
                <a:latin typeface="Symbola"/>
                <a:cs typeface="Symbola"/>
              </a:rPr>
              <a:t>]</a:t>
            </a:r>
            <a:endParaRPr lang="en-US" sz="1800" dirty="0">
              <a:latin typeface="Symbola"/>
              <a:cs typeface="Symbola"/>
            </a:endParaRPr>
          </a:p>
          <a:p>
            <a:pPr marL="1249680">
              <a:lnSpc>
                <a:spcPct val="100000"/>
              </a:lnSpc>
              <a:spcBef>
                <a:spcPts val="855"/>
              </a:spcBef>
            </a:pPr>
            <a:r>
              <a:rPr lang="en-US" sz="1800" dirty="0">
                <a:solidFill>
                  <a:srgbClr val="0168B4"/>
                </a:solidFill>
                <a:latin typeface="Asana Math"/>
                <a:cs typeface="Asana Math"/>
              </a:rPr>
              <a:t>=</a:t>
            </a:r>
            <a:r>
              <a:rPr lang="en-US" sz="1800" spc="-15" dirty="0">
                <a:solidFill>
                  <a:srgbClr val="0168B4"/>
                </a:solidFill>
                <a:latin typeface="Asana Math"/>
                <a:cs typeface="Asana Math"/>
              </a:rPr>
              <a:t> </a:t>
            </a:r>
            <a:r>
              <a:rPr lang="en-US" sz="1800" dirty="0">
                <a:latin typeface="LM Sans 10"/>
                <a:cs typeface="LM Sans 10"/>
              </a:rPr>
              <a:t>Bias</a:t>
            </a:r>
            <a:r>
              <a:rPr lang="en-US" sz="2000" baseline="41666" dirty="0">
                <a:solidFill>
                  <a:srgbClr val="0168B4"/>
                </a:solidFill>
                <a:latin typeface="Trebuchet MS"/>
                <a:cs typeface="Trebuchet MS"/>
              </a:rPr>
              <a:t>2</a:t>
            </a:r>
            <a:r>
              <a:rPr lang="en-US" sz="2000" spc="37" baseline="41666" dirty="0">
                <a:solidFill>
                  <a:srgbClr val="0168B4"/>
                </a:solidFill>
                <a:latin typeface="Trebuchet MS"/>
                <a:cs typeface="Trebuchet MS"/>
              </a:rPr>
              <a:t> </a:t>
            </a:r>
            <a:r>
              <a:rPr lang="en-US" sz="1800" dirty="0">
                <a:solidFill>
                  <a:srgbClr val="0168B4"/>
                </a:solidFill>
                <a:latin typeface="TeX Gyre Adventor"/>
                <a:cs typeface="TeX Gyre Adventor"/>
              </a:rPr>
              <a:t>+</a:t>
            </a:r>
            <a:r>
              <a:rPr lang="en-US" sz="1800" spc="-75" dirty="0">
                <a:solidFill>
                  <a:srgbClr val="0168B4"/>
                </a:solidFill>
                <a:latin typeface="TeX Gyre Adventor"/>
                <a:cs typeface="TeX Gyre Adventor"/>
              </a:rPr>
              <a:t> </a:t>
            </a:r>
            <a:r>
              <a:rPr lang="en-US" sz="1800" spc="-10" dirty="0">
                <a:latin typeface="LM Sans 10"/>
                <a:cs typeface="LM Sans 10"/>
              </a:rPr>
              <a:t>Variance</a:t>
            </a:r>
            <a:endParaRPr lang="en-US" sz="1800" dirty="0">
              <a:latin typeface="LM Sans 10"/>
              <a:cs typeface="LM Sans 10"/>
            </a:endParaRPr>
          </a:p>
        </p:txBody>
      </p:sp>
    </p:spTree>
    <p:extLst>
      <p:ext uri="{BB962C8B-B14F-4D97-AF65-F5344CB8AC3E}">
        <p14:creationId xmlns:p14="http://schemas.microsoft.com/office/powerpoint/2010/main" val="676605124"/>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57781" y="1482261"/>
            <a:ext cx="204914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Bayes’</a:t>
            </a:r>
            <a:r>
              <a:rPr sz="2050" b="1" spc="-125" dirty="0">
                <a:solidFill>
                  <a:srgbClr val="DCB413"/>
                </a:solidFill>
                <a:latin typeface="LM Sans 10"/>
                <a:cs typeface="LM Sans 10"/>
              </a:rPr>
              <a:t> </a:t>
            </a:r>
            <a:r>
              <a:rPr sz="2050" b="1" spc="-10" dirty="0">
                <a:solidFill>
                  <a:srgbClr val="DCB413"/>
                </a:solidFill>
                <a:latin typeface="LM Sans 10"/>
                <a:cs typeface="LM Sans 10"/>
              </a:rPr>
              <a:t>Estimator</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1" name="TextBox 50">
            <a:extLst>
              <a:ext uri="{FF2B5EF4-FFF2-40B4-BE49-F238E27FC236}">
                <a16:creationId xmlns:a16="http://schemas.microsoft.com/office/drawing/2014/main" id="{14168EED-17C6-4EFD-944F-9319936185F5}"/>
              </a:ext>
            </a:extLst>
          </p:cNvPr>
          <p:cNvSpPr txBox="1"/>
          <p:nvPr/>
        </p:nvSpPr>
        <p:spPr>
          <a:xfrm>
            <a:off x="47649" y="792908"/>
            <a:ext cx="5664785" cy="1384995"/>
          </a:xfrm>
          <a:prstGeom prst="rect">
            <a:avLst/>
          </a:prstGeom>
          <a:noFill/>
        </p:spPr>
        <p:txBody>
          <a:bodyPr wrap="square">
            <a:spAutoFit/>
          </a:bodyPr>
          <a:lstStyle/>
          <a:p>
            <a:r>
              <a:rPr lang="en-US" sz="1200" dirty="0"/>
              <a:t>The </a:t>
            </a:r>
            <a:r>
              <a:rPr lang="en-US" sz="1200" b="1" dirty="0"/>
              <a:t>Bayes' estimator</a:t>
            </a:r>
            <a:r>
              <a:rPr lang="en-US" sz="1200" dirty="0"/>
              <a:t> is a statistical estimation method that shows </a:t>
            </a:r>
            <a:r>
              <a:rPr lang="en-US" sz="1200" b="1" dirty="0"/>
              <a:t>Bayesian probability theory</a:t>
            </a:r>
            <a:r>
              <a:rPr lang="en-US" sz="1200" dirty="0"/>
              <a:t> to estimate an unknown parameter by incorporating prior information and observed data. </a:t>
            </a:r>
          </a:p>
          <a:p>
            <a:endParaRPr lang="en-US" sz="1200" dirty="0"/>
          </a:p>
          <a:p>
            <a:r>
              <a:rPr lang="en-US" sz="1200" dirty="0"/>
              <a:t>Unlike classical estimators like the maximum likelihood estimator (MLE), which only consider the data at hand, Bayes' estimators combine prior beliefs about the parameter with evidence from the data to make more informed decisions.</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9" name="object 3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0" name="object 4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1" name="object 41"/>
          <p:cNvSpPr/>
          <p:nvPr/>
        </p:nvSpPr>
        <p:spPr>
          <a:xfrm>
            <a:off x="340639" y="889571"/>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2" name="object 42"/>
          <p:cNvSpPr/>
          <p:nvPr/>
        </p:nvSpPr>
        <p:spPr>
          <a:xfrm>
            <a:off x="340639" y="1219365"/>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3" name="object 43"/>
          <p:cNvSpPr/>
          <p:nvPr/>
        </p:nvSpPr>
        <p:spPr>
          <a:xfrm>
            <a:off x="340639" y="1549171"/>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4" name="object 44"/>
          <p:cNvSpPr/>
          <p:nvPr/>
        </p:nvSpPr>
        <p:spPr>
          <a:xfrm>
            <a:off x="340639" y="1878964"/>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5" name="object 45"/>
          <p:cNvSpPr/>
          <p:nvPr/>
        </p:nvSpPr>
        <p:spPr>
          <a:xfrm>
            <a:off x="340639" y="2208758"/>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6" name="object 46"/>
          <p:cNvSpPr/>
          <p:nvPr/>
        </p:nvSpPr>
        <p:spPr>
          <a:xfrm>
            <a:off x="340639" y="2538552"/>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7" name="object 47"/>
          <p:cNvSpPr txBox="1"/>
          <p:nvPr/>
        </p:nvSpPr>
        <p:spPr>
          <a:xfrm>
            <a:off x="95300" y="280299"/>
            <a:ext cx="2031364" cy="240601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Outline</a:t>
            </a:r>
            <a:endParaRPr sz="1200">
              <a:latin typeface="LM Sans 10"/>
              <a:cs typeface="LM Sans 10"/>
            </a:endParaRPr>
          </a:p>
          <a:p>
            <a:pPr>
              <a:lnSpc>
                <a:spcPct val="100000"/>
              </a:lnSpc>
              <a:spcBef>
                <a:spcPts val="1290"/>
              </a:spcBef>
            </a:pPr>
            <a:endParaRPr sz="1200">
              <a:latin typeface="LM Sans 10"/>
              <a:cs typeface="LM Sans 10"/>
            </a:endParaRPr>
          </a:p>
          <a:p>
            <a:pPr marL="453390" indent="-177800">
              <a:lnSpc>
                <a:spcPct val="100000"/>
              </a:lnSpc>
              <a:buClr>
                <a:srgbClr val="FFFFFF"/>
              </a:buClr>
              <a:buSzPct val="90909"/>
              <a:buAutoNum type="arabicPlain"/>
              <a:tabLst>
                <a:tab pos="453390" algn="l"/>
              </a:tabLst>
            </a:pPr>
            <a:r>
              <a:rPr sz="1100" b="1" spc="-10" dirty="0">
                <a:solidFill>
                  <a:srgbClr val="0168B4"/>
                </a:solidFill>
                <a:latin typeface="LM Sans 10"/>
                <a:cs typeface="LM Sans 10"/>
                <a:hlinkClick r:id="rId2" action="ppaction://hlinksldjump"/>
              </a:rPr>
              <a:t>Parametric</a:t>
            </a:r>
            <a:r>
              <a:rPr sz="1100" b="1" spc="-80" dirty="0">
                <a:solidFill>
                  <a:srgbClr val="0168B4"/>
                </a:solidFill>
                <a:latin typeface="LM Sans 10"/>
                <a:cs typeface="LM Sans 10"/>
                <a:hlinkClick r:id="rId2" action="ppaction://hlinksldjump"/>
              </a:rPr>
              <a:t> </a:t>
            </a:r>
            <a:r>
              <a:rPr sz="1100" b="1" spc="-10" dirty="0">
                <a:solidFill>
                  <a:srgbClr val="0168B4"/>
                </a:solidFill>
                <a:latin typeface="LM Sans 10"/>
                <a:cs typeface="LM Sans 10"/>
                <a:hlinkClick r:id="rId2" action="ppaction://hlinksldjump"/>
              </a:rPr>
              <a:t>Estimation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3" action="ppaction://hlinksldjump"/>
              </a:rPr>
              <a:t>Bayes’</a:t>
            </a:r>
            <a:r>
              <a:rPr sz="1100" b="1" spc="-65" dirty="0">
                <a:solidFill>
                  <a:srgbClr val="0168B4"/>
                </a:solidFill>
                <a:latin typeface="LM Sans 10"/>
                <a:cs typeface="LM Sans 10"/>
                <a:hlinkClick r:id="rId3" action="ppaction://hlinksldjump"/>
              </a:rPr>
              <a:t> </a:t>
            </a:r>
            <a:r>
              <a:rPr sz="1100" b="1" spc="-10" dirty="0">
                <a:solidFill>
                  <a:srgbClr val="0168B4"/>
                </a:solidFill>
                <a:latin typeface="LM Sans 10"/>
                <a:cs typeface="LM Sans 10"/>
                <a:hlinkClick r:id="rId3" action="ppaction://hlinksldjump"/>
              </a:rPr>
              <a:t>Estimator</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4" action="ppaction://hlinksldjump"/>
              </a:rPr>
              <a:t>Parametric</a:t>
            </a:r>
            <a:r>
              <a:rPr sz="1100" b="1" spc="-90" dirty="0">
                <a:solidFill>
                  <a:srgbClr val="0168B4"/>
                </a:solidFill>
                <a:latin typeface="LM Sans 10"/>
                <a:cs typeface="LM Sans 10"/>
                <a:hlinkClick r:id="rId4" action="ppaction://hlinksldjump"/>
              </a:rPr>
              <a:t> </a:t>
            </a:r>
            <a:r>
              <a:rPr sz="1100" b="1" spc="-10" dirty="0">
                <a:solidFill>
                  <a:srgbClr val="0168B4"/>
                </a:solidFill>
                <a:latin typeface="LM Sans 10"/>
                <a:cs typeface="LM Sans 10"/>
                <a:hlinkClick r:id="rId4" action="ppaction://hlinksldjump"/>
              </a:rPr>
              <a:t>Classification</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5" action="ppaction://hlinksldjump"/>
              </a:rPr>
              <a:t>Parametric</a:t>
            </a:r>
            <a:r>
              <a:rPr sz="1100" b="1" spc="-80" dirty="0">
                <a:solidFill>
                  <a:srgbClr val="0168B4"/>
                </a:solidFill>
                <a:latin typeface="LM Sans 10"/>
                <a:cs typeface="LM Sans 10"/>
                <a:hlinkClick r:id="rId5" action="ppaction://hlinksldjump"/>
              </a:rPr>
              <a:t> </a:t>
            </a:r>
            <a:r>
              <a:rPr sz="1100" b="1" spc="-10" dirty="0">
                <a:solidFill>
                  <a:srgbClr val="0168B4"/>
                </a:solidFill>
                <a:latin typeface="LM Sans 10"/>
                <a:cs typeface="LM Sans 10"/>
                <a:hlinkClick r:id="rId5" action="ppaction://hlinksldjump"/>
              </a:rPr>
              <a:t>Regression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6" action="ppaction://hlinksldjump"/>
              </a:rPr>
              <a:t>Bias/Variance</a:t>
            </a:r>
            <a:r>
              <a:rPr sz="1100" b="1" spc="-55" dirty="0">
                <a:solidFill>
                  <a:srgbClr val="0168B4"/>
                </a:solidFill>
                <a:latin typeface="LM Sans 10"/>
                <a:cs typeface="LM Sans 10"/>
                <a:hlinkClick r:id="rId6" action="ppaction://hlinksldjump"/>
              </a:rPr>
              <a:t> </a:t>
            </a:r>
            <a:r>
              <a:rPr sz="1100" b="1" spc="-10" dirty="0">
                <a:solidFill>
                  <a:srgbClr val="0168B4"/>
                </a:solidFill>
                <a:latin typeface="LM Sans 10"/>
                <a:cs typeface="LM Sans 10"/>
                <a:hlinkClick r:id="rId6" action="ppaction://hlinksldjump"/>
              </a:rPr>
              <a:t>Dilemma</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7" action="ppaction://hlinksldjump"/>
              </a:rPr>
              <a:t>Parametric</a:t>
            </a:r>
            <a:r>
              <a:rPr sz="1100" b="1" spc="-80" dirty="0">
                <a:solidFill>
                  <a:srgbClr val="0168B4"/>
                </a:solidFill>
                <a:latin typeface="LM Sans 10"/>
                <a:cs typeface="LM Sans 10"/>
                <a:hlinkClick r:id="rId7" action="ppaction://hlinksldjump"/>
              </a:rPr>
              <a:t> </a:t>
            </a:r>
            <a:r>
              <a:rPr sz="1100" b="1" spc="-10" dirty="0">
                <a:solidFill>
                  <a:srgbClr val="0168B4"/>
                </a:solidFill>
                <a:latin typeface="LM Sans 10"/>
                <a:cs typeface="LM Sans 10"/>
                <a:hlinkClick r:id="rId7" action="ppaction://hlinksldjump"/>
              </a:rPr>
              <a:t>Regression</a:t>
            </a:r>
            <a:endParaRPr sz="1100">
              <a:latin typeface="LM Sans 10"/>
              <a:cs typeface="LM Sans 10"/>
            </a:endParaRPr>
          </a:p>
        </p:txBody>
      </p:sp>
      <p:sp>
        <p:nvSpPr>
          <p:cNvPr id="48" name="object 4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9" name="object 4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0" name="object 5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0" name="object 43">
            <a:extLst>
              <a:ext uri="{FF2B5EF4-FFF2-40B4-BE49-F238E27FC236}">
                <a16:creationId xmlns:a16="http://schemas.microsoft.com/office/drawing/2014/main" id="{B258B3F4-9351-43CF-8B83-8025ED034781}"/>
              </a:ext>
            </a:extLst>
          </p:cNvPr>
          <p:cNvSpPr txBox="1"/>
          <p:nvPr/>
        </p:nvSpPr>
        <p:spPr>
          <a:xfrm>
            <a:off x="393966" y="759307"/>
            <a:ext cx="277749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spc="-10" dirty="0">
                <a:latin typeface="LM Sans 10"/>
                <a:cs typeface="LM Sans 10"/>
              </a:rPr>
              <a:t>Treat</a:t>
            </a:r>
            <a:r>
              <a:rPr sz="1100" spc="-50" dirty="0">
                <a:latin typeface="LM Sans 10"/>
                <a:cs typeface="LM Sans 10"/>
              </a:rPr>
              <a:t> </a:t>
            </a:r>
            <a:r>
              <a:rPr sz="1100" i="1" dirty="0">
                <a:solidFill>
                  <a:srgbClr val="0168B4"/>
                </a:solidFill>
                <a:latin typeface="Liberation Serif"/>
                <a:cs typeface="Liberation Serif"/>
              </a:rPr>
              <a:t>θ</a:t>
            </a:r>
            <a:r>
              <a:rPr sz="1100" i="1" spc="75" dirty="0">
                <a:solidFill>
                  <a:srgbClr val="0168B4"/>
                </a:solidFill>
                <a:latin typeface="Liberation Serif"/>
                <a:cs typeface="Liberation Serif"/>
              </a:rPr>
              <a:t> </a:t>
            </a:r>
            <a:r>
              <a:rPr sz="1100" dirty="0">
                <a:latin typeface="LM Sans 10"/>
                <a:cs typeface="LM Sans 10"/>
              </a:rPr>
              <a:t>as</a:t>
            </a:r>
            <a:r>
              <a:rPr sz="1100" spc="-45" dirty="0">
                <a:latin typeface="LM Sans 10"/>
                <a:cs typeface="LM Sans 10"/>
              </a:rPr>
              <a:t> </a:t>
            </a:r>
            <a:r>
              <a:rPr sz="1100" dirty="0">
                <a:latin typeface="LM Sans 10"/>
                <a:cs typeface="LM Sans 10"/>
              </a:rPr>
              <a:t>a</a:t>
            </a:r>
            <a:r>
              <a:rPr sz="1100" spc="-45" dirty="0">
                <a:latin typeface="LM Sans 10"/>
                <a:cs typeface="LM Sans 10"/>
              </a:rPr>
              <a:t> </a:t>
            </a:r>
            <a:r>
              <a:rPr sz="1100" dirty="0">
                <a:latin typeface="LM Sans 10"/>
                <a:cs typeface="LM Sans 10"/>
              </a:rPr>
              <a:t>random</a:t>
            </a:r>
            <a:r>
              <a:rPr sz="1100" spc="-45" dirty="0">
                <a:latin typeface="LM Sans 10"/>
                <a:cs typeface="LM Sans 10"/>
              </a:rPr>
              <a:t> </a:t>
            </a:r>
            <a:r>
              <a:rPr sz="1100" dirty="0">
                <a:latin typeface="LM Sans 10"/>
                <a:cs typeface="LM Sans 10"/>
              </a:rPr>
              <a:t>variable</a:t>
            </a:r>
            <a:r>
              <a:rPr sz="1100" spc="-45" dirty="0">
                <a:latin typeface="LM Sans 10"/>
                <a:cs typeface="LM Sans 10"/>
              </a:rPr>
              <a:t> </a:t>
            </a:r>
            <a:r>
              <a:rPr sz="1100" dirty="0">
                <a:latin typeface="LM Sans 10"/>
                <a:cs typeface="LM Sans 10"/>
              </a:rPr>
              <a:t>with</a:t>
            </a:r>
            <a:r>
              <a:rPr sz="1100" spc="-45" dirty="0">
                <a:latin typeface="LM Sans 10"/>
                <a:cs typeface="LM Sans 10"/>
              </a:rPr>
              <a:t> </a:t>
            </a:r>
            <a:r>
              <a:rPr sz="1100" dirty="0">
                <a:latin typeface="LM Sans 10"/>
                <a:cs typeface="LM Sans 10"/>
              </a:rPr>
              <a:t>prior</a:t>
            </a:r>
            <a:r>
              <a:rPr sz="1100" spc="-40" dirty="0">
                <a:latin typeface="LM Sans 10"/>
                <a:cs typeface="LM Sans 10"/>
              </a:rPr>
              <a:t> </a:t>
            </a:r>
            <a:r>
              <a:rPr sz="1100" i="1" spc="35" dirty="0">
                <a:solidFill>
                  <a:srgbClr val="0168B4"/>
                </a:solidFill>
                <a:latin typeface="Liberation Serif"/>
                <a:cs typeface="Liberation Serif"/>
              </a:rPr>
              <a:t>p</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dirty="0">
              <a:latin typeface="Symbola"/>
              <a:cs typeface="Symbola"/>
            </a:endParaRPr>
          </a:p>
        </p:txBody>
      </p:sp>
      <p:sp>
        <p:nvSpPr>
          <p:cNvPr id="52" name="object 44">
            <a:extLst>
              <a:ext uri="{FF2B5EF4-FFF2-40B4-BE49-F238E27FC236}">
                <a16:creationId xmlns:a16="http://schemas.microsoft.com/office/drawing/2014/main" id="{6763E059-3D3A-4C50-AAFC-D0EBC9F425C8}"/>
              </a:ext>
            </a:extLst>
          </p:cNvPr>
          <p:cNvSpPr txBox="1"/>
          <p:nvPr/>
        </p:nvSpPr>
        <p:spPr>
          <a:xfrm>
            <a:off x="393966" y="1020921"/>
            <a:ext cx="149733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spc="-10" dirty="0">
                <a:latin typeface="LM Sans 10"/>
                <a:cs typeface="LM Sans 10"/>
              </a:rPr>
              <a:t>Bayes’</a:t>
            </a:r>
            <a:r>
              <a:rPr sz="1100" spc="-20" dirty="0">
                <a:latin typeface="LM Sans 10"/>
                <a:cs typeface="LM Sans 10"/>
              </a:rPr>
              <a:t> </a:t>
            </a:r>
            <a:r>
              <a:rPr sz="1100" dirty="0">
                <a:latin typeface="LM Sans 10"/>
                <a:cs typeface="LM Sans 10"/>
              </a:rPr>
              <a:t>rule:</a:t>
            </a:r>
            <a:r>
              <a:rPr sz="1100" spc="100" dirty="0">
                <a:latin typeface="LM Sans 10"/>
                <a:cs typeface="LM Sans 10"/>
              </a:rPr>
              <a:t> </a:t>
            </a:r>
            <a:r>
              <a:rPr sz="1100" i="1" spc="95" dirty="0">
                <a:solidFill>
                  <a:srgbClr val="0168B4"/>
                </a:solidFill>
                <a:latin typeface="Liberation Serif"/>
                <a:cs typeface="Liberation Serif"/>
              </a:rPr>
              <a:t>p</a:t>
            </a:r>
            <a:r>
              <a:rPr sz="1100" spc="95" dirty="0">
                <a:solidFill>
                  <a:srgbClr val="0168B4"/>
                </a:solidFill>
                <a:latin typeface="Symbola"/>
                <a:cs typeface="Symbola"/>
              </a:rPr>
              <a:t>(</a:t>
            </a:r>
            <a:r>
              <a:rPr sz="1100" i="1" spc="95" dirty="0">
                <a:solidFill>
                  <a:srgbClr val="0168B4"/>
                </a:solidFill>
                <a:latin typeface="Liberation Serif"/>
                <a:cs typeface="Liberation Serif"/>
              </a:rPr>
              <a:t>θ</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15" dirty="0">
                <a:solidFill>
                  <a:srgbClr val="0168B4"/>
                </a:solidFill>
                <a:latin typeface="Symbola"/>
                <a:cs typeface="Symbola"/>
              </a:rPr>
              <a:t> </a:t>
            </a:r>
            <a:r>
              <a:rPr sz="1100" spc="-50" dirty="0">
                <a:solidFill>
                  <a:srgbClr val="0168B4"/>
                </a:solidFill>
                <a:latin typeface="Asana Math"/>
                <a:cs typeface="Asana Math"/>
              </a:rPr>
              <a:t>=</a:t>
            </a:r>
            <a:endParaRPr sz="1100" dirty="0">
              <a:latin typeface="Asana Math"/>
              <a:cs typeface="Asana Math"/>
            </a:endParaRPr>
          </a:p>
        </p:txBody>
      </p:sp>
      <p:sp>
        <p:nvSpPr>
          <p:cNvPr id="53" name="object 45">
            <a:extLst>
              <a:ext uri="{FF2B5EF4-FFF2-40B4-BE49-F238E27FC236}">
                <a16:creationId xmlns:a16="http://schemas.microsoft.com/office/drawing/2014/main" id="{20D5BB62-5380-4D71-A01F-CD08EE1C56E5}"/>
              </a:ext>
            </a:extLst>
          </p:cNvPr>
          <p:cNvSpPr txBox="1"/>
          <p:nvPr/>
        </p:nvSpPr>
        <p:spPr>
          <a:xfrm>
            <a:off x="1847061" y="997420"/>
            <a:ext cx="551180" cy="285115"/>
          </a:xfrm>
          <a:prstGeom prst="rect">
            <a:avLst/>
          </a:prstGeom>
        </p:spPr>
        <p:txBody>
          <a:bodyPr vert="horz" wrap="square" lIns="0" tIns="12700" rIns="0" bIns="0" rtlCol="0">
            <a:spAutoFit/>
          </a:bodyPr>
          <a:lstStyle/>
          <a:p>
            <a:pPr marL="155575" marR="5080" indent="-143510">
              <a:lnSpc>
                <a:spcPct val="106400"/>
              </a:lnSpc>
              <a:spcBef>
                <a:spcPts val="100"/>
              </a:spcBef>
            </a:pP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X</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u="none" spc="35" dirty="0">
                <a:solidFill>
                  <a:srgbClr val="0168B4"/>
                </a:solidFill>
                <a:latin typeface="Symbola"/>
                <a:cs typeface="Symbola"/>
              </a:rPr>
              <a:t> </a:t>
            </a:r>
            <a:r>
              <a:rPr sz="800" i="1" u="none" spc="60" dirty="0">
                <a:solidFill>
                  <a:srgbClr val="0168B4"/>
                </a:solidFill>
                <a:latin typeface="Georgia"/>
                <a:cs typeface="Georgia"/>
              </a:rPr>
              <a:t>p</a:t>
            </a:r>
            <a:r>
              <a:rPr sz="800" u="none" spc="60" dirty="0">
                <a:solidFill>
                  <a:srgbClr val="0168B4"/>
                </a:solidFill>
                <a:latin typeface="Symbola"/>
                <a:cs typeface="Symbola"/>
              </a:rPr>
              <a:t>(</a:t>
            </a:r>
            <a:r>
              <a:rPr sz="800" i="1" u="none" spc="60" dirty="0">
                <a:solidFill>
                  <a:srgbClr val="0168B4"/>
                </a:solidFill>
                <a:latin typeface="Georgia"/>
                <a:cs typeface="Georgia"/>
              </a:rPr>
              <a:t>X</a:t>
            </a:r>
            <a:r>
              <a:rPr sz="800" u="none" spc="60" dirty="0">
                <a:solidFill>
                  <a:srgbClr val="0168B4"/>
                </a:solidFill>
                <a:latin typeface="Symbola"/>
                <a:cs typeface="Symbola"/>
              </a:rPr>
              <a:t>)</a:t>
            </a:r>
            <a:endParaRPr sz="800" dirty="0">
              <a:latin typeface="Symbola"/>
              <a:cs typeface="Symbola"/>
            </a:endParaRPr>
          </a:p>
        </p:txBody>
      </p:sp>
      <p:sp>
        <p:nvSpPr>
          <p:cNvPr id="54" name="object 46">
            <a:extLst>
              <a:ext uri="{FF2B5EF4-FFF2-40B4-BE49-F238E27FC236}">
                <a16:creationId xmlns:a16="http://schemas.microsoft.com/office/drawing/2014/main" id="{9B557878-88C3-4EC1-ACF4-9A6993C61AA8}"/>
              </a:ext>
            </a:extLst>
          </p:cNvPr>
          <p:cNvSpPr txBox="1"/>
          <p:nvPr/>
        </p:nvSpPr>
        <p:spPr>
          <a:xfrm>
            <a:off x="312242" y="1304894"/>
            <a:ext cx="3759255" cy="1484380"/>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a:p>
            <a:pPr marL="251460" indent="-175260">
              <a:lnSpc>
                <a:spcPct val="100000"/>
              </a:lnSpc>
              <a:spcBef>
                <a:spcPts val="334"/>
              </a:spcBef>
              <a:buClr>
                <a:srgbClr val="DCB413"/>
              </a:buClr>
              <a:buFont typeface="Arial"/>
              <a:buChar char="■"/>
              <a:tabLst>
                <a:tab pos="251460" algn="l"/>
              </a:tabLst>
            </a:pPr>
            <a:r>
              <a:rPr sz="1100" dirty="0">
                <a:latin typeface="LM Sans 10"/>
                <a:cs typeface="LM Sans 10"/>
              </a:rPr>
              <a:t>Maximum</a:t>
            </a:r>
            <a:r>
              <a:rPr sz="1100" spc="-25" dirty="0">
                <a:latin typeface="LM Sans 10"/>
                <a:cs typeface="LM Sans 10"/>
              </a:rPr>
              <a:t> </a:t>
            </a:r>
            <a:r>
              <a:rPr sz="1100" dirty="0">
                <a:latin typeface="LM Sans 10"/>
                <a:cs typeface="LM Sans 10"/>
              </a:rPr>
              <a:t>a</a:t>
            </a:r>
            <a:r>
              <a:rPr sz="1100" spc="-10" dirty="0">
                <a:latin typeface="LM Sans 10"/>
                <a:cs typeface="LM Sans 10"/>
              </a:rPr>
              <a:t> </a:t>
            </a:r>
            <a:r>
              <a:rPr sz="1100" dirty="0">
                <a:latin typeface="LM Sans 10"/>
                <a:cs typeface="LM Sans 10"/>
              </a:rPr>
              <a:t>posteriori</a:t>
            </a:r>
            <a:r>
              <a:rPr sz="1100" spc="-15" dirty="0">
                <a:latin typeface="LM Sans 10"/>
                <a:cs typeface="LM Sans 10"/>
              </a:rPr>
              <a:t> </a:t>
            </a:r>
            <a:r>
              <a:rPr sz="1100" dirty="0">
                <a:latin typeface="LM Sans 10"/>
                <a:cs typeface="LM Sans 10"/>
              </a:rPr>
              <a:t>(MAP):</a:t>
            </a:r>
            <a:r>
              <a:rPr sz="1100" spc="-5" dirty="0">
                <a:latin typeface="LM Sans 10"/>
                <a:cs typeface="LM Sans 10"/>
              </a:rPr>
              <a:t> </a:t>
            </a:r>
            <a:r>
              <a:rPr sz="1100" i="1" spc="65" dirty="0">
                <a:solidFill>
                  <a:srgbClr val="0168B4"/>
                </a:solidFill>
                <a:latin typeface="Liberation Serif"/>
                <a:cs typeface="Liberation Serif"/>
              </a:rPr>
              <a:t>θ</a:t>
            </a:r>
            <a:r>
              <a:rPr sz="1200" i="1" spc="97" baseline="-13888" dirty="0">
                <a:solidFill>
                  <a:srgbClr val="0168B4"/>
                </a:solidFill>
                <a:latin typeface="Georgia"/>
                <a:cs typeface="Georgia"/>
              </a:rPr>
              <a:t>MAP</a:t>
            </a:r>
            <a:r>
              <a:rPr sz="1200" i="1" spc="382" baseline="-13888"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err="1">
                <a:solidFill>
                  <a:srgbClr val="0168B4"/>
                </a:solidFill>
                <a:latin typeface="Liberation Serif"/>
                <a:cs typeface="Liberation Serif"/>
              </a:rPr>
              <a:t>θ</a:t>
            </a:r>
            <a:r>
              <a:rPr sz="1100" dirty="0" err="1">
                <a:solidFill>
                  <a:srgbClr val="0168B4"/>
                </a:solidFill>
                <a:latin typeface="Symbola"/>
                <a:cs typeface="Symbola"/>
              </a:rPr>
              <a:t>∣</a:t>
            </a:r>
            <a:r>
              <a:rPr sz="1100" i="1" dirty="0" err="1">
                <a:solidFill>
                  <a:srgbClr val="0168B4"/>
                </a:solidFill>
                <a:latin typeface="Georgia"/>
                <a:cs typeface="Georgia"/>
              </a:rPr>
              <a:t>X</a:t>
            </a:r>
            <a:r>
              <a:rPr sz="1100" i="1" spc="-110" dirty="0">
                <a:solidFill>
                  <a:srgbClr val="0168B4"/>
                </a:solidFill>
                <a:latin typeface="Georgia"/>
                <a:cs typeface="Georgia"/>
              </a:rPr>
              <a:t> </a:t>
            </a:r>
            <a:r>
              <a:rPr sz="1100" spc="55" dirty="0">
                <a:solidFill>
                  <a:srgbClr val="0168B4"/>
                </a:solidFill>
                <a:latin typeface="Symbola"/>
                <a:cs typeface="Symbola"/>
              </a:rPr>
              <a:t>)</a:t>
            </a:r>
            <a:endParaRPr lang="en-US" sz="1100" spc="55" dirty="0">
              <a:solidFill>
                <a:srgbClr val="0168B4"/>
              </a:solidFill>
              <a:latin typeface="Symbola"/>
              <a:cs typeface="Symbola"/>
            </a:endParaRPr>
          </a:p>
          <a:p>
            <a:pPr marL="251460" indent="-175260">
              <a:lnSpc>
                <a:spcPct val="100000"/>
              </a:lnSpc>
              <a:spcBef>
                <a:spcPts val="334"/>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0"/>
              </a:spcBef>
              <a:buClr>
                <a:srgbClr val="DCB413"/>
              </a:buClr>
              <a:buFont typeface="Arial"/>
              <a:buChar char="■"/>
              <a:tabLst>
                <a:tab pos="251460" algn="l"/>
              </a:tabLst>
            </a:pPr>
            <a:r>
              <a:rPr sz="1100" dirty="0">
                <a:latin typeface="LM Sans 10"/>
                <a:cs typeface="LM Sans 10"/>
              </a:rPr>
              <a:t>Maximum</a:t>
            </a:r>
            <a:r>
              <a:rPr sz="1100" spc="-30" dirty="0">
                <a:latin typeface="LM Sans 10"/>
                <a:cs typeface="LM Sans 10"/>
              </a:rPr>
              <a:t> </a:t>
            </a:r>
            <a:r>
              <a:rPr sz="1100" dirty="0">
                <a:latin typeface="LM Sans 10"/>
                <a:cs typeface="LM Sans 10"/>
              </a:rPr>
              <a:t>Likelihood</a:t>
            </a:r>
            <a:r>
              <a:rPr sz="1100" spc="-15" dirty="0">
                <a:latin typeface="LM Sans 10"/>
                <a:cs typeface="LM Sans 10"/>
              </a:rPr>
              <a:t> </a:t>
            </a:r>
            <a:r>
              <a:rPr sz="1100" dirty="0">
                <a:latin typeface="LM Sans 10"/>
                <a:cs typeface="LM Sans 10"/>
              </a:rPr>
              <a:t>(ML):</a:t>
            </a:r>
            <a:r>
              <a:rPr sz="1100" spc="-20" dirty="0">
                <a:latin typeface="LM Sans 10"/>
                <a:cs typeface="LM Sans 10"/>
              </a:rPr>
              <a:t> </a:t>
            </a:r>
            <a:r>
              <a:rPr sz="1100" i="1" spc="70" dirty="0">
                <a:solidFill>
                  <a:srgbClr val="0168B4"/>
                </a:solidFill>
                <a:latin typeface="Liberation Serif"/>
                <a:cs typeface="Liberation Serif"/>
              </a:rPr>
              <a:t>θ</a:t>
            </a:r>
            <a:r>
              <a:rPr sz="1200" i="1" spc="104" baseline="-13888" dirty="0">
                <a:solidFill>
                  <a:srgbClr val="0168B4"/>
                </a:solidFill>
                <a:latin typeface="Georgia"/>
                <a:cs typeface="Georgia"/>
              </a:rPr>
              <a:t>ML</a:t>
            </a:r>
            <a:r>
              <a:rPr sz="1200" i="1" spc="209"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a:solidFill>
                  <a:srgbClr val="0168B4"/>
                </a:solidFill>
                <a:latin typeface="Georgia"/>
                <a:cs typeface="Georgia"/>
              </a:rPr>
              <a:t>X</a:t>
            </a:r>
            <a:r>
              <a:rPr sz="1100" i="1" spc="-110" dirty="0">
                <a:solidFill>
                  <a:srgbClr val="0168B4"/>
                </a:solidFill>
                <a:latin typeface="Georgia"/>
                <a:cs typeface="Georgia"/>
              </a:rPr>
              <a:t> </a:t>
            </a:r>
            <a:r>
              <a:rPr sz="1100" spc="30" dirty="0">
                <a:solidFill>
                  <a:srgbClr val="0168B4"/>
                </a:solidFill>
                <a:latin typeface="Symbola"/>
                <a:cs typeface="Symbola"/>
              </a:rPr>
              <a:t>∣</a:t>
            </a:r>
            <a:r>
              <a:rPr sz="1100" i="1" spc="30" dirty="0">
                <a:solidFill>
                  <a:srgbClr val="0168B4"/>
                </a:solidFill>
                <a:latin typeface="Liberation Serif"/>
                <a:cs typeface="Liberation Serif"/>
              </a:rPr>
              <a:t>θ</a:t>
            </a:r>
            <a:r>
              <a:rPr sz="1100" spc="30" dirty="0">
                <a:solidFill>
                  <a:srgbClr val="0168B4"/>
                </a:solidFill>
                <a:latin typeface="Symbola"/>
                <a:cs typeface="Symbola"/>
              </a:rPr>
              <a:t>)</a:t>
            </a:r>
            <a:endParaRPr lang="en-US" sz="1100" spc="30" dirty="0">
              <a:solidFill>
                <a:srgbClr val="0168B4"/>
              </a:solidFill>
              <a:latin typeface="Symbola"/>
              <a:cs typeface="Symbola"/>
            </a:endParaRPr>
          </a:p>
          <a:p>
            <a:pPr marL="251460" indent="-175260">
              <a:lnSpc>
                <a:spcPct val="100000"/>
              </a:lnSpc>
              <a:spcBef>
                <a:spcPts val="330"/>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5"/>
              </a:spcBef>
              <a:buClr>
                <a:srgbClr val="DCB413"/>
              </a:buClr>
              <a:buFont typeface="Arial"/>
              <a:buChar char="■"/>
              <a:tabLst>
                <a:tab pos="251460" algn="l"/>
              </a:tabLst>
            </a:pPr>
            <a:r>
              <a:rPr sz="1100" dirty="0">
                <a:latin typeface="LM Sans 10"/>
                <a:cs typeface="LM Sans 10"/>
              </a:rPr>
              <a:t>Bayes’:</a:t>
            </a:r>
            <a:r>
              <a:rPr sz="1100" spc="114" dirty="0">
                <a:latin typeface="LM Sans 10"/>
                <a:cs typeface="LM Sans 10"/>
              </a:rPr>
              <a:t> </a:t>
            </a:r>
            <a:r>
              <a:rPr sz="1100" i="1" spc="10" dirty="0">
                <a:solidFill>
                  <a:srgbClr val="0168B4"/>
                </a:solidFill>
                <a:latin typeface="Liberation Serif"/>
                <a:cs typeface="Liberation Serif"/>
              </a:rPr>
              <a:t>θ</a:t>
            </a:r>
            <a:r>
              <a:rPr sz="1200" i="1" spc="15" baseline="-13888" dirty="0">
                <a:solidFill>
                  <a:srgbClr val="0168B4"/>
                </a:solidFill>
                <a:latin typeface="Georgia"/>
                <a:cs typeface="Georgia"/>
              </a:rPr>
              <a:t>Bayes</a:t>
            </a:r>
            <a:r>
              <a:rPr sz="900" spc="15" baseline="9259" dirty="0">
                <a:solidFill>
                  <a:srgbClr val="0168B4"/>
                </a:solidFill>
                <a:latin typeface="TeX Gyre Adventor"/>
                <a:cs typeface="TeX Gyre Adventor"/>
              </a:rPr>
              <a:t>′</a:t>
            </a:r>
            <a:r>
              <a:rPr sz="900" spc="345" baseline="9259" dirty="0">
                <a:solidFill>
                  <a:srgbClr val="0168B4"/>
                </a:solidFill>
                <a:latin typeface="TeX Gyre Adventor"/>
                <a:cs typeface="TeX Gyre Adventor"/>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95" dirty="0">
                <a:solidFill>
                  <a:srgbClr val="0168B4"/>
                </a:solidFill>
                <a:latin typeface="Symbola"/>
                <a:cs typeface="Symbola"/>
              </a:rPr>
              <a:t>]</a:t>
            </a:r>
            <a:r>
              <a:rPr sz="1100" spc="30" dirty="0">
                <a:solidFill>
                  <a:srgbClr val="0168B4"/>
                </a:solidFill>
                <a:latin typeface="Symbola"/>
                <a:cs typeface="Symbola"/>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spc="210" dirty="0">
                <a:solidFill>
                  <a:srgbClr val="0168B4"/>
                </a:solidFill>
                <a:latin typeface="Times New Roman"/>
                <a:cs typeface="Times New Roman"/>
              </a:rPr>
              <a:t>∫</a:t>
            </a:r>
            <a:r>
              <a:rPr sz="1100" spc="50" dirty="0">
                <a:solidFill>
                  <a:srgbClr val="0168B4"/>
                </a:solidFill>
                <a:latin typeface="Times New Roman"/>
                <a:cs typeface="Times New Roman"/>
              </a:rPr>
              <a:t> </a:t>
            </a:r>
            <a:r>
              <a:rPr sz="1100" i="1" spc="10" dirty="0">
                <a:solidFill>
                  <a:srgbClr val="0168B4"/>
                </a:solidFill>
                <a:latin typeface="Liberation Serif"/>
                <a:cs typeface="Liberation Serif"/>
              </a:rPr>
              <a:t>θ</a:t>
            </a:r>
            <a:r>
              <a:rPr lang="en-US" sz="1100" i="1" spc="10" dirty="0">
                <a:solidFill>
                  <a:srgbClr val="0168B4"/>
                </a:solidFill>
                <a:latin typeface="Liberation Serif"/>
                <a:cs typeface="Liberation Serif"/>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i="1" spc="10" dirty="0">
                <a:solidFill>
                  <a:srgbClr val="0168B4"/>
                </a:solidFill>
                <a:latin typeface="Liberation Serif"/>
                <a:cs typeface="Liberation Serif"/>
              </a:rPr>
              <a:t>θ</a:t>
            </a:r>
            <a:r>
              <a:rPr sz="1100" spc="10" dirty="0">
                <a:solidFill>
                  <a:srgbClr val="0168B4"/>
                </a:solidFill>
                <a:latin typeface="Symbola"/>
                <a:cs typeface="Symbola"/>
              </a:rPr>
              <a:t>∣</a:t>
            </a:r>
            <a:r>
              <a:rPr sz="1100" i="1" spc="1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sz="1100" i="1" spc="-25" dirty="0">
                <a:solidFill>
                  <a:srgbClr val="0168B4"/>
                </a:solidFill>
                <a:latin typeface="Liberation Serif"/>
                <a:cs typeface="Liberation Serif"/>
              </a:rPr>
              <a:t>dθ</a:t>
            </a:r>
            <a:endParaRPr sz="1100" dirty="0">
              <a:latin typeface="Liberation Serif"/>
              <a:cs typeface="Liberation Serif"/>
            </a:endParaRPr>
          </a:p>
        </p:txBody>
      </p:sp>
    </p:spTree>
    <p:extLst>
      <p:ext uri="{BB962C8B-B14F-4D97-AF65-F5344CB8AC3E}">
        <p14:creationId xmlns:p14="http://schemas.microsoft.com/office/powerpoint/2010/main" val="52203871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5" name="Picture 44">
            <a:extLst>
              <a:ext uri="{FF2B5EF4-FFF2-40B4-BE49-F238E27FC236}">
                <a16:creationId xmlns:a16="http://schemas.microsoft.com/office/drawing/2014/main" id="{932978D3-60E6-43B1-9776-82ECDF864998}"/>
              </a:ext>
            </a:extLst>
          </p:cNvPr>
          <p:cNvPicPr>
            <a:picLocks noChangeAspect="1"/>
          </p:cNvPicPr>
          <p:nvPr/>
        </p:nvPicPr>
        <p:blipFill>
          <a:blip r:embed="rId9"/>
          <a:stretch>
            <a:fillRect/>
          </a:stretch>
        </p:blipFill>
        <p:spPr>
          <a:xfrm>
            <a:off x="239408" y="1007120"/>
            <a:ext cx="4975073" cy="1998241"/>
          </a:xfrm>
          <a:prstGeom prst="rect">
            <a:avLst/>
          </a:prstGeom>
        </p:spPr>
      </p:pic>
    </p:spTree>
    <p:extLst>
      <p:ext uri="{BB962C8B-B14F-4D97-AF65-F5344CB8AC3E}">
        <p14:creationId xmlns:p14="http://schemas.microsoft.com/office/powerpoint/2010/main" val="318809827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4" name="Picture 43">
            <a:extLst>
              <a:ext uri="{FF2B5EF4-FFF2-40B4-BE49-F238E27FC236}">
                <a16:creationId xmlns:a16="http://schemas.microsoft.com/office/drawing/2014/main" id="{F11DBC38-A43B-4B78-AF43-303536D78178}"/>
              </a:ext>
            </a:extLst>
          </p:cNvPr>
          <p:cNvPicPr>
            <a:picLocks noChangeAspect="1"/>
          </p:cNvPicPr>
          <p:nvPr/>
        </p:nvPicPr>
        <p:blipFill>
          <a:blip r:embed="rId9"/>
          <a:stretch>
            <a:fillRect/>
          </a:stretch>
        </p:blipFill>
        <p:spPr>
          <a:xfrm>
            <a:off x="416573" y="860425"/>
            <a:ext cx="3863522" cy="2226892"/>
          </a:xfrm>
          <a:prstGeom prst="rect">
            <a:avLst/>
          </a:prstGeom>
        </p:spPr>
      </p:pic>
    </p:spTree>
    <p:extLst>
      <p:ext uri="{BB962C8B-B14F-4D97-AF65-F5344CB8AC3E}">
        <p14:creationId xmlns:p14="http://schemas.microsoft.com/office/powerpoint/2010/main" val="212772888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5" name="Picture 44">
            <a:extLst>
              <a:ext uri="{FF2B5EF4-FFF2-40B4-BE49-F238E27FC236}">
                <a16:creationId xmlns:a16="http://schemas.microsoft.com/office/drawing/2014/main" id="{08B52919-680B-47B4-94F0-54743D1F2FBE}"/>
              </a:ext>
            </a:extLst>
          </p:cNvPr>
          <p:cNvPicPr>
            <a:picLocks noChangeAspect="1"/>
          </p:cNvPicPr>
          <p:nvPr/>
        </p:nvPicPr>
        <p:blipFill>
          <a:blip r:embed="rId9"/>
          <a:stretch>
            <a:fillRect/>
          </a:stretch>
        </p:blipFill>
        <p:spPr>
          <a:xfrm>
            <a:off x="468989" y="1109588"/>
            <a:ext cx="4827822" cy="1067561"/>
          </a:xfrm>
          <a:prstGeom prst="rect">
            <a:avLst/>
          </a:prstGeom>
        </p:spPr>
      </p:pic>
    </p:spTree>
    <p:extLst>
      <p:ext uri="{BB962C8B-B14F-4D97-AF65-F5344CB8AC3E}">
        <p14:creationId xmlns:p14="http://schemas.microsoft.com/office/powerpoint/2010/main" val="3212122515"/>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MAP</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4" name="Picture 43">
            <a:extLst>
              <a:ext uri="{FF2B5EF4-FFF2-40B4-BE49-F238E27FC236}">
                <a16:creationId xmlns:a16="http://schemas.microsoft.com/office/drawing/2014/main" id="{D8B4E162-A3C5-4284-8BC8-03E49B4152B2}"/>
              </a:ext>
            </a:extLst>
          </p:cNvPr>
          <p:cNvPicPr>
            <a:picLocks noChangeAspect="1"/>
          </p:cNvPicPr>
          <p:nvPr/>
        </p:nvPicPr>
        <p:blipFill>
          <a:blip r:embed="rId9"/>
          <a:stretch>
            <a:fillRect/>
          </a:stretch>
        </p:blipFill>
        <p:spPr>
          <a:xfrm>
            <a:off x="107719" y="672558"/>
            <a:ext cx="5601185" cy="1775614"/>
          </a:xfrm>
          <a:prstGeom prst="rect">
            <a:avLst/>
          </a:prstGeom>
        </p:spPr>
      </p:pic>
    </p:spTree>
    <p:extLst>
      <p:ext uri="{BB962C8B-B14F-4D97-AF65-F5344CB8AC3E}">
        <p14:creationId xmlns:p14="http://schemas.microsoft.com/office/powerpoint/2010/main" val="137040885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MAP</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5" name="Picture 44">
            <a:extLst>
              <a:ext uri="{FF2B5EF4-FFF2-40B4-BE49-F238E27FC236}">
                <a16:creationId xmlns:a16="http://schemas.microsoft.com/office/drawing/2014/main" id="{7D2A0E1E-02D2-4DF1-9871-7379B51F2DF3}"/>
              </a:ext>
            </a:extLst>
          </p:cNvPr>
          <p:cNvPicPr>
            <a:picLocks noChangeAspect="1"/>
          </p:cNvPicPr>
          <p:nvPr/>
        </p:nvPicPr>
        <p:blipFill>
          <a:blip r:embed="rId9"/>
          <a:stretch>
            <a:fillRect/>
          </a:stretch>
        </p:blipFill>
        <p:spPr>
          <a:xfrm>
            <a:off x="368300" y="665774"/>
            <a:ext cx="4160762" cy="2330482"/>
          </a:xfrm>
          <a:prstGeom prst="rect">
            <a:avLst/>
          </a:prstGeom>
        </p:spPr>
      </p:pic>
    </p:spTree>
    <p:extLst>
      <p:ext uri="{BB962C8B-B14F-4D97-AF65-F5344CB8AC3E}">
        <p14:creationId xmlns:p14="http://schemas.microsoft.com/office/powerpoint/2010/main" val="264960350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MLE</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4" name="Picture 43">
            <a:extLst>
              <a:ext uri="{FF2B5EF4-FFF2-40B4-BE49-F238E27FC236}">
                <a16:creationId xmlns:a16="http://schemas.microsoft.com/office/drawing/2014/main" id="{64840CFC-36F0-44F7-B987-E481CF6D71B1}"/>
              </a:ext>
            </a:extLst>
          </p:cNvPr>
          <p:cNvPicPr>
            <a:picLocks noChangeAspect="1"/>
          </p:cNvPicPr>
          <p:nvPr/>
        </p:nvPicPr>
        <p:blipFill>
          <a:blip r:embed="rId9"/>
          <a:stretch>
            <a:fillRect/>
          </a:stretch>
        </p:blipFill>
        <p:spPr>
          <a:xfrm>
            <a:off x="139700" y="699340"/>
            <a:ext cx="5349704" cy="1691787"/>
          </a:xfrm>
          <a:prstGeom prst="rect">
            <a:avLst/>
          </a:prstGeom>
        </p:spPr>
      </p:pic>
    </p:spTree>
    <p:extLst>
      <p:ext uri="{BB962C8B-B14F-4D97-AF65-F5344CB8AC3E}">
        <p14:creationId xmlns:p14="http://schemas.microsoft.com/office/powerpoint/2010/main" val="108119013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386979" y="1502670"/>
            <a:ext cx="298704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Classification</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82600" y="280299"/>
            <a:ext cx="3768725" cy="471283"/>
          </a:xfrm>
          <a:prstGeom prst="rect">
            <a:avLst/>
          </a:prstGeom>
        </p:spPr>
        <p:txBody>
          <a:bodyPr vert="horz" wrap="square" lIns="0" tIns="12065" rIns="0" bIns="0" rtlCol="0">
            <a:spAutoFit/>
          </a:bodyPr>
          <a:lstStyle/>
          <a:p>
            <a:pPr marL="254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Classification</a:t>
            </a:r>
            <a:endParaRPr sz="1200" dirty="0">
              <a:latin typeface="LM Sans 10"/>
              <a:cs typeface="LM Sans 10"/>
            </a:endParaRPr>
          </a:p>
          <a:p>
            <a:pPr>
              <a:lnSpc>
                <a:spcPct val="100000"/>
              </a:lnSpc>
              <a:spcBef>
                <a:spcPts val="705"/>
              </a:spcBef>
            </a:pPr>
            <a:endParaRPr sz="1200" dirty="0">
              <a:latin typeface="LM Sans 10"/>
              <a:cs typeface="LM Sans 10"/>
            </a:endParaRPr>
          </a:p>
        </p:txBody>
      </p:sp>
      <p:sp>
        <p:nvSpPr>
          <p:cNvPr id="62" name="object 6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4" name="object 6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8" name="Picture 67">
            <a:extLst>
              <a:ext uri="{FF2B5EF4-FFF2-40B4-BE49-F238E27FC236}">
                <a16:creationId xmlns:a16="http://schemas.microsoft.com/office/drawing/2014/main" id="{8BE9BF3C-607E-43AA-89BB-698DEC0D3CBE}"/>
              </a:ext>
            </a:extLst>
          </p:cNvPr>
          <p:cNvPicPr>
            <a:picLocks noChangeAspect="1"/>
          </p:cNvPicPr>
          <p:nvPr/>
        </p:nvPicPr>
        <p:blipFill>
          <a:blip r:embed="rId8"/>
          <a:stretch>
            <a:fillRect/>
          </a:stretch>
        </p:blipFill>
        <p:spPr>
          <a:xfrm>
            <a:off x="874946" y="639006"/>
            <a:ext cx="3165240" cy="2295054"/>
          </a:xfrm>
          <a:prstGeom prst="rect">
            <a:avLst/>
          </a:prstGeom>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447357" y="310462"/>
            <a:ext cx="195770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Given</a:t>
            </a:r>
            <a:r>
              <a:rPr sz="1100" spc="-20" dirty="0">
                <a:latin typeface="LM Sans 10"/>
                <a:cs typeface="LM Sans 10"/>
              </a:rPr>
              <a:t> </a:t>
            </a:r>
            <a:r>
              <a:rPr sz="1100" dirty="0">
                <a:latin typeface="LM Sans 10"/>
                <a:cs typeface="LM Sans 10"/>
              </a:rPr>
              <a:t>the</a:t>
            </a:r>
            <a:r>
              <a:rPr sz="1100" spc="-15" dirty="0">
                <a:latin typeface="LM Sans 10"/>
                <a:cs typeface="LM Sans 10"/>
              </a:rPr>
              <a:t> </a:t>
            </a:r>
            <a:r>
              <a:rPr sz="1100" dirty="0">
                <a:latin typeface="LM Sans 10"/>
                <a:cs typeface="LM Sans 10"/>
              </a:rPr>
              <a:t>sample</a:t>
            </a:r>
            <a:r>
              <a:rPr sz="1100" spc="-15" dirty="0">
                <a:latin typeface="LM Sans 10"/>
                <a:cs typeface="LM Sans 10"/>
              </a:rPr>
              <a:t> </a:t>
            </a:r>
            <a:r>
              <a:rPr sz="1100" i="1" dirty="0">
                <a:solidFill>
                  <a:srgbClr val="0168B4"/>
                </a:solidFill>
                <a:latin typeface="Georgia"/>
                <a:cs typeface="Georgia"/>
              </a:rPr>
              <a:t>X</a:t>
            </a:r>
            <a:r>
              <a:rPr sz="1100" i="1" spc="175"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i="1" spc="7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00" dirty="0">
                <a:solidFill>
                  <a:srgbClr val="0168B4"/>
                </a:solidFill>
                <a:latin typeface="Liberation Serif"/>
                <a:cs typeface="Liberation Serif"/>
              </a:rPr>
              <a:t> </a:t>
            </a:r>
            <a:r>
              <a:rPr sz="1100" spc="-50" dirty="0">
                <a:solidFill>
                  <a:srgbClr val="0168B4"/>
                </a:solidFill>
                <a:latin typeface="Symbola"/>
                <a:cs typeface="Symbola"/>
              </a:rPr>
              <a:t>}</a:t>
            </a:r>
            <a:endParaRPr sz="1100">
              <a:latin typeface="Symbola"/>
              <a:cs typeface="Symbola"/>
            </a:endParaRPr>
          </a:p>
        </p:txBody>
      </p:sp>
      <p:sp>
        <p:nvSpPr>
          <p:cNvPr id="42" name="object 42"/>
          <p:cNvSpPr txBox="1"/>
          <p:nvPr/>
        </p:nvSpPr>
        <p:spPr>
          <a:xfrm>
            <a:off x="2096312" y="275741"/>
            <a:ext cx="394335" cy="147320"/>
          </a:xfrm>
          <a:prstGeom prst="rect">
            <a:avLst/>
          </a:prstGeom>
        </p:spPr>
        <p:txBody>
          <a:bodyPr vert="horz" wrap="square" lIns="0" tIns="12065" rIns="0" bIns="0" rtlCol="0">
            <a:spAutoFit/>
          </a:bodyPr>
          <a:lstStyle/>
          <a:p>
            <a:pPr marL="12700">
              <a:lnSpc>
                <a:spcPct val="100000"/>
              </a:lnSpc>
              <a:spcBef>
                <a:spcPts val="95"/>
              </a:spcBef>
              <a:tabLst>
                <a:tab pos="185420" algn="l"/>
              </a:tabLst>
            </a:pPr>
            <a:r>
              <a:rPr sz="800" i="1" spc="-50" dirty="0">
                <a:solidFill>
                  <a:srgbClr val="0168B4"/>
                </a:solidFill>
                <a:latin typeface="Georgia"/>
                <a:cs typeface="Georgia"/>
              </a:rPr>
              <a:t>t</a:t>
            </a:r>
            <a:r>
              <a:rPr sz="800" i="1" dirty="0">
                <a:solidFill>
                  <a:srgbClr val="0168B4"/>
                </a:solidFill>
                <a:latin typeface="Georgia"/>
                <a:cs typeface="Georgia"/>
              </a:rPr>
              <a:t>	t</a:t>
            </a:r>
            <a:r>
              <a:rPr sz="800" i="1" spc="385" dirty="0">
                <a:solidFill>
                  <a:srgbClr val="0168B4"/>
                </a:solidFill>
                <a:latin typeface="Georgia"/>
                <a:cs typeface="Georgia"/>
              </a:rPr>
              <a:t> </a:t>
            </a:r>
            <a:r>
              <a:rPr sz="800" i="1" spc="-5" dirty="0">
                <a:solidFill>
                  <a:srgbClr val="0168B4"/>
                </a:solidFill>
                <a:latin typeface="Georgia"/>
                <a:cs typeface="Georgia"/>
              </a:rPr>
              <a:t>N</a:t>
            </a:r>
            <a:endParaRPr sz="800">
              <a:latin typeface="Georgia"/>
              <a:cs typeface="Georgia"/>
            </a:endParaRPr>
          </a:p>
        </p:txBody>
      </p:sp>
      <p:sp>
        <p:nvSpPr>
          <p:cNvPr id="43" name="object 43"/>
          <p:cNvSpPr txBox="1"/>
          <p:nvPr/>
        </p:nvSpPr>
        <p:spPr>
          <a:xfrm>
            <a:off x="2379548" y="375486"/>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2031745" y="700898"/>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5" name="object 45"/>
          <p:cNvSpPr txBox="1"/>
          <p:nvPr/>
        </p:nvSpPr>
        <p:spPr>
          <a:xfrm>
            <a:off x="2629204" y="700898"/>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6" name="object 46"/>
          <p:cNvSpPr txBox="1"/>
          <p:nvPr/>
        </p:nvSpPr>
        <p:spPr>
          <a:xfrm>
            <a:off x="2625356" y="8048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7" name="object 47"/>
          <p:cNvSpPr txBox="1"/>
          <p:nvPr/>
        </p:nvSpPr>
        <p:spPr>
          <a:xfrm>
            <a:off x="1914461" y="740434"/>
            <a:ext cx="1061085" cy="191770"/>
          </a:xfrm>
          <a:prstGeom prst="rect">
            <a:avLst/>
          </a:prstGeom>
        </p:spPr>
        <p:txBody>
          <a:bodyPr vert="horz" wrap="square" lIns="0" tIns="11430" rIns="0" bIns="0" rtlCol="0">
            <a:spAutoFit/>
          </a:bodyPr>
          <a:lstStyle/>
          <a:p>
            <a:pPr marL="50800">
              <a:lnSpc>
                <a:spcPct val="100000"/>
              </a:lnSpc>
              <a:spcBef>
                <a:spcPts val="90"/>
              </a:spcBef>
              <a:tabLst>
                <a:tab pos="661035" algn="l"/>
              </a:tabLst>
            </a:pPr>
            <a:r>
              <a:rPr sz="1100" i="1" spc="90" dirty="0">
                <a:solidFill>
                  <a:srgbClr val="0168B4"/>
                </a:solidFill>
                <a:latin typeface="Liberation Serif"/>
                <a:cs typeface="Liberation Serif"/>
              </a:rPr>
              <a:t>x</a:t>
            </a:r>
            <a:r>
              <a:rPr sz="1200" i="1" spc="135" baseline="-13888" dirty="0">
                <a:solidFill>
                  <a:srgbClr val="0168B4"/>
                </a:solidFill>
                <a:latin typeface="Georgia"/>
                <a:cs typeface="Georgia"/>
              </a:rPr>
              <a:t>i</a:t>
            </a:r>
            <a:r>
              <a:rPr sz="1200" i="1" spc="247" baseline="-13888" dirty="0">
                <a:solidFill>
                  <a:srgbClr val="0168B4"/>
                </a:solidFill>
                <a:latin typeface="Georgia"/>
                <a:cs typeface="Georgia"/>
              </a:rPr>
              <a:t> </a:t>
            </a:r>
            <a:r>
              <a:rPr sz="1100" spc="90" dirty="0">
                <a:solidFill>
                  <a:srgbClr val="0168B4"/>
                </a:solidFill>
                <a:latin typeface="Asana Math"/>
                <a:cs typeface="Asana Math"/>
              </a:rPr>
              <a:t>∈</a:t>
            </a:r>
            <a:r>
              <a:rPr sz="1100" spc="30" dirty="0">
                <a:solidFill>
                  <a:srgbClr val="0168B4"/>
                </a:solidFill>
                <a:latin typeface="Asana Math"/>
                <a:cs typeface="Asana Math"/>
              </a:rPr>
              <a:t> </a:t>
            </a:r>
            <a:r>
              <a:rPr sz="1100" i="1" spc="60" dirty="0">
                <a:solidFill>
                  <a:srgbClr val="0168B4"/>
                </a:solidFill>
                <a:latin typeface="Georgia"/>
                <a:cs typeface="Georgia"/>
              </a:rPr>
              <a:t>R</a:t>
            </a:r>
            <a:r>
              <a:rPr sz="1100" i="1" spc="60" dirty="0">
                <a:solidFill>
                  <a:srgbClr val="0168B4"/>
                </a:solidFill>
                <a:latin typeface="Liberation Serif"/>
                <a:cs typeface="Liberation Serif"/>
              </a:rPr>
              <a:t>,</a:t>
            </a:r>
            <a:r>
              <a:rPr sz="1100" i="1"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39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3333000" y="704759"/>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9" name="object 49"/>
          <p:cNvSpPr txBox="1"/>
          <p:nvPr/>
        </p:nvSpPr>
        <p:spPr>
          <a:xfrm>
            <a:off x="3333000" y="911249"/>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50" name="object 50"/>
          <p:cNvSpPr txBox="1"/>
          <p:nvPr/>
        </p:nvSpPr>
        <p:spPr>
          <a:xfrm>
            <a:off x="2886290" y="599488"/>
            <a:ext cx="1221105" cy="438784"/>
          </a:xfrm>
          <a:prstGeom prst="rect">
            <a:avLst/>
          </a:prstGeom>
        </p:spPr>
        <p:txBody>
          <a:bodyPr vert="horz" wrap="square" lIns="0" tIns="51435" rIns="0" bIns="0" rtlCol="0">
            <a:spAutoFit/>
          </a:bodyPr>
          <a:lstStyle/>
          <a:p>
            <a:pPr marL="50800">
              <a:lnSpc>
                <a:spcPct val="100000"/>
              </a:lnSpc>
              <a:spcBef>
                <a:spcPts val="405"/>
              </a:spcBef>
              <a:tabLst>
                <a:tab pos="258445" algn="l"/>
              </a:tabLst>
            </a:pPr>
            <a:r>
              <a:rPr sz="1100" spc="-50" dirty="0">
                <a:solidFill>
                  <a:srgbClr val="0168B4"/>
                </a:solidFill>
                <a:latin typeface="LM Roman 10"/>
                <a:cs typeface="LM Roman 10"/>
              </a:rPr>
              <a:t>1</a:t>
            </a:r>
            <a:r>
              <a:rPr sz="1100" dirty="0">
                <a:solidFill>
                  <a:srgbClr val="0168B4"/>
                </a:solidFill>
                <a:latin typeface="LM Roman 10"/>
                <a:cs typeface="LM Roman 10"/>
              </a:rPr>
              <a:t>	</a:t>
            </a:r>
            <a:r>
              <a:rPr sz="1100" dirty="0">
                <a:latin typeface="LM Sans 10"/>
                <a:cs typeface="LM Sans 10"/>
              </a:rPr>
              <a:t>if</a:t>
            </a:r>
            <a:r>
              <a:rPr sz="1100" spc="-10"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25" baseline="38194" dirty="0">
                <a:solidFill>
                  <a:srgbClr val="0168B4"/>
                </a:solidFill>
                <a:latin typeface="Georgia"/>
                <a:cs typeface="Georgia"/>
              </a:rPr>
              <a:t> </a:t>
            </a:r>
            <a:r>
              <a:rPr sz="1100" spc="90" dirty="0">
                <a:solidFill>
                  <a:srgbClr val="0168B4"/>
                </a:solidFill>
                <a:latin typeface="Asana Math"/>
                <a:cs typeface="Asana Math"/>
              </a:rPr>
              <a:t>∈</a:t>
            </a:r>
            <a:r>
              <a:rPr sz="1100" spc="20" dirty="0">
                <a:solidFill>
                  <a:srgbClr val="0168B4"/>
                </a:solidFill>
                <a:latin typeface="Asana Math"/>
                <a:cs typeface="Asana Math"/>
              </a:rPr>
              <a:t> </a:t>
            </a:r>
            <a:r>
              <a:rPr sz="1100" i="1" spc="-25" dirty="0">
                <a:solidFill>
                  <a:srgbClr val="0168B4"/>
                </a:solidFill>
                <a:latin typeface="Liberation Serif"/>
                <a:cs typeface="Liberation Serif"/>
              </a:rPr>
              <a:t>C</a:t>
            </a:r>
            <a:r>
              <a:rPr sz="1200" i="1" spc="-37" baseline="-13888" dirty="0">
                <a:solidFill>
                  <a:srgbClr val="0168B4"/>
                </a:solidFill>
                <a:latin typeface="Georgia"/>
                <a:cs typeface="Georgia"/>
              </a:rPr>
              <a:t>i</a:t>
            </a:r>
            <a:endParaRPr sz="1200" baseline="-13888">
              <a:latin typeface="Georgia"/>
              <a:cs typeface="Georgia"/>
            </a:endParaRPr>
          </a:p>
          <a:p>
            <a:pPr marL="50800">
              <a:lnSpc>
                <a:spcPct val="100000"/>
              </a:lnSpc>
              <a:spcBef>
                <a:spcPts val="305"/>
              </a:spcBef>
              <a:tabLst>
                <a:tab pos="258445" algn="l"/>
              </a:tabLst>
            </a:pPr>
            <a:r>
              <a:rPr sz="1100" spc="-50" dirty="0">
                <a:solidFill>
                  <a:srgbClr val="0168B4"/>
                </a:solidFill>
                <a:latin typeface="LM Roman 10"/>
                <a:cs typeface="LM Roman 10"/>
              </a:rPr>
              <a:t>0</a:t>
            </a:r>
            <a:r>
              <a:rPr sz="1100" dirty="0">
                <a:solidFill>
                  <a:srgbClr val="0168B4"/>
                </a:solidFill>
                <a:latin typeface="LM Roman 10"/>
                <a:cs typeface="LM Roman 10"/>
              </a:rPr>
              <a:t>	</a:t>
            </a:r>
            <a:r>
              <a:rPr sz="1100" dirty="0">
                <a:latin typeface="LM Sans 10"/>
                <a:cs typeface="LM Sans 10"/>
              </a:rPr>
              <a:t>if</a:t>
            </a:r>
            <a:r>
              <a:rPr sz="1100" spc="-15"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17" baseline="38194" dirty="0">
                <a:solidFill>
                  <a:srgbClr val="0168B4"/>
                </a:solidFill>
                <a:latin typeface="Georgia"/>
                <a:cs typeface="Georgia"/>
              </a:rPr>
              <a:t> </a:t>
            </a:r>
            <a:r>
              <a:rPr sz="1100" spc="90" dirty="0">
                <a:solidFill>
                  <a:srgbClr val="0168B4"/>
                </a:solidFill>
                <a:latin typeface="Asana Math"/>
                <a:cs typeface="Asana Math"/>
              </a:rPr>
              <a:t>∈</a:t>
            </a:r>
            <a:r>
              <a:rPr sz="1100" spc="25" dirty="0">
                <a:solidFill>
                  <a:srgbClr val="0168B4"/>
                </a:solidFill>
                <a:latin typeface="Asana Math"/>
                <a:cs typeface="Asana Math"/>
              </a:rPr>
              <a:t> </a:t>
            </a:r>
            <a:r>
              <a:rPr sz="1100" i="1" spc="85" dirty="0">
                <a:solidFill>
                  <a:srgbClr val="0168B4"/>
                </a:solidFill>
                <a:latin typeface="Liberation Serif"/>
                <a:cs typeface="Liberation Serif"/>
              </a:rPr>
              <a:t>C</a:t>
            </a:r>
            <a:r>
              <a:rPr sz="1200" i="1" spc="127" baseline="-13888" dirty="0">
                <a:solidFill>
                  <a:srgbClr val="0168B4"/>
                </a:solidFill>
                <a:latin typeface="Georgia"/>
                <a:cs typeface="Georgia"/>
              </a:rPr>
              <a:t>j</a:t>
            </a:r>
            <a:r>
              <a:rPr sz="1100" i="1" spc="85"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145" dirty="0">
                <a:solidFill>
                  <a:srgbClr val="0168B4"/>
                </a:solidFill>
                <a:latin typeface="Liberation Serif"/>
                <a:cs typeface="Liberation Serif"/>
              </a:rPr>
              <a:t>j</a:t>
            </a:r>
            <a:r>
              <a:rPr sz="1100" i="1" spc="8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25" dirty="0">
                <a:solidFill>
                  <a:srgbClr val="0168B4"/>
                </a:solidFill>
                <a:latin typeface="Liberation Serif"/>
                <a:cs typeface="Liberation Serif"/>
              </a:rPr>
              <a:t>i</a:t>
            </a:r>
            <a:endParaRPr sz="1100">
              <a:latin typeface="Liberation Serif"/>
              <a:cs typeface="Liberation Serif"/>
            </a:endParaRPr>
          </a:p>
        </p:txBody>
      </p:sp>
      <p:sp>
        <p:nvSpPr>
          <p:cNvPr id="51" name="object 51"/>
          <p:cNvSpPr txBox="1"/>
          <p:nvPr/>
        </p:nvSpPr>
        <p:spPr>
          <a:xfrm>
            <a:off x="447357" y="1204123"/>
            <a:ext cx="124079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ML</a:t>
            </a:r>
            <a:r>
              <a:rPr sz="1100" spc="-20" dirty="0">
                <a:latin typeface="LM Sans 10"/>
                <a:cs typeface="LM Sans 10"/>
              </a:rPr>
              <a:t> </a:t>
            </a:r>
            <a:r>
              <a:rPr sz="1100" spc="-10" dirty="0">
                <a:latin typeface="LM Sans 10"/>
                <a:cs typeface="LM Sans 10"/>
              </a:rPr>
              <a:t>estimates</a:t>
            </a:r>
            <a:r>
              <a:rPr sz="1100" spc="-20" dirty="0">
                <a:latin typeface="LM Sans 10"/>
                <a:cs typeface="LM Sans 10"/>
              </a:rPr>
              <a:t> are:</a:t>
            </a:r>
            <a:endParaRPr sz="1100">
              <a:latin typeface="LM Sans 10"/>
              <a:cs typeface="LM Sans 10"/>
            </a:endParaRPr>
          </a:p>
        </p:txBody>
      </p:sp>
      <p:sp>
        <p:nvSpPr>
          <p:cNvPr id="52" name="object 52"/>
          <p:cNvSpPr txBox="1"/>
          <p:nvPr/>
        </p:nvSpPr>
        <p:spPr>
          <a:xfrm>
            <a:off x="1619148" y="1651227"/>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53" name="object 53"/>
          <p:cNvSpPr txBox="1"/>
          <p:nvPr/>
        </p:nvSpPr>
        <p:spPr>
          <a:xfrm>
            <a:off x="1389608" y="1588959"/>
            <a:ext cx="488950" cy="191770"/>
          </a:xfrm>
          <a:prstGeom prst="rect">
            <a:avLst/>
          </a:prstGeom>
        </p:spPr>
        <p:txBody>
          <a:bodyPr vert="horz" wrap="square" lIns="0" tIns="11430" rIns="0" bIns="0" rtlCol="0">
            <a:spAutoFit/>
          </a:bodyPr>
          <a:lstStyle/>
          <a:p>
            <a:pPr marL="12700">
              <a:lnSpc>
                <a:spcPct val="100000"/>
              </a:lnSpc>
              <a:spcBef>
                <a:spcPts val="90"/>
              </a:spcBef>
            </a:pPr>
            <a:r>
              <a:rPr sz="1100" i="1" spc="-95" dirty="0">
                <a:solidFill>
                  <a:srgbClr val="0168B4"/>
                </a:solidFill>
                <a:latin typeface="Liberation Serif"/>
                <a:cs typeface="Liberation Serif"/>
              </a:rPr>
              <a:t>p</a:t>
            </a:r>
            <a:r>
              <a:rPr sz="1100" spc="-95" dirty="0">
                <a:solidFill>
                  <a:srgbClr val="0168B4"/>
                </a:solidFill>
                <a:latin typeface="LM Roman 10"/>
                <a:cs typeface="LM Roman 10"/>
              </a:rPr>
              <a:t>ˆ</a:t>
            </a:r>
            <a:r>
              <a:rPr sz="1100" spc="-95" dirty="0">
                <a:solidFill>
                  <a:srgbClr val="0168B4"/>
                </a:solidFill>
                <a:latin typeface="Symbola"/>
                <a:cs typeface="Symbola"/>
              </a:rPr>
              <a:t>(</a:t>
            </a:r>
            <a:r>
              <a:rPr sz="1100" i="1" spc="-95" dirty="0">
                <a:solidFill>
                  <a:srgbClr val="0168B4"/>
                </a:solidFill>
                <a:latin typeface="Liberation Serif"/>
                <a:cs typeface="Liberation Serif"/>
              </a:rPr>
              <a:t>C</a:t>
            </a:r>
            <a:r>
              <a:rPr sz="1100" i="1" spc="45" dirty="0">
                <a:solidFill>
                  <a:srgbClr val="0168B4"/>
                </a:solidFill>
                <a:latin typeface="Liberation Serif"/>
                <a:cs typeface="Liberation Serif"/>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54" name="object 54"/>
          <p:cNvSpPr txBox="1"/>
          <p:nvPr/>
        </p:nvSpPr>
        <p:spPr>
          <a:xfrm>
            <a:off x="1881111" y="1493226"/>
            <a:ext cx="327025" cy="191770"/>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0168B4"/>
                </a:solidFill>
                <a:latin typeface="LM Roman 10"/>
                <a:cs typeface="LM Roman 10"/>
              </a:rPr>
              <a:t>Σ</a:t>
            </a:r>
            <a:r>
              <a:rPr sz="1200" i="1" spc="-30" baseline="-13888" dirty="0">
                <a:solidFill>
                  <a:srgbClr val="0168B4"/>
                </a:solidFill>
                <a:latin typeface="Georgia"/>
                <a:cs typeface="Georgia"/>
              </a:rPr>
              <a:t>t</a:t>
            </a:r>
            <a:r>
              <a:rPr sz="1100" i="1" spc="-20" dirty="0">
                <a:solidFill>
                  <a:srgbClr val="0168B4"/>
                </a:solidFill>
                <a:latin typeface="Liberation Serif"/>
                <a:cs typeface="Liberation Serif"/>
              </a:rPr>
              <a:t>r</a:t>
            </a:r>
            <a:r>
              <a:rPr sz="1200" i="1" spc="-30" baseline="38194" dirty="0">
                <a:solidFill>
                  <a:srgbClr val="0168B4"/>
                </a:solidFill>
                <a:latin typeface="Georgia"/>
                <a:cs typeface="Georgia"/>
              </a:rPr>
              <a:t>t</a:t>
            </a:r>
            <a:endParaRPr sz="1200" baseline="38194">
              <a:latin typeface="Georgia"/>
              <a:cs typeface="Georgia"/>
            </a:endParaRPr>
          </a:p>
        </p:txBody>
      </p:sp>
      <p:sp>
        <p:nvSpPr>
          <p:cNvPr id="55" name="object 55"/>
          <p:cNvSpPr/>
          <p:nvPr/>
        </p:nvSpPr>
        <p:spPr>
          <a:xfrm>
            <a:off x="1919211" y="1702104"/>
            <a:ext cx="257175" cy="0"/>
          </a:xfrm>
          <a:custGeom>
            <a:avLst/>
            <a:gdLst/>
            <a:ahLst/>
            <a:cxnLst/>
            <a:rect l="l" t="t" r="r" b="b"/>
            <a:pathLst>
              <a:path w="257175">
                <a:moveTo>
                  <a:pt x="0" y="0"/>
                </a:moveTo>
                <a:lnTo>
                  <a:pt x="256743" y="0"/>
                </a:lnTo>
              </a:path>
            </a:pathLst>
          </a:custGeom>
          <a:ln w="7759">
            <a:solidFill>
              <a:srgbClr val="0168B4"/>
            </a:solidFill>
          </a:ln>
        </p:spPr>
        <p:txBody>
          <a:bodyPr wrap="square" lIns="0" tIns="0" rIns="0" bIns="0" rtlCol="0"/>
          <a:lstStyle/>
          <a:p>
            <a:endParaRPr/>
          </a:p>
        </p:txBody>
      </p:sp>
      <p:sp>
        <p:nvSpPr>
          <p:cNvPr id="56" name="object 56"/>
          <p:cNvSpPr txBox="1"/>
          <p:nvPr/>
        </p:nvSpPr>
        <p:spPr>
          <a:xfrm>
            <a:off x="1971662" y="1672690"/>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sp>
        <p:nvSpPr>
          <p:cNvPr id="57" name="object 57"/>
          <p:cNvSpPr txBox="1"/>
          <p:nvPr/>
        </p:nvSpPr>
        <p:spPr>
          <a:xfrm>
            <a:off x="2088832" y="1520937"/>
            <a:ext cx="179070" cy="191770"/>
          </a:xfrm>
          <a:prstGeom prst="rect">
            <a:avLst/>
          </a:prstGeom>
        </p:spPr>
        <p:txBody>
          <a:bodyPr vert="horz" wrap="square" lIns="0" tIns="11430" rIns="0" bIns="0" rtlCol="0">
            <a:spAutoFit/>
          </a:bodyPr>
          <a:lstStyle/>
          <a:p>
            <a:pPr marL="38100">
              <a:lnSpc>
                <a:spcPct val="100000"/>
              </a:lnSpc>
              <a:spcBef>
                <a:spcPts val="90"/>
              </a:spcBef>
            </a:pPr>
            <a:r>
              <a:rPr sz="800" i="1" dirty="0">
                <a:solidFill>
                  <a:srgbClr val="0168B4"/>
                </a:solidFill>
                <a:latin typeface="Georgia"/>
                <a:cs typeface="Georgia"/>
              </a:rPr>
              <a:t>i</a:t>
            </a:r>
            <a:r>
              <a:rPr sz="800" i="1" spc="65" dirty="0">
                <a:solidFill>
                  <a:srgbClr val="0168B4"/>
                </a:solidFill>
                <a:latin typeface="Georgia"/>
                <a:cs typeface="Georgia"/>
              </a:rPr>
              <a:t> </a:t>
            </a:r>
            <a:r>
              <a:rPr sz="1650" i="1" spc="-75" baseline="-27777" dirty="0">
                <a:solidFill>
                  <a:srgbClr val="0168B4"/>
                </a:solidFill>
                <a:latin typeface="Liberation Serif"/>
                <a:cs typeface="Liberation Serif"/>
              </a:rPr>
              <a:t>,</a:t>
            </a:r>
            <a:endParaRPr sz="1650" baseline="-27777">
              <a:latin typeface="Liberation Serif"/>
              <a:cs typeface="Liberation Serif"/>
            </a:endParaRPr>
          </a:p>
        </p:txBody>
      </p:sp>
      <p:sp>
        <p:nvSpPr>
          <p:cNvPr id="58" name="object 58"/>
          <p:cNvSpPr txBox="1"/>
          <p:nvPr/>
        </p:nvSpPr>
        <p:spPr>
          <a:xfrm>
            <a:off x="2353201" y="1588959"/>
            <a:ext cx="370840" cy="191770"/>
          </a:xfrm>
          <a:prstGeom prst="rect">
            <a:avLst/>
          </a:prstGeom>
        </p:spPr>
        <p:txBody>
          <a:bodyPr vert="horz" wrap="square" lIns="0" tIns="11430" rIns="0" bIns="0" rtlCol="0">
            <a:spAutoFit/>
          </a:bodyPr>
          <a:lstStyle/>
          <a:p>
            <a:pPr marL="38100">
              <a:lnSpc>
                <a:spcPct val="100000"/>
              </a:lnSpc>
              <a:spcBef>
                <a:spcPts val="90"/>
              </a:spcBef>
            </a:pPr>
            <a:r>
              <a:rPr sz="1100" i="1" spc="95" dirty="0">
                <a:solidFill>
                  <a:srgbClr val="0168B4"/>
                </a:solidFill>
                <a:latin typeface="Liberation Serif"/>
                <a:cs typeface="Liberation Serif"/>
              </a:rPr>
              <a:t>m</a:t>
            </a:r>
            <a:r>
              <a:rPr sz="1200" i="1" spc="142" baseline="-13888" dirty="0">
                <a:solidFill>
                  <a:srgbClr val="0168B4"/>
                </a:solidFill>
                <a:latin typeface="Georgia"/>
                <a:cs typeface="Georgia"/>
              </a:rPr>
              <a:t>i</a:t>
            </a:r>
            <a:r>
              <a:rPr sz="1200" i="1" spc="232" baseline="-13888" dirty="0">
                <a:solidFill>
                  <a:srgbClr val="0168B4"/>
                </a:solidFill>
                <a:latin typeface="Georgia"/>
                <a:cs typeface="Georgia"/>
              </a:rPr>
              <a:t> </a:t>
            </a:r>
            <a:r>
              <a:rPr sz="1100" spc="-50" dirty="0">
                <a:solidFill>
                  <a:srgbClr val="0168B4"/>
                </a:solidFill>
                <a:latin typeface="Asana Math"/>
                <a:cs typeface="Asana Math"/>
              </a:rPr>
              <a:t>=</a:t>
            </a:r>
            <a:endParaRPr sz="1100">
              <a:latin typeface="Asana Math"/>
              <a:cs typeface="Asana Math"/>
            </a:endParaRPr>
          </a:p>
        </p:txBody>
      </p:sp>
      <p:sp>
        <p:nvSpPr>
          <p:cNvPr id="59" name="object 59"/>
          <p:cNvSpPr txBox="1"/>
          <p:nvPr/>
        </p:nvSpPr>
        <p:spPr>
          <a:xfrm>
            <a:off x="2701328" y="1493226"/>
            <a:ext cx="451484" cy="191770"/>
          </a:xfrm>
          <a:prstGeom prst="rect">
            <a:avLst/>
          </a:prstGeom>
        </p:spPr>
        <p:txBody>
          <a:bodyPr vert="horz" wrap="square" lIns="0" tIns="11430" rIns="0" bIns="0" rtlCol="0">
            <a:spAutoFit/>
          </a:bodyPr>
          <a:lstStyle/>
          <a:p>
            <a:pPr marL="38100">
              <a:lnSpc>
                <a:spcPct val="100000"/>
              </a:lnSpc>
              <a:spcBef>
                <a:spcPts val="90"/>
              </a:spcBef>
            </a:pPr>
            <a:r>
              <a:rPr sz="1100" spc="55" dirty="0">
                <a:solidFill>
                  <a:srgbClr val="0168B4"/>
                </a:solidFill>
                <a:latin typeface="LM Roman 10"/>
                <a:cs typeface="LM Roman 10"/>
              </a:rPr>
              <a:t>Σ</a:t>
            </a:r>
            <a:r>
              <a:rPr sz="1200" i="1" spc="82" baseline="-13888" dirty="0">
                <a:solidFill>
                  <a:srgbClr val="0168B4"/>
                </a:solidFill>
                <a:latin typeface="Georgia"/>
                <a:cs typeface="Georgia"/>
              </a:rPr>
              <a:t>t</a:t>
            </a:r>
            <a:r>
              <a:rPr sz="1100" i="1" spc="55" dirty="0">
                <a:solidFill>
                  <a:srgbClr val="0168B4"/>
                </a:solidFill>
                <a:latin typeface="Liberation Serif"/>
                <a:cs typeface="Liberation Serif"/>
              </a:rPr>
              <a:t>x</a:t>
            </a:r>
            <a:r>
              <a:rPr sz="1200" i="1" spc="82" baseline="38194" dirty="0">
                <a:solidFill>
                  <a:srgbClr val="0168B4"/>
                </a:solidFill>
                <a:latin typeface="Georgia"/>
                <a:cs typeface="Georgia"/>
              </a:rPr>
              <a:t>t</a:t>
            </a:r>
            <a:r>
              <a:rPr sz="1100" i="1" spc="55" dirty="0">
                <a:solidFill>
                  <a:srgbClr val="0168B4"/>
                </a:solidFill>
                <a:latin typeface="Liberation Serif"/>
                <a:cs typeface="Liberation Serif"/>
              </a:rPr>
              <a:t>r</a:t>
            </a:r>
            <a:r>
              <a:rPr sz="1200" i="1" spc="82" baseline="38194" dirty="0">
                <a:solidFill>
                  <a:srgbClr val="0168B4"/>
                </a:solidFill>
                <a:latin typeface="Georgia"/>
                <a:cs typeface="Georgia"/>
              </a:rPr>
              <a:t>t</a:t>
            </a:r>
            <a:endParaRPr sz="1200" baseline="38194">
              <a:latin typeface="Georgia"/>
              <a:cs typeface="Georgia"/>
            </a:endParaRPr>
          </a:p>
        </p:txBody>
      </p:sp>
      <p:sp>
        <p:nvSpPr>
          <p:cNvPr id="60" name="object 60"/>
          <p:cNvSpPr/>
          <p:nvPr/>
        </p:nvSpPr>
        <p:spPr>
          <a:xfrm>
            <a:off x="2739428" y="1702104"/>
            <a:ext cx="381635" cy="0"/>
          </a:xfrm>
          <a:custGeom>
            <a:avLst/>
            <a:gdLst/>
            <a:ahLst/>
            <a:cxnLst/>
            <a:rect l="l" t="t" r="r" b="b"/>
            <a:pathLst>
              <a:path w="381635">
                <a:moveTo>
                  <a:pt x="0" y="0"/>
                </a:moveTo>
                <a:lnTo>
                  <a:pt x="381088" y="0"/>
                </a:lnTo>
              </a:path>
            </a:pathLst>
          </a:custGeom>
          <a:ln w="7759">
            <a:solidFill>
              <a:srgbClr val="0168B4"/>
            </a:solidFill>
          </a:ln>
        </p:spPr>
        <p:txBody>
          <a:bodyPr wrap="square" lIns="0" tIns="0" rIns="0" bIns="0" rtlCol="0"/>
          <a:lstStyle/>
          <a:p>
            <a:endParaRPr/>
          </a:p>
        </p:txBody>
      </p:sp>
      <p:sp>
        <p:nvSpPr>
          <p:cNvPr id="61" name="object 61"/>
          <p:cNvSpPr txBox="1"/>
          <p:nvPr/>
        </p:nvSpPr>
        <p:spPr>
          <a:xfrm>
            <a:off x="2763507" y="1700795"/>
            <a:ext cx="327025" cy="191770"/>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0168B4"/>
                </a:solidFill>
                <a:latin typeface="LM Roman 10"/>
                <a:cs typeface="LM Roman 10"/>
              </a:rPr>
              <a:t>Σ</a:t>
            </a:r>
            <a:r>
              <a:rPr sz="1200" i="1" spc="-30" baseline="-13888" dirty="0">
                <a:solidFill>
                  <a:srgbClr val="0168B4"/>
                </a:solidFill>
                <a:latin typeface="Georgia"/>
                <a:cs typeface="Georgia"/>
              </a:rPr>
              <a:t>t</a:t>
            </a:r>
            <a:r>
              <a:rPr sz="1100" i="1" spc="-20" dirty="0">
                <a:solidFill>
                  <a:srgbClr val="0168B4"/>
                </a:solidFill>
                <a:latin typeface="Liberation Serif"/>
                <a:cs typeface="Liberation Serif"/>
              </a:rPr>
              <a:t>r</a:t>
            </a:r>
            <a:r>
              <a:rPr sz="1200" i="1" spc="-30" baseline="34722" dirty="0">
                <a:solidFill>
                  <a:srgbClr val="0168B4"/>
                </a:solidFill>
                <a:latin typeface="Georgia"/>
                <a:cs typeface="Georgia"/>
              </a:rPr>
              <a:t>t</a:t>
            </a:r>
            <a:endParaRPr sz="1200" baseline="34722">
              <a:latin typeface="Georgia"/>
              <a:cs typeface="Georgia"/>
            </a:endParaRPr>
          </a:p>
        </p:txBody>
      </p:sp>
      <p:sp>
        <p:nvSpPr>
          <p:cNvPr id="62" name="object 62"/>
          <p:cNvSpPr txBox="1"/>
          <p:nvPr/>
        </p:nvSpPr>
        <p:spPr>
          <a:xfrm>
            <a:off x="2996641" y="1775547"/>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63" name="object 63"/>
          <p:cNvSpPr txBox="1"/>
          <p:nvPr/>
        </p:nvSpPr>
        <p:spPr>
          <a:xfrm>
            <a:off x="3033407" y="1520937"/>
            <a:ext cx="179070" cy="191770"/>
          </a:xfrm>
          <a:prstGeom prst="rect">
            <a:avLst/>
          </a:prstGeom>
        </p:spPr>
        <p:txBody>
          <a:bodyPr vert="horz" wrap="square" lIns="0" tIns="11430" rIns="0" bIns="0" rtlCol="0">
            <a:spAutoFit/>
          </a:bodyPr>
          <a:lstStyle/>
          <a:p>
            <a:pPr marL="38100">
              <a:lnSpc>
                <a:spcPct val="100000"/>
              </a:lnSpc>
              <a:spcBef>
                <a:spcPts val="90"/>
              </a:spcBef>
            </a:pPr>
            <a:r>
              <a:rPr sz="800" i="1" dirty="0">
                <a:solidFill>
                  <a:srgbClr val="0168B4"/>
                </a:solidFill>
                <a:latin typeface="Georgia"/>
                <a:cs typeface="Georgia"/>
              </a:rPr>
              <a:t>i</a:t>
            </a:r>
            <a:r>
              <a:rPr sz="800" i="1" spc="65" dirty="0">
                <a:solidFill>
                  <a:srgbClr val="0168B4"/>
                </a:solidFill>
                <a:latin typeface="Georgia"/>
                <a:cs typeface="Georgia"/>
              </a:rPr>
              <a:t> </a:t>
            </a:r>
            <a:r>
              <a:rPr sz="1650" i="1" spc="-75" baseline="-27777" dirty="0">
                <a:solidFill>
                  <a:srgbClr val="0168B4"/>
                </a:solidFill>
                <a:latin typeface="Liberation Serif"/>
                <a:cs typeface="Liberation Serif"/>
              </a:rPr>
              <a:t>,</a:t>
            </a:r>
            <a:endParaRPr sz="1650" baseline="-27777">
              <a:latin typeface="Liberation Serif"/>
              <a:cs typeface="Liberation Serif"/>
            </a:endParaRPr>
          </a:p>
        </p:txBody>
      </p:sp>
      <p:sp>
        <p:nvSpPr>
          <p:cNvPr id="64" name="object 64"/>
          <p:cNvSpPr txBox="1"/>
          <p:nvPr/>
        </p:nvSpPr>
        <p:spPr>
          <a:xfrm>
            <a:off x="3388068" y="155008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65" name="object 65"/>
          <p:cNvSpPr txBox="1"/>
          <p:nvPr/>
        </p:nvSpPr>
        <p:spPr>
          <a:xfrm>
            <a:off x="3388068" y="1653995"/>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66" name="object 66"/>
          <p:cNvSpPr txBox="1"/>
          <p:nvPr/>
        </p:nvSpPr>
        <p:spPr>
          <a:xfrm>
            <a:off x="3323177" y="1588959"/>
            <a:ext cx="280670"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0168B4"/>
                </a:solidFill>
                <a:latin typeface="Liberation Serif"/>
                <a:cs typeface="Liberation Serif"/>
              </a:rPr>
              <a:t>s</a:t>
            </a:r>
            <a:r>
              <a:rPr sz="1100" i="1" spc="110" dirty="0">
                <a:solidFill>
                  <a:srgbClr val="0168B4"/>
                </a:solidFill>
                <a:latin typeface="Liberation Serif"/>
                <a:cs typeface="Liberation Serif"/>
              </a:rPr>
              <a:t>  </a:t>
            </a:r>
            <a:r>
              <a:rPr sz="1100" spc="-50" dirty="0">
                <a:solidFill>
                  <a:srgbClr val="0168B4"/>
                </a:solidFill>
                <a:latin typeface="Asana Math"/>
                <a:cs typeface="Asana Math"/>
              </a:rPr>
              <a:t>=</a:t>
            </a:r>
            <a:endParaRPr sz="1100">
              <a:latin typeface="Asana Math"/>
              <a:cs typeface="Asana Math"/>
            </a:endParaRPr>
          </a:p>
        </p:txBody>
      </p:sp>
      <p:sp>
        <p:nvSpPr>
          <p:cNvPr id="67" name="object 67"/>
          <p:cNvSpPr txBox="1"/>
          <p:nvPr/>
        </p:nvSpPr>
        <p:spPr>
          <a:xfrm>
            <a:off x="3896093" y="145850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8" name="object 68"/>
          <p:cNvSpPr txBox="1"/>
          <p:nvPr/>
        </p:nvSpPr>
        <p:spPr>
          <a:xfrm>
            <a:off x="3631755" y="1493226"/>
            <a:ext cx="951865"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σ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2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150" dirty="0">
                <a:solidFill>
                  <a:srgbClr val="0168B4"/>
                </a:solidFill>
                <a:latin typeface="Liberation Serif"/>
                <a:cs typeface="Liberation Serif"/>
              </a:rPr>
              <a:t>m</a:t>
            </a:r>
            <a:r>
              <a:rPr sz="1100" i="1" spc="60" dirty="0">
                <a:solidFill>
                  <a:srgbClr val="0168B4"/>
                </a:solidFill>
                <a:latin typeface="Liberation Serif"/>
                <a:cs typeface="Liberation Serif"/>
              </a:rPr>
              <a:t> </a:t>
            </a:r>
            <a:r>
              <a:rPr sz="1100" spc="114" dirty="0">
                <a:solidFill>
                  <a:srgbClr val="0168B4"/>
                </a:solidFill>
                <a:latin typeface="Symbola"/>
                <a:cs typeface="Symbola"/>
              </a:rPr>
              <a:t>)</a:t>
            </a:r>
            <a:r>
              <a:rPr sz="1100" spc="445" dirty="0">
                <a:solidFill>
                  <a:srgbClr val="0168B4"/>
                </a:solidFill>
                <a:latin typeface="Symbola"/>
                <a:cs typeface="Symbola"/>
              </a:rPr>
              <a:t> </a:t>
            </a:r>
            <a:r>
              <a:rPr sz="1100" spc="95"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180" dirty="0">
                <a:solidFill>
                  <a:srgbClr val="0168B4"/>
                </a:solidFill>
                <a:latin typeface="Liberation Serif"/>
                <a:cs typeface="Liberation Serif"/>
              </a:rPr>
              <a:t>r</a:t>
            </a:r>
            <a:endParaRPr sz="1100">
              <a:latin typeface="Liberation Serif"/>
              <a:cs typeface="Liberation Serif"/>
            </a:endParaRPr>
          </a:p>
        </p:txBody>
      </p:sp>
      <p:sp>
        <p:nvSpPr>
          <p:cNvPr id="69" name="object 69"/>
          <p:cNvSpPr txBox="1"/>
          <p:nvPr/>
        </p:nvSpPr>
        <p:spPr>
          <a:xfrm>
            <a:off x="3631755" y="1458504"/>
            <a:ext cx="994410" cy="247015"/>
          </a:xfrm>
          <a:prstGeom prst="rect">
            <a:avLst/>
          </a:prstGeom>
        </p:spPr>
        <p:txBody>
          <a:bodyPr vert="horz" wrap="square" lIns="0" tIns="12065" rIns="0" bIns="0" rtlCol="0">
            <a:spAutoFit/>
          </a:bodyPr>
          <a:lstStyle/>
          <a:p>
            <a:pPr marR="5080" algn="r">
              <a:lnSpc>
                <a:spcPts val="875"/>
              </a:lnSpc>
              <a:spcBef>
                <a:spcPts val="95"/>
              </a:spcBef>
              <a:tabLst>
                <a:tab pos="233679" algn="l"/>
              </a:tabLst>
            </a:pPr>
            <a:r>
              <a:rPr sz="800" spc="-50" dirty="0">
                <a:solidFill>
                  <a:srgbClr val="0168B4"/>
                </a:solidFill>
                <a:latin typeface="Trebuchet MS"/>
                <a:cs typeface="Trebuchet MS"/>
              </a:rPr>
              <a:t>2</a:t>
            </a:r>
            <a:r>
              <a:rPr sz="800" dirty="0">
                <a:solidFill>
                  <a:srgbClr val="0168B4"/>
                </a:solidFill>
                <a:latin typeface="Trebuchet MS"/>
                <a:cs typeface="Trebuchet MS"/>
              </a:rPr>
              <a:t>	</a:t>
            </a:r>
            <a:r>
              <a:rPr sz="800" i="1" spc="-50" dirty="0">
                <a:solidFill>
                  <a:srgbClr val="0168B4"/>
                </a:solidFill>
                <a:latin typeface="Georgia"/>
                <a:cs typeface="Georgia"/>
              </a:rPr>
              <a:t>t</a:t>
            </a:r>
            <a:endParaRPr sz="800">
              <a:latin typeface="Georgia"/>
              <a:cs typeface="Georgia"/>
            </a:endParaRPr>
          </a:p>
          <a:p>
            <a:pPr marR="10795" algn="r">
              <a:lnSpc>
                <a:spcPts val="875"/>
              </a:lnSpc>
              <a:tabLst>
                <a:tab pos="925830" algn="l"/>
              </a:tabLst>
            </a:pPr>
            <a:r>
              <a:rPr sz="800" u="sng" spc="7084" dirty="0">
                <a:solidFill>
                  <a:srgbClr val="0168B4"/>
                </a:solidFill>
                <a:uFill>
                  <a:solidFill>
                    <a:srgbClr val="0168B4"/>
                  </a:solidFill>
                </a:uFill>
                <a:latin typeface="Times New Roman"/>
                <a:cs typeface="Times New Roman"/>
              </a:rPr>
              <a:t> </a:t>
            </a:r>
            <a:r>
              <a:rPr sz="800" i="1" u="none" spc="-2670" dirty="0">
                <a:solidFill>
                  <a:srgbClr val="0168B4"/>
                </a:solidFill>
                <a:latin typeface="Georgia"/>
                <a:cs typeface="Georgia"/>
              </a:rPr>
              <a:t>i</a:t>
            </a:r>
            <a:r>
              <a:rPr sz="800" i="1" u="none" spc="910" dirty="0">
                <a:solidFill>
                  <a:srgbClr val="0168B4"/>
                </a:solidFill>
                <a:latin typeface="Georgia"/>
                <a:cs typeface="Georgia"/>
              </a:rPr>
              <a:t>t</a:t>
            </a:r>
            <a:r>
              <a:rPr sz="800" i="1" u="none" dirty="0">
                <a:solidFill>
                  <a:srgbClr val="0168B4"/>
                </a:solidFill>
                <a:latin typeface="Georgia"/>
                <a:cs typeface="Georgia"/>
              </a:rPr>
              <a:t>	</a:t>
            </a:r>
            <a:r>
              <a:rPr sz="800" i="1" u="sng" spc="-195" dirty="0">
                <a:solidFill>
                  <a:srgbClr val="0168B4"/>
                </a:solidFill>
                <a:uFill>
                  <a:solidFill>
                    <a:srgbClr val="0168B4"/>
                  </a:solidFill>
                </a:uFill>
                <a:latin typeface="Georgia"/>
                <a:cs typeface="Georgia"/>
              </a:rPr>
              <a:t>i</a:t>
            </a:r>
            <a:endParaRPr sz="800">
              <a:latin typeface="Georgia"/>
              <a:cs typeface="Georgia"/>
            </a:endParaRPr>
          </a:p>
        </p:txBody>
      </p:sp>
      <p:sp>
        <p:nvSpPr>
          <p:cNvPr id="70" name="object 70"/>
          <p:cNvSpPr txBox="1"/>
          <p:nvPr/>
        </p:nvSpPr>
        <p:spPr>
          <a:xfrm>
            <a:off x="3965562" y="1700795"/>
            <a:ext cx="327025" cy="191770"/>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0168B4"/>
                </a:solidFill>
                <a:latin typeface="LM Roman 10"/>
                <a:cs typeface="LM Roman 10"/>
              </a:rPr>
              <a:t>Σ</a:t>
            </a:r>
            <a:r>
              <a:rPr sz="1200" i="1" spc="-30" baseline="-13888" dirty="0">
                <a:solidFill>
                  <a:srgbClr val="0168B4"/>
                </a:solidFill>
                <a:latin typeface="Georgia"/>
                <a:cs typeface="Georgia"/>
              </a:rPr>
              <a:t>t</a:t>
            </a:r>
            <a:r>
              <a:rPr sz="1100" i="1" spc="-20" dirty="0">
                <a:solidFill>
                  <a:srgbClr val="0168B4"/>
                </a:solidFill>
                <a:latin typeface="Liberation Serif"/>
                <a:cs typeface="Liberation Serif"/>
              </a:rPr>
              <a:t>r</a:t>
            </a:r>
            <a:r>
              <a:rPr sz="1200" i="1" spc="-30" baseline="34722" dirty="0">
                <a:solidFill>
                  <a:srgbClr val="0168B4"/>
                </a:solidFill>
                <a:latin typeface="Georgia"/>
                <a:cs typeface="Georgia"/>
              </a:rPr>
              <a:t>t</a:t>
            </a:r>
            <a:endParaRPr sz="1200" baseline="34722">
              <a:latin typeface="Georgia"/>
              <a:cs typeface="Georgia"/>
            </a:endParaRPr>
          </a:p>
        </p:txBody>
      </p:sp>
      <p:sp>
        <p:nvSpPr>
          <p:cNvPr id="71" name="object 71"/>
          <p:cNvSpPr txBox="1"/>
          <p:nvPr/>
        </p:nvSpPr>
        <p:spPr>
          <a:xfrm>
            <a:off x="4198696" y="1775547"/>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72" name="object 72"/>
          <p:cNvSpPr txBox="1"/>
          <p:nvPr/>
        </p:nvSpPr>
        <p:spPr>
          <a:xfrm>
            <a:off x="447357" y="2110243"/>
            <a:ext cx="9334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spc="-10" dirty="0">
                <a:latin typeface="LM Sans 10"/>
                <a:cs typeface="LM Sans 10"/>
              </a:rPr>
              <a:t>Discriminant</a:t>
            </a:r>
            <a:endParaRPr sz="1100">
              <a:latin typeface="LM Sans 10"/>
              <a:cs typeface="LM Sans 10"/>
            </a:endParaRPr>
          </a:p>
        </p:txBody>
      </p:sp>
      <p:sp>
        <p:nvSpPr>
          <p:cNvPr id="73" name="object 73"/>
          <p:cNvSpPr txBox="1"/>
          <p:nvPr/>
        </p:nvSpPr>
        <p:spPr>
          <a:xfrm>
            <a:off x="1580565" y="2557346"/>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74" name="object 74"/>
          <p:cNvSpPr txBox="1"/>
          <p:nvPr/>
        </p:nvSpPr>
        <p:spPr>
          <a:xfrm>
            <a:off x="2107679" y="2399358"/>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75" name="object 75"/>
          <p:cNvSpPr txBox="1"/>
          <p:nvPr/>
        </p:nvSpPr>
        <p:spPr>
          <a:xfrm>
            <a:off x="2107679" y="2573425"/>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2</a:t>
            </a:r>
            <a:endParaRPr sz="1100">
              <a:latin typeface="LM Roman 10"/>
              <a:cs typeface="LM Roman 10"/>
            </a:endParaRPr>
          </a:p>
        </p:txBody>
      </p:sp>
      <p:sp>
        <p:nvSpPr>
          <p:cNvPr id="76" name="object 76"/>
          <p:cNvSpPr txBox="1"/>
          <p:nvPr/>
        </p:nvSpPr>
        <p:spPr>
          <a:xfrm>
            <a:off x="2979039" y="2557346"/>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77" name="object 77"/>
          <p:cNvSpPr txBox="1"/>
          <p:nvPr/>
        </p:nvSpPr>
        <p:spPr>
          <a:xfrm>
            <a:off x="1514487" y="2495091"/>
            <a:ext cx="166370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75"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35"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spc="330" dirty="0">
                <a:solidFill>
                  <a:srgbClr val="0168B4"/>
                </a:solidFill>
                <a:latin typeface="TeX Gyre Adventor"/>
                <a:cs typeface="TeX Gyre Adventor"/>
              </a:rPr>
              <a:t>−</a:t>
            </a:r>
            <a:r>
              <a:rPr sz="1100" spc="19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55" dirty="0">
                <a:solidFill>
                  <a:srgbClr val="0168B4"/>
                </a:solidFill>
                <a:latin typeface="LM Roman 10"/>
                <a:cs typeface="LM Roman 10"/>
              </a:rPr>
              <a:t> </a:t>
            </a:r>
            <a:r>
              <a:rPr sz="1100" dirty="0">
                <a:solidFill>
                  <a:srgbClr val="0168B4"/>
                </a:solidFill>
                <a:latin typeface="LM Roman 10"/>
                <a:cs typeface="LM Roman 10"/>
              </a:rPr>
              <a:t>2</a:t>
            </a:r>
            <a:r>
              <a:rPr sz="1100" i="1" dirty="0">
                <a:solidFill>
                  <a:srgbClr val="0168B4"/>
                </a:solidFill>
                <a:latin typeface="Liberation Serif"/>
                <a:cs typeface="Liberation Serif"/>
              </a:rPr>
              <a:t>π</a:t>
            </a:r>
            <a:r>
              <a:rPr sz="1100" i="1" spc="1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dirty="0">
                <a:solidFill>
                  <a:srgbClr val="0168B4"/>
                </a:solidFill>
                <a:latin typeface="Liberation Serif"/>
                <a:cs typeface="Liberation Serif"/>
              </a:rPr>
              <a:t>logs</a:t>
            </a:r>
            <a:r>
              <a:rPr sz="1100" i="1" spc="335" dirty="0">
                <a:solidFill>
                  <a:srgbClr val="0168B4"/>
                </a:solidFill>
                <a:latin typeface="Liberation Serif"/>
                <a:cs typeface="Liberation Serif"/>
              </a:rPr>
              <a:t> </a:t>
            </a:r>
            <a:r>
              <a:rPr sz="1100" spc="-645" dirty="0">
                <a:solidFill>
                  <a:srgbClr val="0168B4"/>
                </a:solidFill>
                <a:latin typeface="TeX Gyre Adventor"/>
                <a:cs typeface="TeX Gyre Adventor"/>
              </a:rPr>
              <a:t>−</a:t>
            </a:r>
            <a:endParaRPr sz="1100">
              <a:latin typeface="TeX Gyre Adventor"/>
              <a:cs typeface="TeX Gyre Adventor"/>
            </a:endParaRPr>
          </a:p>
        </p:txBody>
      </p:sp>
      <p:sp>
        <p:nvSpPr>
          <p:cNvPr id="78" name="object 78"/>
          <p:cNvSpPr txBox="1"/>
          <p:nvPr/>
        </p:nvSpPr>
        <p:spPr>
          <a:xfrm>
            <a:off x="3173095" y="2399358"/>
            <a:ext cx="657225" cy="191770"/>
          </a:xfrm>
          <a:prstGeom prst="rect">
            <a:avLst/>
          </a:prstGeom>
        </p:spPr>
        <p:txBody>
          <a:bodyPr vert="horz" wrap="square" lIns="0" tIns="11430" rIns="0" bIns="0" rtlCol="0">
            <a:spAutoFit/>
          </a:bodyPr>
          <a:lstStyle/>
          <a:p>
            <a:pPr marL="381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50" dirty="0">
                <a:solidFill>
                  <a:srgbClr val="0168B4"/>
                </a:solidFill>
                <a:latin typeface="Liberation Serif"/>
                <a:cs typeface="Liberation Serif"/>
              </a:rPr>
              <a:t>m</a:t>
            </a:r>
            <a:r>
              <a:rPr sz="1200" i="1" spc="75" baseline="-13888" dirty="0">
                <a:solidFill>
                  <a:srgbClr val="0168B4"/>
                </a:solidFill>
                <a:latin typeface="Georgia"/>
                <a:cs typeface="Georgia"/>
              </a:rPr>
              <a:t>i</a:t>
            </a:r>
            <a:r>
              <a:rPr sz="1100" spc="50" dirty="0">
                <a:solidFill>
                  <a:srgbClr val="0168B4"/>
                </a:solidFill>
                <a:latin typeface="Symbola"/>
                <a:cs typeface="Symbola"/>
              </a:rPr>
              <a:t>)</a:t>
            </a:r>
            <a:r>
              <a:rPr sz="1200" spc="75" baseline="38194" dirty="0">
                <a:solidFill>
                  <a:srgbClr val="0168B4"/>
                </a:solidFill>
                <a:latin typeface="Trebuchet MS"/>
                <a:cs typeface="Trebuchet MS"/>
              </a:rPr>
              <a:t>2</a:t>
            </a:r>
            <a:endParaRPr sz="1200" baseline="38194">
              <a:latin typeface="Trebuchet MS"/>
              <a:cs typeface="Trebuchet MS"/>
            </a:endParaRPr>
          </a:p>
        </p:txBody>
      </p:sp>
      <p:sp>
        <p:nvSpPr>
          <p:cNvPr id="79" name="object 79"/>
          <p:cNvSpPr/>
          <p:nvPr/>
        </p:nvSpPr>
        <p:spPr>
          <a:xfrm>
            <a:off x="3211195" y="2608237"/>
            <a:ext cx="587375" cy="0"/>
          </a:xfrm>
          <a:custGeom>
            <a:avLst/>
            <a:gdLst/>
            <a:ahLst/>
            <a:cxnLst/>
            <a:rect l="l" t="t" r="r" b="b"/>
            <a:pathLst>
              <a:path w="587375">
                <a:moveTo>
                  <a:pt x="0" y="0"/>
                </a:moveTo>
                <a:lnTo>
                  <a:pt x="586841" y="0"/>
                </a:lnTo>
              </a:path>
            </a:pathLst>
          </a:custGeom>
          <a:ln w="7759">
            <a:solidFill>
              <a:srgbClr val="0168B4"/>
            </a:solidFill>
          </a:ln>
        </p:spPr>
        <p:txBody>
          <a:bodyPr wrap="square" lIns="0" tIns="0" rIns="0" bIns="0" rtlCol="0"/>
          <a:lstStyle/>
          <a:p>
            <a:endParaRPr/>
          </a:p>
        </p:txBody>
      </p:sp>
      <p:sp>
        <p:nvSpPr>
          <p:cNvPr id="80" name="object 80"/>
          <p:cNvSpPr txBox="1"/>
          <p:nvPr/>
        </p:nvSpPr>
        <p:spPr>
          <a:xfrm>
            <a:off x="3369360" y="2609886"/>
            <a:ext cx="264160"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s</a:t>
            </a:r>
            <a:r>
              <a:rPr sz="1200" spc="-37" baseline="34722" dirty="0">
                <a:solidFill>
                  <a:srgbClr val="0168B4"/>
                </a:solidFill>
                <a:latin typeface="Trebuchet MS"/>
                <a:cs typeface="Trebuchet MS"/>
              </a:rPr>
              <a:t>2</a:t>
            </a:r>
            <a:endParaRPr sz="1200" baseline="34722">
              <a:latin typeface="Trebuchet MS"/>
              <a:cs typeface="Trebuchet MS"/>
            </a:endParaRPr>
          </a:p>
        </p:txBody>
      </p:sp>
      <p:sp>
        <p:nvSpPr>
          <p:cNvPr id="81" name="object 81"/>
          <p:cNvSpPr txBox="1"/>
          <p:nvPr/>
        </p:nvSpPr>
        <p:spPr>
          <a:xfrm>
            <a:off x="3528974" y="2684651"/>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82" name="object 82"/>
          <p:cNvSpPr txBox="1"/>
          <p:nvPr/>
        </p:nvSpPr>
        <p:spPr>
          <a:xfrm>
            <a:off x="3805910" y="2495091"/>
            <a:ext cx="742315"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i="1" spc="-390" dirty="0">
                <a:solidFill>
                  <a:srgbClr val="0168B4"/>
                </a:solidFill>
                <a:latin typeface="Liberation Serif"/>
                <a:cs typeface="Liberation Serif"/>
              </a:rPr>
              <a:t>p</a:t>
            </a:r>
            <a:r>
              <a:rPr sz="1100" spc="-20" dirty="0">
                <a:solidFill>
                  <a:srgbClr val="0168B4"/>
                </a:solidFill>
                <a:latin typeface="LM Roman 10"/>
                <a:cs typeface="LM Roman 10"/>
              </a:rPr>
              <a:t>ˆ</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200" i="1" spc="187" baseline="-13888" dirty="0">
                <a:solidFill>
                  <a:srgbClr val="0168B4"/>
                </a:solidFill>
                <a:latin typeface="Georgia"/>
                <a:cs typeface="Georgia"/>
              </a:rPr>
              <a:t>i</a:t>
            </a:r>
            <a:r>
              <a:rPr sz="1100" spc="75" dirty="0">
                <a:solidFill>
                  <a:srgbClr val="0168B4"/>
                </a:solidFill>
                <a:latin typeface="Symbola"/>
                <a:cs typeface="Symbola"/>
              </a:rPr>
              <a:t>)</a:t>
            </a:r>
            <a:endParaRPr sz="1100">
              <a:latin typeface="Symbola"/>
              <a:cs typeface="Symbola"/>
            </a:endParaRPr>
          </a:p>
        </p:txBody>
      </p:sp>
      <p:sp>
        <p:nvSpPr>
          <p:cNvPr id="83" name="object 8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84" name="object 8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046" y="1081900"/>
            <a:ext cx="5116195" cy="592455"/>
          </a:xfrm>
          <a:custGeom>
            <a:avLst/>
            <a:gdLst/>
            <a:ahLst/>
            <a:cxnLst/>
            <a:rect l="l" t="t" r="r" b="b"/>
            <a:pathLst>
              <a:path w="5116195" h="592455">
                <a:moveTo>
                  <a:pt x="5115915" y="0"/>
                </a:moveTo>
                <a:lnTo>
                  <a:pt x="0" y="0"/>
                </a:lnTo>
                <a:lnTo>
                  <a:pt x="0" y="592188"/>
                </a:lnTo>
                <a:lnTo>
                  <a:pt x="5115915" y="592188"/>
                </a:lnTo>
                <a:lnTo>
                  <a:pt x="5115915" y="0"/>
                </a:lnTo>
                <a:close/>
              </a:path>
            </a:pathLst>
          </a:custGeom>
          <a:solidFill>
            <a:srgbClr val="E3C342"/>
          </a:solidFill>
        </p:spPr>
        <p:txBody>
          <a:bodyPr wrap="square" lIns="0" tIns="0" rIns="0" bIns="0" rtlCol="0"/>
          <a:lstStyle/>
          <a:p>
            <a:endParaRPr/>
          </a:p>
        </p:txBody>
      </p:sp>
      <p:sp>
        <p:nvSpPr>
          <p:cNvPr id="3" name="object 3"/>
          <p:cNvSpPr txBox="1"/>
          <p:nvPr/>
        </p:nvSpPr>
        <p:spPr>
          <a:xfrm>
            <a:off x="983310" y="1064817"/>
            <a:ext cx="417195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LM Sans 10"/>
                <a:cs typeface="LM Sans 10"/>
              </a:rPr>
              <a:t>There</a:t>
            </a:r>
            <a:r>
              <a:rPr sz="1100" i="1" spc="-65" dirty="0">
                <a:latin typeface="LM Sans 10"/>
                <a:cs typeface="LM Sans 10"/>
              </a:rPr>
              <a:t> </a:t>
            </a:r>
            <a:r>
              <a:rPr sz="1100" i="1" spc="-20" dirty="0">
                <a:latin typeface="LM Sans 10"/>
                <a:cs typeface="LM Sans 10"/>
              </a:rPr>
              <a:t>are</a:t>
            </a:r>
            <a:r>
              <a:rPr sz="1100" i="1" spc="-60" dirty="0">
                <a:latin typeface="LM Sans 10"/>
                <a:cs typeface="LM Sans 10"/>
              </a:rPr>
              <a:t> </a:t>
            </a:r>
            <a:r>
              <a:rPr sz="1100" i="1" dirty="0">
                <a:latin typeface="LM Sans 10"/>
                <a:cs typeface="LM Sans 10"/>
              </a:rPr>
              <a:t>no</a:t>
            </a:r>
            <a:r>
              <a:rPr sz="1100" i="1" spc="-60" dirty="0">
                <a:latin typeface="LM Sans 10"/>
                <a:cs typeface="LM Sans 10"/>
              </a:rPr>
              <a:t> </a:t>
            </a:r>
            <a:r>
              <a:rPr sz="1100" i="1" spc="-20" dirty="0">
                <a:latin typeface="LM Sans 10"/>
                <a:cs typeface="LM Sans 10"/>
              </a:rPr>
              <a:t>secrets</a:t>
            </a:r>
            <a:r>
              <a:rPr sz="1100" i="1" spc="-60" dirty="0">
                <a:latin typeface="LM Sans 10"/>
                <a:cs typeface="LM Sans 10"/>
              </a:rPr>
              <a:t> </a:t>
            </a:r>
            <a:r>
              <a:rPr sz="1100" i="1" dirty="0">
                <a:latin typeface="LM Sans 10"/>
                <a:cs typeface="LM Sans 10"/>
              </a:rPr>
              <a:t>to</a:t>
            </a:r>
            <a:r>
              <a:rPr sz="1100" i="1" spc="-65" dirty="0">
                <a:latin typeface="LM Sans 10"/>
                <a:cs typeface="LM Sans 10"/>
              </a:rPr>
              <a:t> </a:t>
            </a:r>
            <a:r>
              <a:rPr sz="1100" i="1" dirty="0">
                <a:latin typeface="LM Sans 10"/>
                <a:cs typeface="LM Sans 10"/>
              </a:rPr>
              <a:t>success.</a:t>
            </a:r>
            <a:r>
              <a:rPr sz="1100" i="1" spc="75" dirty="0">
                <a:latin typeface="LM Sans 10"/>
                <a:cs typeface="LM Sans 10"/>
              </a:rPr>
              <a:t> </a:t>
            </a:r>
            <a:r>
              <a:rPr sz="1100" i="1" dirty="0">
                <a:latin typeface="LM Sans 10"/>
                <a:cs typeface="LM Sans 10"/>
              </a:rPr>
              <a:t>It</a:t>
            </a:r>
            <a:r>
              <a:rPr sz="1100" i="1" spc="-60" dirty="0">
                <a:latin typeface="LM Sans 10"/>
                <a:cs typeface="LM Sans 10"/>
              </a:rPr>
              <a:t> </a:t>
            </a:r>
            <a:r>
              <a:rPr sz="1100" i="1" dirty="0">
                <a:latin typeface="LM Sans 10"/>
                <a:cs typeface="LM Sans 10"/>
              </a:rPr>
              <a:t>is</a:t>
            </a:r>
            <a:r>
              <a:rPr sz="1100" i="1" spc="-65" dirty="0">
                <a:latin typeface="LM Sans 10"/>
                <a:cs typeface="LM Sans 10"/>
              </a:rPr>
              <a:t> </a:t>
            </a:r>
            <a:r>
              <a:rPr sz="1100" i="1" dirty="0">
                <a:latin typeface="LM Sans 10"/>
                <a:cs typeface="LM Sans 10"/>
              </a:rPr>
              <a:t>the</a:t>
            </a:r>
            <a:r>
              <a:rPr sz="1100" i="1" spc="-60" dirty="0">
                <a:latin typeface="LM Sans 10"/>
                <a:cs typeface="LM Sans 10"/>
              </a:rPr>
              <a:t> </a:t>
            </a:r>
            <a:r>
              <a:rPr sz="1100" i="1" spc="-10" dirty="0">
                <a:latin typeface="LM Sans 10"/>
                <a:cs typeface="LM Sans 10"/>
              </a:rPr>
              <a:t>result</a:t>
            </a:r>
            <a:r>
              <a:rPr sz="1100" i="1" spc="-60" dirty="0">
                <a:latin typeface="LM Sans 10"/>
                <a:cs typeface="LM Sans 10"/>
              </a:rPr>
              <a:t> </a:t>
            </a:r>
            <a:r>
              <a:rPr sz="1100" i="1" dirty="0">
                <a:latin typeface="LM Sans 10"/>
                <a:cs typeface="LM Sans 10"/>
              </a:rPr>
              <a:t>of</a:t>
            </a:r>
            <a:r>
              <a:rPr sz="1100" i="1" spc="-55" dirty="0">
                <a:latin typeface="LM Sans 10"/>
                <a:cs typeface="LM Sans 10"/>
              </a:rPr>
              <a:t> </a:t>
            </a:r>
            <a:r>
              <a:rPr sz="1100" i="1" spc="-20" dirty="0">
                <a:latin typeface="LM Sans 10"/>
                <a:cs typeface="LM Sans 10"/>
              </a:rPr>
              <a:t>preparation,</a:t>
            </a:r>
            <a:r>
              <a:rPr sz="1100" i="1" spc="-55" dirty="0">
                <a:latin typeface="LM Sans 10"/>
                <a:cs typeface="LM Sans 10"/>
              </a:rPr>
              <a:t> </a:t>
            </a:r>
            <a:r>
              <a:rPr sz="1100" i="1" spc="-20" dirty="0">
                <a:latin typeface="LM Sans 10"/>
                <a:cs typeface="LM Sans 10"/>
              </a:rPr>
              <a:t>hard</a:t>
            </a:r>
            <a:r>
              <a:rPr sz="1100" i="1" spc="-55" dirty="0">
                <a:latin typeface="LM Sans 10"/>
                <a:cs typeface="LM Sans 10"/>
              </a:rPr>
              <a:t> </a:t>
            </a:r>
            <a:r>
              <a:rPr sz="1100" i="1" spc="-10" dirty="0">
                <a:latin typeface="LM Sans 10"/>
                <a:cs typeface="LM Sans 10"/>
              </a:rPr>
              <a:t>work,</a:t>
            </a:r>
            <a:endParaRPr sz="1100">
              <a:latin typeface="LM Sans 10"/>
              <a:cs typeface="LM Sans 10"/>
            </a:endParaRPr>
          </a:p>
        </p:txBody>
      </p:sp>
      <p:sp>
        <p:nvSpPr>
          <p:cNvPr id="4" name="object 4"/>
          <p:cNvSpPr txBox="1"/>
          <p:nvPr/>
        </p:nvSpPr>
        <p:spPr>
          <a:xfrm>
            <a:off x="624395" y="1236889"/>
            <a:ext cx="1487170"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LM Sans 10"/>
                <a:cs typeface="LM Sans 10"/>
              </a:rPr>
              <a:t>and</a:t>
            </a:r>
            <a:r>
              <a:rPr sz="1100" i="1" spc="-40" dirty="0">
                <a:latin typeface="LM Sans 10"/>
                <a:cs typeface="LM Sans 10"/>
              </a:rPr>
              <a:t> </a:t>
            </a:r>
            <a:r>
              <a:rPr sz="1100" i="1" dirty="0">
                <a:latin typeface="LM Sans 10"/>
                <a:cs typeface="LM Sans 10"/>
              </a:rPr>
              <a:t>learning</a:t>
            </a:r>
            <a:r>
              <a:rPr sz="1100" i="1" spc="-40" dirty="0">
                <a:latin typeface="LM Sans 10"/>
                <a:cs typeface="LM Sans 10"/>
              </a:rPr>
              <a:t> </a:t>
            </a:r>
            <a:r>
              <a:rPr sz="1100" i="1" dirty="0">
                <a:latin typeface="LM Sans 10"/>
                <a:cs typeface="LM Sans 10"/>
              </a:rPr>
              <a:t>from</a:t>
            </a:r>
            <a:r>
              <a:rPr sz="1100" i="1" spc="-40" dirty="0">
                <a:latin typeface="LM Sans 10"/>
                <a:cs typeface="LM Sans 10"/>
              </a:rPr>
              <a:t> </a:t>
            </a:r>
            <a:r>
              <a:rPr sz="1100" i="1" spc="-10" dirty="0">
                <a:latin typeface="LM Sans 10"/>
                <a:cs typeface="LM Sans 10"/>
              </a:rPr>
              <a:t>failure.</a:t>
            </a:r>
            <a:endParaRPr sz="1100">
              <a:latin typeface="LM Sans 10"/>
              <a:cs typeface="LM Sans 10"/>
            </a:endParaRPr>
          </a:p>
        </p:txBody>
      </p:sp>
      <p:sp>
        <p:nvSpPr>
          <p:cNvPr id="5" name="object 5"/>
          <p:cNvSpPr txBox="1">
            <a:spLocks noGrp="1"/>
          </p:cNvSpPr>
          <p:nvPr>
            <p:ph type="title"/>
          </p:nvPr>
        </p:nvSpPr>
        <p:spPr>
          <a:xfrm>
            <a:off x="493915" y="892740"/>
            <a:ext cx="968375" cy="857250"/>
          </a:xfrm>
          <a:prstGeom prst="rect">
            <a:avLst/>
          </a:prstGeom>
        </p:spPr>
        <p:txBody>
          <a:bodyPr vert="horz" wrap="square" lIns="0" tIns="13335" rIns="0" bIns="0" rtlCol="0">
            <a:spAutoFit/>
          </a:bodyPr>
          <a:lstStyle/>
          <a:p>
            <a:pPr marL="12700">
              <a:lnSpc>
                <a:spcPct val="100000"/>
              </a:lnSpc>
              <a:spcBef>
                <a:spcPts val="105"/>
              </a:spcBef>
              <a:tabLst>
                <a:tab pos="586105" algn="l"/>
              </a:tabLst>
            </a:pPr>
            <a:r>
              <a:rPr sz="5450" i="1" spc="-800" dirty="0">
                <a:solidFill>
                  <a:srgbClr val="000000"/>
                </a:solidFill>
                <a:latin typeface="LM Sans 10"/>
                <a:cs typeface="LM Sans 10"/>
              </a:rPr>
              <a:t>“</a:t>
            </a:r>
            <a:r>
              <a:rPr sz="1100" i="1" spc="65" dirty="0">
                <a:solidFill>
                  <a:srgbClr val="000000"/>
                </a:solidFill>
                <a:latin typeface="LM Sans 10"/>
                <a:cs typeface="LM Sans 10"/>
              </a:rPr>
              <a:t>Coli</a:t>
            </a:r>
            <a:r>
              <a:rPr sz="1100" i="1" spc="-3210" dirty="0">
                <a:solidFill>
                  <a:srgbClr val="000000"/>
                </a:solidFill>
                <a:latin typeface="LM Sans 10"/>
                <a:cs typeface="LM Sans 10"/>
              </a:rPr>
              <a:t>n</a:t>
            </a:r>
            <a:r>
              <a:rPr sz="1100" i="1" spc="65" dirty="0">
                <a:solidFill>
                  <a:srgbClr val="000000"/>
                </a:solidFill>
                <a:latin typeface="LM Sans 10"/>
                <a:cs typeface="LM Sans 10"/>
              </a:rPr>
              <a:t>–</a:t>
            </a:r>
            <a:r>
              <a:rPr sz="1100" i="1" dirty="0">
                <a:solidFill>
                  <a:srgbClr val="000000"/>
                </a:solidFill>
                <a:latin typeface="LM Sans 10"/>
                <a:cs typeface="LM Sans 10"/>
              </a:rPr>
              <a:t>	</a:t>
            </a:r>
            <a:r>
              <a:rPr sz="1100" i="1" spc="-10" dirty="0">
                <a:solidFill>
                  <a:srgbClr val="000000"/>
                </a:solidFill>
                <a:latin typeface="LM Sans 10"/>
                <a:cs typeface="LM Sans 10"/>
              </a:rPr>
              <a:t>Powell</a:t>
            </a:r>
            <a:endParaRPr sz="1100">
              <a:latin typeface="LM Sans 10"/>
              <a:cs typeface="LM Sans 10"/>
            </a:endParaRPr>
          </a:p>
        </p:txBody>
      </p:sp>
      <p:sp>
        <p:nvSpPr>
          <p:cNvPr id="6" name="object 6"/>
          <p:cNvSpPr txBox="1"/>
          <p:nvPr/>
        </p:nvSpPr>
        <p:spPr>
          <a:xfrm>
            <a:off x="4778870" y="1272457"/>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latin typeface="LM Sans 10"/>
                <a:cs typeface="LM Sans 10"/>
              </a:rPr>
              <a:t>”</a:t>
            </a:r>
            <a:endParaRPr sz="5450">
              <a:latin typeface="LM Sans 10"/>
              <a:cs typeface="LM Sans 1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577"/>
            <a:ext cx="2818263" cy="2290531"/>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96"/>
            <a:ext cx="2835643" cy="2290413"/>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461105" y="502533"/>
            <a:ext cx="2321433" cy="2210004"/>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530769" y="1482261"/>
            <a:ext cx="269938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Regression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69900" y="280299"/>
            <a:ext cx="2026920" cy="1351915"/>
          </a:xfrm>
          <a:prstGeom prst="rect">
            <a:avLst/>
          </a:prstGeom>
        </p:spPr>
        <p:txBody>
          <a:bodyPr vert="horz" wrap="square" lIns="0" tIns="12065" rIns="0" bIns="0" rtlCol="0">
            <a:spAutoFit/>
          </a:bodyPr>
          <a:lstStyle/>
          <a:p>
            <a:pPr marL="38100">
              <a:lnSpc>
                <a:spcPct val="100000"/>
              </a:lnSpc>
              <a:spcBef>
                <a:spcPts val="95"/>
              </a:spcBef>
            </a:pPr>
            <a:r>
              <a:rPr sz="1200" b="1" spc="-10" dirty="0">
                <a:solidFill>
                  <a:srgbClr val="0168B4"/>
                </a:solidFill>
                <a:latin typeface="LM Sans 10"/>
                <a:cs typeface="LM Sans 10"/>
              </a:rPr>
              <a:t>Regression</a:t>
            </a:r>
            <a:endParaRPr sz="1200">
              <a:latin typeface="LM Sans 10"/>
              <a:cs typeface="LM Sans 10"/>
            </a:endParaRPr>
          </a:p>
          <a:p>
            <a:pPr>
              <a:lnSpc>
                <a:spcPct val="100000"/>
              </a:lnSpc>
              <a:spcBef>
                <a:spcPts val="1005"/>
              </a:spcBef>
            </a:pPr>
            <a:endParaRPr sz="1200">
              <a:latin typeface="LM Sans 10"/>
              <a:cs typeface="LM Sans 10"/>
            </a:endParaRPr>
          </a:p>
          <a:p>
            <a:pPr marL="565150" indent="-175260">
              <a:lnSpc>
                <a:spcPct val="100000"/>
              </a:lnSpc>
              <a:buClr>
                <a:srgbClr val="DCB413"/>
              </a:buClr>
              <a:buFont typeface="Arial"/>
              <a:buChar char="■"/>
              <a:tabLst>
                <a:tab pos="565150" algn="l"/>
              </a:tabLst>
            </a:pPr>
            <a:r>
              <a:rPr sz="1100" i="1" spc="60" dirty="0">
                <a:solidFill>
                  <a:srgbClr val="0168B4"/>
                </a:solidFill>
                <a:latin typeface="Liberation Serif"/>
                <a:cs typeface="Liberation Serif"/>
              </a:rPr>
              <a:t>r</a:t>
            </a:r>
            <a:r>
              <a:rPr sz="1100" i="1" spc="4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229" dirty="0">
                <a:solidFill>
                  <a:srgbClr val="0168B4"/>
                </a:solidFill>
                <a:latin typeface="Liberation Serif"/>
                <a:cs typeface="Liberation Serif"/>
              </a:rPr>
              <a:t>f</a:t>
            </a:r>
            <a:r>
              <a:rPr sz="1100" i="1" spc="-16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ϵ</a:t>
            </a:r>
            <a:endParaRPr sz="1100">
              <a:latin typeface="Liberation Serif"/>
              <a:cs typeface="Liberation Serif"/>
            </a:endParaRPr>
          </a:p>
          <a:p>
            <a:pPr marL="565150" indent="-175260">
              <a:lnSpc>
                <a:spcPct val="100000"/>
              </a:lnSpc>
              <a:spcBef>
                <a:spcPts val="335"/>
              </a:spcBef>
              <a:buClr>
                <a:srgbClr val="DCB413"/>
              </a:buClr>
              <a:buFont typeface="Arial"/>
              <a:buChar char="■"/>
              <a:tabLst>
                <a:tab pos="565150" algn="l"/>
              </a:tabLst>
            </a:pPr>
            <a:r>
              <a:rPr sz="1100" spc="-10" dirty="0">
                <a:latin typeface="LM Sans 10"/>
                <a:cs typeface="LM Sans 10"/>
              </a:rPr>
              <a:t>estimator</a:t>
            </a:r>
            <a:r>
              <a:rPr sz="1100" spc="-30" dirty="0">
                <a:latin typeface="LM Sans 10"/>
                <a:cs typeface="LM Sans 10"/>
              </a:rPr>
              <a:t> </a:t>
            </a:r>
            <a:r>
              <a:rPr sz="1100" i="1" spc="60" dirty="0">
                <a:solidFill>
                  <a:srgbClr val="0168B4"/>
                </a:solidFill>
                <a:latin typeface="Liberation Serif"/>
                <a:cs typeface="Liberation Serif"/>
              </a:rPr>
              <a:t>g</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θ</a:t>
            </a:r>
            <a:r>
              <a:rPr sz="1100" spc="60" dirty="0">
                <a:solidFill>
                  <a:srgbClr val="0168B4"/>
                </a:solidFill>
                <a:latin typeface="Symbola"/>
                <a:cs typeface="Symbola"/>
              </a:rPr>
              <a:t>)</a:t>
            </a:r>
            <a:endParaRPr sz="1100">
              <a:latin typeface="Symbola"/>
              <a:cs typeface="Symbola"/>
            </a:endParaRPr>
          </a:p>
          <a:p>
            <a:pPr marL="565150" indent="-175260">
              <a:lnSpc>
                <a:spcPct val="100000"/>
              </a:lnSpc>
              <a:spcBef>
                <a:spcPts val="335"/>
              </a:spcBef>
              <a:buClr>
                <a:srgbClr val="DCB413"/>
              </a:buClr>
              <a:buFont typeface="Arial"/>
              <a:buChar char="■"/>
              <a:tabLst>
                <a:tab pos="565150" algn="l"/>
              </a:tabLst>
            </a:pPr>
            <a:r>
              <a:rPr sz="1100" i="1" dirty="0">
                <a:solidFill>
                  <a:srgbClr val="0168B4"/>
                </a:solidFill>
                <a:latin typeface="Liberation Serif"/>
                <a:cs typeface="Liberation Serif"/>
              </a:rPr>
              <a:t>ϵ</a:t>
            </a:r>
            <a:r>
              <a:rPr sz="1100" i="1" spc="70" dirty="0">
                <a:solidFill>
                  <a:srgbClr val="0168B4"/>
                </a:solidFill>
                <a:latin typeface="Liberation Serif"/>
                <a:cs typeface="Liberation Serif"/>
              </a:rPr>
              <a:t> </a:t>
            </a:r>
            <a:r>
              <a:rPr sz="1100" dirty="0">
                <a:solidFill>
                  <a:srgbClr val="0168B4"/>
                </a:solidFill>
                <a:latin typeface="Asana Math"/>
                <a:cs typeface="Asana Math"/>
              </a:rPr>
              <a:t>∼</a:t>
            </a:r>
            <a:r>
              <a:rPr sz="1100" spc="75" dirty="0">
                <a:solidFill>
                  <a:srgbClr val="0168B4"/>
                </a:solidFill>
                <a:latin typeface="Asana Math"/>
                <a:cs typeface="Asana Math"/>
              </a:rPr>
              <a:t> </a:t>
            </a:r>
            <a:r>
              <a:rPr sz="1100" i="1" dirty="0">
                <a:solidFill>
                  <a:srgbClr val="0168B4"/>
                </a:solidFill>
                <a:latin typeface="Georgia"/>
                <a:cs typeface="Georgia"/>
              </a:rPr>
              <a:t>N</a:t>
            </a:r>
            <a:r>
              <a:rPr sz="1100" i="1" spc="-80" dirty="0">
                <a:solidFill>
                  <a:srgbClr val="0168B4"/>
                </a:solidFill>
                <a:latin typeface="Georgia"/>
                <a:cs typeface="Georgia"/>
              </a:rPr>
              <a:t> </a:t>
            </a:r>
            <a:r>
              <a:rPr sz="1100" dirty="0">
                <a:solidFill>
                  <a:srgbClr val="0168B4"/>
                </a:solidFill>
                <a:latin typeface="Symbola"/>
                <a:cs typeface="Symbola"/>
              </a:rPr>
              <a:t>(</a:t>
            </a:r>
            <a:r>
              <a:rPr sz="1100" dirty="0">
                <a:solidFill>
                  <a:srgbClr val="0168B4"/>
                </a:solidFill>
                <a:latin typeface="LM Roman 10"/>
                <a:cs typeface="LM Roman 10"/>
              </a:rPr>
              <a:t>0</a:t>
            </a:r>
            <a:r>
              <a:rPr sz="1100" i="1" dirty="0">
                <a:solidFill>
                  <a:srgbClr val="0168B4"/>
                </a:solidFill>
                <a:latin typeface="Liberation Serif"/>
                <a:cs typeface="Liberation Serif"/>
              </a:rPr>
              <a:t>,</a:t>
            </a:r>
            <a:r>
              <a:rPr sz="1100" i="1" spc="-6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a:p>
            <a:pPr marL="565150" indent="-175260">
              <a:lnSpc>
                <a:spcPct val="100000"/>
              </a:lnSpc>
              <a:spcBef>
                <a:spcPts val="334"/>
              </a:spcBef>
              <a:buClr>
                <a:srgbClr val="DCB413"/>
              </a:buClr>
              <a:buFont typeface="Arial"/>
              <a:buChar char="■"/>
              <a:tabLst>
                <a:tab pos="565150" algn="l"/>
              </a:tabLst>
            </a:pPr>
            <a:r>
              <a:rPr sz="1100" i="1" spc="80" dirty="0">
                <a:solidFill>
                  <a:srgbClr val="0168B4"/>
                </a:solidFill>
                <a:latin typeface="Liberation Serif"/>
                <a:cs typeface="Liberation Serif"/>
              </a:rPr>
              <a:t>p</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spc="8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70" dirty="0">
                <a:solidFill>
                  <a:srgbClr val="0168B4"/>
                </a:solidFill>
                <a:latin typeface="Symbola"/>
                <a:cs typeface="Symbola"/>
              </a:rPr>
              <a:t>(</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100" i="1" spc="70" dirty="0">
                <a:solidFill>
                  <a:srgbClr val="0168B4"/>
                </a:solidFill>
                <a:latin typeface="Liberation Serif"/>
                <a:cs typeface="Liberation Serif"/>
              </a:rPr>
              <a:t>θ</a:t>
            </a:r>
            <a:r>
              <a:rPr sz="1100" spc="70" dirty="0">
                <a:solidFill>
                  <a:srgbClr val="0168B4"/>
                </a:solidFill>
                <a:latin typeface="Symbola"/>
                <a:cs typeface="Symbola"/>
              </a:rPr>
              <a:t>)</a:t>
            </a:r>
            <a:r>
              <a:rPr sz="1100" i="1" spc="7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p:txBody>
      </p:sp>
      <p:sp>
        <p:nvSpPr>
          <p:cNvPr id="43" name="object 43"/>
          <p:cNvSpPr txBox="1"/>
          <p:nvPr/>
        </p:nvSpPr>
        <p:spPr>
          <a:xfrm>
            <a:off x="1277289" y="2026258"/>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347294" y="1961221"/>
            <a:ext cx="1252220" cy="191770"/>
          </a:xfrm>
          <a:prstGeom prst="rect">
            <a:avLst/>
          </a:prstGeom>
        </p:spPr>
        <p:txBody>
          <a:bodyPr vert="horz" wrap="square" lIns="0" tIns="11430" rIns="0" bIns="0" rtlCol="0">
            <a:spAutoFit/>
          </a:bodyPr>
          <a:lstStyle/>
          <a:p>
            <a:pPr marL="12700">
              <a:lnSpc>
                <a:spcPct val="100000"/>
              </a:lnSpc>
              <a:spcBef>
                <a:spcPts val="90"/>
              </a:spcBef>
              <a:tabLst>
                <a:tab pos="1108075" algn="l"/>
              </a:tabLst>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277289" y="1922347"/>
            <a:ext cx="612775" cy="147320"/>
          </a:xfrm>
          <a:prstGeom prst="rect">
            <a:avLst/>
          </a:prstGeom>
        </p:spPr>
        <p:txBody>
          <a:bodyPr vert="horz" wrap="square" lIns="0" tIns="12065" rIns="0" bIns="0" rtlCol="0">
            <a:spAutoFit/>
          </a:bodyPr>
          <a:lstStyle/>
          <a:p>
            <a:pPr marL="12700">
              <a:lnSpc>
                <a:spcPct val="100000"/>
              </a:lnSpc>
              <a:spcBef>
                <a:spcPts val="95"/>
              </a:spcBef>
              <a:tabLst>
                <a:tab pos="387985" algn="l"/>
                <a:tab pos="56070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6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6" name="object 46"/>
          <p:cNvSpPr txBox="1"/>
          <p:nvPr/>
        </p:nvSpPr>
        <p:spPr>
          <a:xfrm>
            <a:off x="1573568" y="1961221"/>
            <a:ext cx="38417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9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0"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2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1277289" y="2273857"/>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8" name="object 48"/>
          <p:cNvSpPr txBox="1"/>
          <p:nvPr/>
        </p:nvSpPr>
        <p:spPr>
          <a:xfrm>
            <a:off x="841413" y="2208820"/>
            <a:ext cx="757555" cy="191770"/>
          </a:xfrm>
          <a:prstGeom prst="rect">
            <a:avLst/>
          </a:prstGeom>
        </p:spPr>
        <p:txBody>
          <a:bodyPr vert="horz" wrap="square" lIns="0" tIns="11430" rIns="0" bIns="0" rtlCol="0">
            <a:spAutoFit/>
          </a:bodyPr>
          <a:lstStyle/>
          <a:p>
            <a:pPr marL="12700">
              <a:lnSpc>
                <a:spcPct val="100000"/>
              </a:lnSpc>
              <a:spcBef>
                <a:spcPts val="90"/>
              </a:spcBef>
              <a:tabLst>
                <a:tab pos="614045" algn="l"/>
              </a:tabLst>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log</a:t>
            </a:r>
            <a:r>
              <a:rPr sz="1100" spc="-17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1277289" y="2169946"/>
            <a:ext cx="601980" cy="147320"/>
          </a:xfrm>
          <a:prstGeom prst="rect">
            <a:avLst/>
          </a:prstGeom>
        </p:spPr>
        <p:txBody>
          <a:bodyPr vert="horz" wrap="square" lIns="0" tIns="12065" rIns="0" bIns="0" rtlCol="0">
            <a:spAutoFit/>
          </a:bodyPr>
          <a:lstStyle/>
          <a:p>
            <a:pPr marL="12700">
              <a:lnSpc>
                <a:spcPct val="100000"/>
              </a:lnSpc>
              <a:spcBef>
                <a:spcPts val="95"/>
              </a:spcBef>
              <a:tabLst>
                <a:tab pos="374650" algn="l"/>
                <a:tab pos="549910"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50" name="object 50"/>
          <p:cNvSpPr txBox="1"/>
          <p:nvPr/>
        </p:nvSpPr>
        <p:spPr>
          <a:xfrm>
            <a:off x="2387968" y="2169946"/>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51" name="object 51"/>
          <p:cNvSpPr txBox="1"/>
          <p:nvPr/>
        </p:nvSpPr>
        <p:spPr>
          <a:xfrm>
            <a:off x="2387968" y="2273857"/>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52" name="object 52"/>
          <p:cNvSpPr txBox="1"/>
          <p:nvPr/>
        </p:nvSpPr>
        <p:spPr>
          <a:xfrm>
            <a:off x="1573568" y="2208820"/>
            <a:ext cx="1136650" cy="191770"/>
          </a:xfrm>
          <a:prstGeom prst="rect">
            <a:avLst/>
          </a:prstGeom>
        </p:spPr>
        <p:txBody>
          <a:bodyPr vert="horz" wrap="square" lIns="0" tIns="11430" rIns="0" bIns="0" rtlCol="0">
            <a:spAutoFit/>
          </a:bodyPr>
          <a:lstStyle/>
          <a:p>
            <a:pPr marL="12700">
              <a:lnSpc>
                <a:spcPct val="100000"/>
              </a:lnSpc>
              <a:spcBef>
                <a:spcPts val="90"/>
              </a:spcBef>
              <a:tabLst>
                <a:tab pos="992505" algn="l"/>
              </a:tabLst>
            </a:pPr>
            <a:r>
              <a:rPr sz="1100" i="1" spc="60" dirty="0">
                <a:solidFill>
                  <a:srgbClr val="0168B4"/>
                </a:solidFill>
                <a:latin typeface="Liberation Serif"/>
                <a:cs typeface="Liberation Serif"/>
              </a:rPr>
              <a:t>r</a:t>
            </a:r>
            <a:r>
              <a:rPr sz="1100" i="1" spc="114" dirty="0">
                <a:solidFill>
                  <a:srgbClr val="0168B4"/>
                </a:solidFill>
                <a:latin typeface="Liberation Serif"/>
                <a:cs typeface="Liberation Serif"/>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114"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763418" y="216994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4" name="object 54"/>
          <p:cNvSpPr txBox="1"/>
          <p:nvPr/>
        </p:nvSpPr>
        <p:spPr>
          <a:xfrm>
            <a:off x="2684233" y="2208820"/>
            <a:ext cx="21082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55" dirty="0">
                <a:solidFill>
                  <a:srgbClr val="0168B4"/>
                </a:solidFill>
                <a:latin typeface="Symbola"/>
                <a:cs typeface="Symbola"/>
              </a:rPr>
              <a:t>)</a:t>
            </a:r>
            <a:endParaRPr sz="1100">
              <a:latin typeface="Symbola"/>
              <a:cs typeface="Symbola"/>
            </a:endParaRPr>
          </a:p>
        </p:txBody>
      </p:sp>
      <p:pic>
        <p:nvPicPr>
          <p:cNvPr id="55" name="object 55"/>
          <p:cNvPicPr/>
          <p:nvPr/>
        </p:nvPicPr>
        <p:blipFill>
          <a:blip r:embed="rId8" cstate="print"/>
          <a:stretch>
            <a:fillRect/>
          </a:stretch>
        </p:blipFill>
        <p:spPr>
          <a:xfrm>
            <a:off x="2980817" y="904165"/>
            <a:ext cx="2583568" cy="1717990"/>
          </a:xfrm>
          <a:prstGeom prst="rect">
            <a:avLst/>
          </a:prstGeom>
        </p:spPr>
      </p:pic>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2250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90" dirty="0">
                <a:solidFill>
                  <a:srgbClr val="0168B4"/>
                </a:solidFill>
                <a:latin typeface="LM Sans 10"/>
                <a:cs typeface="LM Sans 10"/>
              </a:rPr>
              <a:t> </a:t>
            </a:r>
            <a:r>
              <a:rPr sz="1200" b="1" dirty="0">
                <a:solidFill>
                  <a:srgbClr val="0168B4"/>
                </a:solidFill>
                <a:latin typeface="LM Sans 10"/>
                <a:cs typeface="LM Sans 10"/>
              </a:rPr>
              <a:t>From</a:t>
            </a:r>
            <a:r>
              <a:rPr sz="1200" b="1" spc="-35" dirty="0">
                <a:solidFill>
                  <a:srgbClr val="0168B4"/>
                </a:solidFill>
                <a:latin typeface="LM Sans 10"/>
                <a:cs typeface="LM Sans 10"/>
              </a:rPr>
              <a:t> </a:t>
            </a:r>
            <a:r>
              <a:rPr sz="1200" spc="-20" dirty="0">
                <a:solidFill>
                  <a:srgbClr val="0168B4"/>
                </a:solidFill>
                <a:latin typeface="Times New Roman"/>
                <a:cs typeface="Times New Roman"/>
              </a:rPr>
              <a:t>log</a:t>
            </a:r>
            <a:r>
              <a:rPr sz="1200" spc="-70" dirty="0">
                <a:solidFill>
                  <a:srgbClr val="0168B4"/>
                </a:solidFill>
                <a:latin typeface="Times New Roman"/>
                <a:cs typeface="Times New Roman"/>
              </a:rPr>
              <a:t> </a:t>
            </a:r>
            <a:r>
              <a:rPr sz="1200" i="1" spc="90" dirty="0">
                <a:solidFill>
                  <a:srgbClr val="0168B4"/>
                </a:solidFill>
                <a:latin typeface="Georgia"/>
                <a:cs typeface="Georgia"/>
              </a:rPr>
              <a:t>L</a:t>
            </a:r>
            <a:r>
              <a:rPr sz="1200" i="1" spc="120" dirty="0">
                <a:solidFill>
                  <a:srgbClr val="0168B4"/>
                </a:solidFill>
                <a:latin typeface="Georgia"/>
                <a:cs typeface="Georgia"/>
              </a:rPr>
              <a:t> </a:t>
            </a:r>
            <a:r>
              <a:rPr sz="1200" b="1" dirty="0">
                <a:solidFill>
                  <a:srgbClr val="0168B4"/>
                </a:solidFill>
                <a:latin typeface="LM Sans 10"/>
                <a:cs typeface="LM Sans 10"/>
              </a:rPr>
              <a:t>to</a:t>
            </a:r>
            <a:r>
              <a:rPr sz="1200" b="1" spc="-30" dirty="0">
                <a:solidFill>
                  <a:srgbClr val="0168B4"/>
                </a:solidFill>
                <a:latin typeface="LM Sans 10"/>
                <a:cs typeface="LM Sans 10"/>
              </a:rPr>
              <a:t> </a:t>
            </a:r>
            <a:r>
              <a:rPr sz="1200" b="1" spc="-10" dirty="0">
                <a:solidFill>
                  <a:srgbClr val="0168B4"/>
                </a:solidFill>
                <a:latin typeface="LM Sans 10"/>
                <a:cs typeface="LM Sans 10"/>
              </a:rPr>
              <a:t>Error</a:t>
            </a:r>
            <a:endParaRPr sz="1200">
              <a:latin typeface="LM Sans 10"/>
              <a:cs typeface="LM Sans 10"/>
            </a:endParaRPr>
          </a:p>
        </p:txBody>
      </p:sp>
      <p:sp>
        <p:nvSpPr>
          <p:cNvPr id="43" name="object 43"/>
          <p:cNvSpPr txBox="1"/>
          <p:nvPr/>
        </p:nvSpPr>
        <p:spPr>
          <a:xfrm>
            <a:off x="1400886" y="1340686"/>
            <a:ext cx="95567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endParaRPr sz="1100">
              <a:latin typeface="LM Roman 10"/>
              <a:cs typeface="LM Roman 10"/>
            </a:endParaRPr>
          </a:p>
        </p:txBody>
      </p:sp>
      <p:sp>
        <p:nvSpPr>
          <p:cNvPr id="44" name="object 44"/>
          <p:cNvSpPr txBox="1"/>
          <p:nvPr/>
        </p:nvSpPr>
        <p:spPr>
          <a:xfrm>
            <a:off x="2330881" y="1301812"/>
            <a:ext cx="185420" cy="250825"/>
          </a:xfrm>
          <a:prstGeom prst="rect">
            <a:avLst/>
          </a:prstGeom>
        </p:spPr>
        <p:txBody>
          <a:bodyPr vert="horz" wrap="square" lIns="0" tIns="12065" rIns="0" bIns="0" rtlCol="0">
            <a:spAutoFit/>
          </a:bodyPr>
          <a:lstStyle/>
          <a:p>
            <a:pPr marL="12700">
              <a:lnSpc>
                <a:spcPts val="890"/>
              </a:lnSpc>
              <a:spcBef>
                <a:spcPts val="95"/>
              </a:spcBef>
            </a:pPr>
            <a:r>
              <a:rPr sz="800" i="1" spc="5" dirty="0">
                <a:solidFill>
                  <a:srgbClr val="0168B4"/>
                </a:solidFill>
                <a:latin typeface="Georgia"/>
                <a:cs typeface="Georgia"/>
              </a:rPr>
              <a:t>N</a:t>
            </a:r>
            <a:endParaRPr sz="800">
              <a:latin typeface="Georgia"/>
              <a:cs typeface="Georgia"/>
            </a:endParaRPr>
          </a:p>
          <a:p>
            <a:pPr marL="12700">
              <a:lnSpc>
                <a:spcPts val="890"/>
              </a:lnSpc>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5" name="object 45"/>
          <p:cNvSpPr txBox="1"/>
          <p:nvPr/>
        </p:nvSpPr>
        <p:spPr>
          <a:xfrm>
            <a:off x="2511818" y="1244954"/>
            <a:ext cx="360045" cy="191770"/>
          </a:xfrm>
          <a:prstGeom prst="rect">
            <a:avLst/>
          </a:prstGeom>
        </p:spPr>
        <p:txBody>
          <a:bodyPr vert="horz" wrap="square" lIns="0" tIns="11430" rIns="0" bIns="0" rtlCol="0">
            <a:spAutoFit/>
          </a:bodyPr>
          <a:lstStyle/>
          <a:p>
            <a:pPr marL="12700">
              <a:lnSpc>
                <a:spcPct val="100000"/>
              </a:lnSpc>
              <a:spcBef>
                <a:spcPts val="90"/>
              </a:spcBef>
              <a:tabLst>
                <a:tab pos="346710" algn="l"/>
              </a:tabLst>
            </a:pPr>
            <a:r>
              <a:rPr sz="1100" u="sng" spc="24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46" name="object 46"/>
          <p:cNvSpPr/>
          <p:nvPr/>
        </p:nvSpPr>
        <p:spPr>
          <a:xfrm>
            <a:off x="2621495" y="1492630"/>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47" name="object 47"/>
          <p:cNvSpPr txBox="1"/>
          <p:nvPr/>
        </p:nvSpPr>
        <p:spPr>
          <a:xfrm>
            <a:off x="2608795" y="1457958"/>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48" name="object 48"/>
          <p:cNvSpPr txBox="1"/>
          <p:nvPr/>
        </p:nvSpPr>
        <p:spPr>
          <a:xfrm>
            <a:off x="2511818" y="1345258"/>
            <a:ext cx="838835" cy="191770"/>
          </a:xfrm>
          <a:prstGeom prst="rect">
            <a:avLst/>
          </a:prstGeom>
        </p:spPr>
        <p:txBody>
          <a:bodyPr vert="horz" wrap="square" lIns="0" tIns="11430" rIns="0" bIns="0" rtlCol="0">
            <a:spAutoFit/>
          </a:bodyPr>
          <a:lstStyle/>
          <a:p>
            <a:pPr marL="12700">
              <a:lnSpc>
                <a:spcPct val="100000"/>
              </a:lnSpc>
              <a:spcBef>
                <a:spcPts val="90"/>
              </a:spcBef>
              <a:tabLst>
                <a:tab pos="384810" algn="l"/>
              </a:tabLst>
            </a:pPr>
            <a:r>
              <a:rPr sz="1100" spc="-50" dirty="0">
                <a:solidFill>
                  <a:srgbClr val="0168B4"/>
                </a:solidFill>
                <a:latin typeface="Symbola"/>
                <a:cs typeface="Symbola"/>
              </a:rPr>
              <a:t>√</a:t>
            </a:r>
            <a:r>
              <a:rPr sz="1100" dirty="0">
                <a:solidFill>
                  <a:srgbClr val="0168B4"/>
                </a:solidFill>
                <a:latin typeface="Symbola"/>
                <a:cs typeface="Symbola"/>
              </a:rPr>
              <a:t>	</a:t>
            </a:r>
            <a:r>
              <a:rPr sz="1650" spc="-15" baseline="2525" dirty="0">
                <a:solidFill>
                  <a:srgbClr val="0168B4"/>
                </a:solidFill>
                <a:latin typeface="LM Roman 10"/>
                <a:cs typeface="LM Roman 10"/>
              </a:rPr>
              <a:t>exp</a:t>
            </a:r>
            <a:r>
              <a:rPr sz="1650" spc="-270" baseline="2525" dirty="0">
                <a:solidFill>
                  <a:srgbClr val="0168B4"/>
                </a:solidFill>
                <a:latin typeface="LM Roman 10"/>
                <a:cs typeface="LM Roman 10"/>
              </a:rPr>
              <a:t> </a:t>
            </a:r>
            <a:r>
              <a:rPr sz="1650" spc="337" baseline="2525" dirty="0">
                <a:solidFill>
                  <a:srgbClr val="0168B4"/>
                </a:solidFill>
                <a:latin typeface="Symbola"/>
                <a:cs typeface="Symbola"/>
              </a:rPr>
              <a:t>[</a:t>
            </a:r>
            <a:r>
              <a:rPr sz="1650" spc="-37" baseline="2525" dirty="0">
                <a:solidFill>
                  <a:srgbClr val="0168B4"/>
                </a:solidFill>
                <a:latin typeface="Symbola"/>
                <a:cs typeface="Symbola"/>
              </a:rPr>
              <a:t> </a:t>
            </a:r>
            <a:r>
              <a:rPr sz="1650" baseline="2525" dirty="0">
                <a:solidFill>
                  <a:srgbClr val="0168B4"/>
                </a:solidFill>
                <a:latin typeface="TeX Gyre Adventor"/>
                <a:cs typeface="TeX Gyre Adventor"/>
              </a:rPr>
              <a:t>−</a:t>
            </a:r>
            <a:endParaRPr sz="1650" baseline="2525">
              <a:latin typeface="TeX Gyre Adventor"/>
              <a:cs typeface="TeX Gyre Adventor"/>
            </a:endParaRPr>
          </a:p>
        </p:txBody>
      </p:sp>
      <p:sp>
        <p:nvSpPr>
          <p:cNvPr id="49" name="object 49"/>
          <p:cNvSpPr txBox="1"/>
          <p:nvPr/>
        </p:nvSpPr>
        <p:spPr>
          <a:xfrm>
            <a:off x="3345662" y="1244954"/>
            <a:ext cx="956944" cy="191770"/>
          </a:xfrm>
          <a:prstGeom prst="rect">
            <a:avLst/>
          </a:prstGeom>
        </p:spPr>
        <p:txBody>
          <a:bodyPr vert="horz" wrap="square" lIns="0" tIns="11430" rIns="0" bIns="0" rtlCol="0">
            <a:spAutoFit/>
          </a:bodyPr>
          <a:lstStyle/>
          <a:p>
            <a:pPr marL="38100">
              <a:lnSpc>
                <a:spcPct val="100000"/>
              </a:lnSpc>
              <a:spcBef>
                <a:spcPts val="90"/>
              </a:spcBef>
            </a:pPr>
            <a:r>
              <a:rPr sz="1100" spc="70" dirty="0">
                <a:solidFill>
                  <a:srgbClr val="0168B4"/>
                </a:solidFill>
                <a:latin typeface="Symbola"/>
                <a:cs typeface="Symbola"/>
              </a:rPr>
              <a:t>[</a:t>
            </a:r>
            <a:r>
              <a:rPr sz="1100" i="1" spc="70" dirty="0">
                <a:solidFill>
                  <a:srgbClr val="0168B4"/>
                </a:solidFill>
                <a:latin typeface="Liberation Serif"/>
                <a:cs typeface="Liberation Serif"/>
              </a:rPr>
              <a:t>r</a:t>
            </a:r>
            <a:r>
              <a:rPr sz="1200" i="1" spc="104" baseline="38194" dirty="0">
                <a:solidFill>
                  <a:srgbClr val="0168B4"/>
                </a:solidFill>
                <a:latin typeface="Georgia"/>
                <a:cs typeface="Georgia"/>
              </a:rPr>
              <a:t>t</a:t>
            </a:r>
            <a:r>
              <a:rPr sz="1200" i="1" spc="142" baseline="38194" dirty="0">
                <a:solidFill>
                  <a:srgbClr val="0168B4"/>
                </a:solidFill>
                <a:latin typeface="Georgia"/>
                <a:cs typeface="Georgia"/>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38194"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θ</a:t>
            </a:r>
            <a:r>
              <a:rPr sz="1100" spc="45" dirty="0">
                <a:solidFill>
                  <a:srgbClr val="0168B4"/>
                </a:solidFill>
                <a:latin typeface="Symbola"/>
                <a:cs typeface="Symbola"/>
              </a:rPr>
              <a:t>)]</a:t>
            </a:r>
            <a:r>
              <a:rPr sz="1200" spc="67" baseline="38194" dirty="0">
                <a:solidFill>
                  <a:srgbClr val="0168B4"/>
                </a:solidFill>
                <a:latin typeface="Trebuchet MS"/>
                <a:cs typeface="Trebuchet MS"/>
              </a:rPr>
              <a:t>2</a:t>
            </a:r>
            <a:endParaRPr sz="1200" baseline="38194">
              <a:latin typeface="Trebuchet MS"/>
              <a:cs typeface="Trebuchet MS"/>
            </a:endParaRPr>
          </a:p>
        </p:txBody>
      </p:sp>
      <p:sp>
        <p:nvSpPr>
          <p:cNvPr id="50" name="object 50"/>
          <p:cNvSpPr/>
          <p:nvPr/>
        </p:nvSpPr>
        <p:spPr>
          <a:xfrm>
            <a:off x="3383762" y="1453832"/>
            <a:ext cx="887094" cy="0"/>
          </a:xfrm>
          <a:custGeom>
            <a:avLst/>
            <a:gdLst/>
            <a:ahLst/>
            <a:cxnLst/>
            <a:rect l="l" t="t" r="r" b="b"/>
            <a:pathLst>
              <a:path w="887095">
                <a:moveTo>
                  <a:pt x="0" y="0"/>
                </a:moveTo>
                <a:lnTo>
                  <a:pt x="886790" y="0"/>
                </a:lnTo>
              </a:path>
            </a:pathLst>
          </a:custGeom>
          <a:ln w="7759">
            <a:solidFill>
              <a:srgbClr val="0168B4"/>
            </a:solidFill>
          </a:ln>
        </p:spPr>
        <p:txBody>
          <a:bodyPr wrap="square" lIns="0" tIns="0" rIns="0" bIns="0" rtlCol="0"/>
          <a:lstStyle/>
          <a:p>
            <a:endParaRPr/>
          </a:p>
        </p:txBody>
      </p:sp>
      <p:sp>
        <p:nvSpPr>
          <p:cNvPr id="51" name="object 51"/>
          <p:cNvSpPr txBox="1"/>
          <p:nvPr/>
        </p:nvSpPr>
        <p:spPr>
          <a:xfrm>
            <a:off x="3682301" y="1446236"/>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27777" dirty="0">
                <a:solidFill>
                  <a:srgbClr val="0168B4"/>
                </a:solidFill>
                <a:latin typeface="Trebuchet MS"/>
                <a:cs typeface="Trebuchet MS"/>
              </a:rPr>
              <a:t>2</a:t>
            </a:r>
            <a:endParaRPr sz="1200" baseline="27777">
              <a:latin typeface="Trebuchet MS"/>
              <a:cs typeface="Trebuchet MS"/>
            </a:endParaRPr>
          </a:p>
        </p:txBody>
      </p:sp>
      <p:sp>
        <p:nvSpPr>
          <p:cNvPr id="52" name="object 52"/>
          <p:cNvSpPr txBox="1"/>
          <p:nvPr/>
        </p:nvSpPr>
        <p:spPr>
          <a:xfrm>
            <a:off x="4273041" y="1341347"/>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476245" y="1620709"/>
            <a:ext cx="122555"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endParaRPr sz="1100">
              <a:latin typeface="Symbola"/>
              <a:cs typeface="Symbola"/>
            </a:endParaRPr>
          </a:p>
        </p:txBody>
      </p:sp>
      <p:sp>
        <p:nvSpPr>
          <p:cNvPr id="54" name="object 54"/>
          <p:cNvSpPr/>
          <p:nvPr/>
        </p:nvSpPr>
        <p:spPr>
          <a:xfrm>
            <a:off x="2585923" y="1768081"/>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5" name="object 55"/>
          <p:cNvSpPr txBox="1"/>
          <p:nvPr/>
        </p:nvSpPr>
        <p:spPr>
          <a:xfrm>
            <a:off x="1895005" y="1741905"/>
            <a:ext cx="107188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229" dirty="0">
                <a:solidFill>
                  <a:srgbClr val="0168B4"/>
                </a:solidFill>
                <a:latin typeface="TeX Gyre Adventor"/>
                <a:cs typeface="TeX Gyre Adventor"/>
              </a:rPr>
              <a:t>−</a:t>
            </a:r>
            <a:r>
              <a:rPr sz="1100" i="1" spc="229" dirty="0">
                <a:solidFill>
                  <a:srgbClr val="0168B4"/>
                </a:solidFill>
                <a:latin typeface="Liberation Serif"/>
                <a:cs typeface="Liberation Serif"/>
              </a:rPr>
              <a:t>N</a:t>
            </a:r>
            <a:r>
              <a:rPr sz="1100" i="1" spc="20" dirty="0">
                <a:solidFill>
                  <a:srgbClr val="0168B4"/>
                </a:solidFill>
                <a:latin typeface="Liberation Serif"/>
                <a:cs typeface="Liberation Serif"/>
              </a:rPr>
              <a:t> </a:t>
            </a:r>
            <a:r>
              <a:rPr sz="1100" dirty="0">
                <a:solidFill>
                  <a:srgbClr val="0168B4"/>
                </a:solidFill>
                <a:latin typeface="LM Roman 10"/>
                <a:cs typeface="LM Roman 10"/>
              </a:rPr>
              <a:t>log</a:t>
            </a:r>
            <a:r>
              <a:rPr sz="1100" spc="105" dirty="0">
                <a:solidFill>
                  <a:srgbClr val="0168B4"/>
                </a:solidFill>
                <a:latin typeface="LM Roman 10"/>
                <a:cs typeface="LM Roman 10"/>
              </a:rPr>
              <a:t>  </a:t>
            </a:r>
            <a:r>
              <a:rPr sz="1100" spc="60" dirty="0">
                <a:solidFill>
                  <a:srgbClr val="0168B4"/>
                </a:solidFill>
                <a:latin typeface="LM Roman 10"/>
                <a:cs typeface="LM Roman 10"/>
              </a:rPr>
              <a:t>2</a:t>
            </a:r>
            <a:r>
              <a:rPr sz="1100" i="1" spc="60" dirty="0">
                <a:solidFill>
                  <a:srgbClr val="0168B4"/>
                </a:solidFill>
                <a:latin typeface="Liberation Serif"/>
                <a:cs typeface="Liberation Serif"/>
              </a:rPr>
              <a:t>πσ</a:t>
            </a:r>
            <a:r>
              <a:rPr sz="1100" i="1" dirty="0">
                <a:solidFill>
                  <a:srgbClr val="0168B4"/>
                </a:solidFill>
                <a:latin typeface="Liberation Serif"/>
                <a:cs typeface="Liberation Serif"/>
              </a:rPr>
              <a:t> </a:t>
            </a:r>
            <a:r>
              <a:rPr sz="1100" spc="-325" dirty="0">
                <a:solidFill>
                  <a:srgbClr val="0168B4"/>
                </a:solidFill>
                <a:latin typeface="TeX Gyre Adventor"/>
                <a:cs typeface="TeX Gyre Adventor"/>
              </a:rPr>
              <a:t>−</a:t>
            </a:r>
            <a:endParaRPr sz="1100">
              <a:latin typeface="TeX Gyre Adventor"/>
              <a:cs typeface="TeX Gyre Adventor"/>
            </a:endParaRPr>
          </a:p>
        </p:txBody>
      </p:sp>
      <p:sp>
        <p:nvSpPr>
          <p:cNvPr id="56" name="object 56"/>
          <p:cNvSpPr txBox="1"/>
          <p:nvPr/>
        </p:nvSpPr>
        <p:spPr>
          <a:xfrm>
            <a:off x="3059214" y="1646159"/>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7" name="object 57"/>
          <p:cNvSpPr/>
          <p:nvPr/>
        </p:nvSpPr>
        <p:spPr>
          <a:xfrm>
            <a:off x="2999790" y="1855050"/>
            <a:ext cx="213995" cy="0"/>
          </a:xfrm>
          <a:custGeom>
            <a:avLst/>
            <a:gdLst/>
            <a:ahLst/>
            <a:cxnLst/>
            <a:rect l="l" t="t" r="r" b="b"/>
            <a:pathLst>
              <a:path w="213994">
                <a:moveTo>
                  <a:pt x="0" y="0"/>
                </a:moveTo>
                <a:lnTo>
                  <a:pt x="213512"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961690" y="1847442"/>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27777" dirty="0">
                <a:solidFill>
                  <a:srgbClr val="0168B4"/>
                </a:solidFill>
                <a:latin typeface="Trebuchet MS"/>
                <a:cs typeface="Trebuchet MS"/>
              </a:rPr>
              <a:t>2</a:t>
            </a:r>
            <a:endParaRPr sz="1200" baseline="27777">
              <a:latin typeface="Trebuchet MS"/>
              <a:cs typeface="Trebuchet MS"/>
            </a:endParaRPr>
          </a:p>
        </p:txBody>
      </p:sp>
      <p:sp>
        <p:nvSpPr>
          <p:cNvPr id="59" name="object 59"/>
          <p:cNvSpPr txBox="1"/>
          <p:nvPr/>
        </p:nvSpPr>
        <p:spPr>
          <a:xfrm>
            <a:off x="3347529" y="170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0" name="object 60"/>
          <p:cNvSpPr txBox="1"/>
          <p:nvPr/>
        </p:nvSpPr>
        <p:spPr>
          <a:xfrm>
            <a:off x="3215792" y="1741905"/>
            <a:ext cx="495934"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r>
              <a:rPr sz="1100" i="1" spc="105"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65080" y="170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2" name="object 62"/>
          <p:cNvSpPr txBox="1"/>
          <p:nvPr/>
        </p:nvSpPr>
        <p:spPr>
          <a:xfrm>
            <a:off x="3685895" y="1741905"/>
            <a:ext cx="39560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θ</a:t>
            </a:r>
            <a:r>
              <a:rPr sz="1100" spc="60"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4055783" y="165941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64" name="object 64"/>
          <p:cNvSpPr txBox="1"/>
          <p:nvPr/>
        </p:nvSpPr>
        <p:spPr>
          <a:xfrm>
            <a:off x="1386192" y="2083103"/>
            <a:ext cx="495934" cy="191770"/>
          </a:xfrm>
          <a:prstGeom prst="rect">
            <a:avLst/>
          </a:prstGeom>
        </p:spPr>
        <p:txBody>
          <a:bodyPr vert="horz" wrap="square" lIns="0" tIns="11430" rIns="0" bIns="0" rtlCol="0">
            <a:spAutoFit/>
          </a:bodyPr>
          <a:lstStyle/>
          <a:p>
            <a:pPr marL="12700">
              <a:lnSpc>
                <a:spcPct val="100000"/>
              </a:lnSpc>
              <a:spcBef>
                <a:spcPts val="90"/>
              </a:spcBef>
            </a:pP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9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65" name="object 65"/>
          <p:cNvSpPr txBox="1"/>
          <p:nvPr/>
        </p:nvSpPr>
        <p:spPr>
          <a:xfrm>
            <a:off x="2040115" y="1987358"/>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66" name="object 66"/>
          <p:cNvSpPr txBox="1"/>
          <p:nvPr/>
        </p:nvSpPr>
        <p:spPr>
          <a:xfrm>
            <a:off x="1869605" y="2110802"/>
            <a:ext cx="565785" cy="191770"/>
          </a:xfrm>
          <a:prstGeom prst="rect">
            <a:avLst/>
          </a:prstGeom>
        </p:spPr>
        <p:txBody>
          <a:bodyPr vert="horz" wrap="square" lIns="0" tIns="11430" rIns="0" bIns="0" rtlCol="0">
            <a:spAutoFit/>
          </a:bodyPr>
          <a:lstStyle/>
          <a:p>
            <a:pPr marL="38100">
              <a:lnSpc>
                <a:spcPct val="100000"/>
              </a:lnSpc>
              <a:spcBef>
                <a:spcPts val="90"/>
              </a:spcBef>
            </a:pPr>
            <a:r>
              <a:rPr sz="1650" baseline="10101" dirty="0">
                <a:solidFill>
                  <a:srgbClr val="0168B4"/>
                </a:solidFill>
                <a:latin typeface="Asana Math"/>
                <a:cs typeface="Asana Math"/>
              </a:rPr>
              <a:t>=</a:t>
            </a:r>
            <a:r>
              <a:rPr sz="1650" spc="187" baseline="10101" dirty="0">
                <a:solidFill>
                  <a:srgbClr val="0168B4"/>
                </a:solidFill>
                <a:latin typeface="Asana Math"/>
                <a:cs typeface="Asana Math"/>
              </a:rPr>
              <a:t> </a:t>
            </a:r>
            <a:r>
              <a:rPr sz="1650" spc="-15" baseline="-20202" dirty="0">
                <a:solidFill>
                  <a:srgbClr val="0168B4"/>
                </a:solidFill>
                <a:latin typeface="LM Roman 10"/>
                <a:cs typeface="LM Roman 10"/>
              </a:rPr>
              <a:t>2</a:t>
            </a:r>
            <a:r>
              <a:rPr sz="1650" spc="-375" baseline="-20202" dirty="0">
                <a:solidFill>
                  <a:srgbClr val="0168B4"/>
                </a:solidFill>
                <a:latin typeface="LM Roman 10"/>
                <a:cs typeface="LM Roman 10"/>
              </a:rPr>
              <a:t> </a:t>
            </a:r>
            <a:r>
              <a:rPr sz="1650" spc="-30" baseline="10101" dirty="0">
                <a:solidFill>
                  <a:srgbClr val="0168B4"/>
                </a:solidFill>
                <a:latin typeface="LM Roman 10"/>
                <a:cs typeface="LM Roman 10"/>
              </a:rPr>
              <a:t>Σ</a:t>
            </a:r>
            <a:r>
              <a:rPr sz="800" i="1" spc="-20" dirty="0">
                <a:solidFill>
                  <a:srgbClr val="0168B4"/>
                </a:solidFill>
                <a:latin typeface="Georgia"/>
                <a:cs typeface="Georgia"/>
              </a:rPr>
              <a:t>t</a:t>
            </a:r>
            <a:r>
              <a:rPr sz="800" spc="-20" dirty="0">
                <a:solidFill>
                  <a:srgbClr val="0168B4"/>
                </a:solidFill>
                <a:latin typeface="Asana Math"/>
                <a:cs typeface="Asana Math"/>
              </a:rPr>
              <a:t>=</a:t>
            </a:r>
            <a:r>
              <a:rPr sz="800" spc="-20" dirty="0">
                <a:solidFill>
                  <a:srgbClr val="0168B4"/>
                </a:solidFill>
                <a:latin typeface="Trebuchet MS"/>
                <a:cs typeface="Trebuchet MS"/>
              </a:rPr>
              <a:t>1</a:t>
            </a:r>
            <a:endParaRPr sz="800">
              <a:latin typeface="Trebuchet MS"/>
              <a:cs typeface="Trebuchet MS"/>
            </a:endParaRPr>
          </a:p>
        </p:txBody>
      </p:sp>
      <p:sp>
        <p:nvSpPr>
          <p:cNvPr id="67" name="object 67"/>
          <p:cNvSpPr txBox="1"/>
          <p:nvPr/>
        </p:nvSpPr>
        <p:spPr>
          <a:xfrm>
            <a:off x="2224633" y="2044228"/>
            <a:ext cx="779780" cy="147320"/>
          </a:xfrm>
          <a:prstGeom prst="rect">
            <a:avLst/>
          </a:prstGeom>
        </p:spPr>
        <p:txBody>
          <a:bodyPr vert="horz" wrap="square" lIns="0" tIns="12065" rIns="0" bIns="0" rtlCol="0">
            <a:spAutoFit/>
          </a:bodyPr>
          <a:lstStyle/>
          <a:p>
            <a:pPr marL="12700">
              <a:lnSpc>
                <a:spcPct val="100000"/>
              </a:lnSpc>
              <a:spcBef>
                <a:spcPts val="95"/>
              </a:spcBef>
              <a:tabLst>
                <a:tab pos="309880" algn="l"/>
                <a:tab pos="72707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68" name="object 68"/>
          <p:cNvSpPr txBox="1"/>
          <p:nvPr/>
        </p:nvSpPr>
        <p:spPr>
          <a:xfrm>
            <a:off x="2390381" y="2083103"/>
            <a:ext cx="865505"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r>
              <a:rPr sz="1100" i="1" spc="105" dirty="0">
                <a:solidFill>
                  <a:srgbClr val="0168B4"/>
                </a:solidFill>
                <a:latin typeface="Liberation Serif"/>
                <a:cs typeface="Liberation Serif"/>
              </a:rPr>
              <a:t>r</a:t>
            </a:r>
            <a:r>
              <a:rPr sz="1100" i="1" spc="3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80" dirty="0">
                <a:solidFill>
                  <a:srgbClr val="0168B4"/>
                </a:solidFill>
                <a:latin typeface="Liberation Serif"/>
                <a:cs typeface="Liberation Serif"/>
              </a:rPr>
              <a:t>g</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20" dirty="0">
                <a:solidFill>
                  <a:srgbClr val="0168B4"/>
                </a:solidFill>
                <a:latin typeface="Symbola"/>
                <a:cs typeface="Symbola"/>
              </a:rPr>
              <a:t>∣</a:t>
            </a:r>
            <a:r>
              <a:rPr sz="1100" i="1" spc="-20" dirty="0">
                <a:solidFill>
                  <a:srgbClr val="0168B4"/>
                </a:solidFill>
                <a:latin typeface="Liberation Serif"/>
                <a:cs typeface="Liberation Serif"/>
              </a:rPr>
              <a:t>θ</a:t>
            </a:r>
            <a:r>
              <a:rPr sz="1100" spc="-2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230372" y="2000617"/>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0" name="object 7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3952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Linear</a:t>
            </a:r>
            <a:r>
              <a:rPr sz="1200" b="1" spc="-85"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783981" y="877453"/>
            <a:ext cx="2172970" cy="750570"/>
          </a:xfrm>
          <a:prstGeom prst="rect">
            <a:avLst/>
          </a:prstGeom>
        </p:spPr>
        <p:txBody>
          <a:bodyPr vert="horz" wrap="square" lIns="0" tIns="85725" rIns="0" bIns="0" rtlCol="0">
            <a:spAutoFit/>
          </a:bodyPr>
          <a:lstStyle/>
          <a:p>
            <a:pPr marL="63500">
              <a:lnSpc>
                <a:spcPct val="100000"/>
              </a:lnSpc>
              <a:spcBef>
                <a:spcPts val="675"/>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spc="67" baseline="-13888" dirty="0">
                <a:solidFill>
                  <a:srgbClr val="0168B4"/>
                </a:solidFill>
                <a:latin typeface="Trebuchet MS"/>
                <a:cs typeface="Trebuchet MS"/>
              </a:rPr>
              <a:t>1</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2</a:t>
            </a:r>
            <a:r>
              <a:rPr sz="1100" dirty="0">
                <a:solidFill>
                  <a:srgbClr val="0168B4"/>
                </a:solidFill>
                <a:latin typeface="Symbola"/>
                <a:cs typeface="Symbola"/>
              </a:rPr>
              <a:t>)</a:t>
            </a:r>
            <a:r>
              <a:rPr sz="1100" spc="6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a:p>
            <a:pPr marL="528320">
              <a:lnSpc>
                <a:spcPct val="100000"/>
              </a:lnSpc>
              <a:spcBef>
                <a:spcPts val="575"/>
              </a:spcBef>
            </a:pPr>
            <a:r>
              <a:rPr sz="1100" dirty="0">
                <a:solidFill>
                  <a:srgbClr val="0168B4"/>
                </a:solidFill>
                <a:latin typeface="LM Roman 10"/>
                <a:cs typeface="LM Roman 10"/>
              </a:rPr>
              <a:t>Σ</a:t>
            </a:r>
            <a:r>
              <a:rPr sz="1200" i="1" baseline="-13888" dirty="0">
                <a:solidFill>
                  <a:srgbClr val="0168B4"/>
                </a:solidFill>
                <a:latin typeface="Georgia"/>
                <a:cs typeface="Georgia"/>
              </a:rPr>
              <a:t>t</a:t>
            </a:r>
            <a:r>
              <a:rPr sz="1100" i="1" dirty="0">
                <a:solidFill>
                  <a:srgbClr val="0168B4"/>
                </a:solidFill>
                <a:latin typeface="Liberation Serif"/>
                <a:cs typeface="Liberation Serif"/>
              </a:rPr>
              <a:t>r</a:t>
            </a:r>
            <a:r>
              <a:rPr sz="1200" i="1" baseline="41666" dirty="0">
                <a:solidFill>
                  <a:srgbClr val="0168B4"/>
                </a:solidFill>
                <a:latin typeface="Georgia"/>
                <a:cs typeface="Georgia"/>
              </a:rPr>
              <a:t>t</a:t>
            </a:r>
            <a:r>
              <a:rPr sz="1200" i="1" spc="352" baseline="41666" dirty="0">
                <a:solidFill>
                  <a:srgbClr val="0168B4"/>
                </a:solidFill>
                <a:latin typeface="Georgia"/>
                <a:cs typeface="Georgia"/>
              </a:rPr>
              <a:t> </a:t>
            </a:r>
            <a:r>
              <a:rPr sz="1100" dirty="0">
                <a:solidFill>
                  <a:srgbClr val="0168B4"/>
                </a:solidFill>
                <a:latin typeface="Asana Math"/>
                <a:cs typeface="Asana Math"/>
              </a:rPr>
              <a:t>=</a:t>
            </a:r>
            <a:r>
              <a:rPr sz="1100" spc="105" dirty="0">
                <a:solidFill>
                  <a:srgbClr val="0168B4"/>
                </a:solidFill>
                <a:latin typeface="Asana Math"/>
                <a:cs typeface="Asana Math"/>
              </a:rPr>
              <a:t> </a:t>
            </a:r>
            <a:r>
              <a:rPr sz="1100" i="1" dirty="0">
                <a:solidFill>
                  <a:srgbClr val="0168B4"/>
                </a:solidFill>
                <a:latin typeface="Liberation Serif"/>
                <a:cs typeface="Liberation Serif"/>
              </a:rPr>
              <a:t>Nω</a:t>
            </a:r>
            <a:r>
              <a:rPr sz="1200" baseline="-13888" dirty="0">
                <a:solidFill>
                  <a:srgbClr val="0168B4"/>
                </a:solidFill>
                <a:latin typeface="Trebuchet MS"/>
                <a:cs typeface="Trebuchet MS"/>
              </a:rPr>
              <a:t>0</a:t>
            </a:r>
            <a:r>
              <a:rPr sz="1200" spc="187" baseline="-13888" dirty="0">
                <a:solidFill>
                  <a:srgbClr val="0168B4"/>
                </a:solidFill>
                <a:latin typeface="Trebuchet MS"/>
                <a:cs typeface="Trebuchet MS"/>
              </a:rPr>
              <a:t> </a:t>
            </a:r>
            <a:r>
              <a:rPr sz="1100"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i="1" spc="-10" dirty="0">
                <a:solidFill>
                  <a:srgbClr val="0168B4"/>
                </a:solidFill>
                <a:latin typeface="Liberation Serif"/>
                <a:cs typeface="Liberation Serif"/>
              </a:rPr>
              <a:t>ω</a:t>
            </a:r>
            <a:r>
              <a:rPr sz="1200" spc="-15" baseline="-13888" dirty="0">
                <a:solidFill>
                  <a:srgbClr val="0168B4"/>
                </a:solidFill>
                <a:latin typeface="Trebuchet MS"/>
                <a:cs typeface="Trebuchet MS"/>
              </a:rPr>
              <a:t>1</a:t>
            </a:r>
            <a:r>
              <a:rPr sz="1100" spc="-10" dirty="0">
                <a:solidFill>
                  <a:srgbClr val="0168B4"/>
                </a:solidFill>
                <a:latin typeface="LM Roman 10"/>
                <a:cs typeface="LM Roman 10"/>
              </a:rPr>
              <a:t>Σ</a:t>
            </a:r>
            <a:r>
              <a:rPr sz="1200" i="1" spc="-15" baseline="-13888" dirty="0">
                <a:solidFill>
                  <a:srgbClr val="0168B4"/>
                </a:solidFill>
                <a:latin typeface="Georgia"/>
                <a:cs typeface="Georgia"/>
              </a:rPr>
              <a:t>t</a:t>
            </a:r>
            <a:r>
              <a:rPr sz="1100" i="1" spc="-10" dirty="0">
                <a:solidFill>
                  <a:srgbClr val="0168B4"/>
                </a:solidFill>
                <a:latin typeface="Liberation Serif"/>
                <a:cs typeface="Liberation Serif"/>
              </a:rPr>
              <a:t>x</a:t>
            </a:r>
            <a:r>
              <a:rPr sz="1200" i="1" spc="-15" baseline="41666" dirty="0">
                <a:solidFill>
                  <a:srgbClr val="0168B4"/>
                </a:solidFill>
                <a:latin typeface="Georgia"/>
                <a:cs typeface="Georgia"/>
              </a:rPr>
              <a:t>t</a:t>
            </a:r>
            <a:endParaRPr sz="1200" baseline="41666">
              <a:latin typeface="Georgia"/>
              <a:cs typeface="Georgia"/>
            </a:endParaRPr>
          </a:p>
          <a:p>
            <a:pPr marL="403860">
              <a:lnSpc>
                <a:spcPct val="100000"/>
              </a:lnSpc>
              <a:spcBef>
                <a:spcPts val="600"/>
              </a:spcBef>
            </a:pPr>
            <a:r>
              <a:rPr sz="1100" spc="65" dirty="0">
                <a:solidFill>
                  <a:srgbClr val="0168B4"/>
                </a:solidFill>
                <a:latin typeface="LM Roman 10"/>
                <a:cs typeface="LM Roman 10"/>
              </a:rPr>
              <a:t>Σ</a:t>
            </a:r>
            <a:r>
              <a:rPr sz="1200" i="1" spc="97" baseline="-13888" dirty="0">
                <a:solidFill>
                  <a:srgbClr val="0168B4"/>
                </a:solidFill>
                <a:latin typeface="Georgia"/>
                <a:cs typeface="Georgia"/>
              </a:rPr>
              <a:t>t</a:t>
            </a:r>
            <a:r>
              <a:rPr sz="1100" i="1" spc="65" dirty="0">
                <a:solidFill>
                  <a:srgbClr val="0168B4"/>
                </a:solidFill>
                <a:latin typeface="Liberation Serif"/>
                <a:cs typeface="Liberation Serif"/>
              </a:rPr>
              <a:t>r</a:t>
            </a:r>
            <a:r>
              <a:rPr sz="1200" i="1" spc="97" baseline="41666" dirty="0">
                <a:solidFill>
                  <a:srgbClr val="0168B4"/>
                </a:solidFill>
                <a:latin typeface="Georgia"/>
                <a:cs typeface="Georgia"/>
              </a:rPr>
              <a:t>t</a:t>
            </a:r>
            <a:r>
              <a:rPr sz="1100" i="1" spc="65" dirty="0">
                <a:solidFill>
                  <a:srgbClr val="0168B4"/>
                </a:solidFill>
                <a:latin typeface="Liberation Serif"/>
                <a:cs typeface="Liberation Serif"/>
              </a:rPr>
              <a:t>x</a:t>
            </a:r>
            <a:r>
              <a:rPr sz="1200" i="1" spc="97" baseline="41666" dirty="0">
                <a:solidFill>
                  <a:srgbClr val="0168B4"/>
                </a:solidFill>
                <a:latin typeface="Georgia"/>
                <a:cs typeface="Georgia"/>
              </a:rPr>
              <a:t>t</a:t>
            </a:r>
            <a:r>
              <a:rPr sz="1200" i="1" spc="284" baseline="41666" dirty="0">
                <a:solidFill>
                  <a:srgbClr val="0168B4"/>
                </a:solidFill>
                <a:latin typeface="Georgia"/>
                <a:cs typeface="Georgia"/>
              </a:rPr>
              <a:t> </a:t>
            </a:r>
            <a:r>
              <a:rPr sz="1100" dirty="0">
                <a:solidFill>
                  <a:srgbClr val="0168B4"/>
                </a:solidFill>
                <a:latin typeface="Asana Math"/>
                <a:cs typeface="Asana Math"/>
              </a:rPr>
              <a:t>=</a:t>
            </a:r>
            <a:r>
              <a:rPr sz="1100" spc="65" dirty="0">
                <a:solidFill>
                  <a:srgbClr val="0168B4"/>
                </a:solidFill>
                <a:latin typeface="Asana Math"/>
                <a:cs typeface="Asana Math"/>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LM Roman 10"/>
                <a:cs typeface="LM Roman 10"/>
              </a:rPr>
              <a:t>Σ</a:t>
            </a:r>
            <a:r>
              <a:rPr sz="1200" i="1" baseline="-13888" dirty="0">
                <a:solidFill>
                  <a:srgbClr val="0168B4"/>
                </a:solidFill>
                <a:latin typeface="Georgia"/>
                <a:cs typeface="Georgia"/>
              </a:rPr>
              <a:t>t</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95" baseline="41666" dirty="0">
                <a:solidFill>
                  <a:srgbClr val="0168B4"/>
                </a:solidFill>
                <a:latin typeface="Georgia"/>
                <a:cs typeface="Georgia"/>
              </a:rPr>
              <a:t> </a:t>
            </a:r>
            <a:r>
              <a:rPr sz="1100" dirty="0">
                <a:solidFill>
                  <a:srgbClr val="0168B4"/>
                </a:solidFill>
                <a:latin typeface="TeX Gyre Adventor"/>
                <a:cs typeface="TeX Gyre Adventor"/>
              </a:rPr>
              <a:t>+</a:t>
            </a:r>
            <a:r>
              <a:rPr sz="1100" spc="-35" dirty="0">
                <a:solidFill>
                  <a:srgbClr val="0168B4"/>
                </a:solidFill>
                <a:latin typeface="TeX Gyre Adventor"/>
                <a:cs typeface="TeX Gyre Adventor"/>
              </a:rPr>
              <a:t> </a:t>
            </a:r>
            <a:r>
              <a:rPr sz="1100" i="1" spc="35" dirty="0">
                <a:solidFill>
                  <a:srgbClr val="0168B4"/>
                </a:solidFill>
                <a:latin typeface="Liberation Serif"/>
                <a:cs typeface="Liberation Serif"/>
              </a:rPr>
              <a:t>ω</a:t>
            </a:r>
            <a:r>
              <a:rPr sz="1200" spc="52" baseline="-13888" dirty="0">
                <a:solidFill>
                  <a:srgbClr val="0168B4"/>
                </a:solidFill>
                <a:latin typeface="Trebuchet MS"/>
                <a:cs typeface="Trebuchet MS"/>
              </a:rPr>
              <a:t>1</a:t>
            </a: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spc="35" dirty="0">
                <a:solidFill>
                  <a:srgbClr val="0168B4"/>
                </a:solidFill>
                <a:latin typeface="Symbola"/>
                <a:cs typeface="Symbola"/>
              </a:rPr>
              <a:t>(</a:t>
            </a:r>
            <a:r>
              <a:rPr sz="1100" i="1" spc="35" dirty="0">
                <a:solidFill>
                  <a:srgbClr val="0168B4"/>
                </a:solidFill>
                <a:latin typeface="Liberation Serif"/>
                <a:cs typeface="Liberation Serif"/>
              </a:rPr>
              <a:t>x</a:t>
            </a:r>
            <a:r>
              <a:rPr sz="1200" i="1" spc="52" baseline="41666" dirty="0">
                <a:solidFill>
                  <a:srgbClr val="0168B4"/>
                </a:solidFill>
                <a:latin typeface="Georgia"/>
                <a:cs typeface="Georgia"/>
              </a:rPr>
              <a:t>t</a:t>
            </a:r>
            <a:r>
              <a:rPr sz="1100" spc="35" dirty="0">
                <a:solidFill>
                  <a:srgbClr val="0168B4"/>
                </a:solidFill>
                <a:latin typeface="Symbola"/>
                <a:cs typeface="Symbola"/>
              </a:rPr>
              <a:t>)</a:t>
            </a:r>
            <a:r>
              <a:rPr sz="1200" spc="52" baseline="41666" dirty="0">
                <a:solidFill>
                  <a:srgbClr val="0168B4"/>
                </a:solidFill>
                <a:latin typeface="Trebuchet MS"/>
                <a:cs typeface="Trebuchet MS"/>
              </a:rPr>
              <a:t>2</a:t>
            </a:r>
            <a:endParaRPr sz="1200" baseline="41666">
              <a:latin typeface="Trebuchet MS"/>
              <a:cs typeface="Trebuchet MS"/>
            </a:endParaRPr>
          </a:p>
        </p:txBody>
      </p:sp>
      <p:sp>
        <p:nvSpPr>
          <p:cNvPr id="44" name="object 44"/>
          <p:cNvSpPr txBox="1"/>
          <p:nvPr/>
        </p:nvSpPr>
        <p:spPr>
          <a:xfrm>
            <a:off x="1382496" y="2001912"/>
            <a:ext cx="389890" cy="191770"/>
          </a:xfrm>
          <a:prstGeom prst="rect">
            <a:avLst/>
          </a:prstGeom>
        </p:spPr>
        <p:txBody>
          <a:bodyPr vert="horz" wrap="square" lIns="0" tIns="11430" rIns="0" bIns="0" rtlCol="0">
            <a:spAutoFit/>
          </a:bodyPr>
          <a:lstStyle/>
          <a:p>
            <a:pPr marL="12700">
              <a:lnSpc>
                <a:spcPct val="100000"/>
              </a:lnSpc>
              <a:spcBef>
                <a:spcPts val="90"/>
              </a:spcBef>
            </a:pPr>
            <a:r>
              <a:rPr sz="1100" b="1" spc="-10" dirty="0">
                <a:solidFill>
                  <a:srgbClr val="0168B4"/>
                </a:solidFill>
                <a:latin typeface="LM Roman 10"/>
                <a:cs typeface="LM Roman 10"/>
              </a:rPr>
              <a:t>A</a:t>
            </a:r>
            <a:r>
              <a:rPr sz="1100" b="1" spc="-120" dirty="0">
                <a:solidFill>
                  <a:srgbClr val="0168B4"/>
                </a:solidFill>
                <a:latin typeface="LM Roman 10"/>
                <a:cs typeface="LM Roman 10"/>
              </a:rPr>
              <a:t> </a:t>
            </a:r>
            <a:r>
              <a:rPr sz="1100" dirty="0">
                <a:solidFill>
                  <a:srgbClr val="0168B4"/>
                </a:solidFill>
                <a:latin typeface="Asana Math"/>
                <a:cs typeface="Asana Math"/>
              </a:rPr>
              <a:t>= </a:t>
            </a:r>
            <a:r>
              <a:rPr sz="1100" spc="17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792897" y="1910040"/>
            <a:ext cx="755015" cy="191770"/>
          </a:xfrm>
          <a:prstGeom prst="rect">
            <a:avLst/>
          </a:prstGeom>
        </p:spPr>
        <p:txBody>
          <a:bodyPr vert="horz" wrap="square" lIns="0" tIns="11430" rIns="0" bIns="0" rtlCol="0">
            <a:spAutoFit/>
          </a:bodyPr>
          <a:lstStyle/>
          <a:p>
            <a:pPr marL="38100">
              <a:lnSpc>
                <a:spcPct val="100000"/>
              </a:lnSpc>
              <a:spcBef>
                <a:spcPts val="90"/>
              </a:spcBef>
              <a:tabLst>
                <a:tab pos="453390" algn="l"/>
              </a:tabLst>
            </a:pPr>
            <a:r>
              <a:rPr sz="1100" i="1" spc="80" dirty="0">
                <a:solidFill>
                  <a:srgbClr val="0168B4"/>
                </a:solidFill>
                <a:latin typeface="Liberation Serif"/>
                <a:cs typeface="Liberation Serif"/>
              </a:rPr>
              <a:t>N</a:t>
            </a:r>
            <a:r>
              <a:rPr sz="1100" i="1" dirty="0">
                <a:solidFill>
                  <a:srgbClr val="0168B4"/>
                </a:solidFill>
                <a:latin typeface="Liberation Serif"/>
                <a:cs typeface="Liberation Serif"/>
              </a:rPr>
              <a:t>	</a:t>
            </a: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i="1" spc="35" dirty="0">
                <a:solidFill>
                  <a:srgbClr val="0168B4"/>
                </a:solidFill>
                <a:latin typeface="Liberation Serif"/>
                <a:cs typeface="Liberation Serif"/>
              </a:rPr>
              <a:t>x</a:t>
            </a:r>
            <a:r>
              <a:rPr sz="1200" i="1" spc="52" baseline="38194" dirty="0">
                <a:solidFill>
                  <a:srgbClr val="0168B4"/>
                </a:solidFill>
                <a:latin typeface="Georgia"/>
                <a:cs typeface="Georgia"/>
              </a:rPr>
              <a:t>t</a:t>
            </a:r>
            <a:endParaRPr sz="1200" baseline="38194">
              <a:latin typeface="Georgia"/>
              <a:cs typeface="Georgia"/>
            </a:endParaRPr>
          </a:p>
        </p:txBody>
      </p:sp>
      <p:sp>
        <p:nvSpPr>
          <p:cNvPr id="46" name="object 46"/>
          <p:cNvSpPr txBox="1"/>
          <p:nvPr/>
        </p:nvSpPr>
        <p:spPr>
          <a:xfrm>
            <a:off x="1721332" y="2098940"/>
            <a:ext cx="917575" cy="191770"/>
          </a:xfrm>
          <a:prstGeom prst="rect">
            <a:avLst/>
          </a:prstGeom>
        </p:spPr>
        <p:txBody>
          <a:bodyPr vert="horz" wrap="square" lIns="0" tIns="11430" rIns="0" bIns="0" rtlCol="0">
            <a:spAutoFit/>
          </a:bodyPr>
          <a:lstStyle/>
          <a:p>
            <a:pPr marL="38100">
              <a:lnSpc>
                <a:spcPct val="100000"/>
              </a:lnSpc>
              <a:spcBef>
                <a:spcPts val="90"/>
              </a:spcBef>
              <a:tabLst>
                <a:tab pos="433705" algn="l"/>
              </a:tabLst>
            </a:pP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i="1" spc="35" dirty="0">
                <a:solidFill>
                  <a:srgbClr val="0168B4"/>
                </a:solidFill>
                <a:latin typeface="Liberation Serif"/>
                <a:cs typeface="Liberation Serif"/>
              </a:rPr>
              <a:t>x</a:t>
            </a:r>
            <a:r>
              <a:rPr sz="1200" i="1" spc="52" baseline="38194" dirty="0">
                <a:solidFill>
                  <a:srgbClr val="0168B4"/>
                </a:solidFill>
                <a:latin typeface="Georgia"/>
                <a:cs typeface="Georgia"/>
              </a:rPr>
              <a:t>t</a:t>
            </a:r>
            <a:r>
              <a:rPr sz="1200" i="1" baseline="38194" dirty="0">
                <a:solidFill>
                  <a:srgbClr val="0168B4"/>
                </a:solidFill>
                <a:latin typeface="Georgia"/>
                <a:cs typeface="Georgia"/>
              </a:rPr>
              <a:t>	</a:t>
            </a:r>
            <a:r>
              <a:rPr sz="1100" spc="60" dirty="0">
                <a:solidFill>
                  <a:srgbClr val="0168B4"/>
                </a:solidFill>
                <a:latin typeface="LM Roman 10"/>
                <a:cs typeface="LM Roman 10"/>
              </a:rPr>
              <a:t>Σ</a:t>
            </a:r>
            <a:r>
              <a:rPr sz="1200" i="1" spc="89" baseline="-13888" dirty="0">
                <a:solidFill>
                  <a:srgbClr val="0168B4"/>
                </a:solidFill>
                <a:latin typeface="Georgia"/>
                <a:cs typeface="Georgia"/>
              </a:rPr>
              <a:t>t</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38194" dirty="0">
                <a:solidFill>
                  <a:srgbClr val="0168B4"/>
                </a:solidFill>
                <a:latin typeface="Georgia"/>
                <a:cs typeface="Georgia"/>
              </a:rPr>
              <a:t>t</a:t>
            </a:r>
            <a:r>
              <a:rPr sz="1100" spc="60" dirty="0">
                <a:solidFill>
                  <a:srgbClr val="0168B4"/>
                </a:solidFill>
                <a:latin typeface="Symbola"/>
                <a:cs typeface="Symbola"/>
              </a:rPr>
              <a:t>)</a:t>
            </a:r>
            <a:r>
              <a:rPr sz="1200" spc="89" baseline="38194" dirty="0">
                <a:solidFill>
                  <a:srgbClr val="0168B4"/>
                </a:solidFill>
                <a:latin typeface="Trebuchet MS"/>
                <a:cs typeface="Trebuchet MS"/>
              </a:rPr>
              <a:t>2</a:t>
            </a:r>
            <a:endParaRPr sz="1200" baseline="38194">
              <a:latin typeface="Trebuchet MS"/>
              <a:cs typeface="Trebuchet MS"/>
            </a:endParaRPr>
          </a:p>
        </p:txBody>
      </p:sp>
      <p:sp>
        <p:nvSpPr>
          <p:cNvPr id="47" name="object 47"/>
          <p:cNvSpPr txBox="1"/>
          <p:nvPr/>
        </p:nvSpPr>
        <p:spPr>
          <a:xfrm>
            <a:off x="3187217" y="1911526"/>
            <a:ext cx="111760" cy="191770"/>
          </a:xfrm>
          <a:prstGeom prst="rect">
            <a:avLst/>
          </a:prstGeom>
        </p:spPr>
        <p:txBody>
          <a:bodyPr vert="horz" wrap="square" lIns="0" tIns="11430" rIns="0" bIns="0" rtlCol="0">
            <a:spAutoFit/>
          </a:bodyPr>
          <a:lstStyle/>
          <a:p>
            <a:pPr marL="12700">
              <a:lnSpc>
                <a:spcPct val="100000"/>
              </a:lnSpc>
              <a:spcBef>
                <a:spcPts val="90"/>
              </a:spcBef>
            </a:pPr>
            <a:r>
              <a:rPr sz="1100" i="1" spc="-50" dirty="0">
                <a:solidFill>
                  <a:srgbClr val="0168B4"/>
                </a:solidFill>
                <a:latin typeface="Liberation Serif"/>
                <a:cs typeface="Liberation Serif"/>
              </a:rPr>
              <a:t>ω</a:t>
            </a:r>
            <a:endParaRPr sz="1100">
              <a:latin typeface="Liberation Serif"/>
              <a:cs typeface="Liberation Serif"/>
            </a:endParaRPr>
          </a:p>
        </p:txBody>
      </p:sp>
      <p:sp>
        <p:nvSpPr>
          <p:cNvPr id="48" name="object 48"/>
          <p:cNvSpPr txBox="1"/>
          <p:nvPr/>
        </p:nvSpPr>
        <p:spPr>
          <a:xfrm>
            <a:off x="3273450" y="197379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0</a:t>
            </a:r>
            <a:endParaRPr sz="800">
              <a:latin typeface="Trebuchet MS"/>
              <a:cs typeface="Trebuchet MS"/>
            </a:endParaRPr>
          </a:p>
        </p:txBody>
      </p:sp>
      <p:sp>
        <p:nvSpPr>
          <p:cNvPr id="49" name="object 49"/>
          <p:cNvSpPr txBox="1"/>
          <p:nvPr/>
        </p:nvSpPr>
        <p:spPr>
          <a:xfrm>
            <a:off x="3161817" y="2083611"/>
            <a:ext cx="216535" cy="191770"/>
          </a:xfrm>
          <a:prstGeom prst="rect">
            <a:avLst/>
          </a:prstGeom>
        </p:spPr>
        <p:txBody>
          <a:bodyPr vert="horz" wrap="square" lIns="0" tIns="11430" rIns="0" bIns="0" rtlCol="0">
            <a:spAutoFit/>
          </a:bodyPr>
          <a:lstStyle/>
          <a:p>
            <a:pPr marL="38100">
              <a:lnSpc>
                <a:spcPct val="100000"/>
              </a:lnSpc>
              <a:spcBef>
                <a:spcPts val="90"/>
              </a:spcBef>
            </a:pP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1</a:t>
            </a:r>
            <a:endParaRPr sz="1200" baseline="-13888">
              <a:latin typeface="Trebuchet MS"/>
              <a:cs typeface="Trebuchet MS"/>
            </a:endParaRPr>
          </a:p>
        </p:txBody>
      </p:sp>
      <p:sp>
        <p:nvSpPr>
          <p:cNvPr id="50" name="object 50"/>
          <p:cNvSpPr txBox="1"/>
          <p:nvPr/>
        </p:nvSpPr>
        <p:spPr>
          <a:xfrm>
            <a:off x="2594140" y="2001912"/>
            <a:ext cx="835660" cy="191770"/>
          </a:xfrm>
          <a:prstGeom prst="rect">
            <a:avLst/>
          </a:prstGeom>
        </p:spPr>
        <p:txBody>
          <a:bodyPr vert="horz" wrap="square" lIns="0" tIns="11430" rIns="0" bIns="0" rtlCol="0">
            <a:spAutoFit/>
          </a:bodyPr>
          <a:lstStyle/>
          <a:p>
            <a:pPr marL="12700">
              <a:lnSpc>
                <a:spcPct val="100000"/>
              </a:lnSpc>
              <a:spcBef>
                <a:spcPts val="90"/>
              </a:spcBef>
              <a:tabLst>
                <a:tab pos="249554" algn="l"/>
                <a:tab pos="751840" algn="l"/>
              </a:tabLst>
            </a:pPr>
            <a:r>
              <a:rPr sz="1100" spc="175" dirty="0">
                <a:solidFill>
                  <a:srgbClr val="0168B4"/>
                </a:solidFill>
                <a:latin typeface="Symbola"/>
                <a:cs typeface="Symbola"/>
              </a:rPr>
              <a:t>]</a:t>
            </a:r>
            <a:r>
              <a:rPr sz="1100" dirty="0">
                <a:solidFill>
                  <a:srgbClr val="0168B4"/>
                </a:solidFill>
                <a:latin typeface="Symbola"/>
                <a:cs typeface="Symbola"/>
              </a:rPr>
              <a:t>	</a:t>
            </a:r>
            <a:r>
              <a:rPr sz="1100" b="1" spc="-10" dirty="0">
                <a:solidFill>
                  <a:srgbClr val="0168B4"/>
                </a:solidFill>
                <a:latin typeface="LM Roman 10"/>
                <a:cs typeface="LM Roman 10"/>
              </a:rPr>
              <a:t>w</a:t>
            </a:r>
            <a:r>
              <a:rPr sz="1100" b="1" spc="-105" dirty="0">
                <a:solidFill>
                  <a:srgbClr val="0168B4"/>
                </a:solidFill>
                <a:latin typeface="LM Roman 10"/>
                <a:cs typeface="LM Roman 10"/>
              </a:rPr>
              <a:t> </a:t>
            </a:r>
            <a:r>
              <a:rPr sz="1100" dirty="0">
                <a:solidFill>
                  <a:srgbClr val="0168B4"/>
                </a:solidFill>
                <a:latin typeface="Asana Math"/>
                <a:cs typeface="Asana Math"/>
              </a:rPr>
              <a:t>= </a:t>
            </a:r>
            <a:r>
              <a:rPr sz="1100" spc="135" dirty="0">
                <a:solidFill>
                  <a:srgbClr val="0168B4"/>
                </a:solidFill>
                <a:latin typeface="Symbola"/>
                <a:cs typeface="Symbola"/>
              </a:rPr>
              <a:t>[</a:t>
            </a:r>
            <a:r>
              <a:rPr sz="1100" dirty="0">
                <a:solidFill>
                  <a:srgbClr val="0168B4"/>
                </a:solidFill>
                <a:latin typeface="Symbola"/>
                <a:cs typeface="Symbola"/>
              </a:rPr>
              <a:t>	</a:t>
            </a:r>
            <a:r>
              <a:rPr sz="1100" spc="13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565575" y="2001912"/>
            <a:ext cx="355600" cy="191770"/>
          </a:xfrm>
          <a:prstGeom prst="rect">
            <a:avLst/>
          </a:prstGeom>
        </p:spPr>
        <p:txBody>
          <a:bodyPr vert="horz" wrap="square" lIns="0" tIns="11430" rIns="0" bIns="0" rtlCol="0">
            <a:spAutoFit/>
          </a:bodyPr>
          <a:lstStyle/>
          <a:p>
            <a:pPr marL="12700">
              <a:lnSpc>
                <a:spcPct val="100000"/>
              </a:lnSpc>
              <a:spcBef>
                <a:spcPts val="90"/>
              </a:spcBef>
            </a:pPr>
            <a:r>
              <a:rPr sz="1100" b="1" spc="-10" dirty="0">
                <a:solidFill>
                  <a:srgbClr val="0168B4"/>
                </a:solidFill>
                <a:latin typeface="LM Roman 10"/>
                <a:cs typeface="LM Roman 10"/>
              </a:rPr>
              <a:t>y</a:t>
            </a:r>
            <a:r>
              <a:rPr sz="1100" b="1" spc="-100" dirty="0">
                <a:solidFill>
                  <a:srgbClr val="0168B4"/>
                </a:solidFill>
                <a:latin typeface="LM Roman 10"/>
                <a:cs typeface="LM Roman 10"/>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spc="17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4057878" y="1973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3" name="object 53"/>
          <p:cNvSpPr txBox="1"/>
          <p:nvPr/>
        </p:nvSpPr>
        <p:spPr>
          <a:xfrm>
            <a:off x="3957828" y="1911526"/>
            <a:ext cx="233679"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i="1" spc="10" dirty="0">
                <a:solidFill>
                  <a:srgbClr val="0168B4"/>
                </a:solidFill>
                <a:latin typeface="Liberation Serif"/>
                <a:cs typeface="Liberation Serif"/>
              </a:rPr>
              <a:t>r</a:t>
            </a:r>
            <a:endParaRPr sz="1100">
              <a:latin typeface="Liberation Serif"/>
              <a:cs typeface="Liberation Serif"/>
            </a:endParaRPr>
          </a:p>
        </p:txBody>
      </p:sp>
      <p:sp>
        <p:nvSpPr>
          <p:cNvPr id="54" name="object 54"/>
          <p:cNvSpPr txBox="1"/>
          <p:nvPr/>
        </p:nvSpPr>
        <p:spPr>
          <a:xfrm>
            <a:off x="4169397" y="187681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5" name="object 55"/>
          <p:cNvSpPr txBox="1"/>
          <p:nvPr/>
        </p:nvSpPr>
        <p:spPr>
          <a:xfrm>
            <a:off x="3870248" y="2097454"/>
            <a:ext cx="451484" cy="191770"/>
          </a:xfrm>
          <a:prstGeom prst="rect">
            <a:avLst/>
          </a:prstGeom>
        </p:spPr>
        <p:txBody>
          <a:bodyPr vert="horz" wrap="square" lIns="0" tIns="11430" rIns="0" bIns="0" rtlCol="0">
            <a:spAutoFit/>
          </a:bodyPr>
          <a:lstStyle/>
          <a:p>
            <a:pPr marL="38100">
              <a:lnSpc>
                <a:spcPct val="100000"/>
              </a:lnSpc>
              <a:spcBef>
                <a:spcPts val="90"/>
              </a:spcBef>
            </a:pPr>
            <a:r>
              <a:rPr sz="1100" spc="55" dirty="0">
                <a:solidFill>
                  <a:srgbClr val="0168B4"/>
                </a:solidFill>
                <a:latin typeface="LM Roman 10"/>
                <a:cs typeface="LM Roman 10"/>
              </a:rPr>
              <a:t>Σ</a:t>
            </a:r>
            <a:r>
              <a:rPr sz="1200" i="1" spc="82" baseline="-13888" dirty="0">
                <a:solidFill>
                  <a:srgbClr val="0168B4"/>
                </a:solidFill>
                <a:latin typeface="Georgia"/>
                <a:cs typeface="Georgia"/>
              </a:rPr>
              <a:t>t</a:t>
            </a:r>
            <a:r>
              <a:rPr sz="1100" i="1" spc="55" dirty="0">
                <a:solidFill>
                  <a:srgbClr val="0168B4"/>
                </a:solidFill>
                <a:latin typeface="Liberation Serif"/>
                <a:cs typeface="Liberation Serif"/>
              </a:rPr>
              <a:t>r</a:t>
            </a:r>
            <a:r>
              <a:rPr sz="1200" i="1" spc="82" baseline="38194" dirty="0">
                <a:solidFill>
                  <a:srgbClr val="0168B4"/>
                </a:solidFill>
                <a:latin typeface="Georgia"/>
                <a:cs typeface="Georgia"/>
              </a:rPr>
              <a:t>t</a:t>
            </a:r>
            <a:r>
              <a:rPr sz="1100" i="1" spc="55" dirty="0">
                <a:solidFill>
                  <a:srgbClr val="0168B4"/>
                </a:solidFill>
                <a:latin typeface="Liberation Serif"/>
                <a:cs typeface="Liberation Serif"/>
              </a:rPr>
              <a:t>x</a:t>
            </a:r>
            <a:r>
              <a:rPr sz="1200" i="1" spc="82" baseline="38194" dirty="0">
                <a:solidFill>
                  <a:srgbClr val="0168B4"/>
                </a:solidFill>
                <a:latin typeface="Georgia"/>
                <a:cs typeface="Georgia"/>
              </a:rPr>
              <a:t>t</a:t>
            </a:r>
            <a:endParaRPr sz="1200" baseline="38194">
              <a:latin typeface="Georgia"/>
              <a:cs typeface="Georgia"/>
            </a:endParaRPr>
          </a:p>
        </p:txBody>
      </p:sp>
      <p:sp>
        <p:nvSpPr>
          <p:cNvPr id="56" name="object 56"/>
          <p:cNvSpPr txBox="1"/>
          <p:nvPr/>
        </p:nvSpPr>
        <p:spPr>
          <a:xfrm>
            <a:off x="4276737" y="2001912"/>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2529179" y="2599713"/>
            <a:ext cx="69977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105" dirty="0">
                <a:solidFill>
                  <a:srgbClr val="0168B4"/>
                </a:solidFill>
                <a:latin typeface="LM Roman 10"/>
                <a:cs typeface="LM Roman 10"/>
              </a:rPr>
              <a:t> </a:t>
            </a:r>
            <a:r>
              <a:rPr sz="1100" dirty="0">
                <a:solidFill>
                  <a:srgbClr val="0168B4"/>
                </a:solidFill>
                <a:latin typeface="Asana Math"/>
                <a:cs typeface="Asana Math"/>
              </a:rPr>
              <a:t>= </a:t>
            </a:r>
            <a:r>
              <a:rPr sz="1100" b="1" spc="45" dirty="0">
                <a:solidFill>
                  <a:srgbClr val="0168B4"/>
                </a:solidFill>
                <a:latin typeface="LM Roman 10"/>
                <a:cs typeface="LM Roman 10"/>
              </a:rPr>
              <a:t>A</a:t>
            </a:r>
            <a:r>
              <a:rPr sz="1200" spc="67" baseline="41666" dirty="0">
                <a:solidFill>
                  <a:srgbClr val="0168B4"/>
                </a:solidFill>
                <a:latin typeface="TeX Gyre Adventor"/>
                <a:cs typeface="TeX Gyre Adventor"/>
              </a:rPr>
              <a:t>−</a:t>
            </a:r>
            <a:r>
              <a:rPr sz="1200" spc="67" baseline="41666" dirty="0">
                <a:solidFill>
                  <a:srgbClr val="0168B4"/>
                </a:solidFill>
                <a:latin typeface="Trebuchet MS"/>
                <a:cs typeface="Trebuchet MS"/>
              </a:rPr>
              <a:t>1</a:t>
            </a:r>
            <a:r>
              <a:rPr sz="1100" b="1" spc="45" dirty="0">
                <a:solidFill>
                  <a:srgbClr val="0168B4"/>
                </a:solidFill>
                <a:latin typeface="LM Roman 10"/>
                <a:cs typeface="LM Roman 10"/>
              </a:rPr>
              <a:t>y</a:t>
            </a:r>
            <a:endParaRPr sz="1100">
              <a:latin typeface="LM Roman 10"/>
              <a:cs typeface="LM Roman 10"/>
            </a:endParaRPr>
          </a:p>
        </p:txBody>
      </p:sp>
      <p:sp>
        <p:nvSpPr>
          <p:cNvPr id="58" name="object 5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9" name="object 5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004481" y="874698"/>
            <a:ext cx="3745229" cy="191770"/>
          </a:xfrm>
          <a:prstGeom prst="rect">
            <a:avLst/>
          </a:prstGeom>
        </p:spPr>
        <p:txBody>
          <a:bodyPr vert="horz" wrap="square" lIns="0" tIns="11430" rIns="0" bIns="0" rtlCol="0">
            <a:spAutoFit/>
          </a:bodyPr>
          <a:lstStyle/>
          <a:p>
            <a:pPr marL="38100">
              <a:lnSpc>
                <a:spcPct val="100000"/>
              </a:lnSpc>
              <a:spcBef>
                <a:spcPts val="90"/>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i="1" spc="67" baseline="-13888" dirty="0">
                <a:solidFill>
                  <a:srgbClr val="0168B4"/>
                </a:solidFill>
                <a:latin typeface="Georgia"/>
                <a:cs typeface="Georgia"/>
              </a:rPr>
              <a:t>k</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2</a:t>
            </a:r>
            <a:r>
              <a:rPr sz="1100" i="1" spc="-20"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1</a:t>
            </a:r>
            <a:r>
              <a:rPr sz="1100" i="1" spc="-2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Symbola"/>
                <a:cs typeface="Symbola"/>
              </a:rPr>
              <a:t>)</a:t>
            </a:r>
            <a:r>
              <a:rPr sz="1100" spc="5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spc="-50" dirty="0">
                <a:solidFill>
                  <a:srgbClr val="0168B4"/>
                </a:solidFill>
                <a:latin typeface="Liberation Serif"/>
                <a:cs typeface="Liberation Serif"/>
              </a:rPr>
              <a:t>ω</a:t>
            </a:r>
            <a:r>
              <a:rPr sz="1200" i="1" spc="-75" baseline="-13888" dirty="0">
                <a:solidFill>
                  <a:srgbClr val="0168B4"/>
                </a:solidFill>
                <a:latin typeface="Georgia"/>
                <a:cs typeface="Georgia"/>
              </a:rPr>
              <a:t>k</a:t>
            </a:r>
            <a:r>
              <a:rPr sz="1200" i="1" spc="-179" baseline="-13888" dirty="0">
                <a:solidFill>
                  <a:srgbClr val="0168B4"/>
                </a:solidFill>
                <a:latin typeface="Georgia"/>
                <a:cs typeface="Georgia"/>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200" i="1" spc="135" baseline="41666" dirty="0">
                <a:solidFill>
                  <a:srgbClr val="0168B4"/>
                </a:solidFill>
                <a:latin typeface="Georgia"/>
                <a:cs typeface="Georgia"/>
              </a:rPr>
              <a:t>t</a:t>
            </a:r>
            <a:r>
              <a:rPr sz="1100" spc="90" dirty="0">
                <a:solidFill>
                  <a:srgbClr val="0168B4"/>
                </a:solidFill>
                <a:latin typeface="Symbola"/>
                <a:cs typeface="Symbola"/>
              </a:rPr>
              <a:t>)</a:t>
            </a:r>
            <a:r>
              <a:rPr sz="1200" i="1" spc="135" baseline="41666" dirty="0">
                <a:solidFill>
                  <a:srgbClr val="0168B4"/>
                </a:solidFill>
                <a:latin typeface="Georgia"/>
                <a:cs typeface="Georgia"/>
              </a:rPr>
              <a:t>k</a:t>
            </a:r>
            <a:r>
              <a:rPr sz="1200" i="1" spc="20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spc="204"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50" dirty="0">
                <a:solidFill>
                  <a:srgbClr val="0168B4"/>
                </a:solidFill>
                <a:latin typeface="Liberation Serif"/>
                <a:cs typeface="Liberation Serif"/>
              </a:rPr>
              <a:t>ω</a:t>
            </a:r>
            <a:r>
              <a:rPr sz="1200" spc="75" baseline="-13888" dirty="0">
                <a:solidFill>
                  <a:srgbClr val="0168B4"/>
                </a:solidFill>
                <a:latin typeface="Trebuchet MS"/>
                <a:cs typeface="Trebuchet MS"/>
              </a:rPr>
              <a:t>2</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75" baseline="41666" dirty="0">
                <a:solidFill>
                  <a:srgbClr val="0168B4"/>
                </a:solidFill>
                <a:latin typeface="Georgia"/>
                <a:cs typeface="Georgia"/>
              </a:rPr>
              <a:t>t</a:t>
            </a:r>
            <a:r>
              <a:rPr sz="1100" spc="50" dirty="0">
                <a:solidFill>
                  <a:srgbClr val="0168B4"/>
                </a:solidFill>
                <a:latin typeface="Symbola"/>
                <a:cs typeface="Symbola"/>
              </a:rPr>
              <a:t>)</a:t>
            </a:r>
            <a:r>
              <a:rPr sz="1200" spc="75" baseline="41666" dirty="0">
                <a:solidFill>
                  <a:srgbClr val="0168B4"/>
                </a:solidFill>
                <a:latin typeface="Trebuchet MS"/>
                <a:cs typeface="Trebuchet MS"/>
              </a:rPr>
              <a:t>2</a:t>
            </a:r>
            <a:r>
              <a:rPr sz="1200" spc="112"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p:txBody>
      </p:sp>
      <p:sp>
        <p:nvSpPr>
          <p:cNvPr id="44" name="object 44"/>
          <p:cNvSpPr txBox="1"/>
          <p:nvPr/>
        </p:nvSpPr>
        <p:spPr>
          <a:xfrm>
            <a:off x="1739531" y="1404275"/>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55555" dirty="0">
                <a:solidFill>
                  <a:srgbClr val="0168B4"/>
                </a:solidFill>
                <a:latin typeface="Symbola"/>
                <a:cs typeface="Symbola"/>
              </a:rPr>
              <a:t>⎢</a:t>
            </a:r>
            <a:r>
              <a:rPr sz="1650" spc="135" baseline="-20202" dirty="0">
                <a:solidFill>
                  <a:srgbClr val="0168B4"/>
                </a:solidFill>
                <a:latin typeface="LM Roman 10"/>
                <a:cs typeface="LM Roman 10"/>
              </a:rPr>
              <a:t>1</a:t>
            </a:r>
            <a:endParaRPr sz="1650" baseline="-20202">
              <a:latin typeface="LM Roman 10"/>
              <a:cs typeface="LM Roman 10"/>
            </a:endParaRPr>
          </a:p>
        </p:txBody>
      </p:sp>
      <p:sp>
        <p:nvSpPr>
          <p:cNvPr id="45" name="object 45"/>
          <p:cNvSpPr txBox="1"/>
          <p:nvPr/>
        </p:nvSpPr>
        <p:spPr>
          <a:xfrm>
            <a:off x="1739531" y="1650033"/>
            <a:ext cx="220979" cy="191770"/>
          </a:xfrm>
          <a:prstGeom prst="rect">
            <a:avLst/>
          </a:prstGeom>
        </p:spPr>
        <p:txBody>
          <a:bodyPr vert="horz" wrap="square" lIns="0" tIns="11430" rIns="0" bIns="0" rtlCol="0">
            <a:spAutoFit/>
          </a:bodyPr>
          <a:lstStyle/>
          <a:p>
            <a:pPr marL="38100">
              <a:lnSpc>
                <a:spcPct val="100000"/>
              </a:lnSpc>
              <a:spcBef>
                <a:spcPts val="90"/>
              </a:spcBef>
            </a:pPr>
            <a:r>
              <a:rPr sz="1650" spc="-37" baseline="-22727" dirty="0">
                <a:solidFill>
                  <a:srgbClr val="0168B4"/>
                </a:solidFill>
                <a:latin typeface="Symbola"/>
                <a:cs typeface="Symbola"/>
              </a:rPr>
              <a:t>⎢</a:t>
            </a:r>
            <a:r>
              <a:rPr sz="1100" spc="-25" dirty="0">
                <a:solidFill>
                  <a:srgbClr val="0168B4"/>
                </a:solidFill>
                <a:latin typeface="LM Roman 10"/>
                <a:cs typeface="LM Roman 10"/>
              </a:rPr>
              <a:t>1</a:t>
            </a:r>
            <a:endParaRPr sz="1100">
              <a:latin typeface="LM Roman 10"/>
              <a:cs typeface="LM Roman 10"/>
            </a:endParaRPr>
          </a:p>
        </p:txBody>
      </p:sp>
      <p:sp>
        <p:nvSpPr>
          <p:cNvPr id="46" name="object 46"/>
          <p:cNvSpPr txBox="1"/>
          <p:nvPr/>
        </p:nvSpPr>
        <p:spPr>
          <a:xfrm>
            <a:off x="1739531" y="1993581"/>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25252" dirty="0">
                <a:solidFill>
                  <a:srgbClr val="0168B4"/>
                </a:solidFill>
                <a:latin typeface="Symbola"/>
                <a:cs typeface="Symbola"/>
              </a:rPr>
              <a:t>⎣</a:t>
            </a:r>
            <a:r>
              <a:rPr sz="1650" spc="135" baseline="-10101" dirty="0">
                <a:solidFill>
                  <a:srgbClr val="0168B4"/>
                </a:solidFill>
                <a:latin typeface="LM Roman 10"/>
                <a:cs typeface="LM Roman 10"/>
              </a:rPr>
              <a:t>1</a:t>
            </a:r>
            <a:endParaRPr sz="1650" baseline="-10101">
              <a:latin typeface="LM Roman 10"/>
              <a:cs typeface="LM Roman 10"/>
            </a:endParaRPr>
          </a:p>
        </p:txBody>
      </p:sp>
      <p:sp>
        <p:nvSpPr>
          <p:cNvPr id="47" name="object 47"/>
          <p:cNvSpPr txBox="1"/>
          <p:nvPr/>
        </p:nvSpPr>
        <p:spPr>
          <a:xfrm>
            <a:off x="1436242" y="1295011"/>
            <a:ext cx="828040" cy="840740"/>
          </a:xfrm>
          <a:prstGeom prst="rect">
            <a:avLst/>
          </a:prstGeom>
        </p:spPr>
        <p:txBody>
          <a:bodyPr vert="horz" wrap="square" lIns="0" tIns="100330" rIns="0" bIns="0" rtlCol="0">
            <a:spAutoFit/>
          </a:bodyPr>
          <a:lstStyle/>
          <a:p>
            <a:pPr marL="633730">
              <a:lnSpc>
                <a:spcPct val="100000"/>
              </a:lnSpc>
              <a:spcBef>
                <a:spcPts val="790"/>
              </a:spcBef>
            </a:pPr>
            <a:r>
              <a:rPr sz="1650" i="1" spc="52" baseline="-27777" dirty="0">
                <a:solidFill>
                  <a:srgbClr val="0168B4"/>
                </a:solidFill>
                <a:latin typeface="Liberation Serif"/>
                <a:cs typeface="Liberation Serif"/>
              </a:rPr>
              <a:t>x</a:t>
            </a:r>
            <a:r>
              <a:rPr sz="800" spc="35" dirty="0">
                <a:solidFill>
                  <a:srgbClr val="0168B4"/>
                </a:solidFill>
                <a:latin typeface="Trebuchet MS"/>
                <a:cs typeface="Trebuchet MS"/>
              </a:rPr>
              <a:t>2</a:t>
            </a:r>
            <a:endParaRPr sz="800">
              <a:latin typeface="Trebuchet MS"/>
              <a:cs typeface="Trebuchet MS"/>
            </a:endParaRPr>
          </a:p>
          <a:p>
            <a:pPr marR="53340" algn="r">
              <a:lnSpc>
                <a:spcPts val="925"/>
              </a:lnSpc>
              <a:spcBef>
                <a:spcPts val="509"/>
              </a:spcBef>
            </a:pPr>
            <a:r>
              <a:rPr sz="800" spc="-50" dirty="0">
                <a:solidFill>
                  <a:srgbClr val="0168B4"/>
                </a:solidFill>
                <a:latin typeface="Trebuchet MS"/>
                <a:cs typeface="Trebuchet MS"/>
              </a:rPr>
              <a:t>2</a:t>
            </a:r>
            <a:endParaRPr sz="800">
              <a:latin typeface="Trebuchet MS"/>
              <a:cs typeface="Trebuchet MS"/>
            </a:endParaRPr>
          </a:p>
          <a:p>
            <a:pPr marL="50800">
              <a:lnSpc>
                <a:spcPts val="990"/>
              </a:lnSpc>
              <a:tabLst>
                <a:tab pos="633095" algn="l"/>
              </a:tabLst>
            </a:pPr>
            <a:r>
              <a:rPr sz="1100" b="1" spc="-25" dirty="0">
                <a:solidFill>
                  <a:srgbClr val="0168B4"/>
                </a:solidFill>
                <a:latin typeface="LM Roman 10"/>
                <a:cs typeface="LM Roman 10"/>
              </a:rPr>
              <a:t>D</a:t>
            </a:r>
            <a:r>
              <a:rPr sz="1100" b="1" spc="-114" dirty="0">
                <a:solidFill>
                  <a:srgbClr val="0168B4"/>
                </a:solidFill>
                <a:latin typeface="LM Roman 10"/>
                <a:cs typeface="LM Roman 10"/>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650" i="1" spc="120" baseline="30303" dirty="0">
                <a:solidFill>
                  <a:srgbClr val="0168B4"/>
                </a:solidFill>
                <a:latin typeface="Liberation Serif"/>
                <a:cs typeface="Liberation Serif"/>
              </a:rPr>
              <a:t>x</a:t>
            </a:r>
            <a:endParaRPr sz="1650" baseline="30303">
              <a:latin typeface="Liberation Serif"/>
              <a:cs typeface="Liberation Serif"/>
            </a:endParaRPr>
          </a:p>
          <a:p>
            <a:pPr marL="340995">
              <a:lnSpc>
                <a:spcPts val="844"/>
              </a:lnSpc>
              <a:tabLst>
                <a:tab pos="680085" algn="l"/>
              </a:tabLst>
            </a:pPr>
            <a:r>
              <a:rPr sz="1650" spc="127" baseline="-35353" dirty="0">
                <a:solidFill>
                  <a:srgbClr val="0168B4"/>
                </a:solidFill>
                <a:latin typeface="Symbola"/>
                <a:cs typeface="Symbola"/>
              </a:rPr>
              <a:t>⎢</a:t>
            </a:r>
            <a:r>
              <a:rPr sz="1100" spc="8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a:p>
            <a:pPr marL="612140">
              <a:lnSpc>
                <a:spcPts val="1140"/>
              </a:lnSpc>
            </a:pPr>
            <a:r>
              <a:rPr sz="1650" i="1" spc="97" baseline="-27777" dirty="0">
                <a:solidFill>
                  <a:srgbClr val="0168B4"/>
                </a:solidFill>
                <a:latin typeface="Liberation Serif"/>
                <a:cs typeface="Liberation Serif"/>
              </a:rPr>
              <a:t>x</a:t>
            </a:r>
            <a:r>
              <a:rPr sz="800" i="1" spc="65" dirty="0">
                <a:solidFill>
                  <a:srgbClr val="0168B4"/>
                </a:solidFill>
                <a:latin typeface="Georgia"/>
                <a:cs typeface="Georgia"/>
              </a:rPr>
              <a:t>N</a:t>
            </a:r>
            <a:endParaRPr sz="800">
              <a:latin typeface="Georgia"/>
              <a:cs typeface="Georgia"/>
            </a:endParaRPr>
          </a:p>
        </p:txBody>
      </p:sp>
      <p:sp>
        <p:nvSpPr>
          <p:cNvPr id="48" name="object 48"/>
          <p:cNvSpPr txBox="1"/>
          <p:nvPr/>
        </p:nvSpPr>
        <p:spPr>
          <a:xfrm>
            <a:off x="2365463" y="1650033"/>
            <a:ext cx="286385" cy="191770"/>
          </a:xfrm>
          <a:prstGeom prst="rect">
            <a:avLst/>
          </a:prstGeom>
        </p:spPr>
        <p:txBody>
          <a:bodyPr vert="horz" wrap="square" lIns="0" tIns="11430" rIns="0" bIns="0" rtlCol="0">
            <a:spAutoFit/>
          </a:bodyPr>
          <a:lstStyle/>
          <a:p>
            <a:pPr marL="127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505468" y="1615324"/>
            <a:ext cx="200660"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2834208" y="1650033"/>
            <a:ext cx="574675" cy="191770"/>
          </a:xfrm>
          <a:prstGeom prst="rect">
            <a:avLst/>
          </a:prstGeom>
        </p:spPr>
        <p:txBody>
          <a:bodyPr vert="horz" wrap="square" lIns="0" tIns="11430" rIns="0" bIns="0" rtlCol="0">
            <a:spAutoFit/>
          </a:bodyPr>
          <a:lstStyle/>
          <a:p>
            <a:pPr marL="12700">
              <a:lnSpc>
                <a:spcPct val="100000"/>
              </a:lnSpc>
              <a:spcBef>
                <a:spcPts val="90"/>
              </a:spcBef>
              <a:tabLst>
                <a:tab pos="300355" algn="l"/>
              </a:tabLst>
            </a:pPr>
            <a:r>
              <a:rPr sz="1100" spc="15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262541" y="1615324"/>
            <a:ext cx="202565"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i="1" spc="-50" dirty="0">
                <a:solidFill>
                  <a:srgbClr val="0168B4"/>
                </a:solidFill>
                <a:latin typeface="Georgia"/>
                <a:cs typeface="Georgia"/>
              </a:rPr>
              <a:t>k</a:t>
            </a:r>
            <a:endParaRPr sz="800">
              <a:latin typeface="Georgia"/>
              <a:cs typeface="Georgia"/>
            </a:endParaRPr>
          </a:p>
        </p:txBody>
      </p:sp>
      <p:sp>
        <p:nvSpPr>
          <p:cNvPr id="52" name="object 52"/>
          <p:cNvSpPr txBox="1"/>
          <p:nvPr/>
        </p:nvSpPr>
        <p:spPr>
          <a:xfrm>
            <a:off x="2503104" y="1822118"/>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53" name="object 53"/>
          <p:cNvSpPr txBox="1"/>
          <p:nvPr/>
        </p:nvSpPr>
        <p:spPr>
          <a:xfrm>
            <a:off x="2843788" y="1822118"/>
            <a:ext cx="490220" cy="191770"/>
          </a:xfrm>
          <a:prstGeom prst="rect">
            <a:avLst/>
          </a:prstGeom>
        </p:spPr>
        <p:txBody>
          <a:bodyPr vert="horz" wrap="square" lIns="0" tIns="11430" rIns="0" bIns="0" rtlCol="0">
            <a:spAutoFit/>
          </a:bodyPr>
          <a:lstStyle/>
          <a:p>
            <a:pPr marL="12700">
              <a:lnSpc>
                <a:spcPct val="100000"/>
              </a:lnSpc>
              <a:spcBef>
                <a:spcPts val="90"/>
              </a:spcBef>
              <a:tabLst>
                <a:tab pos="431165" algn="l"/>
              </a:tabLst>
            </a:pPr>
            <a:r>
              <a:rPr sz="1100" spc="190"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p:txBody>
      </p:sp>
      <p:sp>
        <p:nvSpPr>
          <p:cNvPr id="54" name="object 54"/>
          <p:cNvSpPr txBox="1"/>
          <p:nvPr/>
        </p:nvSpPr>
        <p:spPr>
          <a:xfrm>
            <a:off x="2306180" y="2016072"/>
            <a:ext cx="1149350" cy="191770"/>
          </a:xfrm>
          <a:prstGeom prst="rect">
            <a:avLst/>
          </a:prstGeom>
        </p:spPr>
        <p:txBody>
          <a:bodyPr vert="horz" wrap="square" lIns="0" tIns="11430" rIns="0" bIns="0" rtlCol="0">
            <a:spAutoFit/>
          </a:bodyPr>
          <a:lstStyle/>
          <a:p>
            <a:pPr marL="50800">
              <a:lnSpc>
                <a:spcPct val="100000"/>
              </a:lnSpc>
              <a:spcBef>
                <a:spcPts val="90"/>
              </a:spcBef>
              <a:tabLst>
                <a:tab pos="540385" algn="l"/>
              </a:tabLst>
            </a:pPr>
            <a:r>
              <a:rPr sz="1100" spc="100" dirty="0">
                <a:solidFill>
                  <a:srgbClr val="0168B4"/>
                </a:solidFill>
                <a:latin typeface="Symbola"/>
                <a:cs typeface="Symbola"/>
              </a:rPr>
              <a:t>(</a:t>
            </a:r>
            <a:r>
              <a:rPr sz="1100" i="1" spc="100" dirty="0">
                <a:solidFill>
                  <a:srgbClr val="0168B4"/>
                </a:solidFill>
                <a:latin typeface="Liberation Serif"/>
                <a:cs typeface="Liberation Serif"/>
              </a:rPr>
              <a:t>x</a:t>
            </a:r>
            <a:r>
              <a:rPr sz="1200" i="1" spc="150" baseline="38194" dirty="0">
                <a:solidFill>
                  <a:srgbClr val="0168B4"/>
                </a:solidFill>
                <a:latin typeface="Georgia"/>
                <a:cs typeface="Georgia"/>
              </a:rPr>
              <a:t>N</a:t>
            </a:r>
            <a:r>
              <a:rPr sz="1200" i="1" spc="-89" baseline="38194" dirty="0">
                <a:solidFill>
                  <a:srgbClr val="0168B4"/>
                </a:solidFill>
                <a:latin typeface="Georgia"/>
                <a:cs typeface="Georgia"/>
              </a:rPr>
              <a:t> </a:t>
            </a:r>
            <a:r>
              <a:rPr sz="1100" spc="30" dirty="0">
                <a:solidFill>
                  <a:srgbClr val="0168B4"/>
                </a:solidFill>
                <a:latin typeface="Symbola"/>
                <a:cs typeface="Symbola"/>
              </a:rPr>
              <a:t>)</a:t>
            </a:r>
            <a:r>
              <a:rPr sz="1200" spc="4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204" dirty="0">
                <a:solidFill>
                  <a:srgbClr val="0168B4"/>
                </a:solidFill>
                <a:latin typeface="TeX Gyre Adventor"/>
                <a:cs typeface="TeX Gyre Adventor"/>
              </a:rPr>
              <a:t>⋯</a:t>
            </a:r>
            <a:r>
              <a:rPr sz="1100" spc="19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1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241357" y="1981351"/>
            <a:ext cx="245110"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405" dirty="0">
                <a:solidFill>
                  <a:srgbClr val="0168B4"/>
                </a:solidFill>
                <a:latin typeface="Georgia"/>
                <a:cs typeface="Georgia"/>
              </a:rPr>
              <a:t> </a:t>
            </a:r>
            <a:r>
              <a:rPr sz="800" i="1" spc="-50" dirty="0">
                <a:solidFill>
                  <a:srgbClr val="0168B4"/>
                </a:solidFill>
                <a:latin typeface="Georgia"/>
                <a:cs typeface="Georgia"/>
              </a:rPr>
              <a:t>k</a:t>
            </a:r>
            <a:endParaRPr sz="800">
              <a:latin typeface="Georgia"/>
              <a:cs typeface="Georgia"/>
            </a:endParaRPr>
          </a:p>
        </p:txBody>
      </p:sp>
      <p:sp>
        <p:nvSpPr>
          <p:cNvPr id="56" name="object 56"/>
          <p:cNvSpPr txBox="1"/>
          <p:nvPr/>
        </p:nvSpPr>
        <p:spPr>
          <a:xfrm>
            <a:off x="2327363" y="1456078"/>
            <a:ext cx="1281430" cy="191770"/>
          </a:xfrm>
          <a:prstGeom prst="rect">
            <a:avLst/>
          </a:prstGeom>
        </p:spPr>
        <p:txBody>
          <a:bodyPr vert="horz" wrap="square" lIns="0" tIns="11430" rIns="0" bIns="0" rtlCol="0">
            <a:spAutoFit/>
          </a:bodyPr>
          <a:lstStyle/>
          <a:p>
            <a:pPr marL="50800">
              <a:lnSpc>
                <a:spcPct val="100000"/>
              </a:lnSpc>
              <a:spcBef>
                <a:spcPts val="90"/>
              </a:spcBef>
              <a:tabLst>
                <a:tab pos="519430" algn="l"/>
                <a:tab pos="807720" algn="l"/>
              </a:tabLst>
            </a:pP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200" spc="104" baseline="38194" dirty="0">
                <a:solidFill>
                  <a:srgbClr val="0168B4"/>
                </a:solidFill>
                <a:latin typeface="Trebuchet MS"/>
                <a:cs typeface="Trebuchet MS"/>
              </a:rPr>
              <a:t>1</a:t>
            </a:r>
            <a:r>
              <a:rPr sz="1100" spc="70" dirty="0">
                <a:solidFill>
                  <a:srgbClr val="0168B4"/>
                </a:solidFill>
                <a:latin typeface="Symbola"/>
                <a:cs typeface="Symbola"/>
              </a:rPr>
              <a:t>)</a:t>
            </a:r>
            <a:r>
              <a:rPr sz="1200" spc="10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14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200" spc="120" baseline="38194" dirty="0">
                <a:solidFill>
                  <a:srgbClr val="0168B4"/>
                </a:solidFill>
                <a:latin typeface="Trebuchet MS"/>
                <a:cs typeface="Trebuchet MS"/>
              </a:rPr>
              <a:t>1</a:t>
            </a:r>
            <a:r>
              <a:rPr sz="1100" spc="80" dirty="0">
                <a:solidFill>
                  <a:srgbClr val="0168B4"/>
                </a:solidFill>
                <a:latin typeface="Symbola"/>
                <a:cs typeface="Symbola"/>
              </a:rPr>
              <a:t>)</a:t>
            </a:r>
            <a:r>
              <a:rPr sz="1200" i="1" spc="120" baseline="38194" dirty="0">
                <a:solidFill>
                  <a:srgbClr val="0168B4"/>
                </a:solidFill>
                <a:latin typeface="Georgia"/>
                <a:cs typeface="Georgia"/>
              </a:rPr>
              <a:t>k</a:t>
            </a:r>
            <a:r>
              <a:rPr sz="1200" i="1" spc="97" baseline="38194" dirty="0">
                <a:solidFill>
                  <a:srgbClr val="0168B4"/>
                </a:solidFill>
                <a:latin typeface="Georgia"/>
                <a:cs typeface="Georgia"/>
              </a:rPr>
              <a:t> </a:t>
            </a:r>
            <a:r>
              <a:rPr sz="1650" spc="-877" baseline="20202" dirty="0">
                <a:solidFill>
                  <a:srgbClr val="0168B4"/>
                </a:solidFill>
                <a:latin typeface="Symbola"/>
                <a:cs typeface="Symbola"/>
              </a:rPr>
              <a:t>⎤</a:t>
            </a:r>
            <a:r>
              <a:rPr sz="1650" spc="-37" baseline="-35353" dirty="0">
                <a:solidFill>
                  <a:srgbClr val="0168B4"/>
                </a:solidFill>
                <a:latin typeface="Symbola"/>
                <a:cs typeface="Symbola"/>
              </a:rPr>
              <a:t>⎥</a:t>
            </a:r>
            <a:endParaRPr sz="1650" baseline="-35353">
              <a:latin typeface="Symbola"/>
              <a:cs typeface="Symbola"/>
            </a:endParaRPr>
          </a:p>
        </p:txBody>
      </p:sp>
      <p:sp>
        <p:nvSpPr>
          <p:cNvPr id="57" name="object 57"/>
          <p:cNvSpPr txBox="1"/>
          <p:nvPr/>
        </p:nvSpPr>
        <p:spPr>
          <a:xfrm>
            <a:off x="3469665" y="1708453"/>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469665" y="191211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9" name="object 59"/>
          <p:cNvSpPr txBox="1"/>
          <p:nvPr/>
        </p:nvSpPr>
        <p:spPr>
          <a:xfrm>
            <a:off x="3469665" y="1993581"/>
            <a:ext cx="88265" cy="191770"/>
          </a:xfrm>
          <a:prstGeom prst="rect">
            <a:avLst/>
          </a:prstGeom>
        </p:spPr>
        <p:txBody>
          <a:bodyPr vert="horz" wrap="square" lIns="0" tIns="11430" rIns="0" bIns="0" rtlCol="0">
            <a:spAutoFit/>
          </a:bodyPr>
          <a:lstStyle/>
          <a:p>
            <a:pPr marL="12700">
              <a:lnSpc>
                <a:spcPct val="100000"/>
              </a:lnSpc>
              <a:spcBef>
                <a:spcPts val="90"/>
              </a:spcBef>
            </a:pPr>
            <a:r>
              <a:rPr sz="1100" spc="-550" dirty="0">
                <a:solidFill>
                  <a:srgbClr val="0168B4"/>
                </a:solidFill>
                <a:latin typeface="Symbola"/>
                <a:cs typeface="Symbola"/>
              </a:rPr>
              <a:t>⎥</a:t>
            </a:r>
            <a:endParaRPr sz="1100">
              <a:latin typeface="Symbola"/>
              <a:cs typeface="Symbola"/>
            </a:endParaRPr>
          </a:p>
        </p:txBody>
      </p:sp>
      <p:sp>
        <p:nvSpPr>
          <p:cNvPr id="60" name="object 60"/>
          <p:cNvSpPr txBox="1"/>
          <p:nvPr/>
        </p:nvSpPr>
        <p:spPr>
          <a:xfrm>
            <a:off x="3469665" y="205468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06672" y="1728824"/>
            <a:ext cx="220979" cy="191770"/>
          </a:xfrm>
          <a:prstGeom prst="rect">
            <a:avLst/>
          </a:prstGeom>
        </p:spPr>
        <p:txBody>
          <a:bodyPr vert="horz" wrap="square" lIns="0" tIns="11430" rIns="0" bIns="0" rtlCol="0">
            <a:spAutoFit/>
          </a:bodyPr>
          <a:lstStyle/>
          <a:p>
            <a:pPr marL="12700">
              <a:lnSpc>
                <a:spcPct val="100000"/>
              </a:lnSpc>
              <a:spcBef>
                <a:spcPts val="90"/>
              </a:spcBef>
            </a:pPr>
            <a:r>
              <a:rPr sz="1100" b="1" spc="-20" dirty="0">
                <a:solidFill>
                  <a:srgbClr val="0168B4"/>
                </a:solidFill>
                <a:latin typeface="LM Roman 10"/>
                <a:cs typeface="LM Roman 10"/>
              </a:rPr>
              <a:t>r</a:t>
            </a:r>
            <a:r>
              <a:rPr sz="1100" b="1" spc="-114" dirty="0">
                <a:solidFill>
                  <a:srgbClr val="0168B4"/>
                </a:solidFill>
                <a:latin typeface="LM Roman 10"/>
                <a:cs typeface="LM Roman 10"/>
              </a:rPr>
              <a:t> </a:t>
            </a:r>
            <a:r>
              <a:rPr sz="1100" spc="-50" dirty="0">
                <a:solidFill>
                  <a:srgbClr val="0168B4"/>
                </a:solidFill>
                <a:latin typeface="Asana Math"/>
                <a:cs typeface="Asana Math"/>
              </a:rPr>
              <a:t>=</a:t>
            </a:r>
            <a:endParaRPr sz="1100">
              <a:latin typeface="Asana Math"/>
              <a:cs typeface="Asana Math"/>
            </a:endParaRPr>
          </a:p>
        </p:txBody>
      </p:sp>
      <p:sp>
        <p:nvSpPr>
          <p:cNvPr id="62" name="object 62"/>
          <p:cNvSpPr txBox="1"/>
          <p:nvPr/>
        </p:nvSpPr>
        <p:spPr>
          <a:xfrm>
            <a:off x="3915295" y="1424646"/>
            <a:ext cx="396240" cy="191770"/>
          </a:xfrm>
          <a:prstGeom prst="rect">
            <a:avLst/>
          </a:prstGeom>
        </p:spPr>
        <p:txBody>
          <a:bodyPr vert="horz" wrap="square" lIns="0" tIns="11430" rIns="0" bIns="0" rtlCol="0">
            <a:spAutoFit/>
          </a:bodyPr>
          <a:lstStyle/>
          <a:p>
            <a:pPr marL="38100">
              <a:lnSpc>
                <a:spcPct val="100000"/>
              </a:lnSpc>
              <a:spcBef>
                <a:spcPts val="90"/>
              </a:spcBef>
            </a:pPr>
            <a:r>
              <a:rPr sz="1100" spc="-540" dirty="0">
                <a:solidFill>
                  <a:srgbClr val="0168B4"/>
                </a:solidFill>
                <a:latin typeface="Symbola"/>
                <a:cs typeface="Symbola"/>
              </a:rPr>
              <a:t>⎡</a:t>
            </a:r>
            <a:r>
              <a:rPr sz="1650" spc="30" baseline="-55555" dirty="0">
                <a:solidFill>
                  <a:srgbClr val="0168B4"/>
                </a:solidFill>
                <a:latin typeface="Symbola"/>
                <a:cs typeface="Symbola"/>
              </a:rPr>
              <a:t>⎢</a:t>
            </a:r>
            <a:r>
              <a:rPr sz="1650" spc="-104" baseline="-55555" dirty="0">
                <a:solidFill>
                  <a:srgbClr val="0168B4"/>
                </a:solidFill>
                <a:latin typeface="Symbola"/>
                <a:cs typeface="Symbola"/>
              </a:rPr>
              <a:t> </a:t>
            </a:r>
            <a:r>
              <a:rPr sz="1650" i="1" baseline="-12626" dirty="0">
                <a:solidFill>
                  <a:srgbClr val="0168B4"/>
                </a:solidFill>
                <a:latin typeface="Liberation Serif"/>
                <a:cs typeface="Liberation Serif"/>
              </a:rPr>
              <a:t>r</a:t>
            </a:r>
            <a:r>
              <a:rPr sz="1200" baseline="20833" dirty="0">
                <a:solidFill>
                  <a:srgbClr val="0168B4"/>
                </a:solidFill>
                <a:latin typeface="Trebuchet MS"/>
                <a:cs typeface="Trebuchet MS"/>
              </a:rPr>
              <a:t>1</a:t>
            </a:r>
            <a:r>
              <a:rPr sz="1200" spc="44" baseline="20833" dirty="0">
                <a:solidFill>
                  <a:srgbClr val="0168B4"/>
                </a:solidFill>
                <a:latin typeface="Trebuchet MS"/>
                <a:cs typeface="Trebuchet MS"/>
              </a:rPr>
              <a:t> </a:t>
            </a:r>
            <a:r>
              <a:rPr sz="1100" spc="-585" dirty="0">
                <a:solidFill>
                  <a:srgbClr val="0168B4"/>
                </a:solidFill>
                <a:latin typeface="Symbola"/>
                <a:cs typeface="Symbola"/>
              </a:rPr>
              <a:t>⎤</a:t>
            </a:r>
            <a:r>
              <a:rPr sz="1650" spc="-37" baseline="-55555" dirty="0">
                <a:solidFill>
                  <a:srgbClr val="0168B4"/>
                </a:solidFill>
                <a:latin typeface="Symbola"/>
                <a:cs typeface="Symbola"/>
              </a:rPr>
              <a:t>⎥</a:t>
            </a:r>
            <a:endParaRPr sz="1650" baseline="-55555">
              <a:latin typeface="Symbola"/>
              <a:cs typeface="Symbola"/>
            </a:endParaRPr>
          </a:p>
        </p:txBody>
      </p:sp>
      <p:sp>
        <p:nvSpPr>
          <p:cNvPr id="63" name="object 63"/>
          <p:cNvSpPr txBox="1"/>
          <p:nvPr/>
        </p:nvSpPr>
        <p:spPr>
          <a:xfrm>
            <a:off x="4077614" y="1817609"/>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64" name="object 64"/>
          <p:cNvSpPr txBox="1"/>
          <p:nvPr/>
        </p:nvSpPr>
        <p:spPr>
          <a:xfrm>
            <a:off x="4016070" y="2010446"/>
            <a:ext cx="8826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r</a:t>
            </a:r>
            <a:endParaRPr sz="1100">
              <a:latin typeface="Liberation Serif"/>
              <a:cs typeface="Liberation Serif"/>
            </a:endParaRPr>
          </a:p>
        </p:txBody>
      </p:sp>
      <p:sp>
        <p:nvSpPr>
          <p:cNvPr id="65" name="object 65"/>
          <p:cNvSpPr txBox="1"/>
          <p:nvPr/>
        </p:nvSpPr>
        <p:spPr>
          <a:xfrm>
            <a:off x="4082427" y="1975724"/>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66" name="object 66"/>
          <p:cNvSpPr txBox="1"/>
          <p:nvPr/>
        </p:nvSpPr>
        <p:spPr>
          <a:xfrm>
            <a:off x="3915295" y="1688082"/>
            <a:ext cx="396240"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Symbola"/>
                <a:cs typeface="Symbola"/>
              </a:rPr>
              <a:t>⎢</a:t>
            </a:r>
            <a:r>
              <a:rPr sz="1100" spc="-55" dirty="0">
                <a:solidFill>
                  <a:srgbClr val="0168B4"/>
                </a:solidFill>
                <a:latin typeface="Symbola"/>
                <a:cs typeface="Symbola"/>
              </a:rPr>
              <a:t> </a:t>
            </a:r>
            <a:r>
              <a:rPr sz="1650" i="1" baseline="17676" dirty="0">
                <a:solidFill>
                  <a:srgbClr val="0168B4"/>
                </a:solidFill>
                <a:latin typeface="Liberation Serif"/>
                <a:cs typeface="Liberation Serif"/>
              </a:rPr>
              <a:t>r</a:t>
            </a:r>
            <a:r>
              <a:rPr sz="1200" baseline="62500" dirty="0">
                <a:solidFill>
                  <a:srgbClr val="0168B4"/>
                </a:solidFill>
                <a:latin typeface="Trebuchet MS"/>
                <a:cs typeface="Trebuchet MS"/>
              </a:rPr>
              <a:t>2</a:t>
            </a:r>
            <a:r>
              <a:rPr sz="1200" spc="67" baseline="62500" dirty="0">
                <a:solidFill>
                  <a:srgbClr val="0168B4"/>
                </a:solidFill>
                <a:latin typeface="Trebuchet MS"/>
                <a:cs typeface="Trebuchet MS"/>
              </a:rPr>
              <a:t> </a:t>
            </a:r>
            <a:r>
              <a:rPr sz="1100" spc="-50" dirty="0">
                <a:solidFill>
                  <a:srgbClr val="0168B4"/>
                </a:solidFill>
                <a:latin typeface="Symbola"/>
                <a:cs typeface="Symbola"/>
              </a:rPr>
              <a:t>⎥</a:t>
            </a:r>
            <a:endParaRPr sz="1100">
              <a:latin typeface="Symbola"/>
              <a:cs typeface="Symbola"/>
            </a:endParaRPr>
          </a:p>
        </p:txBody>
      </p:sp>
      <p:sp>
        <p:nvSpPr>
          <p:cNvPr id="67" name="object 67"/>
          <p:cNvSpPr txBox="1"/>
          <p:nvPr/>
        </p:nvSpPr>
        <p:spPr>
          <a:xfrm>
            <a:off x="3940695" y="1932481"/>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3940695" y="1973210"/>
            <a:ext cx="3327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5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940695" y="2034310"/>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2271776" y="2506737"/>
            <a:ext cx="121666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85" dirty="0">
                <a:solidFill>
                  <a:srgbClr val="0168B4"/>
                </a:solidFill>
                <a:latin typeface="LM Roman 10"/>
                <a:cs typeface="LM Roman 10"/>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b="1" dirty="0">
                <a:solidFill>
                  <a:srgbClr val="0168B4"/>
                </a:solidFill>
                <a:latin typeface="LM Roman 10"/>
                <a:cs typeface="LM Roman 10"/>
              </a:rPr>
              <a:t>D</a:t>
            </a:r>
            <a:r>
              <a:rPr sz="1200" i="1" baseline="41666" dirty="0">
                <a:solidFill>
                  <a:srgbClr val="0168B4"/>
                </a:solidFill>
                <a:latin typeface="Georgia"/>
                <a:cs typeface="Georgia"/>
              </a:rPr>
              <a:t>T</a:t>
            </a:r>
            <a:r>
              <a:rPr sz="1200" i="1" spc="-30" baseline="41666" dirty="0">
                <a:solidFill>
                  <a:srgbClr val="0168B4"/>
                </a:solidFill>
                <a:latin typeface="Georgia"/>
                <a:cs typeface="Georgia"/>
              </a:rPr>
              <a:t> </a:t>
            </a:r>
            <a:r>
              <a:rPr sz="1100" b="1" spc="60" dirty="0">
                <a:solidFill>
                  <a:srgbClr val="0168B4"/>
                </a:solidFill>
                <a:latin typeface="LM Roman 10"/>
                <a:cs typeface="LM Roman 10"/>
              </a:rPr>
              <a:t>D</a:t>
            </a:r>
            <a:r>
              <a:rPr sz="1100" spc="60" dirty="0">
                <a:solidFill>
                  <a:srgbClr val="0168B4"/>
                </a:solidFill>
                <a:latin typeface="Symbola"/>
                <a:cs typeface="Symbola"/>
              </a:rPr>
              <a:t>)</a:t>
            </a:r>
            <a:r>
              <a:rPr sz="1200" spc="89" baseline="41666" dirty="0">
                <a:solidFill>
                  <a:srgbClr val="0168B4"/>
                </a:solidFill>
                <a:latin typeface="TeX Gyre Adventor"/>
                <a:cs typeface="TeX Gyre Adventor"/>
              </a:rPr>
              <a:t>−</a:t>
            </a:r>
            <a:r>
              <a:rPr sz="1200" spc="89" baseline="41666" dirty="0">
                <a:solidFill>
                  <a:srgbClr val="0168B4"/>
                </a:solidFill>
                <a:latin typeface="Trebuchet MS"/>
                <a:cs typeface="Trebuchet MS"/>
              </a:rPr>
              <a:t>1</a:t>
            </a:r>
            <a:r>
              <a:rPr sz="1100" b="1" spc="60" dirty="0">
                <a:solidFill>
                  <a:srgbClr val="0168B4"/>
                </a:solidFill>
                <a:latin typeface="LM Roman 10"/>
                <a:cs typeface="LM Roman 10"/>
              </a:rPr>
              <a:t>D</a:t>
            </a:r>
            <a:r>
              <a:rPr sz="1200" i="1" spc="89" baseline="41666" dirty="0">
                <a:solidFill>
                  <a:srgbClr val="0168B4"/>
                </a:solidFill>
                <a:latin typeface="Georgia"/>
                <a:cs typeface="Georgia"/>
              </a:rPr>
              <a:t>T</a:t>
            </a:r>
            <a:r>
              <a:rPr sz="1200" i="1" spc="-15" baseline="41666" dirty="0">
                <a:solidFill>
                  <a:srgbClr val="0168B4"/>
                </a:solidFill>
                <a:latin typeface="Georgia"/>
                <a:cs typeface="Georgia"/>
              </a:rPr>
              <a:t> </a:t>
            </a:r>
            <a:r>
              <a:rPr sz="1100" b="1" spc="-50" dirty="0">
                <a:solidFill>
                  <a:srgbClr val="0168B4"/>
                </a:solidFill>
                <a:latin typeface="LM Roman 10"/>
                <a:cs typeface="LM Roman 10"/>
              </a:rPr>
              <a:t>r</a:t>
            </a:r>
            <a:endParaRPr sz="1100">
              <a:latin typeface="LM Roman 10"/>
              <a:cs typeface="LM Roman 10"/>
            </a:endParaRPr>
          </a:p>
        </p:txBody>
      </p:sp>
      <p:sp>
        <p:nvSpPr>
          <p:cNvPr id="71" name="object 7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2" name="object 7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3" name="object 7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373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Other</a:t>
            </a:r>
            <a:r>
              <a:rPr sz="1200" b="1" spc="-70" dirty="0">
                <a:solidFill>
                  <a:srgbClr val="0168B4"/>
                </a:solidFill>
                <a:latin typeface="LM Sans 10"/>
                <a:cs typeface="LM Sans 10"/>
              </a:rPr>
              <a:t> </a:t>
            </a:r>
            <a:r>
              <a:rPr sz="1200" b="1" dirty="0">
                <a:solidFill>
                  <a:srgbClr val="0168B4"/>
                </a:solidFill>
                <a:latin typeface="LM Sans 10"/>
                <a:cs typeface="LM Sans 10"/>
              </a:rPr>
              <a:t>Error</a:t>
            </a:r>
            <a:r>
              <a:rPr sz="1200" b="1" spc="-70" dirty="0">
                <a:solidFill>
                  <a:srgbClr val="0168B4"/>
                </a:solidFill>
                <a:latin typeface="LM Sans 10"/>
                <a:cs typeface="LM Sans 10"/>
              </a:rPr>
              <a:t> </a:t>
            </a:r>
            <a:r>
              <a:rPr sz="1200" b="1" spc="-10" dirty="0">
                <a:solidFill>
                  <a:srgbClr val="0168B4"/>
                </a:solidFill>
                <a:latin typeface="LM Sans 10"/>
                <a:cs typeface="LM Sans 10"/>
              </a:rPr>
              <a:t>Measures</a:t>
            </a:r>
            <a:endParaRPr sz="1200">
              <a:latin typeface="LM Sans 10"/>
              <a:cs typeface="LM Sans 10"/>
            </a:endParaRPr>
          </a:p>
        </p:txBody>
      </p:sp>
      <p:sp>
        <p:nvSpPr>
          <p:cNvPr id="43" name="object 43"/>
          <p:cNvSpPr txBox="1"/>
          <p:nvPr/>
        </p:nvSpPr>
        <p:spPr>
          <a:xfrm>
            <a:off x="2106510" y="1187004"/>
            <a:ext cx="79375" cy="147320"/>
          </a:xfrm>
          <a:prstGeom prst="rect">
            <a:avLst/>
          </a:prstGeom>
        </p:spPr>
        <p:txBody>
          <a:bodyPr vert="horz" wrap="square" lIns="0" tIns="12065" rIns="0" bIns="0" rtlCol="0">
            <a:spAutoFit/>
          </a:bodyPr>
          <a:lstStyle/>
          <a:p>
            <a:pPr marL="12700">
              <a:lnSpc>
                <a:spcPct val="100000"/>
              </a:lnSpc>
              <a:spcBef>
                <a:spcPts val="95"/>
              </a:spcBef>
            </a:pPr>
            <a:r>
              <a:rPr sz="800" u="sng" spc="-50" dirty="0">
                <a:solidFill>
                  <a:srgbClr val="0168B4"/>
                </a:solidFill>
                <a:uFill>
                  <a:solidFill>
                    <a:srgbClr val="0168B4"/>
                  </a:solidFill>
                </a:uFill>
                <a:latin typeface="Trebuchet MS"/>
                <a:cs typeface="Trebuchet MS"/>
              </a:rPr>
              <a:t>1</a:t>
            </a:r>
            <a:endParaRPr sz="800">
              <a:latin typeface="Trebuchet MS"/>
              <a:cs typeface="Trebuchet MS"/>
            </a:endParaRPr>
          </a:p>
        </p:txBody>
      </p:sp>
      <p:sp>
        <p:nvSpPr>
          <p:cNvPr id="44" name="object 44"/>
          <p:cNvSpPr txBox="1"/>
          <p:nvPr/>
        </p:nvSpPr>
        <p:spPr>
          <a:xfrm>
            <a:off x="2106510" y="130649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45" name="object 45"/>
          <p:cNvSpPr txBox="1"/>
          <p:nvPr/>
        </p:nvSpPr>
        <p:spPr>
          <a:xfrm>
            <a:off x="2275535" y="1275993"/>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6" name="object 46"/>
          <p:cNvSpPr txBox="1"/>
          <p:nvPr/>
        </p:nvSpPr>
        <p:spPr>
          <a:xfrm>
            <a:off x="2275535" y="1176247"/>
            <a:ext cx="355600" cy="147320"/>
          </a:xfrm>
          <a:prstGeom prst="rect">
            <a:avLst/>
          </a:prstGeom>
        </p:spPr>
        <p:txBody>
          <a:bodyPr vert="horz" wrap="square" lIns="0" tIns="12065" rIns="0" bIns="0" rtlCol="0">
            <a:spAutoFit/>
          </a:bodyPr>
          <a:lstStyle/>
          <a:p>
            <a:pPr marL="12700">
              <a:lnSpc>
                <a:spcPct val="100000"/>
              </a:lnSpc>
              <a:spcBef>
                <a:spcPts val="95"/>
              </a:spcBef>
              <a:tabLst>
                <a:tab pos="30289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7" name="object 47"/>
          <p:cNvSpPr txBox="1"/>
          <p:nvPr/>
        </p:nvSpPr>
        <p:spPr>
          <a:xfrm>
            <a:off x="447357" y="1210969"/>
            <a:ext cx="24828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 pos="2005964" algn="l"/>
              </a:tabLst>
            </a:pPr>
            <a:r>
              <a:rPr sz="1100" dirty="0">
                <a:latin typeface="LM Sans 10"/>
                <a:cs typeface="LM Sans 10"/>
              </a:rPr>
              <a:t>Square</a:t>
            </a:r>
            <a:r>
              <a:rPr sz="1100" spc="-40" dirty="0">
                <a:latin typeface="LM Sans 10"/>
                <a:cs typeface="LM Sans 10"/>
              </a:rPr>
              <a:t> </a:t>
            </a:r>
            <a:r>
              <a:rPr sz="1100" dirty="0">
                <a:latin typeface="LM Sans 10"/>
                <a:cs typeface="LM Sans 10"/>
              </a:rPr>
              <a:t>Error:</a:t>
            </a:r>
            <a:r>
              <a:rPr sz="1100" spc="95"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180" dirty="0">
                <a:solidFill>
                  <a:srgbClr val="0168B4"/>
                </a:solidFill>
                <a:latin typeface="Asana Math"/>
                <a:cs typeface="Asana Math"/>
              </a:rPr>
              <a:t>  </a:t>
            </a:r>
            <a:r>
              <a:rPr sz="1100" spc="-50" dirty="0">
                <a:solidFill>
                  <a:srgbClr val="0168B4"/>
                </a:solidFill>
                <a:latin typeface="LM Roman 10"/>
                <a:cs typeface="LM Roman 10"/>
              </a:rPr>
              <a:t>Σ</a:t>
            </a:r>
            <a:r>
              <a:rPr sz="1100" dirty="0">
                <a:solidFill>
                  <a:srgbClr val="0168B4"/>
                </a:solidFill>
                <a:latin typeface="LM Roman 10"/>
                <a:cs typeface="LM Roman 10"/>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2904731" y="1210969"/>
            <a:ext cx="38925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45" dirty="0">
                <a:solidFill>
                  <a:srgbClr val="0168B4"/>
                </a:solidFill>
                <a:latin typeface="Symbola"/>
                <a:cs typeface="Symbola"/>
              </a:rPr>
              <a:t>∣</a:t>
            </a:r>
            <a:r>
              <a:rPr sz="1100" i="1" spc="45" dirty="0">
                <a:solidFill>
                  <a:srgbClr val="0168B4"/>
                </a:solidFill>
                <a:latin typeface="Liberation Serif"/>
                <a:cs typeface="Liberation Serif"/>
              </a:rPr>
              <a:t>θ</a:t>
            </a:r>
            <a:r>
              <a:rPr sz="1100" spc="4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983915" y="1176247"/>
            <a:ext cx="363220" cy="147320"/>
          </a:xfrm>
          <a:prstGeom prst="rect">
            <a:avLst/>
          </a:prstGeom>
        </p:spPr>
        <p:txBody>
          <a:bodyPr vert="horz" wrap="square" lIns="0" tIns="12065" rIns="0" bIns="0" rtlCol="0">
            <a:spAutoFit/>
          </a:bodyPr>
          <a:lstStyle/>
          <a:p>
            <a:pPr marL="12700">
              <a:lnSpc>
                <a:spcPct val="100000"/>
              </a:lnSpc>
              <a:spcBef>
                <a:spcPts val="95"/>
              </a:spcBef>
              <a:tabLst>
                <a:tab pos="296545"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447357" y="1495791"/>
            <a:ext cx="177228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Relative</a:t>
            </a:r>
            <a:r>
              <a:rPr sz="1100" spc="-50" dirty="0">
                <a:latin typeface="LM Sans 10"/>
                <a:cs typeface="LM Sans 10"/>
              </a:rPr>
              <a:t> </a:t>
            </a:r>
            <a:r>
              <a:rPr sz="1100" dirty="0">
                <a:latin typeface="LM Sans 10"/>
                <a:cs typeface="LM Sans 10"/>
              </a:rPr>
              <a:t>Square</a:t>
            </a:r>
            <a:r>
              <a:rPr sz="1100" spc="-50" dirty="0">
                <a:latin typeface="LM Sans 10"/>
                <a:cs typeface="LM Sans 10"/>
              </a:rPr>
              <a:t> </a:t>
            </a:r>
            <a:r>
              <a:rPr sz="1100" dirty="0">
                <a:latin typeface="LM Sans 10"/>
                <a:cs typeface="LM Sans 10"/>
              </a:rPr>
              <a:t>Error:</a:t>
            </a:r>
            <a:r>
              <a:rPr sz="1100" spc="60" dirty="0">
                <a:latin typeface="LM Sans 10"/>
                <a:cs typeface="LM Sans 10"/>
              </a:rPr>
              <a:t> </a:t>
            </a:r>
            <a:r>
              <a:rPr sz="1100" i="1" spc="125" dirty="0">
                <a:solidFill>
                  <a:srgbClr val="0168B4"/>
                </a:solidFill>
                <a:latin typeface="Liberation Serif"/>
                <a:cs typeface="Liberation Serif"/>
              </a:rPr>
              <a:t>E</a:t>
            </a:r>
            <a:r>
              <a:rPr sz="1100" i="1" spc="200" dirty="0">
                <a:solidFill>
                  <a:srgbClr val="0168B4"/>
                </a:solidFill>
                <a:latin typeface="Liberation Serif"/>
                <a:cs typeface="Liberation Serif"/>
              </a:rPr>
              <a:t> </a:t>
            </a:r>
            <a:r>
              <a:rPr sz="1100" i="1" spc="-50" dirty="0">
                <a:solidFill>
                  <a:srgbClr val="0168B4"/>
                </a:solidFill>
                <a:latin typeface="Liberation Serif"/>
                <a:cs typeface="Liberation Serif"/>
              </a:rPr>
              <a:t>θ</a:t>
            </a:r>
            <a:endParaRPr sz="1100">
              <a:latin typeface="Liberation Serif"/>
              <a:cs typeface="Liberation Serif"/>
            </a:endParaRPr>
          </a:p>
        </p:txBody>
      </p:sp>
      <p:sp>
        <p:nvSpPr>
          <p:cNvPr id="51" name="object 51"/>
          <p:cNvSpPr txBox="1"/>
          <p:nvPr/>
        </p:nvSpPr>
        <p:spPr>
          <a:xfrm>
            <a:off x="2068347" y="1495791"/>
            <a:ext cx="515620" cy="191770"/>
          </a:xfrm>
          <a:prstGeom prst="rect">
            <a:avLst/>
          </a:prstGeom>
        </p:spPr>
        <p:txBody>
          <a:bodyPr vert="horz" wrap="square" lIns="0" tIns="11430" rIns="0" bIns="0" rtlCol="0">
            <a:spAutoFit/>
          </a:bodyPr>
          <a:lstStyle/>
          <a:p>
            <a:pPr marL="12700">
              <a:lnSpc>
                <a:spcPct val="100000"/>
              </a:lnSpc>
              <a:spcBef>
                <a:spcPts val="90"/>
              </a:spcBef>
            </a:pPr>
            <a:r>
              <a:rPr sz="1100" spc="114" dirty="0">
                <a:solidFill>
                  <a:srgbClr val="0168B4"/>
                </a:solidFill>
                <a:latin typeface="Symbola"/>
                <a:cs typeface="Symbola"/>
              </a:rPr>
              <a:t>(</a:t>
            </a:r>
            <a:r>
              <a:rPr sz="1100" spc="285" dirty="0">
                <a:solidFill>
                  <a:srgbClr val="0168B4"/>
                </a:solidFill>
                <a:latin typeface="Symbola"/>
                <a:cs typeface="Symbola"/>
              </a:rPr>
              <a:t> </a:t>
            </a:r>
            <a:r>
              <a:rPr sz="1100" dirty="0">
                <a:solidFill>
                  <a:srgbClr val="0168B4"/>
                </a:solidFill>
                <a:latin typeface="Symbola"/>
                <a:cs typeface="Symbola"/>
              </a:rPr>
              <a:t>∣</a:t>
            </a:r>
            <a:r>
              <a:rPr sz="1100" i="1" dirty="0">
                <a:solidFill>
                  <a:srgbClr val="0168B4"/>
                </a:solidFill>
                <a:latin typeface="Georgia"/>
                <a:cs typeface="Georgia"/>
              </a:rPr>
              <a:t>X</a:t>
            </a:r>
            <a:r>
              <a:rPr sz="1100" i="1" spc="-100" dirty="0">
                <a:solidFill>
                  <a:srgbClr val="0168B4"/>
                </a:solidFill>
                <a:latin typeface="Georgia"/>
                <a:cs typeface="Georgia"/>
              </a:rPr>
              <a:t> </a:t>
            </a:r>
            <a:r>
              <a:rPr sz="1100" spc="114" dirty="0">
                <a:solidFill>
                  <a:srgbClr val="0168B4"/>
                </a:solidFill>
                <a:latin typeface="Symbola"/>
                <a:cs typeface="Symbola"/>
              </a:rPr>
              <a:t>)</a:t>
            </a:r>
            <a:r>
              <a:rPr sz="1100" spc="3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52" name="object 52"/>
          <p:cNvSpPr txBox="1"/>
          <p:nvPr/>
        </p:nvSpPr>
        <p:spPr>
          <a:xfrm>
            <a:off x="2689682" y="1434292"/>
            <a:ext cx="99060" cy="116839"/>
          </a:xfrm>
          <a:prstGeom prst="rect">
            <a:avLst/>
          </a:prstGeom>
        </p:spPr>
        <p:txBody>
          <a:bodyPr vert="horz" wrap="square" lIns="0" tIns="12065" rIns="0" bIns="0" rtlCol="0">
            <a:spAutoFit/>
          </a:bodyPr>
          <a:lstStyle/>
          <a:p>
            <a:pPr marL="12700">
              <a:lnSpc>
                <a:spcPct val="100000"/>
              </a:lnSpc>
              <a:spcBef>
                <a:spcPts val="95"/>
              </a:spcBef>
            </a:pPr>
            <a:r>
              <a:rPr sz="600" i="1" spc="60" dirty="0">
                <a:solidFill>
                  <a:srgbClr val="0168B4"/>
                </a:solidFill>
                <a:latin typeface="Georgia"/>
                <a:cs typeface="Georgia"/>
              </a:rPr>
              <a:t>N</a:t>
            </a:r>
            <a:endParaRPr sz="600">
              <a:latin typeface="Georgia"/>
              <a:cs typeface="Georgia"/>
            </a:endParaRPr>
          </a:p>
        </p:txBody>
      </p:sp>
      <p:sp>
        <p:nvSpPr>
          <p:cNvPr id="53" name="object 53"/>
          <p:cNvSpPr txBox="1"/>
          <p:nvPr/>
        </p:nvSpPr>
        <p:spPr>
          <a:xfrm>
            <a:off x="2689682" y="1507164"/>
            <a:ext cx="158115" cy="116839"/>
          </a:xfrm>
          <a:prstGeom prst="rect">
            <a:avLst/>
          </a:prstGeom>
        </p:spPr>
        <p:txBody>
          <a:bodyPr vert="horz" wrap="square" lIns="0" tIns="12065" rIns="0" bIns="0" rtlCol="0">
            <a:spAutoFit/>
          </a:bodyPr>
          <a:lstStyle/>
          <a:p>
            <a:pPr marL="12700">
              <a:lnSpc>
                <a:spcPct val="100000"/>
              </a:lnSpc>
              <a:spcBef>
                <a:spcPts val="95"/>
              </a:spcBef>
            </a:pPr>
            <a:r>
              <a:rPr sz="600" i="1" spc="-25" dirty="0">
                <a:solidFill>
                  <a:srgbClr val="0168B4"/>
                </a:solidFill>
                <a:latin typeface="Georgia"/>
                <a:cs typeface="Georgia"/>
              </a:rPr>
              <a:t>t</a:t>
            </a:r>
            <a:r>
              <a:rPr sz="600" spc="-25" dirty="0">
                <a:solidFill>
                  <a:srgbClr val="0168B4"/>
                </a:solidFill>
                <a:latin typeface="Asana Math"/>
                <a:cs typeface="Asana Math"/>
              </a:rPr>
              <a:t>=</a:t>
            </a:r>
            <a:r>
              <a:rPr sz="600" spc="-25" dirty="0">
                <a:solidFill>
                  <a:srgbClr val="0168B4"/>
                </a:solidFill>
                <a:latin typeface="IPAPMincho"/>
                <a:cs typeface="IPAPMincho"/>
              </a:rPr>
              <a:t>1</a:t>
            </a:r>
            <a:endParaRPr sz="600">
              <a:latin typeface="IPAPMincho"/>
              <a:cs typeface="IPAPMincho"/>
            </a:endParaRPr>
          </a:p>
        </p:txBody>
      </p:sp>
      <p:sp>
        <p:nvSpPr>
          <p:cNvPr id="54" name="object 54"/>
          <p:cNvSpPr txBox="1"/>
          <p:nvPr/>
        </p:nvSpPr>
        <p:spPr>
          <a:xfrm>
            <a:off x="2612008" y="1461616"/>
            <a:ext cx="285115" cy="147320"/>
          </a:xfrm>
          <a:prstGeom prst="rect">
            <a:avLst/>
          </a:prstGeom>
        </p:spPr>
        <p:txBody>
          <a:bodyPr vert="horz" wrap="square" lIns="0" tIns="12065" rIns="0" bIns="0" rtlCol="0">
            <a:spAutoFit/>
          </a:bodyPr>
          <a:lstStyle/>
          <a:p>
            <a:pPr marL="12700">
              <a:lnSpc>
                <a:spcPct val="100000"/>
              </a:lnSpc>
              <a:spcBef>
                <a:spcPts val="95"/>
              </a:spcBef>
              <a:tabLst>
                <a:tab pos="229235" algn="l"/>
              </a:tabLst>
            </a:pPr>
            <a:r>
              <a:rPr sz="800" spc="120" dirty="0">
                <a:solidFill>
                  <a:srgbClr val="0168B4"/>
                </a:solidFill>
                <a:latin typeface="Trebuchet MS"/>
                <a:cs typeface="Trebuchet MS"/>
              </a:rPr>
              <a:t>Σ</a:t>
            </a:r>
            <a:r>
              <a:rPr sz="800" dirty="0">
                <a:solidFill>
                  <a:srgbClr val="0168B4"/>
                </a:solidFill>
                <a:latin typeface="Trebuchet MS"/>
                <a:cs typeface="Trebuchet MS"/>
              </a:rPr>
              <a:t>	</a:t>
            </a:r>
            <a:r>
              <a:rPr sz="800" spc="20" dirty="0">
                <a:solidFill>
                  <a:srgbClr val="0168B4"/>
                </a:solidFill>
                <a:latin typeface="Symbola"/>
                <a:cs typeface="Symbola"/>
              </a:rPr>
              <a:t>[</a:t>
            </a:r>
            <a:endParaRPr sz="800">
              <a:latin typeface="Symbola"/>
              <a:cs typeface="Symbola"/>
            </a:endParaRPr>
          </a:p>
        </p:txBody>
      </p:sp>
      <p:sp>
        <p:nvSpPr>
          <p:cNvPr id="55" name="object 55"/>
          <p:cNvSpPr txBox="1"/>
          <p:nvPr/>
        </p:nvSpPr>
        <p:spPr>
          <a:xfrm>
            <a:off x="2871622" y="1461616"/>
            <a:ext cx="57213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r</a:t>
            </a:r>
            <a:r>
              <a:rPr sz="800" i="1" spc="160" dirty="0">
                <a:solidFill>
                  <a:srgbClr val="0168B4"/>
                </a:solidFill>
                <a:latin typeface="Georgia"/>
                <a:cs typeface="Georgia"/>
              </a:rPr>
              <a:t> </a:t>
            </a:r>
            <a:r>
              <a:rPr sz="800" spc="90" dirty="0">
                <a:solidFill>
                  <a:srgbClr val="0168B4"/>
                </a:solidFill>
                <a:latin typeface="TeX Gyre Adventor"/>
                <a:cs typeface="TeX Gyre Adventor"/>
              </a:rPr>
              <a:t>−</a:t>
            </a:r>
            <a:r>
              <a:rPr sz="800" i="1" spc="90" dirty="0">
                <a:solidFill>
                  <a:srgbClr val="0168B4"/>
                </a:solidFill>
                <a:latin typeface="Georgia"/>
                <a:cs typeface="Georgia"/>
              </a:rPr>
              <a:t>g</a:t>
            </a:r>
            <a:r>
              <a:rPr sz="800" spc="90" dirty="0">
                <a:solidFill>
                  <a:srgbClr val="0168B4"/>
                </a:solidFill>
                <a:latin typeface="Symbola"/>
                <a:cs typeface="Symbola"/>
              </a:rPr>
              <a:t>(</a:t>
            </a:r>
            <a:r>
              <a:rPr sz="800" i="1" spc="90" dirty="0">
                <a:solidFill>
                  <a:srgbClr val="0168B4"/>
                </a:solidFill>
                <a:latin typeface="Georgia"/>
                <a:cs typeface="Georgia"/>
              </a:rPr>
              <a:t>x</a:t>
            </a:r>
            <a:r>
              <a:rPr sz="800" i="1" spc="140" dirty="0">
                <a:solidFill>
                  <a:srgbClr val="0168B4"/>
                </a:solidFill>
                <a:latin typeface="Georgia"/>
                <a:cs typeface="Georgia"/>
              </a:rPr>
              <a:t> </a:t>
            </a:r>
            <a:r>
              <a:rPr sz="800" spc="-20" dirty="0">
                <a:solidFill>
                  <a:srgbClr val="0168B4"/>
                </a:solidFill>
                <a:latin typeface="Symbola"/>
                <a:cs typeface="Symbola"/>
              </a:rPr>
              <a:t>∣</a:t>
            </a:r>
            <a:r>
              <a:rPr sz="800" i="1" spc="-20" dirty="0">
                <a:solidFill>
                  <a:srgbClr val="0168B4"/>
                </a:solidFill>
                <a:latin typeface="Georgia"/>
                <a:cs typeface="Georgia"/>
              </a:rPr>
              <a:t>θ</a:t>
            </a:r>
            <a:r>
              <a:rPr sz="800" spc="-20" dirty="0">
                <a:solidFill>
                  <a:srgbClr val="0168B4"/>
                </a:solidFill>
                <a:latin typeface="Symbola"/>
                <a:cs typeface="Symbola"/>
              </a:rPr>
              <a:t>)]</a:t>
            </a:r>
            <a:endParaRPr sz="800">
              <a:latin typeface="Symbola"/>
              <a:cs typeface="Symbola"/>
            </a:endParaRPr>
          </a:p>
        </p:txBody>
      </p:sp>
      <p:sp>
        <p:nvSpPr>
          <p:cNvPr id="56" name="object 56"/>
          <p:cNvSpPr txBox="1"/>
          <p:nvPr/>
        </p:nvSpPr>
        <p:spPr>
          <a:xfrm>
            <a:off x="2923146" y="1434292"/>
            <a:ext cx="567055" cy="116839"/>
          </a:xfrm>
          <a:prstGeom prst="rect">
            <a:avLst/>
          </a:prstGeom>
        </p:spPr>
        <p:txBody>
          <a:bodyPr vert="horz" wrap="square" lIns="0" tIns="12065" rIns="0" bIns="0" rtlCol="0">
            <a:spAutoFit/>
          </a:bodyPr>
          <a:lstStyle/>
          <a:p>
            <a:pPr marL="12700">
              <a:lnSpc>
                <a:spcPct val="100000"/>
              </a:lnSpc>
              <a:spcBef>
                <a:spcPts val="95"/>
              </a:spcBef>
              <a:tabLst>
                <a:tab pos="287655" algn="l"/>
                <a:tab pos="507365" algn="l"/>
              </a:tabLst>
            </a:pPr>
            <a:r>
              <a:rPr sz="600" i="1" spc="20" dirty="0">
                <a:solidFill>
                  <a:srgbClr val="0168B4"/>
                </a:solidFill>
                <a:latin typeface="Georgia"/>
                <a:cs typeface="Georgia"/>
              </a:rPr>
              <a:t>t</a:t>
            </a:r>
            <a:r>
              <a:rPr sz="600" i="1" dirty="0">
                <a:solidFill>
                  <a:srgbClr val="0168B4"/>
                </a:solidFill>
                <a:latin typeface="Georgia"/>
                <a:cs typeface="Georgia"/>
              </a:rPr>
              <a:t>	</a:t>
            </a:r>
            <a:r>
              <a:rPr sz="600" i="1" spc="20" dirty="0">
                <a:solidFill>
                  <a:srgbClr val="0168B4"/>
                </a:solidFill>
                <a:latin typeface="Georgia"/>
                <a:cs typeface="Georgia"/>
              </a:rPr>
              <a:t>t</a:t>
            </a:r>
            <a:r>
              <a:rPr sz="600" i="1" dirty="0">
                <a:solidFill>
                  <a:srgbClr val="0168B4"/>
                </a:solidFill>
                <a:latin typeface="Georgia"/>
                <a:cs typeface="Georgia"/>
              </a:rPr>
              <a:t>	</a:t>
            </a:r>
            <a:r>
              <a:rPr sz="600" spc="-50" dirty="0">
                <a:solidFill>
                  <a:srgbClr val="0168B4"/>
                </a:solidFill>
                <a:latin typeface="IPAPMincho"/>
                <a:cs typeface="IPAPMincho"/>
              </a:rPr>
              <a:t>2</a:t>
            </a:r>
            <a:endParaRPr sz="600">
              <a:latin typeface="IPAPMincho"/>
              <a:cs typeface="IPAPMincho"/>
            </a:endParaRPr>
          </a:p>
        </p:txBody>
      </p:sp>
      <p:sp>
        <p:nvSpPr>
          <p:cNvPr id="57" name="object 57"/>
          <p:cNvSpPr/>
          <p:nvPr/>
        </p:nvSpPr>
        <p:spPr>
          <a:xfrm>
            <a:off x="2624708" y="1608937"/>
            <a:ext cx="859155" cy="0"/>
          </a:xfrm>
          <a:custGeom>
            <a:avLst/>
            <a:gdLst/>
            <a:ahLst/>
            <a:cxnLst/>
            <a:rect l="l" t="t" r="r" b="b"/>
            <a:pathLst>
              <a:path w="859154">
                <a:moveTo>
                  <a:pt x="0" y="0"/>
                </a:moveTo>
                <a:lnTo>
                  <a:pt x="858926"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729229" y="1558529"/>
            <a:ext cx="227329" cy="147320"/>
          </a:xfrm>
          <a:prstGeom prst="rect">
            <a:avLst/>
          </a:prstGeom>
        </p:spPr>
        <p:txBody>
          <a:bodyPr vert="horz" wrap="square" lIns="0" tIns="12065" rIns="0" bIns="0" rtlCol="0">
            <a:spAutoFit/>
          </a:bodyPr>
          <a:lstStyle/>
          <a:p>
            <a:pPr marL="38100">
              <a:lnSpc>
                <a:spcPct val="100000"/>
              </a:lnSpc>
              <a:spcBef>
                <a:spcPts val="95"/>
              </a:spcBef>
            </a:pPr>
            <a:r>
              <a:rPr sz="1200" spc="172" baseline="-24305" dirty="0">
                <a:solidFill>
                  <a:srgbClr val="0168B4"/>
                </a:solidFill>
                <a:latin typeface="Trebuchet MS"/>
                <a:cs typeface="Trebuchet MS"/>
              </a:rPr>
              <a:t>Σ</a:t>
            </a:r>
            <a:r>
              <a:rPr sz="600" i="1" spc="114" dirty="0">
                <a:solidFill>
                  <a:srgbClr val="0168B4"/>
                </a:solidFill>
                <a:latin typeface="Georgia"/>
                <a:cs typeface="Georgia"/>
              </a:rPr>
              <a:t>N</a:t>
            </a:r>
            <a:endParaRPr sz="600">
              <a:latin typeface="Georgia"/>
              <a:cs typeface="Georgia"/>
            </a:endParaRPr>
          </a:p>
        </p:txBody>
      </p:sp>
      <p:sp>
        <p:nvSpPr>
          <p:cNvPr id="59" name="object 59"/>
          <p:cNvSpPr txBox="1"/>
          <p:nvPr/>
        </p:nvSpPr>
        <p:spPr>
          <a:xfrm>
            <a:off x="2832303" y="1655424"/>
            <a:ext cx="158115" cy="116839"/>
          </a:xfrm>
          <a:prstGeom prst="rect">
            <a:avLst/>
          </a:prstGeom>
        </p:spPr>
        <p:txBody>
          <a:bodyPr vert="horz" wrap="square" lIns="0" tIns="12065" rIns="0" bIns="0" rtlCol="0">
            <a:spAutoFit/>
          </a:bodyPr>
          <a:lstStyle/>
          <a:p>
            <a:pPr marL="12700">
              <a:lnSpc>
                <a:spcPct val="100000"/>
              </a:lnSpc>
              <a:spcBef>
                <a:spcPts val="95"/>
              </a:spcBef>
            </a:pPr>
            <a:r>
              <a:rPr sz="600" i="1" spc="-25" dirty="0">
                <a:solidFill>
                  <a:srgbClr val="0168B4"/>
                </a:solidFill>
                <a:latin typeface="Georgia"/>
                <a:cs typeface="Georgia"/>
              </a:rPr>
              <a:t>t</a:t>
            </a:r>
            <a:r>
              <a:rPr sz="600" spc="-25" dirty="0">
                <a:solidFill>
                  <a:srgbClr val="0168B4"/>
                </a:solidFill>
                <a:latin typeface="Asana Math"/>
                <a:cs typeface="Asana Math"/>
              </a:rPr>
              <a:t>=</a:t>
            </a:r>
            <a:r>
              <a:rPr sz="600" spc="-25" dirty="0">
                <a:solidFill>
                  <a:srgbClr val="0168B4"/>
                </a:solidFill>
                <a:latin typeface="IPAPMincho"/>
                <a:cs typeface="IPAPMincho"/>
              </a:rPr>
              <a:t>1</a:t>
            </a:r>
            <a:endParaRPr sz="600">
              <a:latin typeface="IPAPMincho"/>
              <a:cs typeface="IPAPMincho"/>
            </a:endParaRPr>
          </a:p>
        </p:txBody>
      </p:sp>
      <p:sp>
        <p:nvSpPr>
          <p:cNvPr id="60" name="object 60"/>
          <p:cNvSpPr txBox="1"/>
          <p:nvPr/>
        </p:nvSpPr>
        <p:spPr>
          <a:xfrm>
            <a:off x="2945930" y="1602738"/>
            <a:ext cx="452755" cy="147320"/>
          </a:xfrm>
          <a:prstGeom prst="rect">
            <a:avLst/>
          </a:prstGeom>
        </p:spPr>
        <p:txBody>
          <a:bodyPr vert="horz" wrap="square" lIns="0" tIns="12065" rIns="0" bIns="0" rtlCol="0">
            <a:spAutoFit/>
          </a:bodyPr>
          <a:lstStyle/>
          <a:p>
            <a:pPr marL="38100">
              <a:lnSpc>
                <a:spcPct val="100000"/>
              </a:lnSpc>
              <a:spcBef>
                <a:spcPts val="95"/>
              </a:spcBef>
            </a:pPr>
            <a:r>
              <a:rPr sz="800" spc="-10" dirty="0">
                <a:solidFill>
                  <a:srgbClr val="0168B4"/>
                </a:solidFill>
                <a:latin typeface="Symbola"/>
                <a:cs typeface="Symbola"/>
              </a:rPr>
              <a:t>[</a:t>
            </a:r>
            <a:r>
              <a:rPr sz="800" i="1" spc="-10" dirty="0">
                <a:solidFill>
                  <a:srgbClr val="0168B4"/>
                </a:solidFill>
                <a:latin typeface="Georgia"/>
                <a:cs typeface="Georgia"/>
              </a:rPr>
              <a:t>r</a:t>
            </a:r>
            <a:r>
              <a:rPr sz="900" i="1" spc="-15" baseline="27777" dirty="0">
                <a:solidFill>
                  <a:srgbClr val="0168B4"/>
                </a:solidFill>
                <a:latin typeface="Georgia"/>
                <a:cs typeface="Georgia"/>
              </a:rPr>
              <a:t>t</a:t>
            </a:r>
            <a:r>
              <a:rPr sz="800" spc="-10" dirty="0">
                <a:solidFill>
                  <a:srgbClr val="0168B4"/>
                </a:solidFill>
                <a:latin typeface="TeX Gyre Adventor"/>
                <a:cs typeface="TeX Gyre Adventor"/>
              </a:rPr>
              <a:t>−</a:t>
            </a:r>
            <a:r>
              <a:rPr sz="800" i="1" spc="-10" dirty="0">
                <a:solidFill>
                  <a:srgbClr val="0168B4"/>
                </a:solidFill>
                <a:latin typeface="Georgia"/>
                <a:cs typeface="Georgia"/>
              </a:rPr>
              <a:t>r</a:t>
            </a:r>
            <a:r>
              <a:rPr sz="800" spc="-10" dirty="0">
                <a:solidFill>
                  <a:srgbClr val="0168B4"/>
                </a:solidFill>
                <a:latin typeface="Trebuchet MS"/>
                <a:cs typeface="Trebuchet MS"/>
              </a:rPr>
              <a:t>¯</a:t>
            </a:r>
            <a:r>
              <a:rPr sz="800" spc="-10" dirty="0">
                <a:solidFill>
                  <a:srgbClr val="0168B4"/>
                </a:solidFill>
                <a:latin typeface="Symbola"/>
                <a:cs typeface="Symbola"/>
              </a:rPr>
              <a:t>]</a:t>
            </a:r>
            <a:r>
              <a:rPr sz="900" spc="-15" baseline="27777" dirty="0">
                <a:solidFill>
                  <a:srgbClr val="0168B4"/>
                </a:solidFill>
                <a:latin typeface="IPAPMincho"/>
                <a:cs typeface="IPAPMincho"/>
              </a:rPr>
              <a:t>2</a:t>
            </a:r>
            <a:endParaRPr sz="900" baseline="27777">
              <a:latin typeface="IPAPMincho"/>
              <a:cs typeface="IPAPMincho"/>
            </a:endParaRPr>
          </a:p>
        </p:txBody>
      </p:sp>
      <p:sp>
        <p:nvSpPr>
          <p:cNvPr id="61" name="object 61"/>
          <p:cNvSpPr txBox="1"/>
          <p:nvPr/>
        </p:nvSpPr>
        <p:spPr>
          <a:xfrm>
            <a:off x="2297658" y="183997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2" name="object 62"/>
          <p:cNvSpPr txBox="1"/>
          <p:nvPr/>
        </p:nvSpPr>
        <p:spPr>
          <a:xfrm>
            <a:off x="2459596" y="174299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3" name="object 63"/>
          <p:cNvSpPr txBox="1"/>
          <p:nvPr/>
        </p:nvSpPr>
        <p:spPr>
          <a:xfrm>
            <a:off x="447357" y="1777706"/>
            <a:ext cx="237617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dirty="0">
                <a:latin typeface="LM Sans 10"/>
                <a:cs typeface="LM Sans 10"/>
              </a:rPr>
              <a:t>Absolute</a:t>
            </a:r>
            <a:r>
              <a:rPr sz="1100" spc="-35" dirty="0">
                <a:latin typeface="LM Sans 10"/>
                <a:cs typeface="LM Sans 10"/>
              </a:rPr>
              <a:t> </a:t>
            </a:r>
            <a:r>
              <a:rPr sz="1100" dirty="0">
                <a:latin typeface="LM Sans 10"/>
                <a:cs typeface="LM Sans 10"/>
              </a:rPr>
              <a:t>Error:</a:t>
            </a:r>
            <a:r>
              <a:rPr sz="1100" spc="100"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dirty="0">
                <a:solidFill>
                  <a:srgbClr val="0168B4"/>
                </a:solidFill>
                <a:latin typeface="Asana Math"/>
                <a:cs typeface="Asana Math"/>
              </a:rPr>
              <a:t>=</a:t>
            </a:r>
            <a:r>
              <a:rPr sz="1100" spc="10" dirty="0">
                <a:solidFill>
                  <a:srgbClr val="0168B4"/>
                </a:solidFill>
                <a:latin typeface="Asana Math"/>
                <a:cs typeface="Asana Math"/>
              </a:rPr>
              <a:t> </a:t>
            </a:r>
            <a:r>
              <a:rPr sz="1100" dirty="0">
                <a:solidFill>
                  <a:srgbClr val="0168B4"/>
                </a:solidFill>
                <a:latin typeface="LM Roman 10"/>
                <a:cs typeface="LM Roman 10"/>
              </a:rPr>
              <a:t>Σ</a:t>
            </a:r>
            <a:r>
              <a:rPr sz="1100" spc="-30" dirty="0">
                <a:solidFill>
                  <a:srgbClr val="0168B4"/>
                </a:solidFill>
                <a:latin typeface="LM Roman 10"/>
                <a:cs typeface="LM Roman 10"/>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r</a:t>
            </a:r>
            <a:r>
              <a:rPr sz="1100" i="1" spc="32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25" dirty="0">
                <a:solidFill>
                  <a:srgbClr val="0168B4"/>
                </a:solidFill>
                <a:latin typeface="Liberation Serif"/>
                <a:cs typeface="Liberation Serif"/>
              </a:rPr>
              <a:t>g</a:t>
            </a:r>
            <a:r>
              <a:rPr sz="1100" spc="-25" dirty="0">
                <a:solidFill>
                  <a:srgbClr val="0168B4"/>
                </a:solidFill>
                <a:latin typeface="Symbola"/>
                <a:cs typeface="Symbola"/>
              </a:rPr>
              <a:t>(</a:t>
            </a:r>
            <a:endParaRPr sz="1100">
              <a:latin typeface="Symbola"/>
              <a:cs typeface="Symbola"/>
            </a:endParaRPr>
          </a:p>
        </p:txBody>
      </p:sp>
      <p:sp>
        <p:nvSpPr>
          <p:cNvPr id="64" name="object 64"/>
          <p:cNvSpPr txBox="1"/>
          <p:nvPr/>
        </p:nvSpPr>
        <p:spPr>
          <a:xfrm>
            <a:off x="2877146" y="174299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5" name="object 65"/>
          <p:cNvSpPr txBox="1"/>
          <p:nvPr/>
        </p:nvSpPr>
        <p:spPr>
          <a:xfrm>
            <a:off x="2797962" y="1777706"/>
            <a:ext cx="38036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a:latin typeface="Symbola"/>
              <a:cs typeface="Symbola"/>
            </a:endParaRPr>
          </a:p>
        </p:txBody>
      </p:sp>
      <p:sp>
        <p:nvSpPr>
          <p:cNvPr id="66" name="object 66"/>
          <p:cNvSpPr txBox="1"/>
          <p:nvPr/>
        </p:nvSpPr>
        <p:spPr>
          <a:xfrm>
            <a:off x="2383091" y="205000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7" name="object 67"/>
          <p:cNvSpPr txBox="1"/>
          <p:nvPr/>
        </p:nvSpPr>
        <p:spPr>
          <a:xfrm>
            <a:off x="447357" y="1987739"/>
            <a:ext cx="218694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i="1" spc="-10" dirty="0">
                <a:solidFill>
                  <a:srgbClr val="0168B4"/>
                </a:solidFill>
                <a:latin typeface="Liberation Serif"/>
                <a:cs typeface="Liberation Serif"/>
              </a:rPr>
              <a:t>ϵ</a:t>
            </a:r>
            <a:r>
              <a:rPr sz="1100" spc="-10" dirty="0">
                <a:latin typeface="LM Sans 10"/>
                <a:cs typeface="LM Sans 10"/>
              </a:rPr>
              <a:t>-</a:t>
            </a:r>
            <a:r>
              <a:rPr sz="1100" dirty="0">
                <a:latin typeface="LM Sans 10"/>
                <a:cs typeface="LM Sans 10"/>
              </a:rPr>
              <a:t>sensitive</a:t>
            </a:r>
            <a:r>
              <a:rPr sz="1100" spc="-35" dirty="0">
                <a:latin typeface="LM Sans 10"/>
                <a:cs typeface="LM Sans 10"/>
              </a:rPr>
              <a:t> </a:t>
            </a:r>
            <a:r>
              <a:rPr sz="1100" dirty="0">
                <a:latin typeface="LM Sans 10"/>
                <a:cs typeface="LM Sans 10"/>
              </a:rPr>
              <a:t>Error:</a:t>
            </a:r>
            <a:r>
              <a:rPr sz="1100" spc="90"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spc="30" dirty="0">
                <a:solidFill>
                  <a:srgbClr val="0168B4"/>
                </a:solidFill>
                <a:latin typeface="LM Roman 10"/>
                <a:cs typeface="LM Roman 10"/>
              </a:rPr>
              <a:t>1</a:t>
            </a:r>
            <a:r>
              <a:rPr sz="1100" spc="3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2675127"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9" name="object 69"/>
          <p:cNvSpPr txBox="1"/>
          <p:nvPr/>
        </p:nvSpPr>
        <p:spPr>
          <a:xfrm>
            <a:off x="2608783" y="1987739"/>
            <a:ext cx="430530" cy="191770"/>
          </a:xfrm>
          <a:prstGeom prst="rect">
            <a:avLst/>
          </a:prstGeom>
        </p:spPr>
        <p:txBody>
          <a:bodyPr vert="horz" wrap="square" lIns="0" tIns="11430" rIns="0" bIns="0" rtlCol="0">
            <a:spAutoFit/>
          </a:bodyPr>
          <a:lstStyle/>
          <a:p>
            <a:pPr marL="12700">
              <a:lnSpc>
                <a:spcPct val="100000"/>
              </a:lnSpc>
              <a:spcBef>
                <a:spcPts val="90"/>
              </a:spcBef>
            </a:pPr>
            <a:r>
              <a:rPr sz="1100" i="1" spc="6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3092678"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1" name="object 71"/>
          <p:cNvSpPr txBox="1"/>
          <p:nvPr/>
        </p:nvSpPr>
        <p:spPr>
          <a:xfrm>
            <a:off x="3013494" y="1987739"/>
            <a:ext cx="77724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θ</a:t>
            </a:r>
            <a:r>
              <a:rPr sz="1100" spc="55" dirty="0">
                <a:solidFill>
                  <a:srgbClr val="0168B4"/>
                </a:solidFill>
                <a:latin typeface="Symbola"/>
                <a:cs typeface="Symbola"/>
              </a:rPr>
              <a:t>)∣</a:t>
            </a:r>
            <a:r>
              <a:rPr sz="1100" spc="25" dirty="0">
                <a:solidFill>
                  <a:srgbClr val="0168B4"/>
                </a:solidFill>
                <a:latin typeface="Symbola"/>
                <a:cs typeface="Symbola"/>
              </a:rPr>
              <a:t> </a:t>
            </a:r>
            <a:r>
              <a:rPr sz="1100" dirty="0">
                <a:solidFill>
                  <a:srgbClr val="0168B4"/>
                </a:solidFill>
                <a:latin typeface="Asana Math"/>
                <a:cs typeface="Asana Math"/>
              </a:rPr>
              <a:t>&gt;</a:t>
            </a:r>
            <a:r>
              <a:rPr sz="1100" spc="25" dirty="0">
                <a:solidFill>
                  <a:srgbClr val="0168B4"/>
                </a:solidFill>
                <a:latin typeface="Asana Math"/>
                <a:cs typeface="Asana Math"/>
              </a:rPr>
              <a:t> </a:t>
            </a:r>
            <a:r>
              <a:rPr sz="1100" i="1" spc="50" dirty="0">
                <a:solidFill>
                  <a:srgbClr val="0168B4"/>
                </a:solidFill>
                <a:latin typeface="Liberation Serif"/>
                <a:cs typeface="Liberation Serif"/>
              </a:rPr>
              <a:t>ϵ</a:t>
            </a:r>
            <a:r>
              <a:rPr sz="1100" spc="50" dirty="0">
                <a:solidFill>
                  <a:srgbClr val="0168B4"/>
                </a:solidFill>
                <a:latin typeface="Symbola"/>
                <a:cs typeface="Symbola"/>
              </a:rPr>
              <a:t>)(∣</a:t>
            </a:r>
            <a:endParaRPr sz="1100">
              <a:latin typeface="Symbola"/>
              <a:cs typeface="Symbola"/>
            </a:endParaRPr>
          </a:p>
        </p:txBody>
      </p:sp>
      <p:sp>
        <p:nvSpPr>
          <p:cNvPr id="72" name="object 72"/>
          <p:cNvSpPr txBox="1"/>
          <p:nvPr/>
        </p:nvSpPr>
        <p:spPr>
          <a:xfrm>
            <a:off x="3831488"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3" name="object 73"/>
          <p:cNvSpPr txBox="1"/>
          <p:nvPr/>
        </p:nvSpPr>
        <p:spPr>
          <a:xfrm>
            <a:off x="3765131" y="1987739"/>
            <a:ext cx="430530" cy="191770"/>
          </a:xfrm>
          <a:prstGeom prst="rect">
            <a:avLst/>
          </a:prstGeom>
        </p:spPr>
        <p:txBody>
          <a:bodyPr vert="horz" wrap="square" lIns="0" tIns="11430" rIns="0" bIns="0" rtlCol="0">
            <a:spAutoFit/>
          </a:bodyPr>
          <a:lstStyle/>
          <a:p>
            <a:pPr marL="12700">
              <a:lnSpc>
                <a:spcPct val="100000"/>
              </a:lnSpc>
              <a:spcBef>
                <a:spcPts val="90"/>
              </a:spcBef>
            </a:pPr>
            <a:r>
              <a:rPr sz="1100" i="1" spc="6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74" name="object 74"/>
          <p:cNvSpPr txBox="1"/>
          <p:nvPr/>
        </p:nvSpPr>
        <p:spPr>
          <a:xfrm>
            <a:off x="4249039"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5" name="object 75"/>
          <p:cNvSpPr txBox="1"/>
          <p:nvPr/>
        </p:nvSpPr>
        <p:spPr>
          <a:xfrm>
            <a:off x="4169854" y="1987739"/>
            <a:ext cx="65913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θ</a:t>
            </a:r>
            <a:r>
              <a:rPr sz="1100" spc="5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ϵ</a:t>
            </a:r>
            <a:r>
              <a:rPr sz="1100" spc="-75" dirty="0">
                <a:solidFill>
                  <a:srgbClr val="0168B4"/>
                </a:solidFill>
                <a:latin typeface="Symbola"/>
                <a:cs typeface="Symbola"/>
              </a:rPr>
              <a:t>)</a:t>
            </a:r>
            <a:endParaRPr sz="1100">
              <a:latin typeface="Symbola"/>
              <a:cs typeface="Symbola"/>
            </a:endParaRPr>
          </a:p>
        </p:txBody>
      </p:sp>
      <p:sp>
        <p:nvSpPr>
          <p:cNvPr id="76" name="object 7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7" name="object 7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8" name="object 7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7508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556894" y="1209686"/>
            <a:ext cx="4646295" cy="929640"/>
          </a:xfrm>
          <a:prstGeom prst="rect">
            <a:avLst/>
          </a:prstGeom>
        </p:spPr>
        <p:txBody>
          <a:bodyPr vert="horz" wrap="square" lIns="0" tIns="11430" rIns="0" bIns="0" rtlCol="0">
            <a:spAutoFit/>
          </a:bodyPr>
          <a:lstStyle/>
          <a:p>
            <a:pPr algn="ctr">
              <a:lnSpc>
                <a:spcPct val="100000"/>
              </a:lnSpc>
              <a:spcBef>
                <a:spcPts val="90"/>
              </a:spcBef>
            </a:pP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E</a:t>
            </a:r>
            <a:r>
              <a:rPr sz="1100" spc="75" dirty="0">
                <a:solidFill>
                  <a:srgbClr val="0168B4"/>
                </a:solidFill>
                <a:latin typeface="Symbola"/>
                <a:cs typeface="Symbola"/>
              </a:rPr>
              <a:t>[</a:t>
            </a:r>
            <a:r>
              <a:rPr sz="1100" i="1" spc="75" dirty="0">
                <a:solidFill>
                  <a:srgbClr val="0168B4"/>
                </a:solidFill>
                <a:latin typeface="Liberation Serif"/>
                <a:cs typeface="Liberation Serif"/>
              </a:rPr>
              <a:t>r</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200" spc="104" baseline="41666" dirty="0">
                <a:solidFill>
                  <a:srgbClr val="0168B4"/>
                </a:solidFill>
                <a:latin typeface="Trebuchet MS"/>
                <a:cs typeface="Trebuchet MS"/>
              </a:rPr>
              <a:t>2</a:t>
            </a:r>
            <a:endParaRPr sz="1200" baseline="41666">
              <a:latin typeface="Trebuchet MS"/>
              <a:cs typeface="Trebuchet MS"/>
            </a:endParaRPr>
          </a:p>
          <a:p>
            <a:pPr>
              <a:lnSpc>
                <a:spcPct val="100000"/>
              </a:lnSpc>
            </a:pPr>
            <a:endParaRPr sz="1100">
              <a:latin typeface="Trebuchet MS"/>
              <a:cs typeface="Trebuchet MS"/>
            </a:endParaRPr>
          </a:p>
          <a:p>
            <a:pPr>
              <a:lnSpc>
                <a:spcPct val="100000"/>
              </a:lnSpc>
            </a:pPr>
            <a:endParaRPr sz="1100">
              <a:latin typeface="Trebuchet MS"/>
              <a:cs typeface="Trebuchet MS"/>
            </a:endParaRPr>
          </a:p>
          <a:p>
            <a:pPr>
              <a:lnSpc>
                <a:spcPct val="100000"/>
              </a:lnSpc>
              <a:spcBef>
                <a:spcPts val="655"/>
              </a:spcBef>
            </a:pPr>
            <a:endParaRPr sz="1100">
              <a:latin typeface="Trebuchet MS"/>
              <a:cs typeface="Trebuchet MS"/>
            </a:endParaRPr>
          </a:p>
          <a:p>
            <a:pPr algn="ctr">
              <a:lnSpc>
                <a:spcPct val="100000"/>
              </a:lnSpc>
            </a:pPr>
            <a:r>
              <a:rPr sz="1100" i="1" spc="95" dirty="0">
                <a:solidFill>
                  <a:srgbClr val="0168B4"/>
                </a:solidFill>
                <a:latin typeface="Liberation Serif"/>
                <a:cs typeface="Liberation Serif"/>
              </a:rPr>
              <a:t>E</a:t>
            </a:r>
            <a:r>
              <a:rPr sz="1200" i="1" spc="142" baseline="-13888" dirty="0">
                <a:solidFill>
                  <a:srgbClr val="0168B4"/>
                </a:solidFill>
                <a:latin typeface="Georgia"/>
                <a:cs typeface="Georgia"/>
              </a:rPr>
              <a:t>x</a:t>
            </a:r>
            <a:r>
              <a:rPr sz="1100" spc="95" dirty="0">
                <a:solidFill>
                  <a:srgbClr val="0168B4"/>
                </a:solidFill>
                <a:latin typeface="Symbola"/>
                <a:cs typeface="Symbola"/>
              </a:rPr>
              <a:t>⌊(</a:t>
            </a:r>
            <a:r>
              <a:rPr sz="1100" i="1" spc="95" dirty="0">
                <a:solidFill>
                  <a:srgbClr val="0168B4"/>
                </a:solidFill>
                <a:latin typeface="Liberation Serif"/>
                <a:cs typeface="Liberation Serif"/>
              </a:rPr>
              <a:t>E</a:t>
            </a:r>
            <a:r>
              <a:rPr sz="1100" spc="95" dirty="0">
                <a:solidFill>
                  <a:srgbClr val="0168B4"/>
                </a:solidFill>
                <a:latin typeface="Symbola"/>
                <a:cs typeface="Symbola"/>
              </a:rPr>
              <a:t>[</a:t>
            </a:r>
            <a:r>
              <a:rPr sz="1100" i="1" spc="95" dirty="0">
                <a:solidFill>
                  <a:srgbClr val="0168B4"/>
                </a:solidFill>
                <a:latin typeface="Liberation Serif"/>
                <a:cs typeface="Liberation Serif"/>
              </a:rPr>
              <a:t>r</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5"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90" dirty="0">
                <a:solidFill>
                  <a:srgbClr val="0168B4"/>
                </a:solidFill>
                <a:latin typeface="Liberation Serif"/>
                <a:cs typeface="Liberation Serif"/>
              </a:rPr>
              <a:t>E</a:t>
            </a:r>
            <a:r>
              <a:rPr sz="1200" i="1" spc="135" baseline="-13888" dirty="0">
                <a:solidFill>
                  <a:srgbClr val="0168B4"/>
                </a:solidFill>
                <a:latin typeface="Georgia"/>
                <a:cs typeface="Georgia"/>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g</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200" spc="135" baseline="41666" dirty="0">
                <a:solidFill>
                  <a:srgbClr val="0168B4"/>
                </a:solidFill>
                <a:latin typeface="Trebuchet MS"/>
                <a:cs typeface="Trebuchet MS"/>
              </a:rPr>
              <a:t>2</a:t>
            </a:r>
            <a:r>
              <a:rPr sz="1200" spc="89"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85" dirty="0">
                <a:solidFill>
                  <a:srgbClr val="0168B4"/>
                </a:solidFill>
                <a:latin typeface="Liberation Serif"/>
                <a:cs typeface="Liberation Serif"/>
              </a:rPr>
              <a:t>E</a:t>
            </a:r>
            <a:r>
              <a:rPr sz="1200" i="1" spc="127" baseline="-13888" dirty="0">
                <a:solidFill>
                  <a:srgbClr val="0168B4"/>
                </a:solidFill>
                <a:latin typeface="Georgia"/>
                <a:cs typeface="Georgia"/>
              </a:rPr>
              <a:t>x</a:t>
            </a:r>
            <a:r>
              <a:rPr sz="1100" spc="85" dirty="0">
                <a:solidFill>
                  <a:srgbClr val="0168B4"/>
                </a:solidFill>
                <a:latin typeface="Symbola"/>
                <a:cs typeface="Symbola"/>
              </a:rPr>
              <a:t>⌊(</a:t>
            </a:r>
            <a:r>
              <a:rPr sz="1100" i="1" spc="85" dirty="0">
                <a:solidFill>
                  <a:srgbClr val="0168B4"/>
                </a:solidFill>
                <a:latin typeface="Liberation Serif"/>
                <a:cs typeface="Liberation Serif"/>
              </a:rPr>
              <a:t>g</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25"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40" dirty="0">
                <a:solidFill>
                  <a:srgbClr val="0168B4"/>
                </a:solidFill>
                <a:latin typeface="Liberation Serif"/>
                <a:cs typeface="Liberation Serif"/>
              </a:rPr>
              <a:t>E</a:t>
            </a:r>
            <a:r>
              <a:rPr sz="1200" i="1" spc="60" baseline="-13888" dirty="0">
                <a:solidFill>
                  <a:srgbClr val="0168B4"/>
                </a:solidFill>
                <a:latin typeface="Georgia"/>
                <a:cs typeface="Georgia"/>
              </a:rPr>
              <a:t>x</a:t>
            </a:r>
            <a:r>
              <a:rPr sz="1100" spc="40" dirty="0">
                <a:solidFill>
                  <a:srgbClr val="0168B4"/>
                </a:solidFill>
                <a:latin typeface="Symbola"/>
                <a:cs typeface="Symbola"/>
              </a:rPr>
              <a:t>[</a:t>
            </a:r>
            <a:r>
              <a:rPr sz="1100" i="1" spc="40" dirty="0">
                <a:solidFill>
                  <a:srgbClr val="0168B4"/>
                </a:solidFill>
                <a:latin typeface="Liberation Serif"/>
                <a:cs typeface="Liberation Serif"/>
              </a:rPr>
              <a:t>g</a:t>
            </a:r>
            <a:r>
              <a:rPr sz="1100" spc="40" dirty="0">
                <a:solidFill>
                  <a:srgbClr val="0168B4"/>
                </a:solidFill>
                <a:latin typeface="Symbola"/>
                <a:cs typeface="Symbola"/>
              </a:rPr>
              <a:t>(</a:t>
            </a:r>
            <a:r>
              <a:rPr sz="1100" i="1" spc="40" dirty="0">
                <a:solidFill>
                  <a:srgbClr val="0168B4"/>
                </a:solidFill>
                <a:latin typeface="Liberation Serif"/>
                <a:cs typeface="Liberation Serif"/>
              </a:rPr>
              <a:t>x</a:t>
            </a:r>
            <a:r>
              <a:rPr sz="1100" spc="40" dirty="0">
                <a:solidFill>
                  <a:srgbClr val="0168B4"/>
                </a:solidFill>
                <a:latin typeface="Symbola"/>
                <a:cs typeface="Symbola"/>
              </a:rPr>
              <a:t>)])</a:t>
            </a:r>
            <a:r>
              <a:rPr sz="1200" spc="60" baseline="41666" dirty="0">
                <a:solidFill>
                  <a:srgbClr val="0168B4"/>
                </a:solidFill>
                <a:latin typeface="Trebuchet MS"/>
                <a:cs typeface="Trebuchet MS"/>
              </a:rPr>
              <a:t>2</a:t>
            </a:r>
            <a:r>
              <a:rPr sz="1100" spc="40" dirty="0">
                <a:solidFill>
                  <a:srgbClr val="0168B4"/>
                </a:solidFill>
                <a:latin typeface="Symbola"/>
                <a:cs typeface="Symbola"/>
              </a:rPr>
              <a:t>⌋</a:t>
            </a:r>
            <a:endParaRPr sz="1100">
              <a:latin typeface="Symbola"/>
              <a:cs typeface="Symbola"/>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solidFill>
                  <a:srgbClr val="FFFFFF"/>
                </a:solidFill>
                <a:hlinkClick r:id="rId3" action="ppaction://hlinksldjump"/>
              </a:rPr>
              <a:t>Parametric</a:t>
            </a:r>
            <a:r>
              <a:rPr spc="25" dirty="0">
                <a:solidFill>
                  <a:srgbClr val="FFFFFF"/>
                </a:solidFill>
                <a:hlinkClick r:id="rId3" action="ppaction://hlinksldjump"/>
              </a:rPr>
              <a:t> </a:t>
            </a:r>
            <a:r>
              <a:rPr spc="-10" dirty="0">
                <a:solidFill>
                  <a:srgbClr val="FFFFFF"/>
                </a:solidFill>
                <a:hlinkClick r:id="rId3" action="ppaction://hlinksldjump"/>
              </a:rPr>
              <a:t>Estimation</a:t>
            </a: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36" y="140143"/>
            <a:ext cx="243204" cy="41275"/>
            <a:chOff x="4916636" y="140143"/>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txBox="1"/>
          <p:nvPr/>
        </p:nvSpPr>
        <p:spPr>
          <a:xfrm>
            <a:off x="1527047" y="1502670"/>
            <a:ext cx="270700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Estimation</a:t>
            </a:r>
            <a:endParaRPr sz="2050">
              <a:latin typeface="LM Sans 10"/>
              <a:cs typeface="LM Sans 10"/>
            </a:endParaRPr>
          </a:p>
        </p:txBody>
      </p:sp>
      <p:sp>
        <p:nvSpPr>
          <p:cNvPr id="51" name="object 5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2" name="object 5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0720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Estimating</a:t>
            </a:r>
            <a:r>
              <a:rPr sz="1200" b="1" spc="-40" dirty="0">
                <a:solidFill>
                  <a:srgbClr val="0168B4"/>
                </a:solidFill>
                <a:latin typeface="LM Sans 10"/>
                <a:cs typeface="LM Sans 10"/>
              </a:rPr>
              <a:t> </a:t>
            </a:r>
            <a:r>
              <a:rPr sz="1200" b="1" dirty="0">
                <a:solidFill>
                  <a:srgbClr val="0168B4"/>
                </a:solidFill>
                <a:latin typeface="LM Sans 10"/>
                <a:cs typeface="LM Sans 10"/>
              </a:rPr>
              <a:t>Bias</a:t>
            </a:r>
            <a:r>
              <a:rPr sz="1200" b="1" spc="-40" dirty="0">
                <a:solidFill>
                  <a:srgbClr val="0168B4"/>
                </a:solidFill>
                <a:latin typeface="LM Sans 10"/>
                <a:cs typeface="LM Sans 10"/>
              </a:rPr>
              <a:t> </a:t>
            </a:r>
            <a:r>
              <a:rPr sz="1200" b="1" dirty="0">
                <a:solidFill>
                  <a:srgbClr val="0168B4"/>
                </a:solidFill>
                <a:latin typeface="LM Sans 10"/>
                <a:cs typeface="LM Sans 10"/>
              </a:rPr>
              <a:t>and</a:t>
            </a:r>
            <a:r>
              <a:rPr sz="1200" b="1" spc="-40"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1757400" y="974380"/>
            <a:ext cx="237490" cy="147320"/>
          </a:xfrm>
          <a:prstGeom prst="rect">
            <a:avLst/>
          </a:prstGeom>
        </p:spPr>
        <p:txBody>
          <a:bodyPr vert="horz" wrap="square" lIns="0" tIns="12065" rIns="0" bIns="0" rtlCol="0">
            <a:spAutoFit/>
          </a:bodyPr>
          <a:lstStyle/>
          <a:p>
            <a:pPr marL="12700">
              <a:lnSpc>
                <a:spcPct val="100000"/>
              </a:lnSpc>
              <a:spcBef>
                <a:spcPts val="95"/>
              </a:spcBef>
              <a:tabLst>
                <a:tab pos="185420"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4" name="object 44"/>
          <p:cNvSpPr txBox="1"/>
          <p:nvPr/>
        </p:nvSpPr>
        <p:spPr>
          <a:xfrm>
            <a:off x="1401876" y="1074139"/>
            <a:ext cx="586740" cy="147320"/>
          </a:xfrm>
          <a:prstGeom prst="rect">
            <a:avLst/>
          </a:prstGeom>
        </p:spPr>
        <p:txBody>
          <a:bodyPr vert="horz" wrap="square" lIns="0" tIns="12065" rIns="0" bIns="0" rtlCol="0">
            <a:spAutoFit/>
          </a:bodyPr>
          <a:lstStyle/>
          <a:p>
            <a:pPr marL="12700">
              <a:lnSpc>
                <a:spcPct val="100000"/>
              </a:lnSpc>
              <a:spcBef>
                <a:spcPts val="95"/>
              </a:spcBef>
              <a:tabLst>
                <a:tab pos="367665" algn="l"/>
                <a:tab pos="537210" algn="l"/>
              </a:tabLst>
            </a:pP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5" name="object 45"/>
          <p:cNvSpPr txBox="1"/>
          <p:nvPr/>
        </p:nvSpPr>
        <p:spPr>
          <a:xfrm>
            <a:off x="447357" y="1009102"/>
            <a:ext cx="16192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M</a:t>
            </a:r>
            <a:r>
              <a:rPr sz="1100" spc="-15" dirty="0">
                <a:latin typeface="LM Sans 10"/>
                <a:cs typeface="LM Sans 10"/>
              </a:rPr>
              <a:t> </a:t>
            </a:r>
            <a:r>
              <a:rPr sz="1100" dirty="0">
                <a:latin typeface="LM Sans 10"/>
                <a:cs typeface="LM Sans 10"/>
              </a:rPr>
              <a:t>samples</a:t>
            </a:r>
            <a:r>
              <a:rPr sz="1100" spc="-10" dirty="0">
                <a:latin typeface="LM Sans 10"/>
                <a:cs typeface="LM Sans 10"/>
              </a:rPr>
              <a:t> </a:t>
            </a:r>
            <a:r>
              <a:rPr sz="1100" i="1" spc="220" dirty="0">
                <a:solidFill>
                  <a:srgbClr val="0168B4"/>
                </a:solidFill>
                <a:latin typeface="Liberation Serif"/>
                <a:cs typeface="Liberation Serif"/>
              </a:rPr>
              <a:t>X</a:t>
            </a:r>
            <a:r>
              <a:rPr sz="1100" i="1" spc="360"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05" dirty="0">
                <a:solidFill>
                  <a:srgbClr val="0168B4"/>
                </a:solidFill>
                <a:latin typeface="Liberation Serif"/>
                <a:cs typeface="Liberation Serif"/>
              </a:rPr>
              <a:t> </a:t>
            </a:r>
            <a:r>
              <a:rPr sz="1100" spc="-50" dirty="0">
                <a:solidFill>
                  <a:srgbClr val="0168B4"/>
                </a:solidFill>
                <a:latin typeface="Symbola"/>
                <a:cs typeface="Symbola"/>
              </a:rPr>
              <a:t>}</a:t>
            </a:r>
            <a:endParaRPr sz="1100">
              <a:latin typeface="Symbola"/>
              <a:cs typeface="Symbola"/>
            </a:endParaRPr>
          </a:p>
        </p:txBody>
      </p:sp>
      <p:sp>
        <p:nvSpPr>
          <p:cNvPr id="46" name="object 46"/>
          <p:cNvSpPr txBox="1"/>
          <p:nvPr/>
        </p:nvSpPr>
        <p:spPr>
          <a:xfrm>
            <a:off x="3815105" y="107137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7" name="object 47"/>
          <p:cNvSpPr txBox="1"/>
          <p:nvPr/>
        </p:nvSpPr>
        <p:spPr>
          <a:xfrm>
            <a:off x="2040623" y="1009102"/>
            <a:ext cx="190373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10"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135" dirty="0">
                <a:solidFill>
                  <a:srgbClr val="0168B4"/>
                </a:solidFill>
                <a:latin typeface="Liberation Serif"/>
                <a:cs typeface="Liberation Serif"/>
              </a:rPr>
              <a:t>M</a:t>
            </a:r>
            <a:r>
              <a:rPr sz="1100" i="1" spc="200" dirty="0">
                <a:solidFill>
                  <a:srgbClr val="0168B4"/>
                </a:solidFill>
                <a:latin typeface="Liberation Serif"/>
                <a:cs typeface="Liberation Serif"/>
              </a:rPr>
              <a:t> </a:t>
            </a:r>
            <a:r>
              <a:rPr sz="1100" dirty="0">
                <a:latin typeface="LM Sans 10"/>
                <a:cs typeface="LM Sans 10"/>
              </a:rPr>
              <a:t>are</a:t>
            </a:r>
            <a:r>
              <a:rPr sz="1100" spc="-10" dirty="0">
                <a:latin typeface="LM Sans 10"/>
                <a:cs typeface="LM Sans 10"/>
              </a:rPr>
              <a:t> </a:t>
            </a:r>
            <a:r>
              <a:rPr sz="1100" dirty="0">
                <a:latin typeface="LM Sans 10"/>
                <a:cs typeface="LM Sans 10"/>
              </a:rPr>
              <a:t>used</a:t>
            </a:r>
            <a:r>
              <a:rPr sz="1100" spc="-5" dirty="0">
                <a:latin typeface="LM Sans 10"/>
                <a:cs typeface="LM Sans 10"/>
              </a:rPr>
              <a:t> </a:t>
            </a:r>
            <a:r>
              <a:rPr sz="1100" dirty="0">
                <a:latin typeface="LM Sans 10"/>
                <a:cs typeface="LM Sans 10"/>
              </a:rPr>
              <a:t>to</a:t>
            </a:r>
            <a:r>
              <a:rPr sz="1100" spc="-10" dirty="0">
                <a:latin typeface="LM Sans 10"/>
                <a:cs typeface="LM Sans 10"/>
              </a:rPr>
              <a:t> </a:t>
            </a:r>
            <a:r>
              <a:rPr sz="1100" dirty="0">
                <a:latin typeface="LM Sans 10"/>
                <a:cs typeface="LM Sans 10"/>
              </a:rPr>
              <a:t>fit</a:t>
            </a:r>
            <a:r>
              <a:rPr sz="1100" spc="-5" dirty="0">
                <a:latin typeface="LM Sans 10"/>
                <a:cs typeface="LM Sans 10"/>
              </a:rPr>
              <a:t> </a:t>
            </a:r>
            <a:r>
              <a:rPr sz="1100" i="1" dirty="0">
                <a:solidFill>
                  <a:srgbClr val="0168B4"/>
                </a:solidFill>
                <a:latin typeface="Liberation Serif"/>
                <a:cs typeface="Liberation Serif"/>
              </a:rPr>
              <a:t>g</a:t>
            </a:r>
            <a:r>
              <a:rPr sz="1100" i="1" spc="5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3918864" y="1009102"/>
            <a:ext cx="955040" cy="191770"/>
          </a:xfrm>
          <a:prstGeom prst="rect">
            <a:avLst/>
          </a:prstGeom>
        </p:spPr>
        <p:txBody>
          <a:bodyPr vert="horz" wrap="square" lIns="0" tIns="11430" rIns="0" bIns="0" rtlCol="0">
            <a:spAutoFit/>
          </a:bodyPr>
          <a:lstStyle/>
          <a:p>
            <a:pPr marL="12700">
              <a:lnSpc>
                <a:spcPct val="100000"/>
              </a:lnSpc>
              <a:spcBef>
                <a:spcPts val="90"/>
              </a:spcBef>
            </a:pP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40"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85" dirty="0">
                <a:solidFill>
                  <a:srgbClr val="0168B4"/>
                </a:solidFill>
                <a:latin typeface="Liberation Serif"/>
                <a:cs typeface="Liberation Serif"/>
              </a:rPr>
              <a:t>M</a:t>
            </a:r>
            <a:endParaRPr sz="1100">
              <a:latin typeface="Liberation Serif"/>
              <a:cs typeface="Liberation Serif"/>
            </a:endParaRPr>
          </a:p>
        </p:txBody>
      </p:sp>
      <p:sp>
        <p:nvSpPr>
          <p:cNvPr id="49" name="object 49"/>
          <p:cNvSpPr txBox="1"/>
          <p:nvPr/>
        </p:nvSpPr>
        <p:spPr>
          <a:xfrm>
            <a:off x="2476373" y="1317966"/>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50" name="object 50"/>
          <p:cNvSpPr txBox="1"/>
          <p:nvPr/>
        </p:nvSpPr>
        <p:spPr>
          <a:xfrm>
            <a:off x="1769427" y="1413699"/>
            <a:ext cx="1965960" cy="270510"/>
          </a:xfrm>
          <a:prstGeom prst="rect">
            <a:avLst/>
          </a:prstGeom>
        </p:spPr>
        <p:txBody>
          <a:bodyPr vert="horz" wrap="square" lIns="0" tIns="11430" rIns="0" bIns="0" rtlCol="0">
            <a:spAutoFit/>
          </a:bodyPr>
          <a:lstStyle/>
          <a:p>
            <a:pPr marL="38100">
              <a:lnSpc>
                <a:spcPts val="969"/>
              </a:lnSpc>
              <a:spcBef>
                <a:spcPts val="90"/>
              </a:spcBef>
              <a:tabLst>
                <a:tab pos="803910" algn="l"/>
              </a:tabLst>
            </a:pPr>
            <a:r>
              <a:rPr sz="1100" dirty="0">
                <a:latin typeface="LM Sans 10"/>
                <a:cs typeface="LM Sans 10"/>
              </a:rPr>
              <a:t>Bias</a:t>
            </a:r>
            <a:r>
              <a:rPr sz="1200" baseline="41666" dirty="0">
                <a:solidFill>
                  <a:srgbClr val="0168B4"/>
                </a:solidFill>
                <a:latin typeface="Trebuchet MS"/>
                <a:cs typeface="Trebuchet MS"/>
              </a:rPr>
              <a:t>2</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270"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spc="50" dirty="0">
                <a:solidFill>
                  <a:srgbClr val="0168B4"/>
                </a:solidFill>
                <a:latin typeface="LM Roman 10"/>
                <a:cs typeface="LM Roman 10"/>
              </a:rPr>
              <a:t>Σ</a:t>
            </a:r>
            <a:r>
              <a:rPr sz="1200" i="1" spc="150" baseline="-13888" dirty="0">
                <a:solidFill>
                  <a:srgbClr val="0168B4"/>
                </a:solidFill>
                <a:latin typeface="Georgia"/>
                <a:cs typeface="Georgia"/>
              </a:rPr>
              <a:t>t</a:t>
            </a:r>
            <a:r>
              <a:rPr sz="1100" spc="50" dirty="0">
                <a:solidFill>
                  <a:srgbClr val="0168B4"/>
                </a:solidFill>
                <a:latin typeface="Symbola"/>
                <a:cs typeface="Symbola"/>
              </a:rPr>
              <a:t>[</a:t>
            </a:r>
            <a:r>
              <a:rPr sz="1100" i="1" spc="-470" dirty="0">
                <a:solidFill>
                  <a:srgbClr val="0168B4"/>
                </a:solidFill>
                <a:latin typeface="Liberation Serif"/>
                <a:cs typeface="Liberation Serif"/>
              </a:rPr>
              <a:t>g</a:t>
            </a:r>
            <a:r>
              <a:rPr sz="1100" spc="20" dirty="0">
                <a:solidFill>
                  <a:srgbClr val="0168B4"/>
                </a:solidFill>
                <a:latin typeface="LM Roman 10"/>
                <a:cs typeface="LM Roman 10"/>
              </a:rPr>
              <a:t>¯</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150" baseline="41666" dirty="0">
                <a:solidFill>
                  <a:srgbClr val="0168B4"/>
                </a:solidFill>
                <a:latin typeface="Georgia"/>
                <a:cs typeface="Georgia"/>
              </a:rPr>
              <a:t>t</a:t>
            </a:r>
            <a:r>
              <a:rPr sz="1100" spc="50" dirty="0">
                <a:solidFill>
                  <a:srgbClr val="0168B4"/>
                </a:solidFill>
                <a:latin typeface="Symbola"/>
                <a:cs typeface="Symbola"/>
              </a:rPr>
              <a:t>)</a:t>
            </a:r>
            <a:r>
              <a:rPr sz="1100" spc="-15" dirty="0">
                <a:solidFill>
                  <a:srgbClr val="0168B4"/>
                </a:solidFill>
                <a:latin typeface="Symbola"/>
                <a:cs typeface="Symbola"/>
              </a:rPr>
              <a:t> </a:t>
            </a:r>
            <a:r>
              <a:rPr sz="1100" spc="33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29" dirty="0">
                <a:solidFill>
                  <a:srgbClr val="0168B4"/>
                </a:solidFill>
                <a:latin typeface="Liberation Serif"/>
                <a:cs typeface="Liberation Serif"/>
              </a:rPr>
              <a:t>f</a:t>
            </a:r>
            <a:r>
              <a:rPr sz="1100" i="1" spc="-15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41666" dirty="0">
                <a:solidFill>
                  <a:srgbClr val="0168B4"/>
                </a:solidFill>
                <a:latin typeface="Georgia"/>
                <a:cs typeface="Georgia"/>
              </a:rPr>
              <a:t>t</a:t>
            </a:r>
            <a:r>
              <a:rPr sz="1100" spc="60" dirty="0">
                <a:solidFill>
                  <a:srgbClr val="0168B4"/>
                </a:solidFill>
                <a:latin typeface="Symbola"/>
                <a:cs typeface="Symbola"/>
              </a:rPr>
              <a:t>)]</a:t>
            </a:r>
            <a:r>
              <a:rPr sz="1200" spc="89" baseline="41666" dirty="0">
                <a:solidFill>
                  <a:srgbClr val="0168B4"/>
                </a:solidFill>
                <a:latin typeface="Trebuchet MS"/>
                <a:cs typeface="Trebuchet MS"/>
              </a:rPr>
              <a:t>2</a:t>
            </a:r>
            <a:endParaRPr sz="1200" baseline="41666">
              <a:latin typeface="Trebuchet MS"/>
              <a:cs typeface="Trebuchet MS"/>
            </a:endParaRPr>
          </a:p>
          <a:p>
            <a:pPr marR="450215" algn="ctr">
              <a:lnSpc>
                <a:spcPts val="969"/>
              </a:lnSpc>
            </a:pPr>
            <a:r>
              <a:rPr sz="1100" spc="-50" dirty="0">
                <a:solidFill>
                  <a:srgbClr val="0168B4"/>
                </a:solidFill>
                <a:latin typeface="LM Roman 10"/>
                <a:cs typeface="LM Roman 10"/>
              </a:rPr>
              <a:t>1</a:t>
            </a:r>
            <a:endParaRPr sz="1100">
              <a:latin typeface="LM Roman 10"/>
              <a:cs typeface="LM Roman 10"/>
            </a:endParaRPr>
          </a:p>
        </p:txBody>
      </p:sp>
      <p:sp>
        <p:nvSpPr>
          <p:cNvPr id="51" name="object 51"/>
          <p:cNvSpPr txBox="1"/>
          <p:nvPr/>
        </p:nvSpPr>
        <p:spPr>
          <a:xfrm>
            <a:off x="2476373" y="1631936"/>
            <a:ext cx="301625" cy="191770"/>
          </a:xfrm>
          <a:prstGeom prst="rect">
            <a:avLst/>
          </a:prstGeom>
        </p:spPr>
        <p:txBody>
          <a:bodyPr vert="horz" wrap="square" lIns="0" tIns="11430" rIns="0" bIns="0" rtlCol="0">
            <a:spAutoFit/>
          </a:bodyPr>
          <a:lstStyle/>
          <a:p>
            <a:pPr marL="12700">
              <a:lnSpc>
                <a:spcPct val="100000"/>
              </a:lnSpc>
              <a:spcBef>
                <a:spcPts val="90"/>
              </a:spcBef>
            </a:pPr>
            <a:r>
              <a:rPr sz="1100" u="sng" spc="130"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52" name="object 52"/>
          <p:cNvSpPr txBox="1"/>
          <p:nvPr/>
        </p:nvSpPr>
        <p:spPr>
          <a:xfrm>
            <a:off x="2476373" y="1811399"/>
            <a:ext cx="286385" cy="191770"/>
          </a:xfrm>
          <a:prstGeom prst="rect">
            <a:avLst/>
          </a:prstGeom>
        </p:spPr>
        <p:txBody>
          <a:bodyPr vert="horz" wrap="square" lIns="0" tIns="11430" rIns="0" bIns="0" rtlCol="0">
            <a:spAutoFit/>
          </a:bodyPr>
          <a:lstStyle/>
          <a:p>
            <a:pPr marL="12700">
              <a:lnSpc>
                <a:spcPct val="100000"/>
              </a:lnSpc>
              <a:spcBef>
                <a:spcPts val="90"/>
              </a:spcBef>
            </a:pPr>
            <a:r>
              <a:rPr sz="1100" i="1" spc="165" dirty="0">
                <a:solidFill>
                  <a:srgbClr val="0168B4"/>
                </a:solidFill>
                <a:latin typeface="Liberation Serif"/>
                <a:cs typeface="Liberation Serif"/>
              </a:rPr>
              <a:t>MN</a:t>
            </a:r>
            <a:endParaRPr sz="1100">
              <a:latin typeface="Liberation Serif"/>
              <a:cs typeface="Liberation Serif"/>
            </a:endParaRPr>
          </a:p>
        </p:txBody>
      </p:sp>
      <p:sp>
        <p:nvSpPr>
          <p:cNvPr id="53" name="object 53"/>
          <p:cNvSpPr txBox="1"/>
          <p:nvPr/>
        </p:nvSpPr>
        <p:spPr>
          <a:xfrm>
            <a:off x="1607096" y="1727668"/>
            <a:ext cx="1532890" cy="191770"/>
          </a:xfrm>
          <a:prstGeom prst="rect">
            <a:avLst/>
          </a:prstGeom>
        </p:spPr>
        <p:txBody>
          <a:bodyPr vert="horz" wrap="square" lIns="0" tIns="11430" rIns="0" bIns="0" rtlCol="0">
            <a:spAutoFit/>
          </a:bodyPr>
          <a:lstStyle/>
          <a:p>
            <a:pPr marL="12700">
              <a:lnSpc>
                <a:spcPct val="100000"/>
              </a:lnSpc>
              <a:spcBef>
                <a:spcPts val="90"/>
              </a:spcBef>
              <a:tabLst>
                <a:tab pos="1172845" algn="l"/>
              </a:tabLst>
            </a:pPr>
            <a:r>
              <a:rPr sz="1100" dirty="0">
                <a:latin typeface="LM Sans 10"/>
                <a:cs typeface="LM Sans 10"/>
              </a:rPr>
              <a:t>Variance</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15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dirty="0">
                <a:solidFill>
                  <a:srgbClr val="0168B4"/>
                </a:solidFill>
                <a:latin typeface="LM Roman 10"/>
                <a:cs typeface="LM Roman 10"/>
              </a:rPr>
              <a:t>Σ</a:t>
            </a:r>
            <a:r>
              <a:rPr sz="1100" spc="-45" dirty="0">
                <a:solidFill>
                  <a:srgbClr val="0168B4"/>
                </a:solidFill>
                <a:latin typeface="LM Roman 10"/>
                <a:cs typeface="LM Roman 10"/>
              </a:rPr>
              <a:t> </a:t>
            </a:r>
            <a:r>
              <a:rPr sz="1100" spc="45" dirty="0">
                <a:solidFill>
                  <a:srgbClr val="0168B4"/>
                </a:solidFill>
                <a:latin typeface="Symbola"/>
                <a:cs typeface="Symbola"/>
              </a:rPr>
              <a:t>[</a:t>
            </a:r>
            <a:endParaRPr sz="1100">
              <a:latin typeface="Symbola"/>
              <a:cs typeface="Symbola"/>
            </a:endParaRPr>
          </a:p>
        </p:txBody>
      </p:sp>
      <p:sp>
        <p:nvSpPr>
          <p:cNvPr id="54" name="object 54"/>
          <p:cNvSpPr txBox="1"/>
          <p:nvPr/>
        </p:nvSpPr>
        <p:spPr>
          <a:xfrm>
            <a:off x="2867545" y="1789936"/>
            <a:ext cx="375285" cy="147320"/>
          </a:xfrm>
          <a:prstGeom prst="rect">
            <a:avLst/>
          </a:prstGeom>
        </p:spPr>
        <p:txBody>
          <a:bodyPr vert="horz" wrap="square" lIns="0" tIns="12065" rIns="0" bIns="0" rtlCol="0">
            <a:spAutoFit/>
          </a:bodyPr>
          <a:lstStyle/>
          <a:p>
            <a:pPr marL="12700">
              <a:lnSpc>
                <a:spcPct val="100000"/>
              </a:lnSpc>
              <a:spcBef>
                <a:spcPts val="95"/>
              </a:spcBef>
              <a:tabLst>
                <a:tab pos="325120" algn="l"/>
              </a:tabLst>
            </a:pPr>
            <a:r>
              <a:rPr sz="800" i="1" dirty="0">
                <a:solidFill>
                  <a:srgbClr val="0168B4"/>
                </a:solidFill>
                <a:latin typeface="Georgia"/>
                <a:cs typeface="Georgia"/>
              </a:rPr>
              <a:t>t</a:t>
            </a:r>
            <a:r>
              <a:rPr sz="800" i="1" spc="229"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55" name="object 55"/>
          <p:cNvSpPr txBox="1"/>
          <p:nvPr/>
        </p:nvSpPr>
        <p:spPr>
          <a:xfrm>
            <a:off x="3363493" y="1688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6" name="object 56"/>
          <p:cNvSpPr txBox="1"/>
          <p:nvPr/>
        </p:nvSpPr>
        <p:spPr>
          <a:xfrm>
            <a:off x="3114459" y="1727668"/>
            <a:ext cx="60261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5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114"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spc="-150"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3691623" y="1727668"/>
            <a:ext cx="401320" cy="191770"/>
          </a:xfrm>
          <a:prstGeom prst="rect">
            <a:avLst/>
          </a:prstGeom>
        </p:spPr>
        <p:txBody>
          <a:bodyPr vert="horz" wrap="square" lIns="0" tIns="11430" rIns="0" bIns="0" rtlCol="0">
            <a:spAutoFit/>
          </a:bodyPr>
          <a:lstStyle/>
          <a:p>
            <a:pPr marL="12700">
              <a:lnSpc>
                <a:spcPct val="100000"/>
              </a:lnSpc>
              <a:spcBef>
                <a:spcPts val="90"/>
              </a:spcBef>
            </a:pPr>
            <a:r>
              <a:rPr sz="1100" i="1" spc="-434" dirty="0">
                <a:solidFill>
                  <a:srgbClr val="0168B4"/>
                </a:solidFill>
                <a:latin typeface="Liberation Serif"/>
                <a:cs typeface="Liberation Serif"/>
              </a:rPr>
              <a:t>g</a:t>
            </a:r>
            <a:r>
              <a:rPr sz="1100" spc="55" dirty="0">
                <a:solidFill>
                  <a:srgbClr val="0168B4"/>
                </a:solidFill>
                <a:latin typeface="LM Roman 10"/>
                <a:cs typeface="LM Roman 10"/>
              </a:rPr>
              <a:t>¯</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i="1" spc="-15" dirty="0">
                <a:solidFill>
                  <a:srgbClr val="0168B4"/>
                </a:solidFill>
                <a:latin typeface="Liberation Serif"/>
                <a:cs typeface="Liberation Serif"/>
              </a:rPr>
              <a:t> </a:t>
            </a:r>
            <a:r>
              <a:rPr sz="1100" spc="8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902684" y="1688794"/>
            <a:ext cx="24447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05"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9" name="object 59"/>
          <p:cNvSpPr txBox="1"/>
          <p:nvPr/>
        </p:nvSpPr>
        <p:spPr>
          <a:xfrm>
            <a:off x="2476373" y="1951290"/>
            <a:ext cx="175260" cy="191770"/>
          </a:xfrm>
          <a:prstGeom prst="rect">
            <a:avLst/>
          </a:prstGeom>
        </p:spPr>
        <p:txBody>
          <a:bodyPr vert="horz" wrap="square" lIns="0" tIns="11430" rIns="0" bIns="0" rtlCol="0">
            <a:spAutoFit/>
          </a:bodyPr>
          <a:lstStyle/>
          <a:p>
            <a:pPr marL="12700">
              <a:lnSpc>
                <a:spcPct val="100000"/>
              </a:lnSpc>
              <a:spcBef>
                <a:spcPts val="90"/>
              </a:spcBef>
            </a:pPr>
            <a:r>
              <a:rPr sz="1100" u="sng" spc="3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60" name="object 60"/>
          <p:cNvSpPr txBox="1"/>
          <p:nvPr/>
        </p:nvSpPr>
        <p:spPr>
          <a:xfrm>
            <a:off x="2476373" y="2130753"/>
            <a:ext cx="160020"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0168B4"/>
                </a:solidFill>
                <a:latin typeface="Liberation Serif"/>
                <a:cs typeface="Liberation Serif"/>
              </a:rPr>
              <a:t>M</a:t>
            </a:r>
            <a:endParaRPr sz="1100">
              <a:latin typeface="Liberation Serif"/>
              <a:cs typeface="Liberation Serif"/>
            </a:endParaRPr>
          </a:p>
        </p:txBody>
      </p:sp>
      <p:sp>
        <p:nvSpPr>
          <p:cNvPr id="61" name="object 61"/>
          <p:cNvSpPr txBox="1"/>
          <p:nvPr/>
        </p:nvSpPr>
        <p:spPr>
          <a:xfrm>
            <a:off x="2741129" y="2109291"/>
            <a:ext cx="17335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9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62" name="object 62"/>
          <p:cNvSpPr txBox="1"/>
          <p:nvPr/>
        </p:nvSpPr>
        <p:spPr>
          <a:xfrm>
            <a:off x="1899259" y="2047022"/>
            <a:ext cx="1082675" cy="191770"/>
          </a:xfrm>
          <a:prstGeom prst="rect">
            <a:avLst/>
          </a:prstGeom>
        </p:spPr>
        <p:txBody>
          <a:bodyPr vert="horz" wrap="square" lIns="0" tIns="11430" rIns="0" bIns="0" rtlCol="0">
            <a:spAutoFit/>
          </a:bodyPr>
          <a:lstStyle/>
          <a:p>
            <a:pPr marL="12700">
              <a:lnSpc>
                <a:spcPct val="100000"/>
              </a:lnSpc>
              <a:spcBef>
                <a:spcPts val="90"/>
              </a:spcBef>
              <a:tabLst>
                <a:tab pos="754380" algn="l"/>
              </a:tabLst>
            </a:pPr>
            <a:r>
              <a:rPr sz="1100" spc="75" dirty="0">
                <a:solidFill>
                  <a:srgbClr val="0168B4"/>
                </a:solidFill>
                <a:latin typeface="Symbola"/>
                <a:cs typeface="Symbola"/>
              </a:rPr>
              <a:t>(</a:t>
            </a:r>
            <a:r>
              <a:rPr sz="1100" i="1" spc="-445" dirty="0">
                <a:solidFill>
                  <a:srgbClr val="0168B4"/>
                </a:solidFill>
                <a:latin typeface="Liberation Serif"/>
                <a:cs typeface="Liberation Serif"/>
              </a:rPr>
              <a:t>g</a:t>
            </a:r>
            <a:r>
              <a:rPr sz="1100" spc="45" dirty="0">
                <a:solidFill>
                  <a:srgbClr val="0168B4"/>
                </a:solidFill>
                <a:latin typeface="LM Roman 10"/>
                <a:cs typeface="LM Roman 10"/>
              </a:rPr>
              <a:t>¯</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9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40" dirty="0">
                <a:solidFill>
                  <a:srgbClr val="0168B4"/>
                </a:solidFill>
                <a:latin typeface="LM Roman 10"/>
                <a:cs typeface="LM Roman 10"/>
              </a:rPr>
              <a:t> </a:t>
            </a:r>
            <a:r>
              <a:rPr sz="1100" i="1" dirty="0">
                <a:solidFill>
                  <a:srgbClr val="0168B4"/>
                </a:solidFill>
                <a:latin typeface="Liberation Serif"/>
                <a:cs typeface="Liberation Serif"/>
              </a:rPr>
              <a:t>g</a:t>
            </a:r>
            <a:r>
              <a:rPr sz="1100" i="1" spc="3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2956140" y="2047022"/>
            <a:ext cx="165735" cy="191770"/>
          </a:xfrm>
          <a:prstGeom prst="rect">
            <a:avLst/>
          </a:prstGeom>
        </p:spPr>
        <p:txBody>
          <a:bodyPr vert="horz" wrap="square" lIns="0" tIns="11430" rIns="0" bIns="0" rtlCol="0">
            <a:spAutoFit/>
          </a:bodyPr>
          <a:lstStyle/>
          <a:p>
            <a:pPr marL="12700">
              <a:lnSpc>
                <a:spcPct val="100000"/>
              </a:lnSpc>
              <a:spcBef>
                <a:spcPts val="90"/>
              </a:spcBef>
            </a:pPr>
            <a:r>
              <a:rPr sz="1100" i="1" spc="95" dirty="0">
                <a:solidFill>
                  <a:srgbClr val="0168B4"/>
                </a:solidFill>
                <a:latin typeface="Liberation Serif"/>
                <a:cs typeface="Liberation Serif"/>
              </a:rPr>
              <a:t>x</a:t>
            </a:r>
            <a:r>
              <a:rPr sz="1100" spc="95" dirty="0">
                <a:solidFill>
                  <a:srgbClr val="0168B4"/>
                </a:solidFill>
                <a:latin typeface="Symbola"/>
                <a:cs typeface="Symbola"/>
              </a:rPr>
              <a:t>)</a:t>
            </a:r>
            <a:endParaRPr sz="1100">
              <a:latin typeface="Symbola"/>
              <a:cs typeface="Symbola"/>
            </a:endParaRPr>
          </a:p>
        </p:txBody>
      </p:sp>
      <p:sp>
        <p:nvSpPr>
          <p:cNvPr id="64" name="object 6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5" name="object 6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6" name="object 6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445221" y="1476432"/>
            <a:ext cx="28689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Bias/Variance</a:t>
            </a:r>
            <a:r>
              <a:rPr sz="2050" b="1" spc="-125" dirty="0">
                <a:solidFill>
                  <a:srgbClr val="DCB413"/>
                </a:solidFill>
                <a:latin typeface="LM Sans 10"/>
                <a:cs typeface="LM Sans 10"/>
              </a:rPr>
              <a:t> </a:t>
            </a:r>
            <a:r>
              <a:rPr sz="2050" b="1" spc="-10" dirty="0">
                <a:solidFill>
                  <a:srgbClr val="DCB413"/>
                </a:solidFill>
                <a:latin typeface="LM Sans 10"/>
                <a:cs typeface="LM Sans 10"/>
              </a:rPr>
              <a:t>Dilemma</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67132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Bias/Variance</a:t>
            </a:r>
            <a:r>
              <a:rPr sz="1200" b="1" spc="-30" dirty="0">
                <a:solidFill>
                  <a:srgbClr val="0168B4"/>
                </a:solidFill>
                <a:latin typeface="LM Sans 10"/>
                <a:cs typeface="LM Sans 10"/>
              </a:rPr>
              <a:t> </a:t>
            </a:r>
            <a:r>
              <a:rPr sz="1200" b="1" spc="-10" dirty="0">
                <a:solidFill>
                  <a:srgbClr val="0168B4"/>
                </a:solidFill>
                <a:latin typeface="LM Sans 10"/>
                <a:cs typeface="LM Sans 10"/>
              </a:rPr>
              <a:t>Dilemma</a:t>
            </a:r>
            <a:endParaRPr sz="1200">
              <a:latin typeface="LM Sans 10"/>
              <a:cs typeface="LM Sans 10"/>
            </a:endParaRPr>
          </a:p>
        </p:txBody>
      </p:sp>
      <p:sp>
        <p:nvSpPr>
          <p:cNvPr id="43" name="object 43"/>
          <p:cNvSpPr txBox="1"/>
          <p:nvPr/>
        </p:nvSpPr>
        <p:spPr>
          <a:xfrm>
            <a:off x="1280058"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4" name="object 44"/>
          <p:cNvSpPr txBox="1"/>
          <p:nvPr/>
        </p:nvSpPr>
        <p:spPr>
          <a:xfrm>
            <a:off x="447357" y="1214055"/>
            <a:ext cx="96202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Example:</a:t>
            </a:r>
            <a:r>
              <a:rPr sz="1100" spc="70" dirty="0">
                <a:latin typeface="LM Sans 10"/>
                <a:cs typeface="LM Sans 10"/>
              </a:rPr>
              <a:t> </a:t>
            </a:r>
            <a:r>
              <a:rPr sz="1100" i="1" dirty="0">
                <a:solidFill>
                  <a:srgbClr val="0168B4"/>
                </a:solidFill>
                <a:latin typeface="Liberation Serif"/>
                <a:cs typeface="Liberation Serif"/>
              </a:rPr>
              <a:t>g</a:t>
            </a:r>
            <a:r>
              <a:rPr sz="1100" i="1" spc="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3630993"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6" name="object 46"/>
          <p:cNvSpPr txBox="1"/>
          <p:nvPr/>
        </p:nvSpPr>
        <p:spPr>
          <a:xfrm>
            <a:off x="1383830" y="1214055"/>
            <a:ext cx="23768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2</a:t>
            </a:r>
            <a:r>
              <a:rPr sz="1100" spc="-25" dirty="0">
                <a:solidFill>
                  <a:srgbClr val="0168B4"/>
                </a:solidFill>
                <a:latin typeface="LM Roman 10"/>
                <a:cs typeface="LM Roman 10"/>
              </a:rPr>
              <a:t> </a:t>
            </a:r>
            <a:r>
              <a:rPr sz="1100" dirty="0">
                <a:latin typeface="LM Sans 10"/>
                <a:cs typeface="LM Sans 10"/>
              </a:rPr>
              <a:t>has</a:t>
            </a:r>
            <a:r>
              <a:rPr sz="1100" spc="-30" dirty="0">
                <a:latin typeface="LM Sans 10"/>
                <a:cs typeface="LM Sans 10"/>
              </a:rPr>
              <a:t> </a:t>
            </a:r>
            <a:r>
              <a:rPr sz="1100" dirty="0">
                <a:latin typeface="LM Sans 10"/>
                <a:cs typeface="LM Sans 10"/>
              </a:rPr>
              <a:t>no</a:t>
            </a:r>
            <a:r>
              <a:rPr sz="1100" spc="-25" dirty="0">
                <a:latin typeface="LM Sans 10"/>
                <a:cs typeface="LM Sans 10"/>
              </a:rPr>
              <a:t> </a:t>
            </a:r>
            <a:r>
              <a:rPr sz="1100" dirty="0">
                <a:latin typeface="LM Sans 10"/>
                <a:cs typeface="LM Sans 10"/>
              </a:rPr>
              <a:t>variance</a:t>
            </a:r>
            <a:r>
              <a:rPr sz="1100" spc="-25" dirty="0">
                <a:latin typeface="LM Sans 10"/>
                <a:cs typeface="LM Sans 10"/>
              </a:rPr>
              <a:t> </a:t>
            </a:r>
            <a:r>
              <a:rPr sz="1100" dirty="0">
                <a:latin typeface="LM Sans 10"/>
                <a:cs typeface="LM Sans 10"/>
              </a:rPr>
              <a:t>and</a:t>
            </a:r>
            <a:r>
              <a:rPr sz="1100" spc="-30" dirty="0">
                <a:latin typeface="LM Sans 10"/>
                <a:cs typeface="LM Sans 10"/>
              </a:rPr>
              <a:t> </a:t>
            </a:r>
            <a:r>
              <a:rPr sz="1100" dirty="0">
                <a:latin typeface="LM Sans 10"/>
                <a:cs typeface="LM Sans 10"/>
              </a:rPr>
              <a:t>high</a:t>
            </a:r>
            <a:r>
              <a:rPr sz="1100" spc="-25" dirty="0">
                <a:latin typeface="LM Sans 10"/>
                <a:cs typeface="LM Sans 10"/>
              </a:rPr>
              <a:t> </a:t>
            </a:r>
            <a:r>
              <a:rPr sz="1100" dirty="0">
                <a:latin typeface="LM Sans 10"/>
                <a:cs typeface="LM Sans 10"/>
              </a:rPr>
              <a:t>bias</a:t>
            </a:r>
            <a:r>
              <a:rPr sz="1100" spc="-25" dirty="0">
                <a:latin typeface="LM Sans 10"/>
                <a:cs typeface="LM Sans 10"/>
              </a:rPr>
              <a:t> </a:t>
            </a:r>
            <a:r>
              <a:rPr sz="1100" i="1" dirty="0">
                <a:solidFill>
                  <a:srgbClr val="0168B4"/>
                </a:solidFill>
                <a:latin typeface="Liberation Serif"/>
                <a:cs typeface="Liberation Serif"/>
              </a:rPr>
              <a:t>g</a:t>
            </a:r>
            <a:r>
              <a:rPr sz="1100" i="1" spc="4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4254753" y="1179333"/>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8" name="object 48"/>
          <p:cNvSpPr txBox="1"/>
          <p:nvPr/>
        </p:nvSpPr>
        <p:spPr>
          <a:xfrm>
            <a:off x="4143235" y="1279091"/>
            <a:ext cx="170180"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6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9" name="object 49"/>
          <p:cNvSpPr txBox="1"/>
          <p:nvPr/>
        </p:nvSpPr>
        <p:spPr>
          <a:xfrm>
            <a:off x="3734765" y="1214055"/>
            <a:ext cx="6623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LM Roman 10"/>
                <a:cs typeface="LM Roman 10"/>
              </a:rPr>
              <a:t>Σ</a:t>
            </a:r>
            <a:r>
              <a:rPr sz="1100" spc="-20" dirty="0">
                <a:solidFill>
                  <a:srgbClr val="0168B4"/>
                </a:solidFill>
                <a:latin typeface="LM Roman 10"/>
                <a:cs typeface="LM Roman 10"/>
              </a:rPr>
              <a:t> </a:t>
            </a:r>
            <a:r>
              <a:rPr sz="1100" i="1" spc="60" dirty="0">
                <a:solidFill>
                  <a:srgbClr val="0168B4"/>
                </a:solidFill>
                <a:latin typeface="Liberation Serif"/>
                <a:cs typeface="Liberation Serif"/>
              </a:rPr>
              <a:t>r</a:t>
            </a:r>
            <a:r>
              <a:rPr sz="1100" i="1" spc="100" dirty="0">
                <a:solidFill>
                  <a:srgbClr val="0168B4"/>
                </a:solidFill>
                <a:latin typeface="Liberation Serif"/>
                <a:cs typeface="Liberation Serif"/>
              </a:rPr>
              <a:t> </a:t>
            </a:r>
            <a:r>
              <a:rPr sz="1100" spc="204" dirty="0">
                <a:solidFill>
                  <a:srgbClr val="0168B4"/>
                </a:solidFill>
                <a:latin typeface="Symbola"/>
                <a:cs typeface="Symbola"/>
              </a:rPr>
              <a:t>/</a:t>
            </a:r>
            <a:endParaRPr sz="1100">
              <a:latin typeface="Symbola"/>
              <a:cs typeface="Symbola"/>
            </a:endParaRPr>
          </a:p>
        </p:txBody>
      </p:sp>
      <p:sp>
        <p:nvSpPr>
          <p:cNvPr id="50" name="object 50"/>
          <p:cNvSpPr txBox="1"/>
          <p:nvPr/>
        </p:nvSpPr>
        <p:spPr>
          <a:xfrm>
            <a:off x="4371124" y="1214055"/>
            <a:ext cx="100393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N</a:t>
            </a:r>
            <a:r>
              <a:rPr sz="1100" i="1" spc="180" dirty="0">
                <a:solidFill>
                  <a:srgbClr val="0168B4"/>
                </a:solidFill>
                <a:latin typeface="Liberation Serif"/>
                <a:cs typeface="Liberation Serif"/>
              </a:rPr>
              <a:t> </a:t>
            </a:r>
            <a:r>
              <a:rPr sz="1100" dirty="0">
                <a:latin typeface="LM Sans 10"/>
                <a:cs typeface="LM Sans 10"/>
              </a:rPr>
              <a:t>has</a:t>
            </a:r>
            <a:r>
              <a:rPr sz="1100" spc="-20" dirty="0">
                <a:latin typeface="LM Sans 10"/>
                <a:cs typeface="LM Sans 10"/>
              </a:rPr>
              <a:t> </a:t>
            </a:r>
            <a:r>
              <a:rPr sz="1100" spc="-10" dirty="0">
                <a:latin typeface="LM Sans 10"/>
                <a:cs typeface="LM Sans 10"/>
              </a:rPr>
              <a:t>lower</a:t>
            </a:r>
            <a:r>
              <a:rPr sz="1100" spc="-20" dirty="0">
                <a:latin typeface="LM Sans 10"/>
                <a:cs typeface="LM Sans 10"/>
              </a:rPr>
              <a:t> bias</a:t>
            </a:r>
            <a:endParaRPr sz="1100">
              <a:latin typeface="LM Sans 10"/>
              <a:cs typeface="LM Sans 10"/>
            </a:endParaRPr>
          </a:p>
        </p:txBody>
      </p:sp>
      <p:sp>
        <p:nvSpPr>
          <p:cNvPr id="51" name="object 51"/>
          <p:cNvSpPr txBox="1"/>
          <p:nvPr/>
        </p:nvSpPr>
        <p:spPr>
          <a:xfrm>
            <a:off x="447357" y="1342349"/>
            <a:ext cx="4606290" cy="828040"/>
          </a:xfrm>
          <a:prstGeom prst="rect">
            <a:avLst/>
          </a:prstGeom>
        </p:spPr>
        <p:txBody>
          <a:bodyPr vert="horz" wrap="square" lIns="0" tIns="55244" rIns="0" bIns="0" rtlCol="0">
            <a:spAutoFit/>
          </a:bodyPr>
          <a:lstStyle/>
          <a:p>
            <a:pPr marL="184785">
              <a:lnSpc>
                <a:spcPct val="100000"/>
              </a:lnSpc>
              <a:spcBef>
                <a:spcPts val="434"/>
              </a:spcBef>
            </a:pPr>
            <a:r>
              <a:rPr sz="1100" dirty="0">
                <a:latin typeface="LM Sans 10"/>
                <a:cs typeface="LM Sans 10"/>
              </a:rPr>
              <a:t>with</a:t>
            </a:r>
            <a:r>
              <a:rPr sz="1100" spc="-25" dirty="0">
                <a:latin typeface="LM Sans 10"/>
                <a:cs typeface="LM Sans 10"/>
              </a:rPr>
              <a:t> </a:t>
            </a:r>
            <a:r>
              <a:rPr sz="1100" spc="-10" dirty="0">
                <a:latin typeface="LM Sans 10"/>
                <a:cs typeface="LM Sans 10"/>
              </a:rPr>
              <a:t>variance</a:t>
            </a:r>
            <a:endParaRPr sz="1100">
              <a:latin typeface="LM Sans 10"/>
              <a:cs typeface="LM Sans 10"/>
            </a:endParaRPr>
          </a:p>
          <a:p>
            <a:pPr marL="182245" marR="5080" indent="-170180">
              <a:lnSpc>
                <a:spcPct val="102600"/>
              </a:lnSpc>
              <a:spcBef>
                <a:spcPts val="300"/>
              </a:spcBef>
              <a:buClr>
                <a:srgbClr val="DCB413"/>
              </a:buClr>
              <a:buFont typeface="Arial"/>
              <a:buChar char="■"/>
              <a:tabLst>
                <a:tab pos="189230" algn="l"/>
              </a:tabLst>
            </a:pPr>
            <a:r>
              <a:rPr sz="1100" dirty="0">
                <a:latin typeface="LM Sans 10"/>
                <a:cs typeface="LM Sans 10"/>
              </a:rPr>
              <a:t>As</a:t>
            </a:r>
            <a:r>
              <a:rPr sz="1100" spc="-35" dirty="0">
                <a:latin typeface="LM Sans 10"/>
                <a:cs typeface="LM Sans 10"/>
              </a:rPr>
              <a:t> </a:t>
            </a:r>
            <a:r>
              <a:rPr sz="1100" dirty="0">
                <a:latin typeface="LM Sans 10"/>
                <a:cs typeface="LM Sans 10"/>
              </a:rPr>
              <a:t>we</a:t>
            </a:r>
            <a:r>
              <a:rPr sz="1100" spc="-35" dirty="0">
                <a:latin typeface="LM Sans 10"/>
                <a:cs typeface="LM Sans 10"/>
              </a:rPr>
              <a:t> </a:t>
            </a:r>
            <a:r>
              <a:rPr sz="1100" dirty="0">
                <a:latin typeface="LM Sans 10"/>
                <a:cs typeface="LM Sans 10"/>
              </a:rPr>
              <a:t>increase</a:t>
            </a:r>
            <a:r>
              <a:rPr sz="1100" spc="-30" dirty="0">
                <a:latin typeface="LM Sans 10"/>
                <a:cs typeface="LM Sans 10"/>
              </a:rPr>
              <a:t> </a:t>
            </a:r>
            <a:r>
              <a:rPr sz="1100" spc="-10" dirty="0">
                <a:latin typeface="LM Sans 10"/>
                <a:cs typeface="LM Sans 10"/>
              </a:rPr>
              <a:t>complexity,</a:t>
            </a:r>
            <a:r>
              <a:rPr sz="1100" spc="-35" dirty="0">
                <a:latin typeface="LM Sans 10"/>
                <a:cs typeface="LM Sans 10"/>
              </a:rPr>
              <a:t> </a:t>
            </a:r>
            <a:r>
              <a:rPr sz="1100" dirty="0">
                <a:latin typeface="LM Sans 10"/>
                <a:cs typeface="LM Sans 10"/>
              </a:rPr>
              <a:t>bias</a:t>
            </a:r>
            <a:r>
              <a:rPr sz="1100" spc="-35" dirty="0">
                <a:latin typeface="LM Sans 10"/>
                <a:cs typeface="LM Sans 10"/>
              </a:rPr>
              <a:t> </a:t>
            </a:r>
            <a:r>
              <a:rPr sz="1100" dirty="0">
                <a:latin typeface="LM Sans 10"/>
                <a:cs typeface="LM Sans 10"/>
              </a:rPr>
              <a:t>decreases</a:t>
            </a:r>
            <a:r>
              <a:rPr sz="1100" spc="-3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better</a:t>
            </a:r>
            <a:r>
              <a:rPr sz="1100" spc="-35" dirty="0">
                <a:latin typeface="LM Sans 10"/>
                <a:cs typeface="LM Sans 10"/>
              </a:rPr>
              <a:t> </a:t>
            </a:r>
            <a:r>
              <a:rPr sz="1100" dirty="0">
                <a:latin typeface="LM Sans 10"/>
                <a:cs typeface="LM Sans 10"/>
              </a:rPr>
              <a:t>fit</a:t>
            </a:r>
            <a:r>
              <a:rPr sz="1100" spc="-30" dirty="0">
                <a:latin typeface="LM Sans 10"/>
                <a:cs typeface="LM Sans 10"/>
              </a:rPr>
              <a:t> </a:t>
            </a:r>
            <a:r>
              <a:rPr sz="1100" dirty="0">
                <a:latin typeface="LM Sans 10"/>
                <a:cs typeface="LM Sans 10"/>
              </a:rPr>
              <a:t>to</a:t>
            </a:r>
            <a:r>
              <a:rPr sz="1100" spc="-35" dirty="0">
                <a:latin typeface="LM Sans 10"/>
                <a:cs typeface="LM Sans 10"/>
              </a:rPr>
              <a:t> </a:t>
            </a:r>
            <a:r>
              <a:rPr sz="1100" dirty="0">
                <a:latin typeface="LM Sans 10"/>
                <a:cs typeface="LM Sans 10"/>
              </a:rPr>
              <a:t>data)</a:t>
            </a:r>
            <a:r>
              <a:rPr sz="1100" spc="-35" dirty="0">
                <a:latin typeface="LM Sans 10"/>
                <a:cs typeface="LM Sans 10"/>
              </a:rPr>
              <a:t> </a:t>
            </a:r>
            <a:r>
              <a:rPr sz="1100" dirty="0">
                <a:latin typeface="LM Sans 10"/>
                <a:cs typeface="LM Sans 10"/>
              </a:rPr>
              <a:t>and</a:t>
            </a:r>
            <a:r>
              <a:rPr sz="1100" spc="-30" dirty="0">
                <a:latin typeface="LM Sans 10"/>
                <a:cs typeface="LM Sans 10"/>
              </a:rPr>
              <a:t> </a:t>
            </a:r>
            <a:r>
              <a:rPr sz="1100" spc="-10" dirty="0">
                <a:latin typeface="LM Sans 10"/>
                <a:cs typeface="LM Sans 10"/>
              </a:rPr>
              <a:t>variance 	</a:t>
            </a:r>
            <a:r>
              <a:rPr sz="1100" dirty="0">
                <a:latin typeface="LM Sans 10"/>
                <a:cs typeface="LM Sans 10"/>
              </a:rPr>
              <a:t>increases</a:t>
            </a:r>
            <a:r>
              <a:rPr sz="1100" spc="-50" dirty="0">
                <a:latin typeface="LM Sans 10"/>
                <a:cs typeface="LM Sans 10"/>
              </a:rPr>
              <a:t> </a:t>
            </a:r>
            <a:r>
              <a:rPr sz="1100" dirty="0">
                <a:latin typeface="LM Sans 10"/>
                <a:cs typeface="LM Sans 10"/>
              </a:rPr>
              <a:t>(fit</a:t>
            </a:r>
            <a:r>
              <a:rPr sz="1100" spc="-50" dirty="0">
                <a:latin typeface="LM Sans 10"/>
                <a:cs typeface="LM Sans 10"/>
              </a:rPr>
              <a:t> </a:t>
            </a:r>
            <a:r>
              <a:rPr sz="1100" dirty="0">
                <a:latin typeface="LM Sans 10"/>
                <a:cs typeface="LM Sans 10"/>
              </a:rPr>
              <a:t>varies</a:t>
            </a:r>
            <a:r>
              <a:rPr sz="1100" spc="-50" dirty="0">
                <a:latin typeface="LM Sans 10"/>
                <a:cs typeface="LM Sans 10"/>
              </a:rPr>
              <a:t> </a:t>
            </a:r>
            <a:r>
              <a:rPr sz="1100" dirty="0">
                <a:latin typeface="LM Sans 10"/>
                <a:cs typeface="LM Sans 10"/>
              </a:rPr>
              <a:t>more</a:t>
            </a:r>
            <a:r>
              <a:rPr sz="1100" spc="-50" dirty="0">
                <a:latin typeface="LM Sans 10"/>
                <a:cs typeface="LM Sans 10"/>
              </a:rPr>
              <a:t> </a:t>
            </a:r>
            <a:r>
              <a:rPr sz="1100" dirty="0">
                <a:latin typeface="LM Sans 10"/>
                <a:cs typeface="LM Sans 10"/>
              </a:rPr>
              <a:t>with</a:t>
            </a:r>
            <a:r>
              <a:rPr sz="1100" spc="-50" dirty="0">
                <a:latin typeface="LM Sans 10"/>
                <a:cs typeface="LM Sans 10"/>
              </a:rPr>
              <a:t> </a:t>
            </a:r>
            <a:r>
              <a:rPr sz="1100" spc="-10" dirty="0">
                <a:latin typeface="LM Sans 10"/>
                <a:cs typeface="LM Sans 10"/>
              </a:rPr>
              <a:t>data)</a:t>
            </a:r>
            <a:endParaRPr sz="1100">
              <a:latin typeface="LM Sans 10"/>
              <a:cs typeface="LM Sans 10"/>
            </a:endParaRPr>
          </a:p>
          <a:p>
            <a:pPr marL="187960" indent="-175260">
              <a:lnSpc>
                <a:spcPct val="100000"/>
              </a:lnSpc>
              <a:spcBef>
                <a:spcPts val="330"/>
              </a:spcBef>
              <a:buClr>
                <a:srgbClr val="DCB413"/>
              </a:buClr>
              <a:buFont typeface="Arial"/>
              <a:buChar char="■"/>
              <a:tabLst>
                <a:tab pos="187960" algn="l"/>
              </a:tabLst>
            </a:pPr>
            <a:r>
              <a:rPr sz="1100" spc="-10" dirty="0">
                <a:latin typeface="LM Sans 10"/>
                <a:cs typeface="LM Sans 10"/>
              </a:rPr>
              <a:t>Bias/Variance</a:t>
            </a:r>
            <a:r>
              <a:rPr sz="1100" spc="-30" dirty="0">
                <a:latin typeface="LM Sans 10"/>
                <a:cs typeface="LM Sans 10"/>
              </a:rPr>
              <a:t> </a:t>
            </a:r>
            <a:r>
              <a:rPr sz="1100" dirty="0">
                <a:latin typeface="LM Sans 10"/>
                <a:cs typeface="LM Sans 10"/>
              </a:rPr>
              <a:t>dilemma:</a:t>
            </a:r>
            <a:r>
              <a:rPr sz="1100" spc="85" dirty="0">
                <a:latin typeface="LM Sans 10"/>
                <a:cs typeface="LM Sans 10"/>
              </a:rPr>
              <a:t> </a:t>
            </a:r>
            <a:r>
              <a:rPr sz="1100" dirty="0">
                <a:latin typeface="LM Sans 10"/>
                <a:cs typeface="LM Sans 10"/>
              </a:rPr>
              <a:t>(Geman</a:t>
            </a:r>
            <a:r>
              <a:rPr sz="1100" spc="-30" dirty="0">
                <a:latin typeface="LM Sans 10"/>
                <a:cs typeface="LM Sans 10"/>
              </a:rPr>
              <a:t> </a:t>
            </a:r>
            <a:r>
              <a:rPr sz="1100" dirty="0">
                <a:latin typeface="LM Sans 10"/>
                <a:cs typeface="LM Sans 10"/>
              </a:rPr>
              <a:t>et</a:t>
            </a:r>
            <a:r>
              <a:rPr sz="1100" spc="-25" dirty="0">
                <a:latin typeface="LM Sans 10"/>
                <a:cs typeface="LM Sans 10"/>
              </a:rPr>
              <a:t> </a:t>
            </a:r>
            <a:r>
              <a:rPr sz="1100" dirty="0">
                <a:latin typeface="LM Sans 10"/>
                <a:cs typeface="LM Sans 10"/>
              </a:rPr>
              <a:t>al.,</a:t>
            </a:r>
            <a:r>
              <a:rPr sz="1100" spc="-30" dirty="0">
                <a:latin typeface="LM Sans 10"/>
                <a:cs typeface="LM Sans 10"/>
              </a:rPr>
              <a:t> </a:t>
            </a:r>
            <a:r>
              <a:rPr sz="1100" spc="-10" dirty="0">
                <a:latin typeface="LM Sans 10"/>
                <a:cs typeface="LM Sans 10"/>
              </a:rPr>
              <a:t>1992)</a:t>
            </a:r>
            <a:endParaRPr sz="1100">
              <a:latin typeface="LM Sans 10"/>
              <a:cs typeface="LM Sans 10"/>
            </a:endParaRPr>
          </a:p>
        </p:txBody>
      </p:sp>
      <p:sp>
        <p:nvSpPr>
          <p:cNvPr id="52" name="object 5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3" name="object 5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4" name="object 5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53"/>
            <a:ext cx="2705007" cy="2267296"/>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pic>
        <p:nvPicPr>
          <p:cNvPr id="43" name="object 43"/>
          <p:cNvPicPr/>
          <p:nvPr/>
        </p:nvPicPr>
        <p:blipFill>
          <a:blip r:embed="rId8" cstate="print"/>
          <a:stretch>
            <a:fillRect/>
          </a:stretch>
        </p:blipFill>
        <p:spPr>
          <a:xfrm>
            <a:off x="1527492" y="683960"/>
            <a:ext cx="2705007" cy="2267296"/>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1513319" y="463361"/>
            <a:ext cx="2733398" cy="2255918"/>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36" y="140143"/>
            <a:ext cx="243204" cy="41275"/>
            <a:chOff x="4916636" y="140143"/>
            <a:chExt cx="243204" cy="41275"/>
          </a:xfrm>
        </p:grpSpPr>
        <p:sp>
          <p:nvSpPr>
            <p:cNvPr id="34" name="object 34"/>
            <p:cNvSpPr/>
            <p:nvPr/>
          </p:nvSpPr>
          <p:spPr>
            <a:xfrm>
              <a:off x="49191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96186" y="1502670"/>
            <a:ext cx="19672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Model</a:t>
            </a:r>
            <a:r>
              <a:rPr sz="2050" b="1" spc="65" dirty="0">
                <a:solidFill>
                  <a:srgbClr val="DCB413"/>
                </a:solidFill>
                <a:latin typeface="LM Sans 10"/>
                <a:cs typeface="LM Sans 10"/>
              </a:rPr>
              <a:t> </a:t>
            </a:r>
            <a:r>
              <a:rPr sz="2050" b="1" spc="-10" dirty="0">
                <a:solidFill>
                  <a:srgbClr val="DCB413"/>
                </a:solidFill>
                <a:latin typeface="LM Sans 10"/>
                <a:cs typeface="LM Sans 10"/>
              </a:rPr>
              <a:t>Selection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4935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Model</a:t>
            </a:r>
            <a:r>
              <a:rPr sz="1200" b="1" spc="-5"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21957" y="881035"/>
            <a:ext cx="5015865" cy="1788795"/>
          </a:xfrm>
          <a:prstGeom prst="rect">
            <a:avLst/>
          </a:prstGeom>
        </p:spPr>
        <p:txBody>
          <a:bodyPr vert="horz" wrap="square" lIns="0" tIns="6985" rIns="0" bIns="0" rtlCol="0">
            <a:spAutoFit/>
          </a:bodyPr>
          <a:lstStyle/>
          <a:p>
            <a:pPr marL="212725" marR="30480" indent="-175260">
              <a:lnSpc>
                <a:spcPct val="102600"/>
              </a:lnSpc>
              <a:spcBef>
                <a:spcPts val="55"/>
              </a:spcBef>
              <a:buClr>
                <a:srgbClr val="DCB413"/>
              </a:buClr>
              <a:buFont typeface="Arial"/>
              <a:buChar char="■"/>
              <a:tabLst>
                <a:tab pos="214629" algn="l"/>
              </a:tabLst>
            </a:pPr>
            <a:r>
              <a:rPr sz="1100" spc="-20" dirty="0">
                <a:latin typeface="LM Sans 10"/>
                <a:cs typeface="LM Sans 10"/>
              </a:rPr>
              <a:t>Cross-</a:t>
            </a:r>
            <a:r>
              <a:rPr sz="1100" dirty="0">
                <a:latin typeface="LM Sans 10"/>
                <a:cs typeface="LM Sans 10"/>
              </a:rPr>
              <a:t>validation:</a:t>
            </a:r>
            <a:r>
              <a:rPr sz="1100" spc="50" dirty="0">
                <a:latin typeface="LM Sans 10"/>
                <a:cs typeface="LM Sans 10"/>
              </a:rPr>
              <a:t> </a:t>
            </a:r>
            <a:r>
              <a:rPr sz="1100" spc="-10" dirty="0">
                <a:latin typeface="LM Sans 10"/>
                <a:cs typeface="LM Sans 10"/>
              </a:rPr>
              <a:t>Measure</a:t>
            </a:r>
            <a:r>
              <a:rPr sz="1100" spc="-55" dirty="0">
                <a:latin typeface="LM Sans 10"/>
                <a:cs typeface="LM Sans 10"/>
              </a:rPr>
              <a:t> </a:t>
            </a:r>
            <a:r>
              <a:rPr sz="1100" spc="-10" dirty="0">
                <a:latin typeface="LM Sans 10"/>
                <a:cs typeface="LM Sans 10"/>
              </a:rPr>
              <a:t>generalization</a:t>
            </a:r>
            <a:r>
              <a:rPr sz="1100" spc="-55" dirty="0">
                <a:latin typeface="LM Sans 10"/>
                <a:cs typeface="LM Sans 10"/>
              </a:rPr>
              <a:t> </a:t>
            </a:r>
            <a:r>
              <a:rPr sz="1100" spc="-10" dirty="0">
                <a:latin typeface="LM Sans 10"/>
                <a:cs typeface="LM Sans 10"/>
              </a:rPr>
              <a:t>accuracy</a:t>
            </a:r>
            <a:r>
              <a:rPr sz="1100" spc="-50" dirty="0">
                <a:latin typeface="LM Sans 10"/>
                <a:cs typeface="LM Sans 10"/>
              </a:rPr>
              <a:t> </a:t>
            </a:r>
            <a:r>
              <a:rPr sz="1100" dirty="0">
                <a:latin typeface="LM Sans 10"/>
                <a:cs typeface="LM Sans 10"/>
              </a:rPr>
              <a:t>by</a:t>
            </a:r>
            <a:r>
              <a:rPr sz="1100" spc="-55" dirty="0">
                <a:latin typeface="LM Sans 10"/>
                <a:cs typeface="LM Sans 10"/>
              </a:rPr>
              <a:t> </a:t>
            </a:r>
            <a:r>
              <a:rPr sz="1100" spc="-10" dirty="0">
                <a:latin typeface="LM Sans 10"/>
                <a:cs typeface="LM Sans 10"/>
              </a:rPr>
              <a:t>testing</a:t>
            </a:r>
            <a:r>
              <a:rPr sz="1100" spc="-55" dirty="0">
                <a:latin typeface="LM Sans 10"/>
                <a:cs typeface="LM Sans 10"/>
              </a:rPr>
              <a:t> </a:t>
            </a:r>
            <a:r>
              <a:rPr sz="1100" dirty="0">
                <a:latin typeface="LM Sans 10"/>
                <a:cs typeface="LM Sans 10"/>
              </a:rPr>
              <a:t>on</a:t>
            </a:r>
            <a:r>
              <a:rPr sz="1100" spc="-55" dirty="0">
                <a:latin typeface="LM Sans 10"/>
                <a:cs typeface="LM Sans 10"/>
              </a:rPr>
              <a:t> </a:t>
            </a:r>
            <a:r>
              <a:rPr sz="1100" dirty="0">
                <a:latin typeface="LM Sans 10"/>
                <a:cs typeface="LM Sans 10"/>
              </a:rPr>
              <a:t>data</a:t>
            </a:r>
            <a:r>
              <a:rPr sz="1100" spc="-50" dirty="0">
                <a:latin typeface="LM Sans 10"/>
                <a:cs typeface="LM Sans 10"/>
              </a:rPr>
              <a:t> </a:t>
            </a:r>
            <a:r>
              <a:rPr sz="1100" spc="-10" dirty="0">
                <a:latin typeface="LM Sans 10"/>
                <a:cs typeface="LM Sans 10"/>
              </a:rPr>
              <a:t>unused</a:t>
            </a:r>
            <a:r>
              <a:rPr sz="1100" spc="-55" dirty="0">
                <a:latin typeface="LM Sans 10"/>
                <a:cs typeface="LM Sans 10"/>
              </a:rPr>
              <a:t> </a:t>
            </a:r>
            <a:r>
              <a:rPr sz="1100" spc="-10" dirty="0">
                <a:latin typeface="LM Sans 10"/>
                <a:cs typeface="LM Sans 10"/>
              </a:rPr>
              <a:t>during 	training</a:t>
            </a:r>
            <a:endParaRPr sz="1100">
              <a:latin typeface="LM Sans 10"/>
              <a:cs typeface="LM Sans 10"/>
            </a:endParaRPr>
          </a:p>
          <a:p>
            <a:pPr marL="213360" indent="-175260">
              <a:lnSpc>
                <a:spcPct val="100000"/>
              </a:lnSpc>
              <a:spcBef>
                <a:spcPts val="335"/>
              </a:spcBef>
              <a:buClr>
                <a:srgbClr val="DCB413"/>
              </a:buClr>
              <a:buFont typeface="Arial"/>
              <a:buChar char="■"/>
              <a:tabLst>
                <a:tab pos="213360" algn="l"/>
              </a:tabLst>
            </a:pPr>
            <a:r>
              <a:rPr sz="1100" dirty="0">
                <a:latin typeface="LM Sans 10"/>
                <a:cs typeface="LM Sans 10"/>
              </a:rPr>
              <a:t>Regularization:</a:t>
            </a:r>
            <a:r>
              <a:rPr sz="1100" spc="35" dirty="0">
                <a:latin typeface="LM Sans 10"/>
                <a:cs typeface="LM Sans 10"/>
              </a:rPr>
              <a:t> </a:t>
            </a:r>
            <a:r>
              <a:rPr sz="1100" dirty="0">
                <a:latin typeface="LM Sans 10"/>
                <a:cs typeface="LM Sans 10"/>
              </a:rPr>
              <a:t>Penalize</a:t>
            </a:r>
            <a:r>
              <a:rPr sz="1100" spc="-65" dirty="0">
                <a:latin typeface="LM Sans 10"/>
                <a:cs typeface="LM Sans 10"/>
              </a:rPr>
              <a:t> </a:t>
            </a:r>
            <a:r>
              <a:rPr sz="1100" dirty="0">
                <a:latin typeface="LM Sans 10"/>
                <a:cs typeface="LM Sans 10"/>
              </a:rPr>
              <a:t>complex</a:t>
            </a:r>
            <a:r>
              <a:rPr sz="1100" spc="-65" dirty="0">
                <a:latin typeface="LM Sans 10"/>
                <a:cs typeface="LM Sans 10"/>
              </a:rPr>
              <a:t> </a:t>
            </a:r>
            <a:r>
              <a:rPr sz="1100" spc="-10" dirty="0">
                <a:latin typeface="LM Sans 10"/>
                <a:cs typeface="LM Sans 10"/>
              </a:rPr>
              <a:t>models</a:t>
            </a:r>
            <a:endParaRPr sz="1100">
              <a:latin typeface="LM Sans 10"/>
              <a:cs typeface="LM Sans 10"/>
            </a:endParaRPr>
          </a:p>
          <a:p>
            <a:pPr marL="176530" algn="ctr">
              <a:lnSpc>
                <a:spcPct val="100000"/>
              </a:lnSpc>
              <a:spcBef>
                <a:spcPts val="1130"/>
              </a:spcBef>
            </a:pPr>
            <a:r>
              <a:rPr sz="1100" i="1" spc="80" dirty="0">
                <a:solidFill>
                  <a:srgbClr val="0168B4"/>
                </a:solidFill>
                <a:latin typeface="Liberation Serif"/>
                <a:cs typeface="Liberation Serif"/>
              </a:rPr>
              <a:t>E</a:t>
            </a:r>
            <a:r>
              <a:rPr sz="1200" spc="120" baseline="41666" dirty="0">
                <a:solidFill>
                  <a:srgbClr val="0168B4"/>
                </a:solidFill>
                <a:latin typeface="TeX Gyre Adventor"/>
                <a:cs typeface="TeX Gyre Adventor"/>
              </a:rPr>
              <a:t>′</a:t>
            </a:r>
            <a:r>
              <a:rPr sz="1200" spc="172" baseline="41666" dirty="0">
                <a:solidFill>
                  <a:srgbClr val="0168B4"/>
                </a:solidFill>
                <a:latin typeface="TeX Gyre Adventor"/>
                <a:cs typeface="TeX Gyre Adventor"/>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dirty="0">
                <a:latin typeface="LM Sans 10"/>
                <a:cs typeface="LM Sans 10"/>
              </a:rPr>
              <a:t>error</a:t>
            </a:r>
            <a:r>
              <a:rPr sz="1100" spc="-15" dirty="0">
                <a:latin typeface="LM Sans 10"/>
                <a:cs typeface="LM Sans 10"/>
              </a:rPr>
              <a:t> </a:t>
            </a:r>
            <a:r>
              <a:rPr sz="1100" dirty="0">
                <a:latin typeface="LM Sans 10"/>
                <a:cs typeface="LM Sans 10"/>
              </a:rPr>
              <a:t>on</a:t>
            </a:r>
            <a:r>
              <a:rPr sz="1100" spc="-15" dirty="0">
                <a:latin typeface="LM Sans 10"/>
                <a:cs typeface="LM Sans 10"/>
              </a:rPr>
              <a:t> </a:t>
            </a:r>
            <a:r>
              <a:rPr sz="1100" spc="-10" dirty="0">
                <a:latin typeface="LM Sans 10"/>
                <a:cs typeface="LM Sans 10"/>
              </a:rPr>
              <a:t>data</a:t>
            </a:r>
            <a:r>
              <a:rPr sz="1100" spc="-125" dirty="0">
                <a:latin typeface="LM Sans 10"/>
                <a:cs typeface="LM Sans 10"/>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155" dirty="0">
                <a:solidFill>
                  <a:srgbClr val="0168B4"/>
                </a:solidFill>
                <a:latin typeface="Liberation Serif"/>
                <a:cs typeface="Liberation Serif"/>
              </a:rPr>
              <a:t>λ</a:t>
            </a:r>
            <a:r>
              <a:rPr sz="1100" i="1" spc="75" dirty="0">
                <a:solidFill>
                  <a:srgbClr val="0168B4"/>
                </a:solidFill>
                <a:latin typeface="Liberation Serif"/>
                <a:cs typeface="Liberation Serif"/>
              </a:rPr>
              <a:t> </a:t>
            </a:r>
            <a:r>
              <a:rPr sz="1100" dirty="0">
                <a:latin typeface="LM Sans 10"/>
                <a:cs typeface="LM Sans 10"/>
              </a:rPr>
              <a:t>model</a:t>
            </a:r>
            <a:r>
              <a:rPr sz="1100" spc="-10" dirty="0">
                <a:latin typeface="LM Sans 10"/>
                <a:cs typeface="LM Sans 10"/>
              </a:rPr>
              <a:t> complexity</a:t>
            </a:r>
            <a:endParaRPr sz="1100">
              <a:latin typeface="LM Sans 10"/>
              <a:cs typeface="LM Sans 10"/>
            </a:endParaRPr>
          </a:p>
          <a:p>
            <a:pPr marL="210185">
              <a:lnSpc>
                <a:spcPct val="100000"/>
              </a:lnSpc>
              <a:spcBef>
                <a:spcPts val="1130"/>
              </a:spcBef>
            </a:pPr>
            <a:r>
              <a:rPr sz="1100" spc="-10" dirty="0">
                <a:latin typeface="LM Sans 10"/>
                <a:cs typeface="LM Sans 10"/>
              </a:rPr>
              <a:t>Akaike’s</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5" dirty="0">
                <a:latin typeface="LM Sans 10"/>
                <a:cs typeface="LM Sans 10"/>
              </a:rPr>
              <a:t> </a:t>
            </a:r>
            <a:r>
              <a:rPr sz="1100" dirty="0">
                <a:latin typeface="LM Sans 10"/>
                <a:cs typeface="LM Sans 10"/>
              </a:rPr>
              <a:t>(AIC),</a:t>
            </a:r>
            <a:r>
              <a:rPr sz="1100" spc="-25" dirty="0">
                <a:latin typeface="LM Sans 10"/>
                <a:cs typeface="LM Sans 10"/>
              </a:rPr>
              <a:t> </a:t>
            </a:r>
            <a:r>
              <a:rPr sz="1100" spc="-10" dirty="0">
                <a:latin typeface="LM Sans 10"/>
                <a:cs typeface="LM Sans 10"/>
              </a:rPr>
              <a:t>Bayesian</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0" dirty="0">
                <a:latin typeface="LM Sans 10"/>
                <a:cs typeface="LM Sans 10"/>
              </a:rPr>
              <a:t> </a:t>
            </a:r>
            <a:r>
              <a:rPr sz="1100" spc="-10" dirty="0">
                <a:latin typeface="LM Sans 10"/>
                <a:cs typeface="LM Sans 10"/>
              </a:rPr>
              <a:t>(BIC)</a:t>
            </a:r>
            <a:endParaRPr sz="1100">
              <a:latin typeface="LM Sans 10"/>
              <a:cs typeface="LM Sans 10"/>
            </a:endParaRPr>
          </a:p>
          <a:p>
            <a:pPr marL="212725" marR="30480" indent="-175260">
              <a:lnSpc>
                <a:spcPct val="102699"/>
              </a:lnSpc>
              <a:spcBef>
                <a:spcPts val="300"/>
              </a:spcBef>
              <a:buClr>
                <a:srgbClr val="DCB413"/>
              </a:buClr>
              <a:buFont typeface="Arial"/>
              <a:buChar char="■"/>
              <a:tabLst>
                <a:tab pos="214629" algn="l"/>
              </a:tabLst>
            </a:pPr>
            <a:r>
              <a:rPr sz="1100" spc="-20" dirty="0">
                <a:latin typeface="LM Sans 10"/>
                <a:cs typeface="LM Sans 10"/>
              </a:rPr>
              <a:t>Minimum</a:t>
            </a:r>
            <a:r>
              <a:rPr sz="1100" spc="-45"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10" dirty="0">
                <a:latin typeface="LM Sans 10"/>
                <a:cs typeface="LM Sans 10"/>
              </a:rPr>
              <a:t>length</a:t>
            </a:r>
            <a:r>
              <a:rPr sz="1100" spc="-35" dirty="0">
                <a:latin typeface="LM Sans 10"/>
                <a:cs typeface="LM Sans 10"/>
              </a:rPr>
              <a:t> </a:t>
            </a:r>
            <a:r>
              <a:rPr sz="1100" spc="-10" dirty="0">
                <a:latin typeface="LM Sans 10"/>
                <a:cs typeface="LM Sans 10"/>
              </a:rPr>
              <a:t>(MDL):</a:t>
            </a:r>
            <a:r>
              <a:rPr sz="1100" spc="-35" dirty="0">
                <a:latin typeface="LM Sans 10"/>
                <a:cs typeface="LM Sans 10"/>
              </a:rPr>
              <a:t> </a:t>
            </a:r>
            <a:r>
              <a:rPr sz="1100" spc="-20" dirty="0">
                <a:latin typeface="LM Sans 10"/>
                <a:cs typeface="LM Sans 10"/>
              </a:rPr>
              <a:t>Kolmogorov</a:t>
            </a:r>
            <a:r>
              <a:rPr sz="1100" spc="-40" dirty="0">
                <a:latin typeface="LM Sans 10"/>
                <a:cs typeface="LM Sans 10"/>
              </a:rPr>
              <a:t> </a:t>
            </a:r>
            <a:r>
              <a:rPr sz="1100" spc="-25" dirty="0">
                <a:latin typeface="LM Sans 10"/>
                <a:cs typeface="LM Sans 10"/>
              </a:rPr>
              <a:t>complexity,</a:t>
            </a:r>
            <a:r>
              <a:rPr sz="1100" spc="-35" dirty="0">
                <a:latin typeface="LM Sans 10"/>
                <a:cs typeface="LM Sans 10"/>
              </a:rPr>
              <a:t> </a:t>
            </a:r>
            <a:r>
              <a:rPr sz="1100" spc="-20" dirty="0">
                <a:latin typeface="LM Sans 10"/>
                <a:cs typeface="LM Sans 10"/>
              </a:rPr>
              <a:t>shortest</a:t>
            </a:r>
            <a:r>
              <a:rPr sz="1100" spc="-40"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25" dirty="0">
                <a:latin typeface="LM Sans 10"/>
                <a:cs typeface="LM Sans 10"/>
              </a:rPr>
              <a:t>of 	</a:t>
            </a:r>
            <a:r>
              <a:rPr sz="1100" spc="-20" dirty="0">
                <a:latin typeface="LM Sans 10"/>
                <a:cs typeface="LM Sans 10"/>
              </a:rPr>
              <a:t>data</a:t>
            </a:r>
            <a:endParaRPr sz="1100">
              <a:latin typeface="LM Sans 10"/>
              <a:cs typeface="LM Sans 10"/>
            </a:endParaRPr>
          </a:p>
          <a:p>
            <a:pPr marL="213360" indent="-175260">
              <a:lnSpc>
                <a:spcPct val="100000"/>
              </a:lnSpc>
              <a:spcBef>
                <a:spcPts val="330"/>
              </a:spcBef>
              <a:buClr>
                <a:srgbClr val="DCB413"/>
              </a:buClr>
              <a:buFont typeface="Arial"/>
              <a:buChar char="■"/>
              <a:tabLst>
                <a:tab pos="213360" algn="l"/>
              </a:tabLst>
            </a:pPr>
            <a:r>
              <a:rPr sz="1100" dirty="0">
                <a:latin typeface="LM Sans 10"/>
                <a:cs typeface="LM Sans 10"/>
              </a:rPr>
              <a:t>Structural</a:t>
            </a:r>
            <a:r>
              <a:rPr sz="1100" spc="-25" dirty="0">
                <a:latin typeface="LM Sans 10"/>
                <a:cs typeface="LM Sans 10"/>
              </a:rPr>
              <a:t> </a:t>
            </a:r>
            <a:r>
              <a:rPr sz="1100" dirty="0">
                <a:latin typeface="LM Sans 10"/>
                <a:cs typeface="LM Sans 10"/>
              </a:rPr>
              <a:t>risk</a:t>
            </a:r>
            <a:r>
              <a:rPr sz="1100" spc="-20" dirty="0">
                <a:latin typeface="LM Sans 10"/>
                <a:cs typeface="LM Sans 10"/>
              </a:rPr>
              <a:t> </a:t>
            </a:r>
            <a:r>
              <a:rPr sz="1100" spc="-10" dirty="0">
                <a:latin typeface="LM Sans 10"/>
                <a:cs typeface="LM Sans 10"/>
              </a:rPr>
              <a:t>minimization</a:t>
            </a:r>
            <a:r>
              <a:rPr sz="1100" spc="-20" dirty="0">
                <a:latin typeface="LM Sans 10"/>
                <a:cs typeface="LM Sans 10"/>
              </a:rPr>
              <a:t> </a:t>
            </a:r>
            <a:r>
              <a:rPr sz="1100" spc="-10" dirty="0">
                <a:latin typeface="LM Sans 10"/>
                <a:cs typeface="LM Sans 10"/>
              </a:rPr>
              <a:t>(SRM)</a:t>
            </a:r>
            <a:endParaRPr sz="1100">
              <a:latin typeface="LM Sans 10"/>
              <a:cs typeface="LM Sans 10"/>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80784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Bayesian</a:t>
            </a:r>
            <a:r>
              <a:rPr sz="1200" b="1" spc="-25" dirty="0">
                <a:solidFill>
                  <a:srgbClr val="0168B4"/>
                </a:solidFill>
                <a:latin typeface="LM Sans 10"/>
                <a:cs typeface="LM Sans 10"/>
              </a:rPr>
              <a:t> </a:t>
            </a:r>
            <a:r>
              <a:rPr sz="1200" b="1" dirty="0">
                <a:solidFill>
                  <a:srgbClr val="0168B4"/>
                </a:solidFill>
                <a:latin typeface="LM Sans 10"/>
                <a:cs typeface="LM Sans 10"/>
              </a:rPr>
              <a:t>Model</a:t>
            </a:r>
            <a:r>
              <a:rPr sz="1200" b="1" spc="-20"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47357" y="921028"/>
            <a:ext cx="1745614"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Prior</a:t>
            </a:r>
            <a:r>
              <a:rPr sz="1100" spc="-30" dirty="0">
                <a:latin typeface="LM Sans 10"/>
                <a:cs typeface="LM Sans 10"/>
              </a:rPr>
              <a:t> </a:t>
            </a:r>
            <a:r>
              <a:rPr sz="1100" dirty="0">
                <a:latin typeface="LM Sans 10"/>
                <a:cs typeface="LM Sans 10"/>
              </a:rPr>
              <a:t>on</a:t>
            </a:r>
            <a:r>
              <a:rPr sz="1100" spc="-30" dirty="0">
                <a:latin typeface="LM Sans 10"/>
                <a:cs typeface="LM Sans 10"/>
              </a:rPr>
              <a:t> </a:t>
            </a:r>
            <a:r>
              <a:rPr sz="1100" dirty="0">
                <a:latin typeface="LM Sans 10"/>
                <a:cs typeface="LM Sans 10"/>
              </a:rPr>
              <a:t>models,</a:t>
            </a:r>
            <a:r>
              <a:rPr sz="1100" spc="-30"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4" name="object 44"/>
          <p:cNvSpPr txBox="1"/>
          <p:nvPr/>
        </p:nvSpPr>
        <p:spPr>
          <a:xfrm>
            <a:off x="1790064" y="1304364"/>
            <a:ext cx="505459"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endParaRPr sz="1100">
              <a:latin typeface="LM Sans 10"/>
              <a:cs typeface="LM Sans 10"/>
            </a:endParaRPr>
          </a:p>
        </p:txBody>
      </p:sp>
      <p:sp>
        <p:nvSpPr>
          <p:cNvPr id="45" name="object 45"/>
          <p:cNvSpPr txBox="1"/>
          <p:nvPr/>
        </p:nvSpPr>
        <p:spPr>
          <a:xfrm>
            <a:off x="2270036" y="1304364"/>
            <a:ext cx="52197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Symbola"/>
                <a:cs typeface="Symbola"/>
              </a:rPr>
              <a:t>∣</a:t>
            </a:r>
            <a:r>
              <a:rPr sz="1100" dirty="0">
                <a:latin typeface="LM Sans 10"/>
                <a:cs typeface="LM Sans 10"/>
              </a:rPr>
              <a:t>data</a:t>
            </a:r>
            <a:r>
              <a:rPr sz="1100" dirty="0">
                <a:solidFill>
                  <a:srgbClr val="0168B4"/>
                </a:solidFill>
                <a:latin typeface="Symbola"/>
                <a:cs typeface="Symbola"/>
              </a:rPr>
              <a:t>)</a:t>
            </a:r>
            <a:r>
              <a:rPr sz="1100" spc="17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46" name="object 46"/>
          <p:cNvSpPr txBox="1"/>
          <p:nvPr/>
        </p:nvSpPr>
        <p:spPr>
          <a:xfrm>
            <a:off x="2819654" y="1208632"/>
            <a:ext cx="1412240"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7" name="object 47"/>
          <p:cNvSpPr/>
          <p:nvPr/>
        </p:nvSpPr>
        <p:spPr>
          <a:xfrm>
            <a:off x="2832354" y="1417510"/>
            <a:ext cx="1386840" cy="0"/>
          </a:xfrm>
          <a:custGeom>
            <a:avLst/>
            <a:gdLst/>
            <a:ahLst/>
            <a:cxnLst/>
            <a:rect l="l" t="t" r="r" b="b"/>
            <a:pathLst>
              <a:path w="1386839">
                <a:moveTo>
                  <a:pt x="0" y="0"/>
                </a:moveTo>
                <a:lnTo>
                  <a:pt x="1386789" y="0"/>
                </a:lnTo>
              </a:path>
            </a:pathLst>
          </a:custGeom>
          <a:ln w="7759">
            <a:solidFill>
              <a:srgbClr val="0168B4"/>
            </a:solidFill>
          </a:ln>
        </p:spPr>
        <p:txBody>
          <a:bodyPr wrap="square" lIns="0" tIns="0" rIns="0" bIns="0" rtlCol="0"/>
          <a:lstStyle/>
          <a:p>
            <a:endParaRPr/>
          </a:p>
        </p:txBody>
      </p:sp>
      <p:sp>
        <p:nvSpPr>
          <p:cNvPr id="48" name="object 48"/>
          <p:cNvSpPr txBox="1"/>
          <p:nvPr/>
        </p:nvSpPr>
        <p:spPr>
          <a:xfrm>
            <a:off x="3289985" y="1399411"/>
            <a:ext cx="47180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447357" y="1781883"/>
            <a:ext cx="4965700" cy="828040"/>
          </a:xfrm>
          <a:prstGeom prst="rect">
            <a:avLst/>
          </a:prstGeom>
        </p:spPr>
        <p:txBody>
          <a:bodyPr vert="horz" wrap="square" lIns="0" tIns="55244" rIns="0" bIns="0" rtlCol="0">
            <a:spAutoFit/>
          </a:bodyPr>
          <a:lstStyle/>
          <a:p>
            <a:pPr marL="187960" indent="-175260">
              <a:lnSpc>
                <a:spcPct val="100000"/>
              </a:lnSpc>
              <a:spcBef>
                <a:spcPts val="434"/>
              </a:spcBef>
              <a:buClr>
                <a:srgbClr val="DCB413"/>
              </a:buClr>
              <a:buFont typeface="Arial"/>
              <a:buChar char="■"/>
              <a:tabLst>
                <a:tab pos="187960" algn="l"/>
              </a:tabLst>
            </a:pPr>
            <a:r>
              <a:rPr sz="1100" spc="-10" dirty="0">
                <a:latin typeface="LM Sans 10"/>
                <a:cs typeface="LM Sans 10"/>
              </a:rPr>
              <a:t>Regularization,</a:t>
            </a:r>
            <a:r>
              <a:rPr sz="1100" spc="-40" dirty="0">
                <a:latin typeface="LM Sans 10"/>
                <a:cs typeface="LM Sans 10"/>
              </a:rPr>
              <a:t> </a:t>
            </a:r>
            <a:r>
              <a:rPr sz="1100" dirty="0">
                <a:latin typeface="LM Sans 10"/>
                <a:cs typeface="LM Sans 10"/>
              </a:rPr>
              <a:t>when</a:t>
            </a:r>
            <a:r>
              <a:rPr sz="1100" spc="-40" dirty="0">
                <a:latin typeface="LM Sans 10"/>
                <a:cs typeface="LM Sans 10"/>
              </a:rPr>
              <a:t> </a:t>
            </a:r>
            <a:r>
              <a:rPr sz="1100" dirty="0">
                <a:latin typeface="LM Sans 10"/>
                <a:cs typeface="LM Sans 10"/>
              </a:rPr>
              <a:t>prior</a:t>
            </a:r>
            <a:r>
              <a:rPr sz="1100" spc="-40" dirty="0">
                <a:latin typeface="LM Sans 10"/>
                <a:cs typeface="LM Sans 10"/>
              </a:rPr>
              <a:t> </a:t>
            </a:r>
            <a:r>
              <a:rPr sz="1100" dirty="0">
                <a:latin typeface="LM Sans 10"/>
                <a:cs typeface="LM Sans 10"/>
              </a:rPr>
              <a:t>favors</a:t>
            </a:r>
            <a:r>
              <a:rPr sz="1100" spc="-40" dirty="0">
                <a:latin typeface="LM Sans 10"/>
                <a:cs typeface="LM Sans 10"/>
              </a:rPr>
              <a:t> </a:t>
            </a:r>
            <a:r>
              <a:rPr sz="1100" dirty="0">
                <a:latin typeface="LM Sans 10"/>
                <a:cs typeface="LM Sans 10"/>
              </a:rPr>
              <a:t>simpler</a:t>
            </a:r>
            <a:r>
              <a:rPr sz="1100" spc="-35" dirty="0">
                <a:latin typeface="LM Sans 10"/>
                <a:cs typeface="LM Sans 10"/>
              </a:rPr>
              <a:t> </a:t>
            </a:r>
            <a:r>
              <a:rPr sz="1100" spc="-10" dirty="0">
                <a:latin typeface="LM Sans 10"/>
                <a:cs typeface="LM Sans 10"/>
              </a:rPr>
              <a:t>models</a:t>
            </a:r>
            <a:endParaRPr sz="1100">
              <a:latin typeface="LM Sans 10"/>
              <a:cs typeface="LM Sans 10"/>
            </a:endParaRPr>
          </a:p>
          <a:p>
            <a:pPr marL="187960" indent="-175260">
              <a:lnSpc>
                <a:spcPct val="100000"/>
              </a:lnSpc>
              <a:spcBef>
                <a:spcPts val="334"/>
              </a:spcBef>
              <a:buClr>
                <a:srgbClr val="DCB413"/>
              </a:buClr>
              <a:buFont typeface="Arial"/>
              <a:buChar char="■"/>
              <a:tabLst>
                <a:tab pos="187960" algn="l"/>
              </a:tabLst>
            </a:pPr>
            <a:r>
              <a:rPr sz="1100" spc="-10" dirty="0">
                <a:latin typeface="LM Sans 10"/>
                <a:cs typeface="LM Sans 10"/>
              </a:rPr>
              <a:t>Bayes,</a:t>
            </a:r>
            <a:r>
              <a:rPr sz="1100" spc="-40" dirty="0">
                <a:latin typeface="LM Sans 10"/>
                <a:cs typeface="LM Sans 10"/>
              </a:rPr>
              <a:t> </a:t>
            </a:r>
            <a:r>
              <a:rPr sz="1100" dirty="0">
                <a:latin typeface="LM Sans 10"/>
                <a:cs typeface="LM Sans 10"/>
              </a:rPr>
              <a:t>MAP</a:t>
            </a:r>
            <a:r>
              <a:rPr sz="1100" spc="-35"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the</a:t>
            </a:r>
            <a:r>
              <a:rPr sz="1100" spc="-40" dirty="0">
                <a:latin typeface="LM Sans 10"/>
                <a:cs typeface="LM Sans 10"/>
              </a:rPr>
              <a:t> </a:t>
            </a:r>
            <a:r>
              <a:rPr sz="1100" dirty="0">
                <a:latin typeface="LM Sans 10"/>
                <a:cs typeface="LM Sans 10"/>
              </a:rPr>
              <a:t>posterior,</a:t>
            </a:r>
            <a:r>
              <a:rPr sz="1100" spc="-35"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a:p>
            <a:pPr marL="182245" marR="5080" indent="-170180">
              <a:lnSpc>
                <a:spcPct val="102600"/>
              </a:lnSpc>
              <a:spcBef>
                <a:spcPts val="295"/>
              </a:spcBef>
              <a:buClr>
                <a:srgbClr val="DCB413"/>
              </a:buClr>
              <a:buFont typeface="Arial"/>
              <a:buChar char="■"/>
              <a:tabLst>
                <a:tab pos="186055" algn="l"/>
              </a:tabLst>
            </a:pPr>
            <a:r>
              <a:rPr sz="1100" dirty="0">
                <a:latin typeface="LM Sans 10"/>
                <a:cs typeface="LM Sans 10"/>
              </a:rPr>
              <a:t>Average</a:t>
            </a:r>
            <a:r>
              <a:rPr sz="1100" spc="-35" dirty="0">
                <a:latin typeface="LM Sans 10"/>
                <a:cs typeface="LM Sans 10"/>
              </a:rPr>
              <a:t> </a:t>
            </a:r>
            <a:r>
              <a:rPr sz="1100" dirty="0">
                <a:latin typeface="LM Sans 10"/>
                <a:cs typeface="LM Sans 10"/>
              </a:rPr>
              <a:t>over</a:t>
            </a:r>
            <a:r>
              <a:rPr sz="1100" spc="-30" dirty="0">
                <a:latin typeface="LM Sans 10"/>
                <a:cs typeface="LM Sans 10"/>
              </a:rPr>
              <a:t> </a:t>
            </a:r>
            <a:r>
              <a:rPr sz="1100" dirty="0">
                <a:latin typeface="LM Sans 10"/>
                <a:cs typeface="LM Sans 10"/>
              </a:rPr>
              <a:t>a</a:t>
            </a:r>
            <a:r>
              <a:rPr sz="1100" spc="-30" dirty="0">
                <a:latin typeface="LM Sans 10"/>
                <a:cs typeface="LM Sans 10"/>
              </a:rPr>
              <a:t> </a:t>
            </a:r>
            <a:r>
              <a:rPr sz="1100" dirty="0">
                <a:latin typeface="LM Sans 10"/>
                <a:cs typeface="LM Sans 10"/>
              </a:rPr>
              <a:t>number</a:t>
            </a:r>
            <a:r>
              <a:rPr sz="1100" spc="-30"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models</a:t>
            </a:r>
            <a:r>
              <a:rPr sz="1100" spc="-30" dirty="0">
                <a:latin typeface="LM Sans 10"/>
                <a:cs typeface="LM Sans 10"/>
              </a:rPr>
              <a:t> </a:t>
            </a:r>
            <a:r>
              <a:rPr sz="1100" dirty="0">
                <a:latin typeface="LM Sans 10"/>
                <a:cs typeface="LM Sans 10"/>
              </a:rPr>
              <a:t>with</a:t>
            </a:r>
            <a:r>
              <a:rPr sz="1100" spc="-30" dirty="0">
                <a:latin typeface="LM Sans 10"/>
                <a:cs typeface="LM Sans 10"/>
              </a:rPr>
              <a:t> </a:t>
            </a:r>
            <a:r>
              <a:rPr sz="1100" dirty="0">
                <a:latin typeface="LM Sans 10"/>
                <a:cs typeface="LM Sans 10"/>
              </a:rPr>
              <a:t>high</a:t>
            </a:r>
            <a:r>
              <a:rPr sz="1100" spc="-30" dirty="0">
                <a:latin typeface="LM Sans 10"/>
                <a:cs typeface="LM Sans 10"/>
              </a:rPr>
              <a:t> </a:t>
            </a:r>
            <a:r>
              <a:rPr sz="1100" dirty="0">
                <a:latin typeface="LM Sans 10"/>
                <a:cs typeface="LM Sans 10"/>
              </a:rPr>
              <a:t>posterior</a:t>
            </a:r>
            <a:r>
              <a:rPr sz="1100" spc="-35" dirty="0">
                <a:latin typeface="LM Sans 10"/>
                <a:cs typeface="LM Sans 10"/>
              </a:rPr>
              <a:t> </a:t>
            </a:r>
            <a:r>
              <a:rPr sz="1100" dirty="0">
                <a:latin typeface="LM Sans 10"/>
                <a:cs typeface="LM Sans 10"/>
              </a:rPr>
              <a:t>(voting,</a:t>
            </a:r>
            <a:r>
              <a:rPr sz="1100" spc="-30" dirty="0">
                <a:latin typeface="LM Sans 10"/>
                <a:cs typeface="LM Sans 10"/>
              </a:rPr>
              <a:t> </a:t>
            </a:r>
            <a:r>
              <a:rPr sz="1100" dirty="0">
                <a:latin typeface="LM Sans 10"/>
                <a:cs typeface="LM Sans 10"/>
              </a:rPr>
              <a:t>ensembles:</a:t>
            </a:r>
            <a:r>
              <a:rPr sz="1100" spc="80" dirty="0">
                <a:latin typeface="LM Sans 10"/>
                <a:cs typeface="LM Sans 10"/>
              </a:rPr>
              <a:t> </a:t>
            </a:r>
            <a:r>
              <a:rPr sz="1100" spc="-10" dirty="0">
                <a:latin typeface="LM Sans 10"/>
                <a:cs typeface="LM Sans 10"/>
              </a:rPr>
              <a:t>Chapter 	</a:t>
            </a:r>
            <a:r>
              <a:rPr sz="1100" spc="-25" dirty="0">
                <a:latin typeface="LM Sans 10"/>
                <a:cs typeface="LM Sans 10"/>
              </a:rPr>
              <a:t>17)</a:t>
            </a:r>
            <a:endParaRPr sz="1100">
              <a:latin typeface="LM Sans 10"/>
              <a:cs typeface="LM Sans 10"/>
            </a:endParaRPr>
          </a:p>
        </p:txBody>
      </p:sp>
      <p:sp>
        <p:nvSpPr>
          <p:cNvPr id="50" name="object 5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1" name="object 5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3849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65" dirty="0">
                <a:solidFill>
                  <a:srgbClr val="0168B4"/>
                </a:solidFill>
                <a:latin typeface="LM Sans 10"/>
                <a:cs typeface="LM Sans 10"/>
              </a:rPr>
              <a:t> </a:t>
            </a:r>
            <a:r>
              <a:rPr sz="1200" b="1" spc="-10" dirty="0">
                <a:solidFill>
                  <a:srgbClr val="0168B4"/>
                </a:solidFill>
                <a:latin typeface="LM Sans 10"/>
                <a:cs typeface="LM Sans 10"/>
              </a:rPr>
              <a:t>example</a:t>
            </a:r>
            <a:endParaRPr sz="1200">
              <a:latin typeface="LM Sans 10"/>
              <a:cs typeface="LM Sans 10"/>
            </a:endParaRPr>
          </a:p>
        </p:txBody>
      </p:sp>
      <p:pic>
        <p:nvPicPr>
          <p:cNvPr id="43" name="object 43"/>
          <p:cNvPicPr/>
          <p:nvPr/>
        </p:nvPicPr>
        <p:blipFill>
          <a:blip r:embed="rId8" cstate="print"/>
          <a:stretch>
            <a:fillRect/>
          </a:stretch>
        </p:blipFill>
        <p:spPr>
          <a:xfrm>
            <a:off x="1454632" y="683833"/>
            <a:ext cx="2850759" cy="2271398"/>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Estimation</a:t>
            </a:r>
            <a:endParaRPr sz="1200">
              <a:latin typeface="LM Sans 10"/>
              <a:cs typeface="LM Sans 10"/>
            </a:endParaRPr>
          </a:p>
        </p:txBody>
      </p:sp>
      <p:sp>
        <p:nvSpPr>
          <p:cNvPr id="52" name="object 52"/>
          <p:cNvSpPr txBox="1"/>
          <p:nvPr/>
        </p:nvSpPr>
        <p:spPr>
          <a:xfrm>
            <a:off x="311276" y="1645380"/>
            <a:ext cx="4832985" cy="617855"/>
          </a:xfrm>
          <a:prstGeom prst="rect">
            <a:avLst/>
          </a:prstGeom>
        </p:spPr>
        <p:txBody>
          <a:bodyPr vert="horz" wrap="square" lIns="0" tIns="55244" rIns="0" bIns="0" rtlCol="0">
            <a:spAutoFit/>
          </a:bodyPr>
          <a:lstStyle/>
          <a:p>
            <a:pPr marL="238760" indent="-175260">
              <a:lnSpc>
                <a:spcPct val="100000"/>
              </a:lnSpc>
              <a:spcBef>
                <a:spcPts val="434"/>
              </a:spcBef>
              <a:buClr>
                <a:srgbClr val="DCB413"/>
              </a:buClr>
              <a:buFont typeface="Arial"/>
              <a:buChar char="■"/>
              <a:tabLst>
                <a:tab pos="238760" algn="l"/>
              </a:tabLst>
            </a:pPr>
            <a:r>
              <a:rPr sz="1100" i="1" spc="220" dirty="0">
                <a:solidFill>
                  <a:srgbClr val="0168B4"/>
                </a:solidFill>
                <a:latin typeface="Liberation Serif"/>
                <a:cs typeface="Liberation Serif"/>
              </a:rPr>
              <a:t>X</a:t>
            </a:r>
            <a:r>
              <a:rPr sz="1100" i="1" spc="135"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x</a:t>
            </a:r>
            <a:r>
              <a:rPr sz="1200" i="1" baseline="38194" dirty="0">
                <a:solidFill>
                  <a:srgbClr val="0168B4"/>
                </a:solidFill>
                <a:latin typeface="Georgia"/>
                <a:cs typeface="Georgia"/>
              </a:rPr>
              <a:t>t</a:t>
            </a:r>
            <a:r>
              <a:rPr sz="1100" dirty="0">
                <a:solidFill>
                  <a:srgbClr val="0168B4"/>
                </a:solidFill>
                <a:latin typeface="Symbola"/>
                <a:cs typeface="Symbola"/>
              </a:rPr>
              <a:t>}</a:t>
            </a:r>
            <a:r>
              <a:rPr sz="1200" i="1" baseline="-13888" dirty="0">
                <a:solidFill>
                  <a:srgbClr val="0168B4"/>
                </a:solidFill>
                <a:latin typeface="Georgia"/>
                <a:cs typeface="Georgia"/>
              </a:rPr>
              <a:t>t</a:t>
            </a:r>
            <a:r>
              <a:rPr sz="1200" i="1" spc="359" baseline="-13888" dirty="0">
                <a:solidFill>
                  <a:srgbClr val="0168B4"/>
                </a:solidFill>
                <a:latin typeface="Georgia"/>
                <a:cs typeface="Georgia"/>
              </a:rPr>
              <a:t> </a:t>
            </a:r>
            <a:r>
              <a:rPr sz="1100" dirty="0">
                <a:latin typeface="LM Sans 10"/>
                <a:cs typeface="LM Sans 10"/>
              </a:rPr>
              <a:t>where</a:t>
            </a:r>
            <a:r>
              <a:rPr sz="1100" spc="20"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54" baseline="38194" dirty="0">
                <a:solidFill>
                  <a:srgbClr val="0168B4"/>
                </a:solidFill>
                <a:latin typeface="Georgia"/>
                <a:cs typeface="Georgi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spc="65" dirty="0">
                <a:solidFill>
                  <a:srgbClr val="0168B4"/>
                </a:solidFill>
                <a:latin typeface="Liberation Serif"/>
                <a:cs typeface="Liberation Serif"/>
              </a:rPr>
              <a:t>p</a:t>
            </a:r>
            <a:r>
              <a:rPr sz="1100" spc="65" dirty="0">
                <a:solidFill>
                  <a:srgbClr val="0168B4"/>
                </a:solidFill>
                <a:latin typeface="Symbola"/>
                <a:cs typeface="Symbola"/>
              </a:rPr>
              <a:t>(</a:t>
            </a:r>
            <a:r>
              <a:rPr sz="1100" i="1" spc="65" dirty="0">
                <a:solidFill>
                  <a:srgbClr val="0168B4"/>
                </a:solidFill>
                <a:latin typeface="Liberation Serif"/>
                <a:cs typeface="Liberation Serif"/>
              </a:rPr>
              <a:t>x</a:t>
            </a:r>
            <a:r>
              <a:rPr sz="1100" spc="65" dirty="0">
                <a:solidFill>
                  <a:srgbClr val="0168B4"/>
                </a:solidFill>
                <a:latin typeface="Symbola"/>
                <a:cs typeface="Symbola"/>
              </a:rPr>
              <a:t>)</a:t>
            </a:r>
            <a:endParaRPr sz="1100" dirty="0">
              <a:latin typeface="Symbola"/>
              <a:cs typeface="Symbola"/>
            </a:endParaRPr>
          </a:p>
          <a:p>
            <a:pPr marL="238125" marR="30480" indent="-175260">
              <a:lnSpc>
                <a:spcPct val="102600"/>
              </a:lnSpc>
              <a:spcBef>
                <a:spcPts val="300"/>
              </a:spcBef>
              <a:buClr>
                <a:srgbClr val="DCB413"/>
              </a:buClr>
              <a:buFont typeface="Arial"/>
              <a:buChar char="■"/>
              <a:tabLst>
                <a:tab pos="240029" algn="l"/>
              </a:tabLst>
            </a:pPr>
            <a:r>
              <a:rPr sz="1100" spc="-10" dirty="0">
                <a:latin typeface="LM Sans 10"/>
                <a:cs typeface="LM Sans 10"/>
              </a:rPr>
              <a:t>Parametric</a:t>
            </a:r>
            <a:r>
              <a:rPr sz="1100" spc="-40" dirty="0">
                <a:latin typeface="LM Sans 10"/>
                <a:cs typeface="LM Sans 10"/>
              </a:rPr>
              <a:t> </a:t>
            </a:r>
            <a:r>
              <a:rPr sz="1100" dirty="0">
                <a:latin typeface="LM Sans 10"/>
                <a:cs typeface="LM Sans 10"/>
              </a:rPr>
              <a:t>estimation:</a:t>
            </a:r>
            <a:r>
              <a:rPr sz="1100" spc="70" dirty="0">
                <a:latin typeface="LM Sans 10"/>
                <a:cs typeface="LM Sans 10"/>
              </a:rPr>
              <a:t> </a:t>
            </a:r>
            <a:r>
              <a:rPr sz="1100" dirty="0">
                <a:latin typeface="LM Sans 10"/>
                <a:cs typeface="LM Sans 10"/>
              </a:rPr>
              <a:t>Assume</a:t>
            </a:r>
            <a:r>
              <a:rPr sz="1100" spc="-4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form</a:t>
            </a:r>
            <a:r>
              <a:rPr sz="1100" spc="-40" dirty="0">
                <a:latin typeface="LM Sans 10"/>
                <a:cs typeface="LM Sans 10"/>
              </a:rPr>
              <a:t> </a:t>
            </a:r>
            <a:r>
              <a:rPr sz="1100" dirty="0">
                <a:latin typeface="LM Sans 10"/>
                <a:cs typeface="LM Sans 10"/>
              </a:rPr>
              <a:t>for</a:t>
            </a:r>
            <a:r>
              <a:rPr sz="1100" spc="-35" dirty="0">
                <a:latin typeface="LM Sans 10"/>
                <a:cs typeface="LM Sans 10"/>
              </a:rPr>
              <a:t> </a:t>
            </a:r>
            <a:r>
              <a:rPr sz="1100" i="1" spc="60" dirty="0">
                <a:solidFill>
                  <a:srgbClr val="0168B4"/>
                </a:solidFill>
                <a:latin typeface="Liberation Serif"/>
                <a:cs typeface="Liberation Serif"/>
              </a:rPr>
              <a:t>p</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q</a:t>
            </a:r>
            <a:r>
              <a:rPr sz="1100" spc="60" dirty="0">
                <a:solidFill>
                  <a:srgbClr val="0168B4"/>
                </a:solidFill>
                <a:latin typeface="Symbola"/>
                <a:cs typeface="Symbola"/>
              </a:rPr>
              <a:t>)</a:t>
            </a:r>
            <a:r>
              <a:rPr sz="1100" spc="50" dirty="0">
                <a:solidFill>
                  <a:srgbClr val="0168B4"/>
                </a:solidFill>
                <a:latin typeface="Symbola"/>
                <a:cs typeface="Symbola"/>
              </a:rPr>
              <a:t> </a:t>
            </a:r>
            <a:r>
              <a:rPr sz="1100" dirty="0">
                <a:latin typeface="LM Sans 10"/>
                <a:cs typeface="LM Sans 10"/>
              </a:rPr>
              <a:t>and</a:t>
            </a:r>
            <a:r>
              <a:rPr sz="1100" spc="-40" dirty="0">
                <a:latin typeface="LM Sans 10"/>
                <a:cs typeface="LM Sans 10"/>
              </a:rPr>
              <a:t> </a:t>
            </a:r>
            <a:r>
              <a:rPr sz="1100" dirty="0">
                <a:latin typeface="LM Sans 10"/>
                <a:cs typeface="LM Sans 10"/>
              </a:rPr>
              <a:t>estimate</a:t>
            </a:r>
            <a:r>
              <a:rPr sz="1100" spc="-35" dirty="0">
                <a:latin typeface="LM Sans 10"/>
                <a:cs typeface="LM Sans 10"/>
              </a:rPr>
              <a:t> </a:t>
            </a:r>
            <a:r>
              <a:rPr sz="1100" i="1" dirty="0">
                <a:solidFill>
                  <a:srgbClr val="0168B4"/>
                </a:solidFill>
                <a:latin typeface="Liberation Serif"/>
                <a:cs typeface="Liberation Serif"/>
              </a:rPr>
              <a:t>q</a:t>
            </a:r>
            <a:r>
              <a:rPr sz="1100" dirty="0">
                <a:latin typeface="LM Sans 10"/>
                <a:cs typeface="LM Sans 10"/>
              </a:rPr>
              <a:t>,</a:t>
            </a:r>
            <a:r>
              <a:rPr sz="1100" spc="-40" dirty="0">
                <a:latin typeface="LM Sans 10"/>
                <a:cs typeface="LM Sans 10"/>
              </a:rPr>
              <a:t> </a:t>
            </a:r>
            <a:r>
              <a:rPr sz="1100" dirty="0">
                <a:latin typeface="LM Sans 10"/>
                <a:cs typeface="LM Sans 10"/>
              </a:rPr>
              <a:t>its</a:t>
            </a:r>
            <a:r>
              <a:rPr sz="1100" spc="-35" dirty="0">
                <a:latin typeface="LM Sans 10"/>
                <a:cs typeface="LM Sans 10"/>
              </a:rPr>
              <a:t> </a:t>
            </a:r>
            <a:r>
              <a:rPr sz="1100" spc="-10" dirty="0">
                <a:latin typeface="LM Sans 10"/>
                <a:cs typeface="LM Sans 10"/>
              </a:rPr>
              <a:t>sufficient 	statistics,</a:t>
            </a:r>
            <a:r>
              <a:rPr sz="1100" spc="-25" dirty="0">
                <a:latin typeface="LM Sans 10"/>
                <a:cs typeface="LM Sans 10"/>
              </a:rPr>
              <a:t> </a:t>
            </a:r>
            <a:r>
              <a:rPr sz="1100" dirty="0">
                <a:latin typeface="LM Sans 10"/>
                <a:cs typeface="LM Sans 10"/>
              </a:rPr>
              <a:t>using</a:t>
            </a:r>
            <a:r>
              <a:rPr sz="1100" spc="-15" dirty="0">
                <a:latin typeface="LM Sans 10"/>
                <a:cs typeface="LM Sans 10"/>
              </a:rPr>
              <a:t> </a:t>
            </a:r>
            <a:r>
              <a:rPr sz="1100" i="1" spc="220" dirty="0">
                <a:solidFill>
                  <a:srgbClr val="0168B4"/>
                </a:solidFill>
                <a:latin typeface="Liberation Serif"/>
                <a:cs typeface="Liberation Serif"/>
              </a:rPr>
              <a:t>X</a:t>
            </a:r>
            <a:r>
              <a:rPr sz="1100" i="1" spc="160" dirty="0">
                <a:solidFill>
                  <a:srgbClr val="0168B4"/>
                </a:solidFill>
                <a:latin typeface="Liberation Serif"/>
                <a:cs typeface="Liberation Serif"/>
              </a:rPr>
              <a:t> </a:t>
            </a:r>
            <a:r>
              <a:rPr sz="1100" dirty="0">
                <a:latin typeface="LM Sans 10"/>
                <a:cs typeface="LM Sans 10"/>
              </a:rPr>
              <a:t>e.g.,</a:t>
            </a:r>
            <a:r>
              <a:rPr sz="1100" spc="-15" dirty="0">
                <a:latin typeface="LM Sans 10"/>
                <a:cs typeface="LM Sans 10"/>
              </a:rPr>
              <a:t> </a:t>
            </a:r>
            <a:r>
              <a:rPr sz="1100" i="1" spc="130" dirty="0">
                <a:solidFill>
                  <a:srgbClr val="0168B4"/>
                </a:solidFill>
                <a:latin typeface="Liberation Serif"/>
                <a:cs typeface="Liberation Serif"/>
              </a:rPr>
              <a:t>N</a:t>
            </a:r>
            <a:r>
              <a:rPr sz="1100" i="1" spc="-160" dirty="0">
                <a:solidFill>
                  <a:srgbClr val="0168B4"/>
                </a:solidFill>
                <a:latin typeface="Liberation Serif"/>
                <a:cs typeface="Liberation Serif"/>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90" dirty="0">
                <a:solidFill>
                  <a:srgbClr val="0168B4"/>
                </a:solidFill>
                <a:latin typeface="Liberation Serif"/>
                <a:cs typeface="Liberation Serif"/>
              </a:rPr>
              <a:t>σ</a:t>
            </a:r>
            <a:r>
              <a:rPr sz="1200" spc="135" baseline="38194" dirty="0">
                <a:solidFill>
                  <a:srgbClr val="0168B4"/>
                </a:solidFill>
                <a:latin typeface="Trebuchet MS"/>
                <a:cs typeface="Trebuchet MS"/>
              </a:rPr>
              <a:t>2</a:t>
            </a:r>
            <a:r>
              <a:rPr sz="1100" spc="90" dirty="0">
                <a:solidFill>
                  <a:srgbClr val="0168B4"/>
                </a:solidFill>
                <a:latin typeface="Symbola"/>
                <a:cs typeface="Symbola"/>
              </a:rPr>
              <a:t>)</a:t>
            </a:r>
            <a:r>
              <a:rPr sz="1100" spc="75" dirty="0">
                <a:solidFill>
                  <a:srgbClr val="0168B4"/>
                </a:solidFill>
                <a:latin typeface="Symbola"/>
                <a:cs typeface="Symbola"/>
              </a:rPr>
              <a:t> </a:t>
            </a:r>
            <a:r>
              <a:rPr sz="1100" dirty="0">
                <a:latin typeface="LM Sans 10"/>
                <a:cs typeface="LM Sans 10"/>
              </a:rPr>
              <a:t>where</a:t>
            </a:r>
            <a:r>
              <a:rPr sz="1100" spc="-10" dirty="0">
                <a:latin typeface="LM Sans 10"/>
                <a:cs typeface="LM Sans 10"/>
              </a:rPr>
              <a:t> </a:t>
            </a:r>
            <a:r>
              <a:rPr sz="1100" i="1" dirty="0">
                <a:solidFill>
                  <a:srgbClr val="0168B4"/>
                </a:solidFill>
                <a:latin typeface="Liberation Serif"/>
                <a:cs typeface="Liberation Serif"/>
              </a:rPr>
              <a:t>q</a:t>
            </a:r>
            <a:r>
              <a:rPr sz="1100" i="1" spc="5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solidFill>
                  <a:srgbClr val="0168B4"/>
                </a:solidFill>
                <a:latin typeface="Symbola"/>
                <a:cs typeface="Symbola"/>
              </a:rPr>
              <a:t>}</a:t>
            </a:r>
            <a:endParaRPr sz="1100" dirty="0">
              <a:latin typeface="Symbola"/>
              <a:cs typeface="Symbola"/>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74A6F371-F200-4BAA-AEB4-CD6647E6DECA}"/>
              </a:ext>
            </a:extLst>
          </p:cNvPr>
          <p:cNvSpPr txBox="1"/>
          <p:nvPr/>
        </p:nvSpPr>
        <p:spPr>
          <a:xfrm>
            <a:off x="10365" y="590883"/>
            <a:ext cx="5454600" cy="646331"/>
          </a:xfrm>
          <a:prstGeom prst="rect">
            <a:avLst/>
          </a:prstGeom>
          <a:noFill/>
        </p:spPr>
        <p:txBody>
          <a:bodyPr wrap="square">
            <a:spAutoFit/>
          </a:bodyPr>
          <a:lstStyle/>
          <a:p>
            <a:pPr algn="just"/>
            <a:r>
              <a:rPr lang="en-US" sz="1200" b="1" dirty="0"/>
              <a:t>Parametric estimation</a:t>
            </a:r>
            <a:r>
              <a:rPr lang="en-US" sz="1200" dirty="0"/>
              <a:t> refers to a class of methods in statistics and machine learning used to estimate the parameters of a known probability distribution or model from a given dataset.</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902" y="1369002"/>
            <a:ext cx="144272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Thank</a:t>
            </a:r>
            <a:r>
              <a:rPr sz="2050" b="1" spc="5" dirty="0">
                <a:solidFill>
                  <a:srgbClr val="DCB413"/>
                </a:solidFill>
                <a:latin typeface="LM Sans 10"/>
                <a:cs typeface="LM Sans 10"/>
              </a:rPr>
              <a:t> </a:t>
            </a:r>
            <a:r>
              <a:rPr sz="2050" b="1" spc="-20" dirty="0">
                <a:solidFill>
                  <a:srgbClr val="DCB413"/>
                </a:solidFill>
                <a:latin typeface="LM Sans 10"/>
                <a:cs typeface="LM Sans 10"/>
              </a:rPr>
              <a:t>You!</a:t>
            </a:r>
            <a:endParaRPr sz="2050">
              <a:latin typeface="LM Sans 10"/>
              <a:cs typeface="LM Sans 1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4F8A5-1E77-4F03-8CC4-B35970F8587B}"/>
              </a:ext>
            </a:extLst>
          </p:cNvPr>
          <p:cNvSpPr txBox="1"/>
          <p:nvPr/>
        </p:nvSpPr>
        <p:spPr>
          <a:xfrm>
            <a:off x="804" y="327025"/>
            <a:ext cx="5549096" cy="2062103"/>
          </a:xfrm>
          <a:prstGeom prst="rect">
            <a:avLst/>
          </a:prstGeom>
          <a:noFill/>
        </p:spPr>
        <p:txBody>
          <a:bodyPr wrap="square">
            <a:spAutoFit/>
          </a:bodyPr>
          <a:lstStyle/>
          <a:p>
            <a:r>
              <a:rPr lang="en-US" sz="1200" b="1" dirty="0"/>
              <a:t>Parametric Models:  </a:t>
            </a:r>
            <a:r>
              <a:rPr lang="en-US" sz="1200" dirty="0"/>
              <a:t>A parametric model assumes that the underlying distribution of the data can be described using a finite set of parameters. </a:t>
            </a:r>
          </a:p>
          <a:p>
            <a:endParaRPr lang="en-US" sz="1200" dirty="0"/>
          </a:p>
          <a:p>
            <a:r>
              <a:rPr lang="en-US" sz="1200" dirty="0"/>
              <a:t>Common examples include:</a:t>
            </a:r>
          </a:p>
          <a:p>
            <a:endParaRPr lang="en-US" sz="1200" dirty="0"/>
          </a:p>
          <a:p>
            <a:r>
              <a:rPr lang="en-US" sz="1200" b="1" dirty="0"/>
              <a:t>Normal distribution with parameters: </a:t>
            </a:r>
            <a:r>
              <a:rPr lang="en-US" sz="1200" dirty="0"/>
              <a:t>mean 𝜇, and variance 𝜎</a:t>
            </a:r>
            <a:r>
              <a:rPr lang="en-US" sz="1200" baseline="30000" dirty="0"/>
              <a:t>2</a:t>
            </a:r>
          </a:p>
          <a:p>
            <a:endParaRPr lang="en-US" sz="1200" baseline="30000" dirty="0"/>
          </a:p>
          <a:p>
            <a:r>
              <a:rPr lang="en-US" sz="1200" b="1" dirty="0"/>
              <a:t>Binomial distribution with parameters: </a:t>
            </a:r>
            <a:r>
              <a:rPr lang="en-US" sz="1200" dirty="0"/>
              <a:t>number of trials 𝑛 and success probability 𝑝</a:t>
            </a:r>
          </a:p>
          <a:p>
            <a:endParaRPr lang="en-US" sz="1200" dirty="0"/>
          </a:p>
          <a:p>
            <a:r>
              <a:rPr lang="en-US" sz="1200" b="1" dirty="0"/>
              <a:t>Poisson distribution with parameter: </a:t>
            </a:r>
            <a:r>
              <a:rPr lang="en-US" sz="1200" dirty="0"/>
              <a:t>rate 𝜆</a:t>
            </a:r>
          </a:p>
        </p:txBody>
      </p:sp>
    </p:spTree>
    <p:extLst>
      <p:ext uri="{BB962C8B-B14F-4D97-AF65-F5344CB8AC3E}">
        <p14:creationId xmlns:p14="http://schemas.microsoft.com/office/powerpoint/2010/main" val="384299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4E6A14-BD04-47B9-8169-6F834ABBDBA4}"/>
              </a:ext>
            </a:extLst>
          </p:cNvPr>
          <p:cNvSpPr txBox="1"/>
          <p:nvPr/>
        </p:nvSpPr>
        <p:spPr>
          <a:xfrm>
            <a:off x="-33020" y="250825"/>
            <a:ext cx="5735320" cy="2123658"/>
          </a:xfrm>
          <a:prstGeom prst="rect">
            <a:avLst/>
          </a:prstGeom>
          <a:noFill/>
        </p:spPr>
        <p:txBody>
          <a:bodyPr wrap="square">
            <a:spAutoFit/>
          </a:bodyPr>
          <a:lstStyle/>
          <a:p>
            <a:pPr algn="just"/>
            <a:r>
              <a:rPr lang="en-US" sz="1200" b="1" dirty="0"/>
              <a:t>Parameters: </a:t>
            </a:r>
            <a:r>
              <a:rPr lang="en-US" sz="1200" dirty="0"/>
              <a:t>The parameters are the quantities that define the shape or behavior of the distribution. </a:t>
            </a:r>
          </a:p>
          <a:p>
            <a:pPr algn="just"/>
            <a:endParaRPr lang="en-US" sz="1200" dirty="0"/>
          </a:p>
          <a:p>
            <a:pPr algn="just"/>
            <a:r>
              <a:rPr lang="en-US" sz="1200" dirty="0"/>
              <a:t>For example, the </a:t>
            </a:r>
            <a:r>
              <a:rPr lang="en-US" sz="1200" b="1" dirty="0"/>
              <a:t>mean and variance </a:t>
            </a:r>
            <a:r>
              <a:rPr lang="en-US" sz="1200" dirty="0"/>
              <a:t>in a normal distribution determine its location and spread. The goal of parametric estimation is to use the observed data to infer the most likely values for these parameters.</a:t>
            </a:r>
          </a:p>
          <a:p>
            <a:pPr algn="just"/>
            <a:endParaRPr lang="en-US" sz="1200" dirty="0"/>
          </a:p>
          <a:p>
            <a:pPr algn="just"/>
            <a:endParaRPr lang="en-US" sz="1200" dirty="0"/>
          </a:p>
          <a:p>
            <a:pPr algn="just"/>
            <a:r>
              <a:rPr lang="en-US" sz="1200" b="1" dirty="0"/>
              <a:t>Estimation Methods: </a:t>
            </a:r>
            <a:r>
              <a:rPr lang="en-US" sz="1200" dirty="0"/>
              <a:t>There are several methods for parametric estimation, with two of the most widely used being Maximum Likelihood Estimation (MLE) and Method of Moments.</a:t>
            </a:r>
          </a:p>
        </p:txBody>
      </p:sp>
    </p:spTree>
    <p:extLst>
      <p:ext uri="{BB962C8B-B14F-4D97-AF65-F5344CB8AC3E}">
        <p14:creationId xmlns:p14="http://schemas.microsoft.com/office/powerpoint/2010/main" val="385718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82E9F74F-741E-49A3-8B26-9208F0007929}"/>
              </a:ext>
            </a:extLst>
          </p:cNvPr>
          <p:cNvPicPr>
            <a:picLocks noChangeAspect="1"/>
          </p:cNvPicPr>
          <p:nvPr/>
        </p:nvPicPr>
        <p:blipFill>
          <a:blip r:embed="rId10"/>
          <a:stretch>
            <a:fillRect/>
          </a:stretch>
        </p:blipFill>
        <p:spPr>
          <a:xfrm>
            <a:off x="175049" y="568618"/>
            <a:ext cx="4787900" cy="2549066"/>
          </a:xfrm>
          <a:prstGeom prst="rect">
            <a:avLst/>
          </a:prstGeom>
        </p:spPr>
      </p:pic>
    </p:spTree>
    <p:extLst>
      <p:ext uri="{BB962C8B-B14F-4D97-AF65-F5344CB8AC3E}">
        <p14:creationId xmlns:p14="http://schemas.microsoft.com/office/powerpoint/2010/main" val="258384708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2" name="object 52"/>
          <p:cNvSpPr txBox="1"/>
          <p:nvPr/>
        </p:nvSpPr>
        <p:spPr>
          <a:xfrm>
            <a:off x="2442324" y="2438347"/>
            <a:ext cx="92710" cy="147320"/>
          </a:xfrm>
          <a:prstGeom prst="rect">
            <a:avLst/>
          </a:prstGeom>
        </p:spPr>
        <p:txBody>
          <a:bodyPr vert="horz" wrap="square" lIns="0" tIns="12065" rIns="0" bIns="0" rtlCol="0">
            <a:spAutoFit/>
          </a:bodyPr>
          <a:lstStyle/>
          <a:p>
            <a:pPr marL="12700">
              <a:lnSpc>
                <a:spcPct val="100000"/>
              </a:lnSpc>
              <a:spcBef>
                <a:spcPts val="95"/>
              </a:spcBef>
            </a:pPr>
            <a:r>
              <a:rPr sz="800" spc="70" dirty="0">
                <a:solidFill>
                  <a:srgbClr val="0168B4"/>
                </a:solidFill>
                <a:latin typeface="TeX Gyre Adventor"/>
                <a:cs typeface="TeX Gyre Adventor"/>
              </a:rPr>
              <a:t>∗</a:t>
            </a:r>
            <a:endParaRPr sz="800">
              <a:latin typeface="TeX Gyre Adventor"/>
              <a:cs typeface="TeX Gyre Adventor"/>
            </a:endParaRPr>
          </a:p>
        </p:txBody>
      </p:sp>
      <p:sp>
        <p:nvSpPr>
          <p:cNvPr id="53" name="object 53"/>
          <p:cNvSpPr txBox="1"/>
          <p:nvPr/>
        </p:nvSpPr>
        <p:spPr>
          <a:xfrm>
            <a:off x="3004032" y="2607003"/>
            <a:ext cx="75565"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θ</a:t>
            </a:r>
            <a:endParaRPr sz="800">
              <a:latin typeface="Georgia"/>
              <a:cs typeface="Georgia"/>
            </a:endParaRPr>
          </a:p>
        </p:txBody>
      </p:sp>
      <p:sp>
        <p:nvSpPr>
          <p:cNvPr id="54" name="object 54"/>
          <p:cNvSpPr txBox="1"/>
          <p:nvPr/>
        </p:nvSpPr>
        <p:spPr>
          <a:xfrm>
            <a:off x="2373426" y="2477222"/>
            <a:ext cx="99123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i="1" spc="165"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spc="-10" dirty="0">
                <a:solidFill>
                  <a:srgbClr val="0168B4"/>
                </a:solidFill>
                <a:latin typeface="LM Roman 10"/>
                <a:cs typeface="LM Roman 10"/>
              </a:rPr>
              <a:t>max</a:t>
            </a:r>
            <a:r>
              <a:rPr sz="1100" spc="-185" dirty="0">
                <a:solidFill>
                  <a:srgbClr val="0168B4"/>
                </a:solidFill>
                <a:latin typeface="LM Roman 10"/>
                <a:cs typeface="LM Roman 10"/>
              </a:rPr>
              <a:t> </a:t>
            </a:r>
            <a:r>
              <a:rPr sz="1100" i="1" spc="75" dirty="0">
                <a:solidFill>
                  <a:srgbClr val="0168B4"/>
                </a:solidFill>
                <a:latin typeface="Georgia"/>
                <a:cs typeface="Georgia"/>
              </a:rPr>
              <a:t>L</a:t>
            </a:r>
            <a:r>
              <a:rPr sz="1100" spc="7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339007" y="2477222"/>
            <a:ext cx="32512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DBE8986C-C03B-40EB-87A6-C1CCDE5DF22B}"/>
              </a:ext>
            </a:extLst>
          </p:cNvPr>
          <p:cNvPicPr>
            <a:picLocks noChangeAspect="1"/>
          </p:cNvPicPr>
          <p:nvPr/>
        </p:nvPicPr>
        <p:blipFill>
          <a:blip r:embed="rId10"/>
          <a:stretch>
            <a:fillRect/>
          </a:stretch>
        </p:blipFill>
        <p:spPr>
          <a:xfrm>
            <a:off x="-1408" y="250825"/>
            <a:ext cx="4519052" cy="2591025"/>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TotalTime>
  <Words>2938</Words>
  <Application>Microsoft Office PowerPoint</Application>
  <PresentationFormat>Custom</PresentationFormat>
  <Paragraphs>693</Paragraphs>
  <Slides>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Asana Math</vt:lpstr>
      <vt:lpstr>Calibri</vt:lpstr>
      <vt:lpstr>Georgia</vt:lpstr>
      <vt:lpstr>IBM 3270</vt:lpstr>
      <vt:lpstr>IPAPMincho</vt:lpstr>
      <vt:lpstr>Liberation Serif</vt:lpstr>
      <vt:lpstr>LM Roman 10</vt:lpstr>
      <vt:lpstr>LM Sans 10</vt:lpstr>
      <vt:lpstr>LM Sans 8</vt:lpstr>
      <vt:lpstr>Symbola</vt:lpstr>
      <vt:lpstr>TeX Gyre Adventor</vt:lpstr>
      <vt:lpstr>Times New Roman</vt:lpstr>
      <vt:lpstr>Trebuchet MS</vt:lpstr>
      <vt:lpstr>Office Theme</vt:lpstr>
      <vt:lpstr>PowerPoint Presentation</vt:lpstr>
      <vt:lpstr>PowerPoint Presentation</vt:lpstr>
      <vt:lpstr>“Colin– Powell</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405: Machine Learning - Parametric Methods</dc:title>
  <dc:subject>Lecture Notes</dc:subject>
  <dc:creator>Dr Muhammad Abul Hasan</dc:creator>
  <cp:lastModifiedBy>Abrar Hasan</cp:lastModifiedBy>
  <cp:revision>5</cp:revision>
  <dcterms:created xsi:type="dcterms:W3CDTF">2024-09-24T15:41:40Z</dcterms:created>
  <dcterms:modified xsi:type="dcterms:W3CDTF">2024-09-25T05:49:04Z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2024-01-26T00:00:00Z</vt:filetime>
  </property>
  <property fmtid="{D5CDD505-2E9C-101B-9397-08002B2CF9AE}" pid="3" name="Creator">
    <vt:lpwstr>LaTeX with Beamer class</vt:lpwstr>
  </property>
  <property fmtid="{D5CDD505-2E9C-101B-9397-08002B2CF9AE}" pid="4" name="LastSaved">
    <vt:filetime>2024-09-24T00:00:00Z</vt:filetime>
  </property>
  <property fmtid="{D5CDD505-2E9C-101B-9397-08002B2CF9AE}" pid="5" name="PTEX.Fullbanner">
    <vt:lpwstr>This is pdfTeX, Version 3.141592653-2.6-1.40.24 (TeX Live 2022) kpathsea version 6.3.4</vt:lpwstr>
  </property>
  <property fmtid="{D5CDD505-2E9C-101B-9397-08002B2CF9AE}" pid="6" name="Producer">
    <vt:lpwstr>3-Heights(TM) PDF Security Shell 4.8.25.2 (http://www.pdf-tools.com)</vt:lpwstr>
  </property>
</Properties>
</file>