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31"/>
  </p:notesMasterIdLst>
  <p:sldIdLst>
    <p:sldId id="256" r:id="rId2"/>
    <p:sldId id="264" r:id="rId3"/>
    <p:sldId id="268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4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8" r:id="rId22"/>
    <p:sldId id="367" r:id="rId23"/>
    <p:sldId id="369" r:id="rId24"/>
    <p:sldId id="370" r:id="rId25"/>
    <p:sldId id="371" r:id="rId26"/>
    <p:sldId id="372" r:id="rId27"/>
    <p:sldId id="373" r:id="rId28"/>
    <p:sldId id="374" r:id="rId29"/>
    <p:sldId id="276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Lilita One" panose="020B0604020202020204" charset="0"/>
      <p:regular r:id="rId37"/>
    </p:embeddedFont>
    <p:embeddedFont>
      <p:font typeface="Mulish" panose="020B0604020202020204" charset="0"/>
      <p:regular r:id="rId38"/>
      <p:bold r:id="rId39"/>
      <p:italic r:id="rId40"/>
      <p:boldItalic r:id="rId41"/>
    </p:embeddedFont>
    <p:embeddedFont>
      <p:font typeface="Trebuchet MS" panose="020B0603020202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792" autoAdjust="0"/>
  </p:normalViewPr>
  <p:slideViewPr>
    <p:cSldViewPr snapToGrid="0">
      <p:cViewPr>
        <p:scale>
          <a:sx n="100" d="100"/>
          <a:sy n="100" d="100"/>
        </p:scale>
        <p:origin x="540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792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6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153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196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615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25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86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51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557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64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396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955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354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756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816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596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83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791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474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7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93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31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888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7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99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2" r:id="rId5"/>
    <p:sldLayoutId id="2147483699" r:id="rId6"/>
    <p:sldLayoutId id="214748370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2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4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Parameteric Regression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894A1-8276-4E8E-992E-CB0774F6DD9C}"/>
                  </a:ext>
                </a:extLst>
              </p:cNvPr>
              <p:cNvSpPr txBox="1"/>
              <p:nvPr/>
            </p:nvSpPr>
            <p:spPr>
              <a:xfrm>
                <a:off x="2334999" y="1171771"/>
                <a:ext cx="4572000" cy="1205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L (</a:t>
                </a:r>
                <a:r>
                  <a:rPr lang="pt-BR" sz="1800" i="1" spc="70" dirty="0">
                    <a:solidFill>
                      <a:schemeClr val="tx1"/>
                    </a:solidFill>
                    <a:latin typeface="Liberation Serif"/>
                    <a:cs typeface="Liberation Serif"/>
                  </a:rPr>
                  <a:t>θ | D </a:t>
                </a:r>
                <a:r>
                  <a:rPr lang="en-US" sz="1800" dirty="0"/>
                  <a:t>) 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800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dirty="0"/>
                          <m:t>,</m:t>
                        </m:r>
                        <m:r>
                          <m:rPr>
                            <m:nor/>
                          </m:rPr>
                          <a:rPr lang="en-US" sz="1800" dirty="0"/>
                          <m:t>r</m:t>
                        </m:r>
                        <m:r>
                          <m:rPr>
                            <m:nor/>
                          </m:rPr>
                          <a:rPr lang="en-US" sz="1800" dirty="0"/>
                          <m:t>)) </m:t>
                        </m:r>
                      </m:e>
                    </m:nary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894A1-8276-4E8E-992E-CB0774F6D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99" y="1171771"/>
                <a:ext cx="4572000" cy="1205073"/>
              </a:xfrm>
              <a:prstGeom prst="rect">
                <a:avLst/>
              </a:prstGeom>
              <a:blipFill>
                <a:blip r:embed="rId4"/>
                <a:stretch>
                  <a:fillRect l="-1067" t="-35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89149-6948-4A95-A002-1768DCA05E28}"/>
                  </a:ext>
                </a:extLst>
              </p:cNvPr>
              <p:cNvSpPr txBox="1"/>
              <p:nvPr/>
            </p:nvSpPr>
            <p:spPr>
              <a:xfrm>
                <a:off x="3277013" y="1694831"/>
                <a:ext cx="4572000" cy="342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|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 ∗ </m:t>
                        </m:r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89149-6948-4A95-A002-1768DCA0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013" y="1694831"/>
                <a:ext cx="4572000" cy="342851"/>
              </a:xfrm>
              <a:prstGeom prst="rect">
                <a:avLst/>
              </a:prstGeom>
              <a:blipFill>
                <a:blip r:embed="rId5"/>
                <a:stretch>
                  <a:fillRect l="-800" t="-105357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BC9AC-E1DE-46E0-92A3-9601FF9DDDE9}"/>
                  </a:ext>
                </a:extLst>
              </p:cNvPr>
              <p:cNvSpPr txBox="1"/>
              <p:nvPr/>
            </p:nvSpPr>
            <p:spPr>
              <a:xfrm>
                <a:off x="3171505" y="2376844"/>
                <a:ext cx="4572000" cy="589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|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)) </m:t>
                        </m:r>
                      </m:e>
                    </m:nary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log</m:t>
                    </m:r>
                    <m:r>
                      <m:rPr>
                        <m:nor/>
                      </m:rPr>
                      <a:rPr lang="en-US" sz="1600" dirty="0"/>
                      <m:t> (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)) </m:t>
                        </m:r>
                      </m:e>
                    </m:nary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BC9AC-E1DE-46E0-92A3-9601FF9D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05" y="2376844"/>
                <a:ext cx="4572000" cy="589072"/>
              </a:xfrm>
              <a:prstGeom prst="rect">
                <a:avLst/>
              </a:prstGeom>
              <a:blipFill>
                <a:blip r:embed="rId6"/>
                <a:stretch>
                  <a:fillRect l="-667" t="-60825" b="-56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CA5D0B1-1DB3-48BE-AA04-C9A15C3DD642}"/>
              </a:ext>
            </a:extLst>
          </p:cNvPr>
          <p:cNvSpPr txBox="1"/>
          <p:nvPr/>
        </p:nvSpPr>
        <p:spPr>
          <a:xfrm>
            <a:off x="5457505" y="3305078"/>
            <a:ext cx="25625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But this term is constant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5507F9-9A6D-413F-A267-263EFAAAAB1D}"/>
              </a:ext>
            </a:extLst>
          </p:cNvPr>
          <p:cNvSpPr/>
          <p:nvPr/>
        </p:nvSpPr>
        <p:spPr>
          <a:xfrm>
            <a:off x="5196254" y="2295097"/>
            <a:ext cx="1853545" cy="514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596782-4A74-413C-AFE5-87C661CFC16B}"/>
              </a:ext>
            </a:extLst>
          </p:cNvPr>
          <p:cNvCxnSpPr>
            <a:stCxn id="2" idx="4"/>
            <a:endCxn id="18" idx="0"/>
          </p:cNvCxnSpPr>
          <p:nvPr/>
        </p:nvCxnSpPr>
        <p:spPr>
          <a:xfrm>
            <a:off x="6123027" y="2809928"/>
            <a:ext cx="615758" cy="495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8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BC9AC-E1DE-46E0-92A3-9601FF9DDDE9}"/>
                  </a:ext>
                </a:extLst>
              </p:cNvPr>
              <p:cNvSpPr txBox="1"/>
              <p:nvPr/>
            </p:nvSpPr>
            <p:spPr>
              <a:xfrm>
                <a:off x="2351086" y="1474239"/>
                <a:ext cx="4572000" cy="342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|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)) </m:t>
                        </m:r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BC9AC-E1DE-46E0-92A3-9601FF9D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086" y="1474239"/>
                <a:ext cx="4572000" cy="342851"/>
              </a:xfrm>
              <a:prstGeom prst="rect">
                <a:avLst/>
              </a:prstGeom>
              <a:blipFill>
                <a:blip r:embed="rId4"/>
                <a:stretch>
                  <a:fillRect l="-800" t="-105357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ADBCC5A-E53A-47C0-8B46-A154F91AC59C}"/>
              </a:ext>
            </a:extLst>
          </p:cNvPr>
          <p:cNvGrpSpPr/>
          <p:nvPr/>
        </p:nvGrpSpPr>
        <p:grpSpPr>
          <a:xfrm>
            <a:off x="2164743" y="2040530"/>
            <a:ext cx="4415895" cy="1062439"/>
            <a:chOff x="1591660" y="1803552"/>
            <a:chExt cx="4415895" cy="10624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DCD6EC3-69C9-4D13-95FC-856A07AA80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9852" t="3483" b="59439"/>
            <a:stretch/>
          </p:blipFill>
          <p:spPr>
            <a:xfrm>
              <a:off x="3837817" y="2111329"/>
              <a:ext cx="2169738" cy="7546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86EA46D-3729-4A26-B087-A476B7CDE430}"/>
                    </a:ext>
                  </a:extLst>
                </p:cNvPr>
                <p:cNvSpPr txBox="1"/>
                <p:nvPr/>
              </p:nvSpPr>
              <p:spPr>
                <a:xfrm>
                  <a:off x="2986706" y="2334771"/>
                  <a:ext cx="10199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 smtClean="0"/>
                        <m:t>p</m:t>
                      </m:r>
                      <m:r>
                        <m:rPr>
                          <m:nor/>
                        </m:rPr>
                        <a:rPr lang="en-US" sz="1400" dirty="0" smtClean="0"/>
                        <m:t> (</m:t>
                      </m:r>
                      <m:r>
                        <m:rPr>
                          <m:nor/>
                        </m:rPr>
                        <a:rPr lang="en-US" sz="1400" dirty="0" smtClean="0"/>
                        <m:t>r</m:t>
                      </m:r>
                      <m:r>
                        <m:rPr>
                          <m:nor/>
                        </m:rPr>
                        <a:rPr lang="en-US" sz="1400" dirty="0" smtClean="0"/>
                        <m:t>|</m:t>
                      </m:r>
                      <m:r>
                        <m:rPr>
                          <m:nor/>
                        </m:rPr>
                        <a:rPr lang="en-US" sz="1400" dirty="0" smtClean="0"/>
                        <m:t>X</m:t>
                      </m:r>
                      <m:r>
                        <m:rPr>
                          <m:nor/>
                        </m:rPr>
                        <a:rPr lang="en-US" sz="1400" dirty="0" smtClean="0"/>
                        <m:t>)</m:t>
                      </m:r>
                    </m:oMath>
                  </a14:m>
                  <a:r>
                    <a:rPr lang="en-US" dirty="0"/>
                    <a:t> =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86EA46D-3729-4A26-B087-A476B7CDE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706" y="2334771"/>
                  <a:ext cx="1019907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5E25CAC-187B-4D2D-BD00-729D5D876EB8}"/>
                    </a:ext>
                  </a:extLst>
                </p:cNvPr>
                <p:cNvSpPr txBox="1"/>
                <p:nvPr/>
              </p:nvSpPr>
              <p:spPr>
                <a:xfrm>
                  <a:off x="1591660" y="1803552"/>
                  <a:ext cx="10199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We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Know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Probability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Function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5E25CAC-187B-4D2D-BD00-729D5D876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660" y="1803552"/>
                  <a:ext cx="1019907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17485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A989A08A-ECD9-4109-846A-79C18E00D475}"/>
              </a:ext>
            </a:extLst>
          </p:cNvPr>
          <p:cNvSpPr/>
          <p:nvPr/>
        </p:nvSpPr>
        <p:spPr>
          <a:xfrm>
            <a:off x="3402623" y="1351225"/>
            <a:ext cx="677008" cy="572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CC934-422E-46AC-A897-6D8C0807E84D}"/>
              </a:ext>
            </a:extLst>
          </p:cNvPr>
          <p:cNvCxnSpPr>
            <a:stCxn id="6" idx="4"/>
          </p:cNvCxnSpPr>
          <p:nvPr/>
        </p:nvCxnSpPr>
        <p:spPr>
          <a:xfrm>
            <a:off x="3741127" y="1923925"/>
            <a:ext cx="122686" cy="754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35E6ED-035E-4E7C-BF66-14B2B05D7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148"/>
          <a:stretch/>
        </p:blipFill>
        <p:spPr>
          <a:xfrm>
            <a:off x="1331862" y="1049945"/>
            <a:ext cx="5796057" cy="12378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DAC0CB-B9EA-45A9-93B7-327EBFFDB4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563" r="50165" b="45155"/>
          <a:stretch/>
        </p:blipFill>
        <p:spPr>
          <a:xfrm>
            <a:off x="1542878" y="2725616"/>
            <a:ext cx="2888446" cy="5978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2C1C3C-62DF-43F3-87A0-EB703B24E2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75" t="55114" r="2275" b="26604"/>
          <a:stretch/>
        </p:blipFill>
        <p:spPr>
          <a:xfrm>
            <a:off x="1251384" y="4291713"/>
            <a:ext cx="5796057" cy="597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5090AB-48C6-4844-9768-9AD8B6753B7F}"/>
                  </a:ext>
                </a:extLst>
              </p:cNvPr>
              <p:cNvSpPr txBox="1"/>
              <p:nvPr/>
            </p:nvSpPr>
            <p:spPr>
              <a:xfrm>
                <a:off x="7127919" y="2725616"/>
                <a:ext cx="2160228" cy="14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Breaking Multiplication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5090AB-48C6-4844-9768-9AD8B675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919" y="2725616"/>
                <a:ext cx="2160228" cy="1427250"/>
              </a:xfrm>
              <a:prstGeom prst="rect">
                <a:avLst/>
              </a:prstGeom>
              <a:blipFill>
                <a:blip r:embed="rId5"/>
                <a:stretch>
                  <a:fillRect l="-1408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A289B56-6C85-4CCA-BE92-067F686A2BC2}"/>
              </a:ext>
            </a:extLst>
          </p:cNvPr>
          <p:cNvSpPr/>
          <p:nvPr/>
        </p:nvSpPr>
        <p:spPr>
          <a:xfrm>
            <a:off x="2751992" y="2664069"/>
            <a:ext cx="1600200" cy="800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1DBAD-D4A2-4B19-8D5A-32105C1C8B4D}"/>
              </a:ext>
            </a:extLst>
          </p:cNvPr>
          <p:cNvSpPr txBox="1"/>
          <p:nvPr/>
        </p:nvSpPr>
        <p:spPr>
          <a:xfrm>
            <a:off x="2629240" y="3731381"/>
            <a:ext cx="2160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This is constant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DA57A2-4C68-4359-979C-37B1147535AD}"/>
              </a:ext>
            </a:extLst>
          </p:cNvPr>
          <p:cNvSpPr txBox="1"/>
          <p:nvPr/>
        </p:nvSpPr>
        <p:spPr>
          <a:xfrm>
            <a:off x="6144672" y="4305637"/>
            <a:ext cx="2160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So we have to minimize this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308DA1-0EB2-444A-86F8-4A3F882AC9A8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5802923" y="3183883"/>
            <a:ext cx="1421863" cy="1121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C0FAC-665D-4E8C-B8DF-5BCC3AED27A3}"/>
                  </a:ext>
                </a:extLst>
              </p:cNvPr>
              <p:cNvSpPr txBox="1"/>
              <p:nvPr/>
            </p:nvSpPr>
            <p:spPr>
              <a:xfrm>
                <a:off x="5202708" y="2815265"/>
                <a:ext cx="482761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C0FAC-665D-4E8C-B8DF-5BCC3AED2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708" y="2815265"/>
                <a:ext cx="482761" cy="521746"/>
              </a:xfrm>
              <a:prstGeom prst="rect">
                <a:avLst/>
              </a:prstGeom>
              <a:blipFill>
                <a:blip r:embed="rId6"/>
                <a:stretch>
                  <a:fillRect l="-132500" t="-147059" r="-142500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AFE084E1-32EE-4154-9568-1E7593522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397" t="36563" r="37625" b="41884"/>
          <a:stretch/>
        </p:blipFill>
        <p:spPr>
          <a:xfrm>
            <a:off x="4431324" y="2735476"/>
            <a:ext cx="752148" cy="7048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BA0213-BD3A-43B0-A108-0B9FE7B7EC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57" t="36563" r="9200" b="41884"/>
          <a:stretch/>
        </p:blipFill>
        <p:spPr>
          <a:xfrm>
            <a:off x="5463350" y="2735476"/>
            <a:ext cx="1683140" cy="7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22" grpId="0"/>
      <p:bldP spid="2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Linear Regression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307284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7B0F7F-4397-4D7F-B501-D40092E9A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50" t="8016" r="5304" b="77989"/>
          <a:stretch/>
        </p:blipFill>
        <p:spPr>
          <a:xfrm>
            <a:off x="1733129" y="1180000"/>
            <a:ext cx="5564723" cy="572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945B04-16B9-4908-8147-542485262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27" t="20015" r="6027" b="56673"/>
          <a:stretch/>
        </p:blipFill>
        <p:spPr>
          <a:xfrm>
            <a:off x="1367051" y="2775804"/>
            <a:ext cx="5564723" cy="953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7D562-49A8-49A7-986C-0B2429932B75}"/>
              </a:ext>
            </a:extLst>
          </p:cNvPr>
          <p:cNvSpPr txBox="1"/>
          <p:nvPr/>
        </p:nvSpPr>
        <p:spPr>
          <a:xfrm>
            <a:off x="258289" y="1926105"/>
            <a:ext cx="68579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BY differentiating with respect to w</a:t>
            </a:r>
            <a:r>
              <a:rPr lang="en-US" sz="3000" baseline="-25000" dirty="0"/>
              <a:t>1</a:t>
            </a:r>
            <a:r>
              <a:rPr lang="en-US" sz="3000" dirty="0"/>
              <a:t>, w</a:t>
            </a:r>
            <a:r>
              <a:rPr lang="en-US" sz="30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1955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945B04-16B9-4908-8147-542485262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4" t="19099" r="7000" b="67362"/>
          <a:stretch/>
        </p:blipFill>
        <p:spPr>
          <a:xfrm>
            <a:off x="1447529" y="1983678"/>
            <a:ext cx="5564723" cy="553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7D562-49A8-49A7-986C-0B2429932B75}"/>
              </a:ext>
            </a:extLst>
          </p:cNvPr>
          <p:cNvSpPr txBox="1"/>
          <p:nvPr/>
        </p:nvSpPr>
        <p:spPr>
          <a:xfrm>
            <a:off x="449813" y="1404651"/>
            <a:ext cx="68579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BY differentiating with respect to w</a:t>
            </a:r>
            <a:r>
              <a:rPr lang="en-US" sz="3000" baseline="-25000" dirty="0"/>
              <a:t>1</a:t>
            </a:r>
            <a:r>
              <a:rPr lang="en-US" sz="3000" dirty="0"/>
              <a:t>, w</a:t>
            </a:r>
            <a:r>
              <a:rPr lang="en-US" sz="3000" baseline="-25000" dirty="0"/>
              <a:t>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1F05DA-4987-46A5-898F-97DBDF6D1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18" y="2617039"/>
            <a:ext cx="3748073" cy="8177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120F2A9-5E8B-4EB7-807C-A6B216CA44F5}"/>
              </a:ext>
            </a:extLst>
          </p:cNvPr>
          <p:cNvGrpSpPr/>
          <p:nvPr/>
        </p:nvGrpSpPr>
        <p:grpSpPr>
          <a:xfrm>
            <a:off x="1658210" y="3404788"/>
            <a:ext cx="1983932" cy="696224"/>
            <a:chOff x="1740877" y="3625051"/>
            <a:chExt cx="1983932" cy="6962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FF88424-27B4-482A-ABA5-6D7B2ED13006}"/>
                    </a:ext>
                  </a:extLst>
                </p:cNvPr>
                <p:cNvSpPr txBox="1"/>
                <p:nvPr/>
              </p:nvSpPr>
              <p:spPr>
                <a:xfrm>
                  <a:off x="1740877" y="3635703"/>
                  <a:ext cx="1134207" cy="685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/>
                    <a:t>B</a:t>
                  </a:r>
                  <a:r>
                    <a:rPr lang="en-US" sz="2000" baseline="-25000" dirty="0"/>
                    <a:t>0 </a:t>
                  </a:r>
                  <a:r>
                    <a:rPr lang="en-US" sz="2000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a14:m>
                  <a:r>
                    <a:rPr lang="en-US" sz="2000" baseline="-25000" dirty="0"/>
                    <a:t>  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FF88424-27B4-482A-ABA5-6D7B2ED13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877" y="3635703"/>
                  <a:ext cx="1134207" cy="685572"/>
                </a:xfrm>
                <a:prstGeom prst="rect">
                  <a:avLst/>
                </a:prstGeom>
                <a:blipFill>
                  <a:blip r:embed="rId6"/>
                  <a:stretch>
                    <a:fillRect l="-13441" b="-2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AB4FEA-3FD5-419F-A82A-F9D345A2028F}"/>
                    </a:ext>
                  </a:extLst>
                </p:cNvPr>
                <p:cNvSpPr txBox="1"/>
                <p:nvPr/>
              </p:nvSpPr>
              <p:spPr>
                <a:xfrm>
                  <a:off x="2688323" y="3625051"/>
                  <a:ext cx="1036486" cy="6874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AB4FEA-3FD5-419F-A82A-F9D345A20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323" y="3625051"/>
                  <a:ext cx="1036486" cy="6874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6771D-48FC-41DD-825A-160783482E19}"/>
                  </a:ext>
                </a:extLst>
              </p:cNvPr>
              <p:cNvSpPr txBox="1"/>
              <p:nvPr/>
            </p:nvSpPr>
            <p:spPr>
              <a:xfrm>
                <a:off x="1328905" y="4259201"/>
                <a:ext cx="424668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 * B</a:t>
                </a:r>
                <a:r>
                  <a:rPr lang="en-US" sz="3000" baseline="-25000" dirty="0"/>
                  <a:t>0 </a:t>
                </a:r>
                <a:r>
                  <a:rPr lang="en-US" sz="3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6771D-48FC-41DD-825A-16078348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05" y="4259201"/>
                <a:ext cx="4246685" cy="553998"/>
              </a:xfrm>
              <a:prstGeom prst="rect">
                <a:avLst/>
              </a:prstGeom>
              <a:blipFill>
                <a:blip r:embed="rId8"/>
                <a:stretch>
                  <a:fillRect l="-3443"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64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6771D-48FC-41DD-825A-160783482E19}"/>
                  </a:ext>
                </a:extLst>
              </p:cNvPr>
              <p:cNvSpPr txBox="1"/>
              <p:nvPr/>
            </p:nvSpPr>
            <p:spPr>
              <a:xfrm>
                <a:off x="1883270" y="2184806"/>
                <a:ext cx="424668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= n * B</a:t>
                </a:r>
                <a:r>
                  <a:rPr lang="en-US" sz="3000" baseline="-25000" dirty="0"/>
                  <a:t>0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6771D-48FC-41DD-825A-16078348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270" y="2184806"/>
                <a:ext cx="4246685" cy="553998"/>
              </a:xfrm>
              <a:prstGeom prst="rect">
                <a:avLst/>
              </a:prstGeom>
              <a:blipFill>
                <a:blip r:embed="rId4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FD51CB-BA18-44B3-A532-6EE8CF320F44}"/>
                  </a:ext>
                </a:extLst>
              </p:cNvPr>
              <p:cNvSpPr txBox="1"/>
              <p:nvPr/>
            </p:nvSpPr>
            <p:spPr>
              <a:xfrm>
                <a:off x="1843298" y="1273827"/>
                <a:ext cx="424668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 * B</a:t>
                </a:r>
                <a:r>
                  <a:rPr lang="en-US" sz="3000" baseline="-25000" dirty="0"/>
                  <a:t>0 </a:t>
                </a:r>
                <a:r>
                  <a:rPr lang="en-US" sz="3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FD51CB-BA18-44B3-A532-6EE8CF32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298" y="1273827"/>
                <a:ext cx="4246685" cy="553998"/>
              </a:xfrm>
              <a:prstGeom prst="rect">
                <a:avLst/>
              </a:prstGeom>
              <a:blipFill>
                <a:blip r:embed="rId5"/>
                <a:stretch>
                  <a:fillRect l="-3300"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6FEFD-A211-4D32-95A7-0BA63283E926}"/>
                  </a:ext>
                </a:extLst>
              </p:cNvPr>
              <p:cNvSpPr txBox="1"/>
              <p:nvPr/>
            </p:nvSpPr>
            <p:spPr>
              <a:xfrm>
                <a:off x="1883270" y="3396273"/>
                <a:ext cx="424668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000" b="0" i="1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= n * W</a:t>
                </a:r>
                <a:r>
                  <a:rPr lang="en-US" sz="3000" baseline="-25000" dirty="0"/>
                  <a:t>0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6FEFD-A211-4D32-95A7-0BA63283E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270" y="3396273"/>
                <a:ext cx="4246685" cy="553998"/>
              </a:xfrm>
              <a:prstGeom prst="rect">
                <a:avLst/>
              </a:prstGeom>
              <a:blipFill>
                <a:blip r:embed="rId6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96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9D4CE8-7423-4221-9203-6E04EEEBF1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27" t="20015" r="6027" b="56673"/>
          <a:stretch/>
        </p:blipFill>
        <p:spPr>
          <a:xfrm>
            <a:off x="1447529" y="1180000"/>
            <a:ext cx="5564723" cy="95396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741750C-9DF6-4193-9AC2-3BAAA561B24D}"/>
              </a:ext>
            </a:extLst>
          </p:cNvPr>
          <p:cNvGrpSpPr/>
          <p:nvPr/>
        </p:nvGrpSpPr>
        <p:grpSpPr>
          <a:xfrm>
            <a:off x="2038065" y="1984099"/>
            <a:ext cx="4954852" cy="1641358"/>
            <a:chOff x="1840752" y="2258419"/>
            <a:chExt cx="4954852" cy="164135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0584F7E-DE49-48C0-95C7-7C72613663D0}"/>
                </a:ext>
              </a:extLst>
            </p:cNvPr>
            <p:cNvGrpSpPr/>
            <p:nvPr/>
          </p:nvGrpSpPr>
          <p:grpSpPr>
            <a:xfrm>
              <a:off x="1840752" y="2624894"/>
              <a:ext cx="4954852" cy="1274883"/>
              <a:chOff x="1840784" y="2706665"/>
              <a:chExt cx="4954852" cy="127488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7742BA3-89DE-4207-A7CE-E661B7BEC9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510" t="50520" r="51714" b="24246"/>
              <a:stretch/>
            </p:blipFill>
            <p:spPr>
              <a:xfrm>
                <a:off x="3863813" y="2706665"/>
                <a:ext cx="2482376" cy="127488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5B5655-4B12-4BAE-8CB2-159B2F15C5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7529" t="49426" r="6823" b="27330"/>
              <a:stretch/>
            </p:blipFill>
            <p:spPr>
              <a:xfrm>
                <a:off x="1840784" y="2706665"/>
                <a:ext cx="1222456" cy="117434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6532C9D-C181-4630-AEBE-A65A778376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442" t="50047" r="33568" b="26709"/>
              <a:stretch/>
            </p:blipFill>
            <p:spPr>
              <a:xfrm>
                <a:off x="6093385" y="2706665"/>
                <a:ext cx="702251" cy="117434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4B1215-0566-445A-9594-2F93271E8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897" t="54856" r="43646" b="36095"/>
            <a:stretch/>
          </p:blipFill>
          <p:spPr>
            <a:xfrm>
              <a:off x="3148059" y="2258419"/>
              <a:ext cx="630935" cy="1502234"/>
            </a:xfrm>
            <a:prstGeom prst="rect">
              <a:avLst/>
            </a:prstGeom>
          </p:spPr>
        </p:pic>
      </p:grp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922E8D17-F2B5-4CEF-8D11-2F84AE8B6C68}"/>
              </a:ext>
            </a:extLst>
          </p:cNvPr>
          <p:cNvSpPr txBox="1">
            <a:spLocks/>
          </p:cNvSpPr>
          <p:nvPr/>
        </p:nvSpPr>
        <p:spPr>
          <a:xfrm>
            <a:off x="2209206" y="3963500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Y            =             	A 	*    W</a:t>
            </a:r>
          </a:p>
        </p:txBody>
      </p:sp>
    </p:spTree>
    <p:extLst>
      <p:ext uri="{BB962C8B-B14F-4D97-AF65-F5344CB8AC3E}">
        <p14:creationId xmlns:p14="http://schemas.microsoft.com/office/powerpoint/2010/main" val="376704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922E8D17-F2B5-4CEF-8D11-2F84AE8B6C68}"/>
              </a:ext>
            </a:extLst>
          </p:cNvPr>
          <p:cNvSpPr txBox="1">
            <a:spLocks/>
          </p:cNvSpPr>
          <p:nvPr/>
        </p:nvSpPr>
        <p:spPr>
          <a:xfrm>
            <a:off x="3326104" y="2047832"/>
            <a:ext cx="23787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 = A</a:t>
            </a:r>
            <a:r>
              <a:rPr lang="en-US" baseline="30000" dirty="0"/>
              <a:t>-1</a:t>
            </a:r>
            <a:r>
              <a:rPr lang="en-US" dirty="0"/>
              <a:t> * Y	</a:t>
            </a:r>
          </a:p>
        </p:txBody>
      </p:sp>
    </p:spTree>
    <p:extLst>
      <p:ext uri="{BB962C8B-B14F-4D97-AF65-F5344CB8AC3E}">
        <p14:creationId xmlns:p14="http://schemas.microsoft.com/office/powerpoint/2010/main" val="7259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Polynomial 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87C4E-FFE1-4423-9772-B0F1729A5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065" y="1261724"/>
            <a:ext cx="6408975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0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Parametric Regression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Measures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A6009-5D9D-497F-8C0B-FD5DDCA2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14" y="1417220"/>
            <a:ext cx="7292972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4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200" dirty="0"/>
              <a:t>Bias And Variance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199667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Bias And Variance </a:t>
            </a:r>
            <a:endParaRPr dirty="0"/>
          </a:p>
        </p:txBody>
      </p:sp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57DF7EF7-4232-158E-E40E-BD31C4AD4201}"/>
              </a:ext>
            </a:extLst>
          </p:cNvPr>
          <p:cNvSpPr txBox="1">
            <a:spLocks/>
          </p:cNvSpPr>
          <p:nvPr/>
        </p:nvSpPr>
        <p:spPr>
          <a:xfrm>
            <a:off x="535445" y="1468281"/>
            <a:ext cx="7960091" cy="199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Mulish" panose="020B0604020202020204" charset="0"/>
              </a:rPr>
              <a:t>Suppose we have some unknown parameter </a:t>
            </a:r>
            <a:r>
              <a:rPr lang="el-GR" sz="2000" b="0" i="0" dirty="0">
                <a:solidFill>
                  <a:srgbClr val="1F1F1F"/>
                </a:solidFill>
                <a:effectLst/>
                <a:latin typeface="Google Sans"/>
              </a:rPr>
              <a:t> θ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</a:p>
          <a:p>
            <a:endParaRPr lang="en-US" sz="2000" dirty="0">
              <a:solidFill>
                <a:srgbClr val="1F1F1F"/>
              </a:solidFill>
              <a:latin typeface="Google Sans"/>
            </a:endParaRPr>
          </a:p>
          <a:p>
            <a:r>
              <a:rPr lang="en-US" sz="2000" dirty="0">
                <a:solidFill>
                  <a:srgbClr val="1F1F1F"/>
                </a:solidFill>
                <a:latin typeface="Google Sans"/>
              </a:rPr>
              <a:t>We have a dataset D. </a:t>
            </a:r>
          </a:p>
          <a:p>
            <a:endParaRPr lang="en-US" sz="2000" dirty="0">
              <a:solidFill>
                <a:srgbClr val="1F1F1F"/>
              </a:solidFill>
              <a:latin typeface="Google Sans"/>
            </a:endParaRPr>
          </a:p>
          <a:p>
            <a:r>
              <a:rPr lang="en-US" sz="2000" dirty="0">
                <a:solidFill>
                  <a:srgbClr val="1F1F1F"/>
                </a:solidFill>
                <a:latin typeface="Google Sans"/>
              </a:rPr>
              <a:t>So based on data we estimate some values of </a:t>
            </a:r>
            <a:r>
              <a:rPr lang="el-GR" sz="1400" b="0" i="0" dirty="0">
                <a:solidFill>
                  <a:srgbClr val="1F1F1F"/>
                </a:solidFill>
                <a:effectLst/>
                <a:latin typeface="Google Sans"/>
              </a:rPr>
              <a:t> θ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endParaRPr lang="en-US" sz="1400" dirty="0">
              <a:solidFill>
                <a:srgbClr val="1F1F1F"/>
              </a:solidFill>
              <a:latin typeface="Google Sans"/>
            </a:endParaRPr>
          </a:p>
          <a:p>
            <a:endParaRPr lang="en-US" sz="2000" dirty="0">
              <a:solidFill>
                <a:srgbClr val="1F1F1F"/>
              </a:solidFill>
              <a:latin typeface="Google Sans"/>
            </a:endParaRPr>
          </a:p>
          <a:p>
            <a:r>
              <a:rPr lang="en-US" sz="2000" dirty="0">
                <a:solidFill>
                  <a:srgbClr val="1F1F1F"/>
                </a:solidFill>
                <a:latin typeface="Google Sans"/>
              </a:rPr>
              <a:t>d</a:t>
            </a:r>
            <a:r>
              <a:rPr lang="en-US" sz="2000" baseline="-25000" dirty="0">
                <a:solidFill>
                  <a:srgbClr val="1F1F1F"/>
                </a:solidFill>
                <a:latin typeface="Google Sans"/>
              </a:rPr>
              <a:t>i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= d(D)</a:t>
            </a:r>
            <a:endParaRPr lang="en-US" sz="20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06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Bias And Variance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20;p69">
                <a:extLst>
                  <a:ext uri="{FF2B5EF4-FFF2-40B4-BE49-F238E27FC236}">
                    <a16:creationId xmlns:a16="http://schemas.microsoft.com/office/drawing/2014/main" id="{57DF7EF7-4232-158E-E40E-BD31C4AD42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813" y="1351225"/>
                <a:ext cx="7960091" cy="1996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Lilita One"/>
                  <a:buNone/>
                  <a:defRPr sz="2800" b="0" i="0" u="none" strike="noStrike" cap="none">
                    <a:solidFill>
                      <a:schemeClr val="dk1"/>
                    </a:solidFill>
                    <a:latin typeface="Lilita One"/>
                    <a:ea typeface="Lilita One"/>
                    <a:cs typeface="Lilita One"/>
                    <a:sym typeface="Lilita One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000" dirty="0">
                    <a:latin typeface="Mulish" panose="020B0604020202020204" charset="0"/>
                  </a:rPr>
                  <a:t>Bias = E(d) - </a:t>
                </a:r>
                <a:r>
                  <a:rPr lang="el-GR" sz="1400" b="0" i="0" dirty="0">
                    <a:solidFill>
                      <a:srgbClr val="1F1F1F"/>
                    </a:solidFill>
                    <a:effectLst/>
                    <a:latin typeface="Mulish" panose="020B0604020202020204" charset="0"/>
                  </a:rPr>
                  <a:t> </a:t>
                </a:r>
                <a:r>
                  <a:rPr lang="el-GR" sz="2500" b="0" i="0" dirty="0">
                    <a:solidFill>
                      <a:srgbClr val="1F1F1F"/>
                    </a:solidFill>
                    <a:effectLst/>
                    <a:latin typeface="Mulish" panose="020B0604020202020204" charset="0"/>
                  </a:rPr>
                  <a:t>θ</a:t>
                </a:r>
                <a:endParaRPr lang="en-US" sz="2500" b="0" i="0" dirty="0">
                  <a:solidFill>
                    <a:srgbClr val="1F1F1F"/>
                  </a:solidFill>
                  <a:effectLst/>
                  <a:latin typeface="Mulish" panose="020B0604020202020204" charset="0"/>
                </a:endParaRPr>
              </a:p>
              <a:p>
                <a:endParaRPr lang="en-US" sz="2500" dirty="0">
                  <a:solidFill>
                    <a:srgbClr val="1F1F1F"/>
                  </a:solidFill>
                  <a:latin typeface="Mulish" panose="020B0604020202020204" charset="0"/>
                </a:endParaRPr>
              </a:p>
              <a:p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Variance = E (X-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50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5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b="0" i="1" baseline="3000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500" b="0" baseline="30000" dirty="0">
                  <a:solidFill>
                    <a:srgbClr val="1F1F1F"/>
                  </a:solidFill>
                  <a:latin typeface="Mulish" panose="020B0604020202020204" charset="0"/>
                </a:endParaRPr>
              </a:p>
              <a:p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		</a:t>
                </a:r>
              </a:p>
              <a:p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		=E ( d – E(d))</a:t>
                </a:r>
                <a:r>
                  <a:rPr lang="en-US" sz="2500" baseline="30000" dirty="0">
                    <a:solidFill>
                      <a:srgbClr val="1F1F1F"/>
                    </a:solidFill>
                    <a:latin typeface="Mulish" panose="020B0604020202020204" charset="0"/>
                  </a:rPr>
                  <a:t>2</a:t>
                </a:r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   </a:t>
                </a:r>
                <a:endParaRPr lang="en-US" sz="2500" dirty="0"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2" name="Google Shape;920;p69">
                <a:extLst>
                  <a:ext uri="{FF2B5EF4-FFF2-40B4-BE49-F238E27FC236}">
                    <a16:creationId xmlns:a16="http://schemas.microsoft.com/office/drawing/2014/main" id="{57DF7EF7-4232-158E-E40E-BD31C4AD4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13" y="1351225"/>
                <a:ext cx="7960091" cy="1996135"/>
              </a:xfrm>
              <a:prstGeom prst="rect">
                <a:avLst/>
              </a:prstGeom>
              <a:blipFill>
                <a:blip r:embed="rId4"/>
                <a:stretch>
                  <a:fillRect l="-1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46F32E-B489-94F7-5209-570C312AFA42}"/>
              </a:ext>
            </a:extLst>
          </p:cNvPr>
          <p:cNvCxnSpPr/>
          <p:nvPr/>
        </p:nvCxnSpPr>
        <p:spPr>
          <a:xfrm>
            <a:off x="2791667" y="4237150"/>
            <a:ext cx="497702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0B56E3-5B15-C370-BD93-C0B5DD54B747}"/>
              </a:ext>
            </a:extLst>
          </p:cNvPr>
          <p:cNvCxnSpPr/>
          <p:nvPr/>
        </p:nvCxnSpPr>
        <p:spPr>
          <a:xfrm>
            <a:off x="5228504" y="3960254"/>
            <a:ext cx="0" cy="55379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230F3D-448B-9C64-5FA5-E00B8CB8791B}"/>
              </a:ext>
            </a:extLst>
          </p:cNvPr>
          <p:cNvCxnSpPr/>
          <p:nvPr/>
        </p:nvCxnSpPr>
        <p:spPr>
          <a:xfrm>
            <a:off x="6194420" y="3960254"/>
            <a:ext cx="0" cy="5537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9FE2631-348C-9703-D3E4-3F08947ADFDE}"/>
              </a:ext>
            </a:extLst>
          </p:cNvPr>
          <p:cNvSpPr/>
          <p:nvPr/>
        </p:nvSpPr>
        <p:spPr>
          <a:xfrm>
            <a:off x="3438659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3A24C97-06BB-B664-56BD-95D0179DA0D7}"/>
              </a:ext>
            </a:extLst>
          </p:cNvPr>
          <p:cNvSpPr/>
          <p:nvPr/>
        </p:nvSpPr>
        <p:spPr>
          <a:xfrm>
            <a:off x="3937889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2F7818D8-0F8A-78D4-2D9B-6ABBA2B397C6}"/>
              </a:ext>
            </a:extLst>
          </p:cNvPr>
          <p:cNvSpPr/>
          <p:nvPr/>
        </p:nvSpPr>
        <p:spPr>
          <a:xfrm>
            <a:off x="4489105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87CBAF4-988B-6F7E-C431-2590BB2A539C}"/>
              </a:ext>
            </a:extLst>
          </p:cNvPr>
          <p:cNvSpPr/>
          <p:nvPr/>
        </p:nvSpPr>
        <p:spPr>
          <a:xfrm>
            <a:off x="5478666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E54F1072-7A73-0608-31DF-34272AB1E889}"/>
              </a:ext>
            </a:extLst>
          </p:cNvPr>
          <p:cNvSpPr/>
          <p:nvPr/>
        </p:nvSpPr>
        <p:spPr>
          <a:xfrm>
            <a:off x="6380619" y="4089046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920;p69">
            <a:extLst>
              <a:ext uri="{FF2B5EF4-FFF2-40B4-BE49-F238E27FC236}">
                <a16:creationId xmlns:a16="http://schemas.microsoft.com/office/drawing/2014/main" id="{1EF28A95-9E60-03E3-1B21-FAAB04EA7114}"/>
              </a:ext>
            </a:extLst>
          </p:cNvPr>
          <p:cNvSpPr txBox="1">
            <a:spLocks/>
          </p:cNvSpPr>
          <p:nvPr/>
        </p:nvSpPr>
        <p:spPr>
          <a:xfrm>
            <a:off x="4802295" y="4572022"/>
            <a:ext cx="955768" cy="43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>
                <a:latin typeface="Mulish" panose="020B0604020202020204" charset="0"/>
              </a:rPr>
              <a:t>E(d)</a:t>
            </a:r>
          </a:p>
        </p:txBody>
      </p:sp>
      <p:sp>
        <p:nvSpPr>
          <p:cNvPr id="14" name="Google Shape;920;p69">
            <a:extLst>
              <a:ext uri="{FF2B5EF4-FFF2-40B4-BE49-F238E27FC236}">
                <a16:creationId xmlns:a16="http://schemas.microsoft.com/office/drawing/2014/main" id="{0039BEBB-FC21-22ED-997B-20A10DCE6E1C}"/>
              </a:ext>
            </a:extLst>
          </p:cNvPr>
          <p:cNvSpPr txBox="1">
            <a:spLocks/>
          </p:cNvSpPr>
          <p:nvPr/>
        </p:nvSpPr>
        <p:spPr>
          <a:xfrm>
            <a:off x="5970322" y="4572022"/>
            <a:ext cx="448195" cy="43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endParaRPr lang="en-US" sz="2500" dirty="0">
              <a:latin typeface="Mulish" panose="020B060402020202020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4E5AEA-4080-C6BD-B41E-E3351CCE2B0D}"/>
              </a:ext>
            </a:extLst>
          </p:cNvPr>
          <p:cNvCxnSpPr/>
          <p:nvPr/>
        </p:nvCxnSpPr>
        <p:spPr>
          <a:xfrm>
            <a:off x="3052134" y="3747752"/>
            <a:ext cx="4456090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20;p69">
            <a:extLst>
              <a:ext uri="{FF2B5EF4-FFF2-40B4-BE49-F238E27FC236}">
                <a16:creationId xmlns:a16="http://schemas.microsoft.com/office/drawing/2014/main" id="{47102B63-1AE0-CEA7-65C8-122B72523833}"/>
              </a:ext>
            </a:extLst>
          </p:cNvPr>
          <p:cNvSpPr txBox="1">
            <a:spLocks/>
          </p:cNvSpPr>
          <p:nvPr/>
        </p:nvSpPr>
        <p:spPr>
          <a:xfrm>
            <a:off x="4620568" y="3186416"/>
            <a:ext cx="1695339" cy="43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>
                <a:latin typeface="Mulish" panose="020B0604020202020204" charset="0"/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3646075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Bias And Variance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920;p69">
                <a:extLst>
                  <a:ext uri="{FF2B5EF4-FFF2-40B4-BE49-F238E27FC236}">
                    <a16:creationId xmlns:a16="http://schemas.microsoft.com/office/drawing/2014/main" id="{57DF7EF7-4232-158E-E40E-BD31C4AD42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813" y="1351225"/>
                <a:ext cx="7960091" cy="1996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Lilita One"/>
                  <a:buNone/>
                  <a:defRPr sz="2800" b="0" i="0" u="none" strike="noStrike" cap="none">
                    <a:solidFill>
                      <a:schemeClr val="dk1"/>
                    </a:solidFill>
                    <a:latin typeface="Lilita One"/>
                    <a:ea typeface="Lilita One"/>
                    <a:cs typeface="Lilita One"/>
                    <a:sym typeface="Lilita One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000" dirty="0">
                    <a:latin typeface="Mulish" panose="020B0604020202020204" charset="0"/>
                  </a:rPr>
                  <a:t>Bias = E(d) - </a:t>
                </a:r>
                <a:r>
                  <a:rPr lang="el-GR" sz="1400" b="0" i="0" dirty="0">
                    <a:solidFill>
                      <a:srgbClr val="1F1F1F"/>
                    </a:solidFill>
                    <a:effectLst/>
                    <a:latin typeface="Mulish" panose="020B0604020202020204" charset="0"/>
                  </a:rPr>
                  <a:t> </a:t>
                </a:r>
                <a:r>
                  <a:rPr lang="el-GR" sz="2500" b="0" i="0" dirty="0">
                    <a:solidFill>
                      <a:srgbClr val="1F1F1F"/>
                    </a:solidFill>
                    <a:effectLst/>
                    <a:latin typeface="Mulish" panose="020B0604020202020204" charset="0"/>
                  </a:rPr>
                  <a:t>θ</a:t>
                </a:r>
                <a:endParaRPr lang="en-US" sz="2500" b="0" i="0" dirty="0">
                  <a:solidFill>
                    <a:srgbClr val="1F1F1F"/>
                  </a:solidFill>
                  <a:effectLst/>
                  <a:latin typeface="Mulish" panose="020B0604020202020204" charset="0"/>
                </a:endParaRPr>
              </a:p>
              <a:p>
                <a:endParaRPr lang="en-US" sz="2500" dirty="0">
                  <a:solidFill>
                    <a:srgbClr val="1F1F1F"/>
                  </a:solidFill>
                  <a:latin typeface="Mulish" panose="020B0604020202020204" charset="0"/>
                </a:endParaRPr>
              </a:p>
              <a:p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Variance = E (X-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50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5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b="0" i="1" baseline="3000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500" b="0" baseline="30000" dirty="0">
                  <a:solidFill>
                    <a:srgbClr val="1F1F1F"/>
                  </a:solidFill>
                  <a:latin typeface="Mulish" panose="020B0604020202020204" charset="0"/>
                </a:endParaRPr>
              </a:p>
              <a:p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		</a:t>
                </a:r>
              </a:p>
              <a:p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		=E ( d – E(d))</a:t>
                </a:r>
                <a:r>
                  <a:rPr lang="en-US" sz="2500" baseline="30000" dirty="0">
                    <a:solidFill>
                      <a:srgbClr val="1F1F1F"/>
                    </a:solidFill>
                    <a:latin typeface="Mulish" panose="020B0604020202020204" charset="0"/>
                  </a:rPr>
                  <a:t>2</a:t>
                </a:r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   </a:t>
                </a:r>
                <a:endParaRPr lang="en-US" sz="2500" dirty="0">
                  <a:latin typeface="Mulish" panose="020B0604020202020204" charset="0"/>
                </a:endParaRPr>
              </a:p>
            </p:txBody>
          </p:sp>
        </mc:Choice>
        <mc:Fallback>
          <p:sp>
            <p:nvSpPr>
              <p:cNvPr id="2" name="Google Shape;920;p69">
                <a:extLst>
                  <a:ext uri="{FF2B5EF4-FFF2-40B4-BE49-F238E27FC236}">
                    <a16:creationId xmlns:a16="http://schemas.microsoft.com/office/drawing/2014/main" id="{57DF7EF7-4232-158E-E40E-BD31C4AD4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13" y="1351225"/>
                <a:ext cx="7960091" cy="1996135"/>
              </a:xfrm>
              <a:prstGeom prst="rect">
                <a:avLst/>
              </a:prstGeom>
              <a:blipFill>
                <a:blip r:embed="rId4"/>
                <a:stretch>
                  <a:fillRect l="-1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46F32E-B489-94F7-5209-570C312AFA42}"/>
              </a:ext>
            </a:extLst>
          </p:cNvPr>
          <p:cNvCxnSpPr/>
          <p:nvPr/>
        </p:nvCxnSpPr>
        <p:spPr>
          <a:xfrm>
            <a:off x="2791667" y="4237150"/>
            <a:ext cx="497702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0B56E3-5B15-C370-BD93-C0B5DD54B747}"/>
              </a:ext>
            </a:extLst>
          </p:cNvPr>
          <p:cNvCxnSpPr/>
          <p:nvPr/>
        </p:nvCxnSpPr>
        <p:spPr>
          <a:xfrm>
            <a:off x="5228504" y="3960254"/>
            <a:ext cx="0" cy="55379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230F3D-448B-9C64-5FA5-E00B8CB8791B}"/>
              </a:ext>
            </a:extLst>
          </p:cNvPr>
          <p:cNvCxnSpPr/>
          <p:nvPr/>
        </p:nvCxnSpPr>
        <p:spPr>
          <a:xfrm>
            <a:off x="6194420" y="3960254"/>
            <a:ext cx="0" cy="5537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9FE2631-348C-9703-D3E4-3F08947ADFDE}"/>
              </a:ext>
            </a:extLst>
          </p:cNvPr>
          <p:cNvSpPr/>
          <p:nvPr/>
        </p:nvSpPr>
        <p:spPr>
          <a:xfrm>
            <a:off x="3438659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3A24C97-06BB-B664-56BD-95D0179DA0D7}"/>
              </a:ext>
            </a:extLst>
          </p:cNvPr>
          <p:cNvSpPr/>
          <p:nvPr/>
        </p:nvSpPr>
        <p:spPr>
          <a:xfrm>
            <a:off x="3937889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2F7818D8-0F8A-78D4-2D9B-6ABBA2B397C6}"/>
              </a:ext>
            </a:extLst>
          </p:cNvPr>
          <p:cNvSpPr/>
          <p:nvPr/>
        </p:nvSpPr>
        <p:spPr>
          <a:xfrm>
            <a:off x="4489105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87CBAF4-988B-6F7E-C431-2590BB2A539C}"/>
              </a:ext>
            </a:extLst>
          </p:cNvPr>
          <p:cNvSpPr/>
          <p:nvPr/>
        </p:nvSpPr>
        <p:spPr>
          <a:xfrm>
            <a:off x="5478666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E54F1072-7A73-0608-31DF-34272AB1E889}"/>
              </a:ext>
            </a:extLst>
          </p:cNvPr>
          <p:cNvSpPr/>
          <p:nvPr/>
        </p:nvSpPr>
        <p:spPr>
          <a:xfrm>
            <a:off x="6380619" y="4089046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920;p69">
            <a:extLst>
              <a:ext uri="{FF2B5EF4-FFF2-40B4-BE49-F238E27FC236}">
                <a16:creationId xmlns:a16="http://schemas.microsoft.com/office/drawing/2014/main" id="{1EF28A95-9E60-03E3-1B21-FAAB04EA7114}"/>
              </a:ext>
            </a:extLst>
          </p:cNvPr>
          <p:cNvSpPr txBox="1">
            <a:spLocks/>
          </p:cNvSpPr>
          <p:nvPr/>
        </p:nvSpPr>
        <p:spPr>
          <a:xfrm>
            <a:off x="4802295" y="4572022"/>
            <a:ext cx="955768" cy="43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>
                <a:latin typeface="Mulish" panose="020B0604020202020204" charset="0"/>
              </a:rPr>
              <a:t>E(d)</a:t>
            </a:r>
          </a:p>
        </p:txBody>
      </p:sp>
      <p:sp>
        <p:nvSpPr>
          <p:cNvPr id="14" name="Google Shape;920;p69">
            <a:extLst>
              <a:ext uri="{FF2B5EF4-FFF2-40B4-BE49-F238E27FC236}">
                <a16:creationId xmlns:a16="http://schemas.microsoft.com/office/drawing/2014/main" id="{0039BEBB-FC21-22ED-997B-20A10DCE6E1C}"/>
              </a:ext>
            </a:extLst>
          </p:cNvPr>
          <p:cNvSpPr txBox="1">
            <a:spLocks/>
          </p:cNvSpPr>
          <p:nvPr/>
        </p:nvSpPr>
        <p:spPr>
          <a:xfrm>
            <a:off x="5970322" y="4572022"/>
            <a:ext cx="448195" cy="43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endParaRPr lang="en-US" sz="2500" dirty="0">
              <a:latin typeface="Mulish" panose="020B060402020202020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4E5AEA-4080-C6BD-B41E-E3351CCE2B0D}"/>
              </a:ext>
            </a:extLst>
          </p:cNvPr>
          <p:cNvCxnSpPr/>
          <p:nvPr/>
        </p:nvCxnSpPr>
        <p:spPr>
          <a:xfrm>
            <a:off x="3052134" y="3747752"/>
            <a:ext cx="4456090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20;p69">
            <a:extLst>
              <a:ext uri="{FF2B5EF4-FFF2-40B4-BE49-F238E27FC236}">
                <a16:creationId xmlns:a16="http://schemas.microsoft.com/office/drawing/2014/main" id="{47102B63-1AE0-CEA7-65C8-122B72523833}"/>
              </a:ext>
            </a:extLst>
          </p:cNvPr>
          <p:cNvSpPr txBox="1">
            <a:spLocks/>
          </p:cNvSpPr>
          <p:nvPr/>
        </p:nvSpPr>
        <p:spPr>
          <a:xfrm>
            <a:off x="4620568" y="3186416"/>
            <a:ext cx="1695339" cy="43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>
                <a:latin typeface="Mulish" panose="020B0604020202020204" charset="0"/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86081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Bias And Variance </a:t>
            </a:r>
            <a:endParaRPr dirty="0"/>
          </a:p>
        </p:txBody>
      </p:sp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57DF7EF7-4232-158E-E40E-BD31C4AD4201}"/>
              </a:ext>
            </a:extLst>
          </p:cNvPr>
          <p:cNvSpPr txBox="1">
            <a:spLocks/>
          </p:cNvSpPr>
          <p:nvPr/>
        </p:nvSpPr>
        <p:spPr>
          <a:xfrm>
            <a:off x="1157333" y="1573682"/>
            <a:ext cx="7960091" cy="317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Mulish" panose="020B0604020202020204" charset="0"/>
              </a:rPr>
              <a:t>Mean square error of estimator d</a:t>
            </a:r>
            <a:endParaRPr lang="en-US" sz="2500" b="0" i="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(d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</a:p>
          <a:p>
            <a:endParaRPr lang="en-US" sz="2500" baseline="300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(d +E(d) –E(d)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</a:p>
          <a:p>
            <a:endParaRPr lang="en-US" sz="2500" baseline="300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+E(d))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- 2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(d +E(d)) 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b="0" i="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+E(d))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E(E(d)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- 2 E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(d +E(d)) 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+E(d))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</a:t>
            </a:r>
            <a:r>
              <a:rPr lang="en-US" sz="2500" dirty="0">
                <a:solidFill>
                  <a:srgbClr val="FF0000"/>
                </a:solidFill>
                <a:latin typeface="Mulish" panose="020B0604020202020204" charset="0"/>
              </a:rPr>
              <a:t>(E(d) - </a:t>
            </a:r>
            <a:r>
              <a:rPr lang="el-GR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FF0000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- 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 E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(d +E(d)) 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</p:txBody>
      </p:sp>
      <p:sp>
        <p:nvSpPr>
          <p:cNvPr id="15" name="Google Shape;920;p69">
            <a:extLst>
              <a:ext uri="{FF2B5EF4-FFF2-40B4-BE49-F238E27FC236}">
                <a16:creationId xmlns:a16="http://schemas.microsoft.com/office/drawing/2014/main" id="{063C94AC-FE3D-38ED-E632-CFC686094997}"/>
              </a:ext>
            </a:extLst>
          </p:cNvPr>
          <p:cNvSpPr txBox="1">
            <a:spLocks/>
          </p:cNvSpPr>
          <p:nvPr/>
        </p:nvSpPr>
        <p:spPr>
          <a:xfrm>
            <a:off x="3863813" y="4488575"/>
            <a:ext cx="16552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348624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Bias And Variance </a:t>
            </a:r>
            <a:endParaRPr dirty="0"/>
          </a:p>
        </p:txBody>
      </p:sp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57DF7EF7-4232-158E-E40E-BD31C4AD4201}"/>
              </a:ext>
            </a:extLst>
          </p:cNvPr>
          <p:cNvSpPr txBox="1">
            <a:spLocks/>
          </p:cNvSpPr>
          <p:nvPr/>
        </p:nvSpPr>
        <p:spPr>
          <a:xfrm>
            <a:off x="1157333" y="1573682"/>
            <a:ext cx="7960091" cy="317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Mulish" panose="020B0604020202020204" charset="0"/>
              </a:rPr>
              <a:t>Mean square error of estimator d</a:t>
            </a:r>
            <a:endParaRPr lang="en-US" sz="2500" b="0" i="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(d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</a:p>
          <a:p>
            <a:endParaRPr lang="en-US" sz="2500" baseline="300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(d -E(d) +E(d)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</a:p>
          <a:p>
            <a:endParaRPr lang="en-US" sz="2500" baseline="300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- 2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(d -E(d)) 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b="0" i="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E(E(d)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- 2 E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(d -E(d)) 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</a:t>
            </a:r>
            <a:r>
              <a:rPr lang="en-US" sz="2500" dirty="0">
                <a:solidFill>
                  <a:srgbClr val="FF0000"/>
                </a:solidFill>
                <a:latin typeface="Mulish" panose="020B0604020202020204" charset="0"/>
              </a:rPr>
              <a:t>(E(d) - </a:t>
            </a:r>
            <a:r>
              <a:rPr lang="el-GR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FF0000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- 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 E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(d -E(d)) 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</p:txBody>
      </p:sp>
      <p:sp>
        <p:nvSpPr>
          <p:cNvPr id="15" name="Google Shape;920;p69">
            <a:extLst>
              <a:ext uri="{FF2B5EF4-FFF2-40B4-BE49-F238E27FC236}">
                <a16:creationId xmlns:a16="http://schemas.microsoft.com/office/drawing/2014/main" id="{063C94AC-FE3D-38ED-E632-CFC686094997}"/>
              </a:ext>
            </a:extLst>
          </p:cNvPr>
          <p:cNvSpPr txBox="1">
            <a:spLocks/>
          </p:cNvSpPr>
          <p:nvPr/>
        </p:nvSpPr>
        <p:spPr>
          <a:xfrm>
            <a:off x="3863813" y="4488575"/>
            <a:ext cx="16552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2297665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Bias And Variance </a:t>
            </a:r>
            <a:endParaRPr dirty="0"/>
          </a:p>
        </p:txBody>
      </p:sp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57DF7EF7-4232-158E-E40E-BD31C4AD4201}"/>
              </a:ext>
            </a:extLst>
          </p:cNvPr>
          <p:cNvSpPr txBox="1">
            <a:spLocks/>
          </p:cNvSpPr>
          <p:nvPr/>
        </p:nvSpPr>
        <p:spPr>
          <a:xfrm>
            <a:off x="1157333" y="1573682"/>
            <a:ext cx="7960091" cy="317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Mulish" panose="020B0604020202020204" charset="0"/>
              </a:rPr>
              <a:t>Mean square error of estimator d</a:t>
            </a:r>
            <a:endParaRPr lang="en-US" sz="2500" b="0" i="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E(E(d)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- 2 E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(d -E(d)) 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</a:t>
            </a:r>
            <a:r>
              <a:rPr lang="en-US" sz="2500" dirty="0">
                <a:solidFill>
                  <a:srgbClr val="FF0000"/>
                </a:solidFill>
                <a:latin typeface="Mulish" panose="020B0604020202020204" charset="0"/>
              </a:rPr>
              <a:t>(E(d) - </a:t>
            </a:r>
            <a:r>
              <a:rPr lang="el-GR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FF0000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- </a:t>
            </a:r>
            <a:r>
              <a:rPr lang="en-US" sz="2500" b="0" i="0" dirty="0">
                <a:solidFill>
                  <a:srgbClr val="00B050"/>
                </a:solidFill>
                <a:effectLst/>
                <a:latin typeface="Mulish" panose="020B0604020202020204" charset="0"/>
              </a:rPr>
              <a:t>2 E</a:t>
            </a:r>
            <a:r>
              <a:rPr lang="en-US" sz="2500" dirty="0">
                <a:solidFill>
                  <a:srgbClr val="00B050"/>
                </a:solidFill>
                <a:latin typeface="Mulish" panose="020B0604020202020204" charset="0"/>
              </a:rPr>
              <a:t>(d -E(d))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0F361-3E8B-E779-C6D1-B77C0F45C441}"/>
              </a:ext>
            </a:extLst>
          </p:cNvPr>
          <p:cNvSpPr txBox="1"/>
          <p:nvPr/>
        </p:nvSpPr>
        <p:spPr>
          <a:xfrm>
            <a:off x="1577813" y="3789874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B050"/>
                </a:solidFill>
                <a:effectLst/>
                <a:latin typeface="Mulish" panose="020B0604020202020204" charset="0"/>
              </a:rPr>
              <a:t>E</a:t>
            </a:r>
            <a:r>
              <a:rPr lang="en-US" sz="1400" dirty="0">
                <a:solidFill>
                  <a:srgbClr val="00B050"/>
                </a:solidFill>
                <a:latin typeface="Mulish" panose="020B0604020202020204" charset="0"/>
              </a:rPr>
              <a:t>(d -E(d)) </a:t>
            </a:r>
          </a:p>
          <a:p>
            <a:endParaRPr lang="en-US" dirty="0">
              <a:solidFill>
                <a:srgbClr val="00B050"/>
              </a:solidFill>
              <a:latin typeface="Mulish" panose="020B060402020202020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Mulish" panose="020B0604020202020204" charset="0"/>
              </a:rPr>
              <a:t>E(d) – E(E(d))</a:t>
            </a:r>
          </a:p>
          <a:p>
            <a:r>
              <a:rPr lang="en-US" dirty="0">
                <a:solidFill>
                  <a:srgbClr val="00B050"/>
                </a:solidFill>
                <a:latin typeface="Mulish" panose="020B0604020202020204" charset="0"/>
              </a:rPr>
              <a:t>E(d) – E(d) = 0</a:t>
            </a:r>
          </a:p>
          <a:p>
            <a:r>
              <a:rPr lang="en-US" sz="1400" dirty="0">
                <a:solidFill>
                  <a:srgbClr val="00B050"/>
                </a:solidFill>
                <a:latin typeface="Mulish" panose="020B060402020202020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9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Bias And Variance </a:t>
            </a:r>
            <a:endParaRPr dirty="0"/>
          </a:p>
        </p:txBody>
      </p:sp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57DF7EF7-4232-158E-E40E-BD31C4AD4201}"/>
              </a:ext>
            </a:extLst>
          </p:cNvPr>
          <p:cNvSpPr txBox="1">
            <a:spLocks/>
          </p:cNvSpPr>
          <p:nvPr/>
        </p:nvSpPr>
        <p:spPr>
          <a:xfrm>
            <a:off x="1156125" y="2345207"/>
            <a:ext cx="7960091" cy="184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Mulish" panose="020B0604020202020204" charset="0"/>
              </a:rPr>
              <a:t>Mean square error of estimator d</a:t>
            </a:r>
            <a:endParaRPr lang="en-US" sz="2500" b="0" i="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E(E(d)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- 2 E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(d -E(d)) 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</a:t>
            </a:r>
            <a:r>
              <a:rPr lang="en-US" sz="2500" dirty="0">
                <a:solidFill>
                  <a:schemeClr val="tx1"/>
                </a:solidFill>
                <a:latin typeface="Mulish" panose="020B0604020202020204" charset="0"/>
              </a:rPr>
              <a:t>(E(d) - </a:t>
            </a:r>
            <a:r>
              <a:rPr lang="el-GR" sz="2500" b="0" i="0" dirty="0">
                <a:solidFill>
                  <a:schemeClr val="tx1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chemeClr val="tx1"/>
                </a:solidFill>
                <a:effectLst/>
                <a:latin typeface="Mulish" panose="020B0604020202020204" charset="0"/>
              </a:rPr>
              <a:t>2</a:t>
            </a:r>
          </a:p>
          <a:p>
            <a:endParaRPr lang="en-US" sz="2500" baseline="30000" dirty="0">
              <a:solidFill>
                <a:srgbClr val="FF0000"/>
              </a:solidFill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FF0000"/>
              </a:solidFill>
              <a:effectLst/>
              <a:latin typeface="Mulish" panose="020B0604020202020204" charset="0"/>
            </a:endParaRPr>
          </a:p>
          <a:p>
            <a:r>
              <a:rPr lang="en-US" sz="2500" baseline="30000" dirty="0">
                <a:solidFill>
                  <a:srgbClr val="FF0000"/>
                </a:solidFill>
                <a:latin typeface="Mulish" panose="020B0604020202020204" charset="0"/>
              </a:rPr>
              <a:t>= </a:t>
            </a:r>
            <a:r>
              <a:rPr lang="en-US" sz="2500" baseline="30000" dirty="0" err="1">
                <a:solidFill>
                  <a:srgbClr val="FF0000"/>
                </a:solidFill>
                <a:latin typeface="Mulish" panose="020B0604020202020204" charset="0"/>
              </a:rPr>
              <a:t>Varience</a:t>
            </a:r>
            <a:r>
              <a:rPr lang="en-US" sz="2500" baseline="30000" dirty="0">
                <a:solidFill>
                  <a:srgbClr val="FF0000"/>
                </a:solidFill>
                <a:latin typeface="Mulish" panose="020B0604020202020204" charset="0"/>
              </a:rPr>
              <a:t> + Bias2</a:t>
            </a:r>
            <a:endParaRPr lang="en-US" sz="2500" b="0" i="0" baseline="30000" dirty="0">
              <a:solidFill>
                <a:srgbClr val="FF0000"/>
              </a:solidFill>
              <a:effectLst/>
              <a:latin typeface="Mulish" panose="020B0604020202020204" charset="0"/>
            </a:endParaRPr>
          </a:p>
          <a:p>
            <a:endParaRPr lang="en-US" sz="2500" baseline="30000" dirty="0">
              <a:solidFill>
                <a:srgbClr val="FF0000"/>
              </a:solidFill>
              <a:latin typeface="Mulish" panose="020B0604020202020204" charset="0"/>
            </a:endParaRPr>
          </a:p>
          <a:p>
            <a:endParaRPr lang="en-US" sz="2500" b="0" i="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7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516978"/>
            <a:ext cx="7498685" cy="210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Parametric regression is a type of regression analysis where we assume that the relationship between the independent variables (predictors) and the dependent variable (target) can be modeled by a specific functional form, typically characterized by a finite set of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7484D-475E-41AD-A491-E08848413FF5}"/>
              </a:ext>
            </a:extLst>
          </p:cNvPr>
          <p:cNvSpPr txBox="1"/>
          <p:nvPr/>
        </p:nvSpPr>
        <p:spPr>
          <a:xfrm>
            <a:off x="2994179" y="1644140"/>
            <a:ext cx="18327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</a:t>
            </a:r>
            <a:r>
              <a:rPr lang="en-US" sz="3000" b="1" spc="20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en-US" sz="3000" b="1" i="1" spc="229" dirty="0">
                <a:solidFill>
                  <a:schemeClr val="tx1"/>
                </a:solidFill>
                <a:latin typeface="Liberation Serif"/>
                <a:cs typeface="Liberation Serif"/>
              </a:rPr>
              <a:t>f</a:t>
            </a:r>
            <a:r>
              <a:rPr lang="en-US" sz="3000" b="1" i="1" spc="-16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en-US" sz="3000" b="1" i="1" spc="12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r>
              <a:rPr lang="en-US" sz="3000" b="1" spc="-4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49D3-4A27-41D1-8859-A6F7CC42828F}"/>
              </a:ext>
            </a:extLst>
          </p:cNvPr>
          <p:cNvSpPr txBox="1"/>
          <p:nvPr/>
        </p:nvSpPr>
        <p:spPr>
          <a:xfrm>
            <a:off x="2804296" y="2496894"/>
            <a:ext cx="49517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 err="1">
                <a:solidFill>
                  <a:schemeClr val="tx1"/>
                </a:solidFill>
                <a:latin typeface="Liberation Serif"/>
                <a:cs typeface="Liberation Serif"/>
              </a:rPr>
              <a:t>e.g</a:t>
            </a:r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, 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 </a:t>
            </a:r>
            <a:r>
              <a:rPr lang="en-US" sz="3000" b="1" dirty="0" err="1">
                <a:solidFill>
                  <a:schemeClr val="tx1"/>
                </a:solidFill>
                <a:latin typeface="Asana Math"/>
                <a:cs typeface="Asana Math"/>
              </a:rPr>
              <a:t>mX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 + c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BD6BD-5CD8-4C95-82F1-2C80FC4BD7DB}"/>
              </a:ext>
            </a:extLst>
          </p:cNvPr>
          <p:cNvSpPr txBox="1"/>
          <p:nvPr/>
        </p:nvSpPr>
        <p:spPr>
          <a:xfrm>
            <a:off x="2994179" y="3783011"/>
            <a:ext cx="4951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 </a:t>
            </a:r>
            <a:r>
              <a:rPr lang="el-GR" sz="3200" i="1" spc="60" dirty="0">
                <a:solidFill>
                  <a:srgbClr val="0168B4"/>
                </a:solidFill>
                <a:latin typeface="Liberation Serif"/>
                <a:cs typeface="Liberation Serif"/>
              </a:rPr>
              <a:t>θ </a:t>
            </a:r>
            <a:r>
              <a:rPr lang="en-US" sz="3200" i="1" spc="60" dirty="0">
                <a:solidFill>
                  <a:srgbClr val="0168B4"/>
                </a:solidFill>
                <a:latin typeface="Liberation Serif"/>
                <a:cs typeface="Liberation Serif"/>
              </a:rPr>
              <a:t>*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X + c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D5F04-EEE5-450A-A340-6692C2C6B849}"/>
              </a:ext>
            </a:extLst>
          </p:cNvPr>
          <p:cNvSpPr txBox="1"/>
          <p:nvPr/>
        </p:nvSpPr>
        <p:spPr>
          <a:xfrm>
            <a:off x="768479" y="3104562"/>
            <a:ext cx="49517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This can be written as</a:t>
            </a:r>
            <a:endParaRPr 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9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BD6BD-5CD8-4C95-82F1-2C80FC4BD7DB}"/>
              </a:ext>
            </a:extLst>
          </p:cNvPr>
          <p:cNvSpPr txBox="1"/>
          <p:nvPr/>
        </p:nvSpPr>
        <p:spPr>
          <a:xfrm>
            <a:off x="1504280" y="1630764"/>
            <a:ext cx="604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θ </a:t>
            </a:r>
            <a:r>
              <a:rPr lang="en-US" sz="32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* </a:t>
            </a:r>
            <a:r>
              <a:rPr lang="en-US" sz="3000" b="1" dirty="0">
                <a:solidFill>
                  <a:srgbClr val="FF0000"/>
                </a:solidFill>
                <a:latin typeface="Asana Math"/>
                <a:cs typeface="Asana Math"/>
              </a:rPr>
              <a:t>X + c 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Can be written as   </a:t>
            </a:r>
            <a:r>
              <a:rPr lang="en-US" sz="3000" b="1" dirty="0">
                <a:solidFill>
                  <a:srgbClr val="FF0000"/>
                </a:solidFill>
                <a:latin typeface="Asana Math"/>
                <a:cs typeface="Asana Math"/>
              </a:rPr>
              <a:t>g(x|</a:t>
            </a:r>
            <a:r>
              <a:rPr lang="el-GR" sz="28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 θ</a:t>
            </a:r>
            <a:r>
              <a:rPr lang="en-US" sz="28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)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9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2FF68-BEB8-4873-BFEF-315B3EDCAAE0}"/>
              </a:ext>
            </a:extLst>
          </p:cNvPr>
          <p:cNvSpPr txBox="1"/>
          <p:nvPr/>
        </p:nvSpPr>
        <p:spPr>
          <a:xfrm>
            <a:off x="3006237" y="1613425"/>
            <a:ext cx="35472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</a:t>
            </a:r>
            <a:r>
              <a:rPr lang="en-US" sz="3000" b="1" spc="20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en-US" sz="3000" b="1" i="1" spc="229" dirty="0">
                <a:solidFill>
                  <a:schemeClr val="tx1"/>
                </a:solidFill>
                <a:latin typeface="Liberation Serif"/>
                <a:cs typeface="Liberation Serif"/>
              </a:rPr>
              <a:t>f</a:t>
            </a:r>
            <a:r>
              <a:rPr lang="en-US" sz="3000" b="1" i="1" spc="-16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en-US" sz="3000" b="1" i="1" spc="12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) + </a:t>
            </a:r>
            <a:r>
              <a:rPr lang="el-GR" sz="3200" i="1" spc="-50" dirty="0">
                <a:solidFill>
                  <a:srgbClr val="0168B4"/>
                </a:solidFill>
                <a:latin typeface="Liberation Serif"/>
                <a:cs typeface="Liberation Serif"/>
              </a:rPr>
              <a:t>ϵ</a:t>
            </a:r>
            <a:r>
              <a:rPr lang="en-US" sz="3000" b="1" spc="-4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B773C-D5BA-423E-B367-DB70744CD578}"/>
              </a:ext>
            </a:extLst>
          </p:cNvPr>
          <p:cNvSpPr txBox="1"/>
          <p:nvPr/>
        </p:nvSpPr>
        <p:spPr>
          <a:xfrm>
            <a:off x="2493886" y="3112454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l-GR" sz="3000" i="1" dirty="0">
                <a:solidFill>
                  <a:schemeClr val="tx1"/>
                </a:solidFill>
                <a:latin typeface="Liberation Serif"/>
                <a:cs typeface="Liberation Serif"/>
              </a:rPr>
              <a:t>ϵ</a:t>
            </a:r>
            <a:r>
              <a:rPr lang="el-GR" sz="30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l-GR" sz="3000" dirty="0">
                <a:solidFill>
                  <a:schemeClr val="tx1"/>
                </a:solidFill>
                <a:latin typeface="Asana Math"/>
                <a:cs typeface="Asana Math"/>
              </a:rPr>
              <a:t>∼</a:t>
            </a:r>
            <a:r>
              <a:rPr lang="el-GR" sz="3000" spc="75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en-US" sz="3000" i="1" dirty="0">
                <a:solidFill>
                  <a:schemeClr val="tx1"/>
                </a:solidFill>
                <a:latin typeface="Georgia"/>
                <a:cs typeface="Georgia"/>
              </a:rPr>
              <a:t>N</a:t>
            </a:r>
            <a:r>
              <a:rPr lang="en-US" sz="3000" i="1" spc="-8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en-US" sz="3000" dirty="0">
                <a:solidFill>
                  <a:schemeClr val="tx1"/>
                </a:solidFill>
                <a:latin typeface="LM Roman 10"/>
                <a:cs typeface="LM Roman 10"/>
              </a:rPr>
              <a:t>0</a:t>
            </a:r>
            <a:r>
              <a:rPr lang="en-US" sz="3000" i="1" dirty="0">
                <a:solidFill>
                  <a:schemeClr val="tx1"/>
                </a:solidFill>
                <a:latin typeface="Liberation Serif"/>
                <a:cs typeface="Liberation Serif"/>
              </a:rPr>
              <a:t>,</a:t>
            </a:r>
            <a:r>
              <a:rPr lang="en-US" sz="3000" i="1" spc="-6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l-GR" sz="3000" i="1" spc="65" dirty="0">
                <a:solidFill>
                  <a:schemeClr val="tx1"/>
                </a:solidFill>
                <a:latin typeface="Liberation Serif"/>
                <a:cs typeface="Liberation Serif"/>
              </a:rPr>
              <a:t>σ</a:t>
            </a:r>
            <a:r>
              <a:rPr lang="el-GR" sz="3000" spc="97" baseline="38194" dirty="0">
                <a:solidFill>
                  <a:schemeClr val="tx1"/>
                </a:solidFill>
                <a:latin typeface="Trebuchet MS"/>
                <a:cs typeface="Trebuchet MS"/>
              </a:rPr>
              <a:t>2</a:t>
            </a:r>
            <a:r>
              <a:rPr lang="el-GR" sz="3000" spc="65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endParaRPr lang="el-GR" sz="3000" dirty="0">
              <a:solidFill>
                <a:schemeClr val="tx1"/>
              </a:solidFill>
              <a:latin typeface="Symbola"/>
              <a:cs typeface="Symbol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6EAEB-7281-4055-A186-877127097838}"/>
              </a:ext>
            </a:extLst>
          </p:cNvPr>
          <p:cNvSpPr txBox="1"/>
          <p:nvPr/>
        </p:nvSpPr>
        <p:spPr>
          <a:xfrm>
            <a:off x="87922" y="2368529"/>
            <a:ext cx="8757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 algn="ctr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n-US" sz="1800" dirty="0">
                <a:solidFill>
                  <a:schemeClr val="tx1"/>
                </a:solidFill>
                <a:latin typeface="Symbola"/>
                <a:cs typeface="Symbola"/>
              </a:rPr>
              <a:t>If we assume the noise to be gaussian, then we can model this Like a normal distribution with mean 0 with variance sigma</a:t>
            </a:r>
            <a:r>
              <a:rPr lang="en-US" sz="1800" baseline="30000" dirty="0">
                <a:solidFill>
                  <a:schemeClr val="tx1"/>
                </a:solidFill>
                <a:latin typeface="Symbola"/>
                <a:cs typeface="Symbola"/>
              </a:rPr>
              <a:t>2</a:t>
            </a:r>
            <a:endParaRPr lang="el-GR" sz="1800" baseline="30000" dirty="0">
              <a:solidFill>
                <a:schemeClr val="tx1"/>
              </a:solidFill>
              <a:latin typeface="Symbola"/>
              <a:cs typeface="Symbola"/>
            </a:endParaRPr>
          </a:p>
        </p:txBody>
      </p:sp>
    </p:spTree>
    <p:extLst>
      <p:ext uri="{BB962C8B-B14F-4D97-AF65-F5344CB8AC3E}">
        <p14:creationId xmlns:p14="http://schemas.microsoft.com/office/powerpoint/2010/main" val="339874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6EAEB-7281-4055-A186-877127097838}"/>
              </a:ext>
            </a:extLst>
          </p:cNvPr>
          <p:cNvSpPr txBox="1"/>
          <p:nvPr/>
        </p:nvSpPr>
        <p:spPr>
          <a:xfrm>
            <a:off x="0" y="1661714"/>
            <a:ext cx="87571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So the probability of Getting r from input X is </a:t>
            </a:r>
            <a:endParaRPr lang="el-GR" sz="3000" baseline="30000" dirty="0">
              <a:solidFill>
                <a:schemeClr val="tx1"/>
              </a:solidFill>
              <a:latin typeface="Mulish" panose="020B0604020202020204" charset="0"/>
              <a:cs typeface="Symbol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81FF1-8429-48E1-9BF9-547E0936FADC}"/>
              </a:ext>
            </a:extLst>
          </p:cNvPr>
          <p:cNvSpPr txBox="1"/>
          <p:nvPr/>
        </p:nvSpPr>
        <p:spPr>
          <a:xfrm>
            <a:off x="2315048" y="2556293"/>
            <a:ext cx="375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4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pt-BR" sz="1800" i="1" spc="80" dirty="0">
                <a:solidFill>
                  <a:schemeClr val="tx1"/>
                </a:solidFill>
                <a:latin typeface="Liberation Serif"/>
                <a:cs typeface="Liberation Serif"/>
              </a:rPr>
              <a:t>p</a:t>
            </a:r>
            <a:r>
              <a:rPr lang="pt-BR" sz="1800" spc="8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pt-BR" sz="1800" i="1" spc="8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pt-BR" sz="1800" spc="80" dirty="0">
                <a:solidFill>
                  <a:schemeClr val="tx1"/>
                </a:solidFill>
                <a:latin typeface="Symbola"/>
                <a:cs typeface="Symbola"/>
              </a:rPr>
              <a:t>∣</a:t>
            </a:r>
            <a:r>
              <a:rPr lang="pt-BR" sz="1800" i="1" spc="8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pt-BR" sz="1800" spc="80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r>
              <a:rPr lang="pt-BR" sz="1800" spc="4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sana Math"/>
                <a:cs typeface="Asana Math"/>
              </a:rPr>
              <a:t>∼</a:t>
            </a:r>
            <a:r>
              <a:rPr lang="pt-BR" sz="1800" spc="45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pt-BR" sz="1800" i="1" dirty="0">
                <a:solidFill>
                  <a:schemeClr val="tx1"/>
                </a:solidFill>
                <a:latin typeface="Georgia"/>
                <a:cs typeface="Georgia"/>
              </a:rPr>
              <a:t>N</a:t>
            </a:r>
            <a:r>
              <a:rPr lang="pt-BR" sz="1800" i="1" spc="-95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g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∣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θ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,</a:t>
            </a:r>
            <a:r>
              <a:rPr lang="pt-BR" sz="1800" i="1" spc="-8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pt-BR" sz="1800" i="1" spc="65" dirty="0">
                <a:solidFill>
                  <a:schemeClr val="tx1"/>
                </a:solidFill>
                <a:latin typeface="Liberation Serif"/>
                <a:cs typeface="Liberation Serif"/>
              </a:rPr>
              <a:t>σ</a:t>
            </a:r>
            <a:r>
              <a:rPr lang="pt-BR" sz="1800" spc="97" baseline="38194" dirty="0">
                <a:solidFill>
                  <a:schemeClr val="tx1"/>
                </a:solidFill>
                <a:latin typeface="Trebuchet MS"/>
                <a:cs typeface="Trebuchet MS"/>
              </a:rPr>
              <a:t>2</a:t>
            </a:r>
            <a:r>
              <a:rPr lang="pt-BR" sz="1800" spc="65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endParaRPr lang="pt-BR" sz="1800" dirty="0">
              <a:solidFill>
                <a:schemeClr val="tx1"/>
              </a:solidFill>
              <a:latin typeface="Symbola"/>
              <a:cs typeface="Symbola"/>
            </a:endParaRPr>
          </a:p>
        </p:txBody>
      </p:sp>
    </p:spTree>
    <p:extLst>
      <p:ext uri="{BB962C8B-B14F-4D97-AF65-F5344CB8AC3E}">
        <p14:creationId xmlns:p14="http://schemas.microsoft.com/office/powerpoint/2010/main" val="170591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6EAEB-7281-4055-A186-877127097838}"/>
              </a:ext>
            </a:extLst>
          </p:cNvPr>
          <p:cNvSpPr txBox="1"/>
          <p:nvPr/>
        </p:nvSpPr>
        <p:spPr>
          <a:xfrm>
            <a:off x="136921" y="1412258"/>
            <a:ext cx="87571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Suppose we have a data set </a:t>
            </a:r>
            <a:r>
              <a:rPr lang="en-US" sz="3600" b="1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D</a:t>
            </a: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. In dataset there is independent </a:t>
            </a:r>
            <a:r>
              <a:rPr lang="en-US" sz="3000" b="1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x</a:t>
            </a: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, and dependent </a:t>
            </a:r>
            <a:r>
              <a:rPr lang="en-US" sz="3000" b="1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r</a:t>
            </a: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 </a:t>
            </a:r>
            <a:endParaRPr lang="el-GR" sz="3000" baseline="30000" dirty="0">
              <a:solidFill>
                <a:schemeClr val="tx1"/>
              </a:solidFill>
              <a:latin typeface="Mulish" panose="020B0604020202020204" charset="0"/>
              <a:cs typeface="Symbol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C4FDD8-E857-45F5-BC3B-39DE83916A10}"/>
                  </a:ext>
                </a:extLst>
              </p:cNvPr>
              <p:cNvSpPr txBox="1"/>
              <p:nvPr/>
            </p:nvSpPr>
            <p:spPr>
              <a:xfrm>
                <a:off x="2471000" y="2027237"/>
                <a:ext cx="4088979" cy="713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3600" i="1" spc="13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D = (</a:t>
                </a:r>
                <a:r>
                  <a:rPr lang="en-US" sz="3600" i="1" spc="130" dirty="0" err="1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x</a:t>
                </a:r>
                <a:r>
                  <a:rPr lang="en-US" sz="3600" i="1" spc="130" baseline="30000" dirty="0" err="1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t</a:t>
                </a:r>
                <a:r>
                  <a:rPr lang="en-US" sz="3600" i="1" spc="90" baseline="3000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 </a:t>
                </a:r>
                <a:r>
                  <a:rPr lang="en-US" sz="3600" i="1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,</a:t>
                </a:r>
                <a:r>
                  <a:rPr lang="en-US" sz="3600" i="1" spc="-9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 </a:t>
                </a:r>
                <a:r>
                  <a:rPr lang="en-US" sz="3600" i="1" spc="6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r </a:t>
                </a:r>
                <a:r>
                  <a:rPr lang="en-US" sz="3600" i="1" spc="60" baseline="3000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t</a:t>
                </a:r>
                <a:r>
                  <a:rPr lang="en-US" sz="3600" i="1" spc="125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 </a:t>
                </a:r>
                <a:r>
                  <a:rPr lang="en-US" sz="3600" spc="65" dirty="0">
                    <a:solidFill>
                      <a:srgbClr val="0168B4"/>
                    </a:solidFill>
                    <a:latin typeface="Symbola"/>
                    <a:cs typeface="Symbola"/>
                  </a:rPr>
                  <a:t>)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3600" i="1" spc="65" smtClean="0">
                            <a:solidFill>
                              <a:srgbClr val="0168B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pc="65" smtClean="0">
                            <a:solidFill>
                              <a:srgbClr val="0168B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spc="65" smtClean="0">
                            <a:solidFill>
                              <a:srgbClr val="0168B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pc="65" smtClean="0">
                            <a:solidFill>
                              <a:srgbClr val="0168B4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den>
                    </m:f>
                  </m:oMath>
                </a14:m>
                <a:endParaRPr lang="en-US" sz="3600" baseline="30000" dirty="0">
                  <a:latin typeface="Symbola"/>
                  <a:cs typeface="Symbol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C4FDD8-E857-45F5-BC3B-39DE83916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00" y="2027237"/>
                <a:ext cx="4088979" cy="713465"/>
              </a:xfrm>
              <a:prstGeom prst="rect">
                <a:avLst/>
              </a:prstGeom>
              <a:blipFill>
                <a:blip r:embed="rId4"/>
                <a:stretch>
                  <a:fillRect l="-4173" t="-13675" b="-24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240467-8CCD-42A9-8ACC-5EA1FFCB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65563"/>
              </p:ext>
            </p:extLst>
          </p:nvPr>
        </p:nvGraphicFramePr>
        <p:xfrm>
          <a:off x="2704425" y="3105225"/>
          <a:ext cx="3050932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1525466">
                  <a:extLst>
                    <a:ext uri="{9D8B030D-6E8A-4147-A177-3AD203B41FA5}">
                      <a16:colId xmlns:a16="http://schemas.microsoft.com/office/drawing/2014/main" val="1434440128"/>
                    </a:ext>
                  </a:extLst>
                </a:gridCol>
                <a:gridCol w="1525466">
                  <a:extLst>
                    <a:ext uri="{9D8B030D-6E8A-4147-A177-3AD203B41FA5}">
                      <a16:colId xmlns:a16="http://schemas.microsoft.com/office/drawing/2014/main" val="178000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9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4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6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3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79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2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B8DA9-9E41-4093-BDAE-832F356E8739}"/>
              </a:ext>
            </a:extLst>
          </p:cNvPr>
          <p:cNvSpPr txBox="1"/>
          <p:nvPr/>
        </p:nvSpPr>
        <p:spPr>
          <a:xfrm>
            <a:off x="491513" y="1503462"/>
            <a:ext cx="8291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 Know Joint Probability is P(</a:t>
            </a:r>
            <a:r>
              <a:rPr lang="en-US" sz="1800" dirty="0" err="1"/>
              <a:t>x,r</a:t>
            </a:r>
            <a:r>
              <a:rPr lang="en-US" sz="1800" dirty="0"/>
              <a:t>). Probability occurring the x and r together.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60BFFB-C729-428B-BAF7-491A5605F0DE}"/>
              </a:ext>
            </a:extLst>
          </p:cNvPr>
          <p:cNvSpPr txBox="1"/>
          <p:nvPr/>
        </p:nvSpPr>
        <p:spPr>
          <a:xfrm>
            <a:off x="2286000" y="219625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p(</a:t>
            </a:r>
            <a:r>
              <a:rPr lang="en-US" sz="1600" dirty="0" err="1"/>
              <a:t>x,r</a:t>
            </a:r>
            <a:r>
              <a:rPr lang="en-US" sz="1600" dirty="0"/>
              <a:t>) = p (</a:t>
            </a:r>
            <a:r>
              <a:rPr lang="en-US" sz="1600" dirty="0" err="1"/>
              <a:t>r|X</a:t>
            </a:r>
            <a:r>
              <a:rPr lang="en-US" sz="1600" dirty="0"/>
              <a:t>) * p(x)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AE4EA-EEFF-46A1-B467-464F15806BA7}"/>
              </a:ext>
            </a:extLst>
          </p:cNvPr>
          <p:cNvSpPr txBox="1"/>
          <p:nvPr/>
        </p:nvSpPr>
        <p:spPr>
          <a:xfrm>
            <a:off x="449813" y="2962930"/>
            <a:ext cx="6063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So, Log Likelihood is (Predicting the </a:t>
            </a:r>
            <a:r>
              <a:rPr lang="pt-BR" sz="1600" spc="70" dirty="0">
                <a:solidFill>
                  <a:schemeClr val="tx1"/>
                </a:solidFill>
                <a:latin typeface="Mulish" panose="020B0604020202020204" charset="0"/>
                <a:cs typeface="Liberation Serif"/>
              </a:rPr>
              <a:t>θ for our dataset D )</a:t>
            </a:r>
            <a:endParaRPr lang="en-US" sz="1600" dirty="0">
              <a:latin typeface="Mulish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894A1-8276-4E8E-992E-CB0774F6DD9C}"/>
                  </a:ext>
                </a:extLst>
              </p:cNvPr>
              <p:cNvSpPr txBox="1"/>
              <p:nvPr/>
            </p:nvSpPr>
            <p:spPr>
              <a:xfrm>
                <a:off x="2229491" y="3729604"/>
                <a:ext cx="4572000" cy="1205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L (</a:t>
                </a:r>
                <a:r>
                  <a:rPr lang="pt-BR" sz="1800" i="1" spc="70" dirty="0">
                    <a:solidFill>
                      <a:schemeClr val="tx1"/>
                    </a:solidFill>
                    <a:latin typeface="Liberation Serif"/>
                    <a:cs typeface="Liberation Serif"/>
                  </a:rPr>
                  <a:t>θ | D </a:t>
                </a:r>
                <a:r>
                  <a:rPr lang="en-US" sz="1800" dirty="0"/>
                  <a:t>) 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800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dirty="0"/>
                          <m:t>,</m:t>
                        </m:r>
                        <m:r>
                          <m:rPr>
                            <m:nor/>
                          </m:rPr>
                          <a:rPr lang="en-US" sz="1800" dirty="0"/>
                          <m:t>r</m:t>
                        </m:r>
                        <m:r>
                          <m:rPr>
                            <m:nor/>
                          </m:rPr>
                          <a:rPr lang="en-US" sz="1800" dirty="0"/>
                          <m:t>)) </m:t>
                        </m:r>
                      </m:e>
                    </m:nary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894A1-8276-4E8E-992E-CB0774F6D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491" y="3729604"/>
                <a:ext cx="4572000" cy="1205073"/>
              </a:xfrm>
              <a:prstGeom prst="rect">
                <a:avLst/>
              </a:prstGeom>
              <a:blipFill>
                <a:blip r:embed="rId4"/>
                <a:stretch>
                  <a:fillRect l="-1200" t="-36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E11D377-137C-4FAD-A5AB-C6FD8C9BC85D}"/>
              </a:ext>
            </a:extLst>
          </p:cNvPr>
          <p:cNvSpPr/>
          <p:nvPr/>
        </p:nvSpPr>
        <p:spPr>
          <a:xfrm>
            <a:off x="2136531" y="2083777"/>
            <a:ext cx="791307" cy="650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2C8CA-60DE-4F84-A193-604254EE95E5}"/>
              </a:ext>
            </a:extLst>
          </p:cNvPr>
          <p:cNvCxnSpPr>
            <a:stCxn id="5" idx="5"/>
          </p:cNvCxnSpPr>
          <p:nvPr/>
        </p:nvCxnSpPr>
        <p:spPr>
          <a:xfrm>
            <a:off x="2811954" y="2639125"/>
            <a:ext cx="1825132" cy="1185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89149-6948-4A95-A002-1768DCA05E28}"/>
                  </a:ext>
                </a:extLst>
              </p:cNvPr>
              <p:cNvSpPr txBox="1"/>
              <p:nvPr/>
            </p:nvSpPr>
            <p:spPr>
              <a:xfrm>
                <a:off x="3171505" y="4252664"/>
                <a:ext cx="4572000" cy="342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|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 ∗ </m:t>
                        </m:r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89149-6948-4A95-A002-1768DCA0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05" y="4252664"/>
                <a:ext cx="4572000" cy="342851"/>
              </a:xfrm>
              <a:prstGeom prst="rect">
                <a:avLst/>
              </a:prstGeom>
              <a:blipFill>
                <a:blip r:embed="rId5"/>
                <a:stretch>
                  <a:fillRect l="-667" t="-105357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504EFA9-29E0-46B1-83D7-1BABBB95961C}"/>
              </a:ext>
            </a:extLst>
          </p:cNvPr>
          <p:cNvSpPr/>
          <p:nvPr/>
        </p:nvSpPr>
        <p:spPr>
          <a:xfrm>
            <a:off x="2971799" y="2049478"/>
            <a:ext cx="1468316" cy="650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FB9190-8B49-495D-B2D2-B185963E6191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225085" y="2604826"/>
            <a:ext cx="571846" cy="178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1153</Words>
  <Application>Microsoft Office PowerPoint</Application>
  <PresentationFormat>On-screen Show (16:9)</PresentationFormat>
  <Paragraphs>266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Liberation Serif</vt:lpstr>
      <vt:lpstr>Lilita One</vt:lpstr>
      <vt:lpstr>Symbola</vt:lpstr>
      <vt:lpstr>Trebuchet MS</vt:lpstr>
      <vt:lpstr>Asana Math</vt:lpstr>
      <vt:lpstr>Google Sans</vt:lpstr>
      <vt:lpstr>Muli</vt:lpstr>
      <vt:lpstr>Mulish</vt:lpstr>
      <vt:lpstr>Arial</vt:lpstr>
      <vt:lpstr>LM Roman 10</vt:lpstr>
      <vt:lpstr>Georgia</vt:lpstr>
      <vt:lpstr>Cambria Math</vt:lpstr>
      <vt:lpstr>Modern Wave XL by Slidesgo</vt:lpstr>
      <vt:lpstr>Lecture 4  Parameteric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Linear Regression</vt:lpstr>
      <vt:lpstr>Linear  Regression</vt:lpstr>
      <vt:lpstr>Linear  Regression</vt:lpstr>
      <vt:lpstr>Linear  Regression</vt:lpstr>
      <vt:lpstr>Linear  Regression</vt:lpstr>
      <vt:lpstr>Linear  Regression</vt:lpstr>
      <vt:lpstr>Polynomial  Regression</vt:lpstr>
      <vt:lpstr>Error Measures </vt:lpstr>
      <vt:lpstr>Bias And Variance</vt:lpstr>
      <vt:lpstr>Bias And Variance </vt:lpstr>
      <vt:lpstr>Bias And Variance </vt:lpstr>
      <vt:lpstr>Bias And Variance </vt:lpstr>
      <vt:lpstr>Bias And Variance </vt:lpstr>
      <vt:lpstr>Bias And Variance </vt:lpstr>
      <vt:lpstr>Bias And Variance </vt:lpstr>
      <vt:lpstr>Bias And Variance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Admin</cp:lastModifiedBy>
  <cp:revision>25</cp:revision>
  <dcterms:modified xsi:type="dcterms:W3CDTF">2024-10-09T08:00:30Z</dcterms:modified>
</cp:coreProperties>
</file>