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9" r:id="rId1"/>
  </p:sldMasterIdLst>
  <p:notesMasterIdLst>
    <p:notesMasterId r:id="rId53"/>
  </p:notesMasterIdLst>
  <p:sldIdLst>
    <p:sldId id="256" r:id="rId2"/>
    <p:sldId id="301" r:id="rId3"/>
    <p:sldId id="257" r:id="rId4"/>
    <p:sldId id="302" r:id="rId5"/>
    <p:sldId id="303" r:id="rId6"/>
    <p:sldId id="258" r:id="rId7"/>
    <p:sldId id="259" r:id="rId8"/>
    <p:sldId id="304" r:id="rId9"/>
    <p:sldId id="260" r:id="rId10"/>
    <p:sldId id="261" r:id="rId11"/>
    <p:sldId id="262" r:id="rId12"/>
    <p:sldId id="263" r:id="rId13"/>
    <p:sldId id="305" r:id="rId14"/>
    <p:sldId id="306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</p:sldIdLst>
  <p:sldSz cx="9144000" cy="5143500" type="screen16x9"/>
  <p:notesSz cx="7315200" cy="9601200"/>
  <p:embeddedFontLst>
    <p:embeddedFont>
      <p:font typeface="Impact" panose="020B0806030902050204" pitchFamily="34" charset="0"/>
      <p:regular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A725FF"/>
    <a:srgbClr val="9900FF"/>
    <a:srgbClr val="FF66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73E1DD-A226-4068-B005-F43E291ECDF0}">
  <a:tblStyle styleId="{C573E1DD-A226-4068-B005-F43E291ECDF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72" y="3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" name="Google Shape;20;p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" name="Google Shape;60;p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p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p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>
          <a:extLst>
            <a:ext uri="{FF2B5EF4-FFF2-40B4-BE49-F238E27FC236}">
              <a16:creationId xmlns:a16="http://schemas.microsoft.com/office/drawing/2014/main" id="{4321B5A8-70C5-6901-A38C-4B2BCF92F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:notes">
            <a:extLst>
              <a:ext uri="{FF2B5EF4-FFF2-40B4-BE49-F238E27FC236}">
                <a16:creationId xmlns:a16="http://schemas.microsoft.com/office/drawing/2014/main" id="{16308186-16B6-B184-6839-BA13AF66AAF3}"/>
              </a:ext>
            </a:extLst>
          </p:cNvPr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8:notes">
            <a:extLst>
              <a:ext uri="{FF2B5EF4-FFF2-40B4-BE49-F238E27FC236}">
                <a16:creationId xmlns:a16="http://schemas.microsoft.com/office/drawing/2014/main" id="{4DCF2106-CFB6-FBB2-8424-097EFEF6B0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p8:notes">
            <a:extLst>
              <a:ext uri="{FF2B5EF4-FFF2-40B4-BE49-F238E27FC236}">
                <a16:creationId xmlns:a16="http://schemas.microsoft.com/office/drawing/2014/main" id="{869AFD7D-0DEC-6CFB-416C-397CAB66F9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16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>
          <a:extLst>
            <a:ext uri="{FF2B5EF4-FFF2-40B4-BE49-F238E27FC236}">
              <a16:creationId xmlns:a16="http://schemas.microsoft.com/office/drawing/2014/main" id="{25A415F3-F745-48AD-14D2-575B9BD3E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:notes">
            <a:extLst>
              <a:ext uri="{FF2B5EF4-FFF2-40B4-BE49-F238E27FC236}">
                <a16:creationId xmlns:a16="http://schemas.microsoft.com/office/drawing/2014/main" id="{8C0B94F1-40B8-84E3-8CE5-73F79C753C92}"/>
              </a:ext>
            </a:extLst>
          </p:cNvPr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9:notes">
            <a:extLst>
              <a:ext uri="{FF2B5EF4-FFF2-40B4-BE49-F238E27FC236}">
                <a16:creationId xmlns:a16="http://schemas.microsoft.com/office/drawing/2014/main" id="{E8C9B243-CD5A-3F19-1938-D16126980D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9:notes">
            <a:extLst>
              <a:ext uri="{FF2B5EF4-FFF2-40B4-BE49-F238E27FC236}">
                <a16:creationId xmlns:a16="http://schemas.microsoft.com/office/drawing/2014/main" id="{DA193802-827E-84C9-AE57-1DA8FA10CC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864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1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1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1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p1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487333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p1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1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1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1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Google Shape;172;p1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p1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p2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p2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p2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p2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" name="Google Shape;229;p2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Google Shape;237;p2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5" name="Google Shape;245;p2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3" name="Google Shape;253;p2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p2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p2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:notes"/>
          <p:cNvSpPr txBox="1"/>
          <p:nvPr/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Google Shape;280;p3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Google Shape;288;p3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" name="Google Shape;297;p3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5" name="Google Shape;305;p3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350260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" name="Google Shape;313;p3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:notes"/>
          <p:cNvSpPr txBox="1"/>
          <p:nvPr/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2" name="Google Shape;322;p3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1" name="Google Shape;331;p3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1" name="Google Shape;341;p3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p3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9:notes"/>
          <p:cNvSpPr txBox="1"/>
          <p:nvPr/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7" name="Google Shape;357;p3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0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5" name="Google Shape;365;p4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6" name="Google Shape;376;p4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4" name="Google Shape;384;p4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Google Shape;394;p4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947190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4:notes"/>
          <p:cNvSpPr txBox="1"/>
          <p:nvPr/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4" name="Google Shape;404;p4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0" name="Google Shape;41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" name="Google Shape;43;p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>
          <a:extLst>
            <a:ext uri="{FF2B5EF4-FFF2-40B4-BE49-F238E27FC236}">
              <a16:creationId xmlns:a16="http://schemas.microsoft.com/office/drawing/2014/main" id="{5B1485B4-BAC6-A2F1-97C3-CBAA48C9A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:notes">
            <a:extLst>
              <a:ext uri="{FF2B5EF4-FFF2-40B4-BE49-F238E27FC236}">
                <a16:creationId xmlns:a16="http://schemas.microsoft.com/office/drawing/2014/main" id="{F3B3F527-5266-C77E-5747-4F2253DAF648}"/>
              </a:ext>
            </a:extLst>
          </p:cNvPr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:notes">
            <a:extLst>
              <a:ext uri="{FF2B5EF4-FFF2-40B4-BE49-F238E27FC236}">
                <a16:creationId xmlns:a16="http://schemas.microsoft.com/office/drawing/2014/main" id="{6FFB7AF1-BDF7-12FD-D850-A7057DDB81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" name="Google Shape;43;p4:notes">
            <a:extLst>
              <a:ext uri="{FF2B5EF4-FFF2-40B4-BE49-F238E27FC236}">
                <a16:creationId xmlns:a16="http://schemas.microsoft.com/office/drawing/2014/main" id="{468B2F48-9C7D-E87B-1EED-7EB892F34D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9772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" name="Google Shape;52;p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838200" y="1028700"/>
            <a:ext cx="7543800" cy="29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  <a:defRPr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  <a:defRPr>
                <a:solidFill>
                  <a:schemeClr val="dk1"/>
                </a:solidFill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994172"/>
            <a:ext cx="9144000" cy="34500"/>
          </a:xfrm>
          <a:prstGeom prst="rect">
            <a:avLst/>
          </a:prstGeom>
          <a:solidFill>
            <a:srgbClr val="018952"/>
          </a:solidFill>
          <a:ln w="22225" cap="flat" cmpd="sng">
            <a:solidFill>
              <a:srgbClr val="0189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8610600" y="4800600"/>
            <a:ext cx="533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838200" y="1028700"/>
            <a:ext cx="7543800" cy="29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/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CSE 101: Discrete Mathematics</a:t>
            </a:r>
            <a:endParaRPr sz="4000" b="0" i="0" u="none" strike="noStrike" cap="none">
              <a:solidFill>
                <a:srgbClr val="26262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2800" y="1157813"/>
            <a:ext cx="1828800" cy="223123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/>
        </p:nvSpPr>
        <p:spPr>
          <a:xfrm>
            <a:off x="6242400" y="3235150"/>
            <a:ext cx="27360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Abrar Hasan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Lecturer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SWE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p3"/>
          <p:cNvSpPr txBox="1"/>
          <p:nvPr/>
        </p:nvSpPr>
        <p:spPr>
          <a:xfrm flipH="1">
            <a:off x="5039925" y="1157825"/>
            <a:ext cx="37761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 06 Graph Tree</a:t>
            </a:r>
            <a:endParaRPr sz="4800" b="1" i="0" u="none" strike="noStrike" cap="none" dirty="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Directed graph</a:t>
            </a:r>
            <a:endParaRPr/>
          </a:p>
        </p:txBody>
      </p:sp>
      <p:sp>
        <p:nvSpPr>
          <p:cNvPr id="63" name="Google Shape;63;p8"/>
          <p:cNvSpPr txBox="1"/>
          <p:nvPr/>
        </p:nvSpPr>
        <p:spPr>
          <a:xfrm>
            <a:off x="381000" y="1085850"/>
            <a:ext cx="6634800" cy="3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simple directed graph has no loops and no multiple edges.</a:t>
            </a:r>
            <a:endParaRPr sz="2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directed multigraph may have multiple directed edges.</a:t>
            </a:r>
            <a:r>
              <a:rPr lang="en-US"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there are </a:t>
            </a:r>
            <a:r>
              <a:rPr lang="en-US" sz="23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 directed edges from the vertex u to the</a:t>
            </a:r>
            <a:r>
              <a:rPr lang="en-US"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vertex v</a:t>
            </a:r>
            <a:r>
              <a:rPr lang="en-US"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we say that </a:t>
            </a:r>
            <a:r>
              <a:rPr lang="en-US" sz="23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(u,v) </a:t>
            </a:r>
            <a:r>
              <a:rPr lang="en-US"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an edge of multiplicity </a:t>
            </a:r>
            <a:r>
              <a:rPr lang="en-US" sz="23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multiplicity of (</a:t>
            </a:r>
            <a:r>
              <a:rPr lang="en-US" sz="23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lang="en-US"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is ?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and the multiplicity of (</a:t>
            </a:r>
            <a:r>
              <a:rPr lang="en-US" sz="23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b,c</a:t>
            </a:r>
            <a:r>
              <a:rPr lang="en-US"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is ?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60650" y="1325125"/>
            <a:ext cx="1728788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79875" y="3460650"/>
            <a:ext cx="18669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8"/>
          <p:cNvSpPr txBox="1"/>
          <p:nvPr/>
        </p:nvSpPr>
        <p:spPr>
          <a:xfrm>
            <a:off x="3685550" y="3885375"/>
            <a:ext cx="46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"/>
          <p:cNvSpPr txBox="1"/>
          <p:nvPr/>
        </p:nvSpPr>
        <p:spPr>
          <a:xfrm>
            <a:off x="4632713" y="4203450"/>
            <a:ext cx="46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Directed graph</a:t>
            </a:r>
            <a:endParaRPr/>
          </a:p>
        </p:txBody>
      </p:sp>
      <p:sp>
        <p:nvSpPr>
          <p:cNvPr id="74" name="Google Shape;74;p9"/>
          <p:cNvSpPr txBox="1"/>
          <p:nvPr/>
        </p:nvSpPr>
        <p:spPr>
          <a:xfrm>
            <a:off x="381000" y="1085850"/>
            <a:ext cx="82296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directed graph G = (V, E) consists of V, 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nonempty set of vertices (or nodes), and E, a set of directed edges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arcs. Each edge is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 ordered pair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vertices. The directed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 (u,v) is said to start at u and end at v.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Let (u,v) be an edge in G. Then u is the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initial vertex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this edge and is adjacent to v and v is the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terminal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(or end)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vertex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this edge and is adjacent from u. The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initial and terminal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vertices of a loop are the same.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Undirected graph</a:t>
            </a:r>
            <a:endParaRPr/>
          </a:p>
        </p:txBody>
      </p:sp>
      <p:sp>
        <p:nvSpPr>
          <p:cNvPr id="81" name="Google Shape;81;p10"/>
          <p:cNvSpPr txBox="1"/>
          <p:nvPr/>
        </p:nvSpPr>
        <p:spPr>
          <a:xfrm>
            <a:off x="222025" y="1085850"/>
            <a:ext cx="8562600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 1.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vertices u, v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an undirected graph G are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called 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adjacent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(or neighbors) in G if there is an 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edge 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between u and v. Such an edge e is called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incident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the vertices u and v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e is said to connect u and v.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18ADDC6-2023-76EB-4D21-232687AA8232}"/>
              </a:ext>
            </a:extLst>
          </p:cNvPr>
          <p:cNvSpPr/>
          <p:nvPr/>
        </p:nvSpPr>
        <p:spPr>
          <a:xfrm>
            <a:off x="3348314" y="3091067"/>
            <a:ext cx="350875" cy="3693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8831C2D-434D-52AF-F8B4-7A212C4A8478}"/>
              </a:ext>
            </a:extLst>
          </p:cNvPr>
          <p:cNvSpPr/>
          <p:nvPr/>
        </p:nvSpPr>
        <p:spPr>
          <a:xfrm>
            <a:off x="3348313" y="4098970"/>
            <a:ext cx="350875" cy="369332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6B712A-1D9D-6597-3BC5-E61A37C90FF5}"/>
              </a:ext>
            </a:extLst>
          </p:cNvPr>
          <p:cNvSpPr/>
          <p:nvPr/>
        </p:nvSpPr>
        <p:spPr>
          <a:xfrm>
            <a:off x="4900667" y="4058629"/>
            <a:ext cx="350875" cy="36933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E61B45C-7BD5-03CD-9D7A-89CF9C5835AF}"/>
              </a:ext>
            </a:extLst>
          </p:cNvPr>
          <p:cNvSpPr/>
          <p:nvPr/>
        </p:nvSpPr>
        <p:spPr>
          <a:xfrm>
            <a:off x="4900668" y="3082738"/>
            <a:ext cx="350875" cy="369332"/>
          </a:xfrm>
          <a:prstGeom prst="ellipse">
            <a:avLst/>
          </a:prstGeom>
          <a:solidFill>
            <a:srgbClr val="A725FF"/>
          </a:solidFill>
          <a:ln>
            <a:solidFill>
              <a:srgbClr val="99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177B60-E94C-F354-BA67-82CC027B49CF}"/>
              </a:ext>
            </a:extLst>
          </p:cNvPr>
          <p:cNvCxnSpPr>
            <a:stCxn id="2" idx="6"/>
            <a:endCxn id="5" idx="2"/>
          </p:cNvCxnSpPr>
          <p:nvPr/>
        </p:nvCxnSpPr>
        <p:spPr>
          <a:xfrm flipV="1">
            <a:off x="3699189" y="3267404"/>
            <a:ext cx="1201479" cy="83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26700E-EFCA-C6BE-9B1A-E3B2C35A9444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647805" y="3406312"/>
            <a:ext cx="1304246" cy="7064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4ED11F-C54A-2678-E27A-FD98838CD31C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 flipH="1">
            <a:off x="5076105" y="3452070"/>
            <a:ext cx="1" cy="6065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184897-7C88-4A06-E102-21756B4419A0}"/>
              </a:ext>
            </a:extLst>
          </p:cNvPr>
          <p:cNvCxnSpPr>
            <a:cxnSpLocks/>
            <a:stCxn id="5" idx="3"/>
            <a:endCxn id="3" idx="6"/>
          </p:cNvCxnSpPr>
          <p:nvPr/>
        </p:nvCxnSpPr>
        <p:spPr>
          <a:xfrm flipH="1">
            <a:off x="3699188" y="3397983"/>
            <a:ext cx="1252864" cy="8856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5C6414-C566-5FF8-231F-0C8A6332B9C4}"/>
              </a:ext>
            </a:extLst>
          </p:cNvPr>
          <p:cNvCxnSpPr>
            <a:cxnSpLocks/>
            <a:stCxn id="4" idx="2"/>
            <a:endCxn id="3" idx="6"/>
          </p:cNvCxnSpPr>
          <p:nvPr/>
        </p:nvCxnSpPr>
        <p:spPr>
          <a:xfrm flipH="1">
            <a:off x="3699188" y="4243295"/>
            <a:ext cx="1201479" cy="403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CCE8833C-BB10-013B-E377-77F6F3CCBEF3}"/>
              </a:ext>
            </a:extLst>
          </p:cNvPr>
          <p:cNvCxnSpPr>
            <a:stCxn id="2" idx="0"/>
            <a:endCxn id="5" idx="0"/>
          </p:cNvCxnSpPr>
          <p:nvPr/>
        </p:nvCxnSpPr>
        <p:spPr>
          <a:xfrm rot="5400000" flipH="1" flipV="1">
            <a:off x="4295765" y="2310726"/>
            <a:ext cx="8329" cy="1552354"/>
          </a:xfrm>
          <a:prstGeom prst="curvedConnector3">
            <a:avLst>
              <a:gd name="adj1" fmla="val 2844627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71BEDD-7FFE-2849-B400-AC42C2DFE9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25546" y="4228616"/>
            <a:ext cx="261158" cy="12700"/>
          </a:xfrm>
          <a:prstGeom prst="curvedConnector5">
            <a:avLst>
              <a:gd name="adj1" fmla="val -87533"/>
              <a:gd name="adj2" fmla="val 4158197"/>
              <a:gd name="adj3" fmla="val 18753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6CAE2B7E-1A29-0A4E-933F-16ED50070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>
            <a:extLst>
              <a:ext uri="{FF2B5EF4-FFF2-40B4-BE49-F238E27FC236}">
                <a16:creationId xmlns:a16="http://schemas.microsoft.com/office/drawing/2014/main" id="{72EBC4C8-6299-C583-F0A1-6B584B67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Undirected graph</a:t>
            </a:r>
            <a:endParaRPr/>
          </a:p>
        </p:txBody>
      </p:sp>
      <p:sp>
        <p:nvSpPr>
          <p:cNvPr id="81" name="Google Shape;81;p10">
            <a:extLst>
              <a:ext uri="{FF2B5EF4-FFF2-40B4-BE49-F238E27FC236}">
                <a16:creationId xmlns:a16="http://schemas.microsoft.com/office/drawing/2014/main" id="{A9A2393A-4598-28BE-9F32-1F609CDF0D73}"/>
              </a:ext>
            </a:extLst>
          </p:cNvPr>
          <p:cNvSpPr txBox="1"/>
          <p:nvPr/>
        </p:nvSpPr>
        <p:spPr>
          <a:xfrm>
            <a:off x="0" y="1140609"/>
            <a:ext cx="8562600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 2.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set of 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all neighbors of a vertex v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G = (V, E),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denoted by 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N(v)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is called the neighborhood of v. If A is a subset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V, we denote by N(A) the set of all vertices in G that are adjacent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at least one vertex in A.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 3.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degree of a vertex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undirected graph is the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number of edges incident with it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except that a loop at a vertex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contributes two to the degree of that vertex. The degree of the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vertex v is denoted by deg(v).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9063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FB68ABD6-8D35-AD4F-383F-E0A79EF37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>
            <a:extLst>
              <a:ext uri="{FF2B5EF4-FFF2-40B4-BE49-F238E27FC236}">
                <a16:creationId xmlns:a16="http://schemas.microsoft.com/office/drawing/2014/main" id="{0E4FE44E-13F1-14C0-E9B7-0866561DA4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Undirected graph</a:t>
            </a:r>
            <a:endParaRPr/>
          </a:p>
        </p:txBody>
      </p:sp>
      <p:sp>
        <p:nvSpPr>
          <p:cNvPr id="88" name="Google Shape;88;p11">
            <a:extLst>
              <a:ext uri="{FF2B5EF4-FFF2-40B4-BE49-F238E27FC236}">
                <a16:creationId xmlns:a16="http://schemas.microsoft.com/office/drawing/2014/main" id="{AE340C13-C9BA-2EB1-DFAA-1AFED1736D6B}"/>
              </a:ext>
            </a:extLst>
          </p:cNvPr>
          <p:cNvSpPr txBox="1"/>
          <p:nvPr/>
        </p:nvSpPr>
        <p:spPr>
          <a:xfrm>
            <a:off x="381000" y="1085850"/>
            <a:ext cx="82296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Degree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8AD372E-D673-5546-73CF-3EAE350A8154}"/>
              </a:ext>
            </a:extLst>
          </p:cNvPr>
          <p:cNvSpPr/>
          <p:nvPr/>
        </p:nvSpPr>
        <p:spPr>
          <a:xfrm>
            <a:off x="739585" y="1888586"/>
            <a:ext cx="350875" cy="3693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BBFF5A2-A82A-2510-B10D-D27AC33DAAD0}"/>
              </a:ext>
            </a:extLst>
          </p:cNvPr>
          <p:cNvSpPr/>
          <p:nvPr/>
        </p:nvSpPr>
        <p:spPr>
          <a:xfrm>
            <a:off x="739584" y="2896489"/>
            <a:ext cx="350875" cy="369332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BA67E59-6002-9899-F552-DABDDF1F63F3}"/>
              </a:ext>
            </a:extLst>
          </p:cNvPr>
          <p:cNvSpPr/>
          <p:nvPr/>
        </p:nvSpPr>
        <p:spPr>
          <a:xfrm>
            <a:off x="2291938" y="2856148"/>
            <a:ext cx="350875" cy="36933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3B0BC0-01AE-5E98-6C55-0E401738CAF8}"/>
              </a:ext>
            </a:extLst>
          </p:cNvPr>
          <p:cNvSpPr/>
          <p:nvPr/>
        </p:nvSpPr>
        <p:spPr>
          <a:xfrm>
            <a:off x="2291939" y="1880257"/>
            <a:ext cx="350875" cy="369332"/>
          </a:xfrm>
          <a:prstGeom prst="ellipse">
            <a:avLst/>
          </a:prstGeom>
          <a:solidFill>
            <a:srgbClr val="A725FF"/>
          </a:solidFill>
          <a:ln>
            <a:solidFill>
              <a:srgbClr val="99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75E311-C1FE-2464-20F5-80115D2282A6}"/>
              </a:ext>
            </a:extLst>
          </p:cNvPr>
          <p:cNvCxnSpPr>
            <a:stCxn id="2" idx="6"/>
            <a:endCxn id="5" idx="2"/>
          </p:cNvCxnSpPr>
          <p:nvPr/>
        </p:nvCxnSpPr>
        <p:spPr>
          <a:xfrm flipV="1">
            <a:off x="1090460" y="2064923"/>
            <a:ext cx="1201479" cy="83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E7FA9C-E87F-29AD-982B-AA5AD9527343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1039076" y="2203831"/>
            <a:ext cx="1304246" cy="7064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D6665B01-4A45-9E0C-E71A-222FF2CD6167}"/>
              </a:ext>
            </a:extLst>
          </p:cNvPr>
          <p:cNvCxnSpPr>
            <a:stCxn id="2" idx="0"/>
            <a:endCxn id="5" idx="0"/>
          </p:cNvCxnSpPr>
          <p:nvPr/>
        </p:nvCxnSpPr>
        <p:spPr>
          <a:xfrm rot="5400000" flipH="1" flipV="1">
            <a:off x="1687036" y="1108245"/>
            <a:ext cx="8329" cy="1552354"/>
          </a:xfrm>
          <a:prstGeom prst="curvedConnector3">
            <a:avLst>
              <a:gd name="adj1" fmla="val 2844627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77856C0-A494-AD33-3CB4-4D777FFF17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6230" y="3088550"/>
            <a:ext cx="261158" cy="12700"/>
          </a:xfrm>
          <a:prstGeom prst="curvedConnector5">
            <a:avLst>
              <a:gd name="adj1" fmla="val -87533"/>
              <a:gd name="adj2" fmla="val 4158197"/>
              <a:gd name="adj3" fmla="val 18753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80F53CF-EA29-F2AC-9459-7F7BF4C0643E}"/>
              </a:ext>
            </a:extLst>
          </p:cNvPr>
          <p:cNvSpPr txBox="1"/>
          <p:nvPr/>
        </p:nvSpPr>
        <p:spPr>
          <a:xfrm>
            <a:off x="3643531" y="1638942"/>
            <a:ext cx="45854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deg(u) = </a:t>
            </a:r>
            <a:r>
              <a:rPr lang="en-US" sz="28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8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08DAA8-B94A-4D61-3209-B23820BF7D8A}"/>
              </a:ext>
            </a:extLst>
          </p:cNvPr>
          <p:cNvSpPr txBox="1"/>
          <p:nvPr/>
        </p:nvSpPr>
        <p:spPr>
          <a:xfrm>
            <a:off x="3643531" y="2249589"/>
            <a:ext cx="45854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deg(v) </a:t>
            </a:r>
            <a:r>
              <a:rPr lang="en-US" sz="2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2800" i="1" dirty="0">
                <a:solidFill>
                  <a:srgbClr val="FF0000"/>
                </a:solidFill>
              </a:rPr>
              <a:t>2</a:t>
            </a:r>
            <a:r>
              <a:rPr lang="en-US" sz="2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0EDE31-78F6-017D-11D9-28CDC5136357}"/>
              </a:ext>
            </a:extLst>
          </p:cNvPr>
          <p:cNvSpPr txBox="1"/>
          <p:nvPr/>
        </p:nvSpPr>
        <p:spPr>
          <a:xfrm>
            <a:off x="3742020" y="2917702"/>
            <a:ext cx="15075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deg(X) = 2, </a:t>
            </a:r>
            <a:endParaRPr lang="en-US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6D3A76-46DA-C68B-AA37-022D0C775D81}"/>
              </a:ext>
            </a:extLst>
          </p:cNvPr>
          <p:cNvSpPr txBox="1"/>
          <p:nvPr/>
        </p:nvSpPr>
        <p:spPr>
          <a:xfrm>
            <a:off x="3701679" y="3485988"/>
            <a:ext cx="19998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deg(W) = </a:t>
            </a:r>
            <a:r>
              <a:rPr lang="en-US" sz="2000" b="1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lang="en-US" sz="2000" b="1" dirty="0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8FF03A5A-BAAC-47DB-AEEF-5EC2481580D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05884" y="3026135"/>
            <a:ext cx="261158" cy="12700"/>
          </a:xfrm>
          <a:prstGeom prst="curvedConnector5">
            <a:avLst>
              <a:gd name="adj1" fmla="val -87533"/>
              <a:gd name="adj2" fmla="val 4158197"/>
              <a:gd name="adj3" fmla="val 18753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90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Undirected graph</a:t>
            </a:r>
            <a:endParaRPr/>
          </a:p>
        </p:txBody>
      </p:sp>
      <p:sp>
        <p:nvSpPr>
          <p:cNvPr id="88" name="Google Shape;88;p11"/>
          <p:cNvSpPr txBox="1"/>
          <p:nvPr/>
        </p:nvSpPr>
        <p:spPr>
          <a:xfrm>
            <a:off x="381000" y="1085850"/>
            <a:ext cx="8229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What are the degrees and neighborhoods of the vertices in the graphs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42550" y="2096050"/>
            <a:ext cx="2607469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1"/>
          <p:cNvSpPr txBox="1"/>
          <p:nvPr/>
        </p:nvSpPr>
        <p:spPr>
          <a:xfrm>
            <a:off x="449800" y="1849750"/>
            <a:ext cx="8382000" cy="30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G: deg(a) = </a:t>
            </a:r>
            <a:r>
              <a:rPr lang="en-US" sz="24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deg(b) = deg(c) = deg(f ) = </a:t>
            </a:r>
            <a:r>
              <a:rPr lang="en-US" sz="24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deg(d ) = </a:t>
            </a:r>
            <a:r>
              <a:rPr lang="en-US" sz="24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deg(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e) = </a:t>
            </a:r>
            <a:r>
              <a:rPr lang="en-US" sz="24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deg(g) = </a:t>
            </a:r>
            <a:r>
              <a:rPr lang="en-US" sz="24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N(a) = {b, f }, N(b) = {a, c, e, f }, N(c) = {b, d, e, f },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N(d) = {c}, N(e) = {b, c , f }, N(f) = {a, b, c, e}, N(g) = 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Ø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Undirected graph</a:t>
            </a:r>
            <a:endParaRPr/>
          </a:p>
        </p:txBody>
      </p:sp>
      <p:sp>
        <p:nvSpPr>
          <p:cNvPr id="97" name="Google Shape;97;p12"/>
          <p:cNvSpPr txBox="1"/>
          <p:nvPr/>
        </p:nvSpPr>
        <p:spPr>
          <a:xfrm>
            <a:off x="381000" y="1085850"/>
            <a:ext cx="8229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What are the degrees and neighborhoods of the vertices in the graphs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 txBox="1"/>
          <p:nvPr/>
        </p:nvSpPr>
        <p:spPr>
          <a:xfrm>
            <a:off x="381000" y="3044175"/>
            <a:ext cx="83820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H: deg(a) = 4, deg(b) = deg(e) = 6, deg(c) = 1, deg(d) = 5.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N(a) = {b, d, e}, N(b) = {a, b, c, d, e}, N(c) = {b},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N(d) = {a, b, e}, N(e) = {a, b ,d}.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1725" y="1569675"/>
            <a:ext cx="3131075" cy="17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Undirected graph</a:t>
            </a:r>
            <a:endParaRPr/>
          </a:p>
        </p:txBody>
      </p:sp>
      <p:sp>
        <p:nvSpPr>
          <p:cNvPr id="106" name="Google Shape;106;p13"/>
          <p:cNvSpPr txBox="1"/>
          <p:nvPr/>
        </p:nvSpPr>
        <p:spPr>
          <a:xfrm>
            <a:off x="381000" y="1085850"/>
            <a:ext cx="82296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Theorem 1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If G = (V,E) is an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undirected graph with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edges, then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Proof: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edge contributes twice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the degree count of all vertices.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Hence, both the left-hand and right-hand sides of this equation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equal twice the number of edges.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6600" y="1714500"/>
            <a:ext cx="1447800" cy="51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Undirected graph</a:t>
            </a:r>
            <a:endParaRPr/>
          </a:p>
        </p:txBody>
      </p:sp>
      <p:sp>
        <p:nvSpPr>
          <p:cNvPr id="114" name="Google Shape;114;p14"/>
          <p:cNvSpPr txBox="1"/>
          <p:nvPr/>
        </p:nvSpPr>
        <p:spPr>
          <a:xfrm>
            <a:off x="381000" y="1085850"/>
            <a:ext cx="82296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Theorem 2: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undirected graph has an even number of vertices of odd degree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Proof: Let V</a:t>
            </a:r>
            <a:r>
              <a:rPr lang="en-US" sz="20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 the vertices of even degree and V</a:t>
            </a:r>
            <a:r>
              <a:rPr lang="en-US" sz="20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 the vertices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odd degree in an undirected graph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 = (V, E) with m edges.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4450" y="3038400"/>
            <a:ext cx="3638548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3551800" y="3676200"/>
            <a:ext cx="1143000" cy="1015800"/>
          </a:xfrm>
          <a:prstGeom prst="rect">
            <a:avLst/>
          </a:prstGeom>
          <a:solidFill>
            <a:srgbClr val="66FF9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be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 since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deg(</a:t>
            </a:r>
            <a:r>
              <a:rPr lang="en-US" sz="1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v) 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 for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lang="en-US" sz="1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 ∈ V</a:t>
            </a:r>
            <a:r>
              <a:rPr lang="en-US" sz="12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4953000" y="3543300"/>
            <a:ext cx="3124200" cy="1385400"/>
          </a:xfrm>
          <a:prstGeom prst="rect">
            <a:avLst/>
          </a:prstGeom>
          <a:solidFill>
            <a:srgbClr val="66FF9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sum must be even because 2</a:t>
            </a:r>
            <a:r>
              <a:rPr lang="en-US" sz="1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even and the sum of the degrees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vertices of even degrees 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even. Because this is the sum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degrees of all vertices of odd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degree in the graph, there must be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even number of such vertices.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057650"/>
            <a:ext cx="2607469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Directed graph</a:t>
            </a:r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381000" y="1085850"/>
            <a:ext cx="8536800" cy="1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in-degree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 vertex v, denoted deg</a:t>
            </a:r>
            <a:r>
              <a:rPr lang="en-US" sz="2000" b="0" i="1" u="none" strike="noStrike" cap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(v), is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number of edges which terminate at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The out-degree of v,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denoted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deg</a:t>
            </a:r>
            <a:r>
              <a:rPr lang="en-US" sz="2000" b="0" i="1" u="none" strike="noStrike" cap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(v),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number of edges with v as their initial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vertex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Note that a loop at a vertex contributes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both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indegree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the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out-degree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vertex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graph 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825" y="2871450"/>
            <a:ext cx="3657600" cy="218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5"/>
          <p:cNvSpPr txBox="1"/>
          <p:nvPr/>
        </p:nvSpPr>
        <p:spPr>
          <a:xfrm>
            <a:off x="3581400" y="3257550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3905650" y="2888088"/>
            <a:ext cx="5105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deg</a:t>
            </a:r>
            <a:r>
              <a:rPr lang="en-US" sz="2400" b="0" i="1" u="none" strike="noStrike" cap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(a)=2, deg</a:t>
            </a:r>
            <a:r>
              <a:rPr lang="en-US" sz="2400" b="0" i="1" u="none" strike="noStrike" cap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(b)=2, deg</a:t>
            </a:r>
            <a:r>
              <a:rPr lang="en-US" sz="2400" b="0" i="1" u="none" strike="noStrike" cap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(c)=3,       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3905650" y="3929750"/>
            <a:ext cx="4834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deg</a:t>
            </a:r>
            <a:r>
              <a:rPr lang="en-US" sz="2400" b="0" i="1" u="none" strike="noStrike" cap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(d)=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deg</a:t>
            </a:r>
            <a:r>
              <a:rPr lang="en-US" sz="2400" b="0" i="1" u="none" strike="noStrike" cap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(e)=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deg</a:t>
            </a:r>
            <a:r>
              <a:rPr lang="en-US" sz="2400" b="0" i="1" u="none" strike="noStrike" cap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(f)=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Graph Use case</a:t>
            </a:r>
            <a:endParaRPr dirty="0"/>
          </a:p>
        </p:txBody>
      </p:sp>
      <p:sp>
        <p:nvSpPr>
          <p:cNvPr id="31" name="Google Shape;31;p4"/>
          <p:cNvSpPr txBox="1"/>
          <p:nvPr/>
        </p:nvSpPr>
        <p:spPr>
          <a:xfrm>
            <a:off x="457200" y="1200150"/>
            <a:ext cx="82296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Graphs and graph theory can be used to model: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Computer networks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raphic 2" descr="Internet with solid fill">
            <a:extLst>
              <a:ext uri="{FF2B5EF4-FFF2-40B4-BE49-F238E27FC236}">
                <a16:creationId xmlns:a16="http://schemas.microsoft.com/office/drawing/2014/main" id="{039E77C3-2FBB-4098-A611-1F9E16487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8800" y="3729288"/>
            <a:ext cx="914400" cy="914400"/>
          </a:xfrm>
          <a:prstGeom prst="rect">
            <a:avLst/>
          </a:prstGeom>
        </p:spPr>
      </p:pic>
      <p:pic>
        <p:nvPicPr>
          <p:cNvPr id="5" name="Graphic 4" descr="Laptop with solid fill">
            <a:extLst>
              <a:ext uri="{FF2B5EF4-FFF2-40B4-BE49-F238E27FC236}">
                <a16:creationId xmlns:a16="http://schemas.microsoft.com/office/drawing/2014/main" id="{3A16670D-0236-4D67-AB01-8A94936396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43202" y="3314769"/>
            <a:ext cx="914400" cy="914400"/>
          </a:xfrm>
          <a:prstGeom prst="rect">
            <a:avLst/>
          </a:prstGeom>
        </p:spPr>
      </p:pic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C30070CB-9856-40CE-A1C9-138FAB5253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57999" y="2477701"/>
            <a:ext cx="914400" cy="914400"/>
          </a:xfrm>
          <a:prstGeom prst="rect">
            <a:avLst/>
          </a:prstGeom>
        </p:spPr>
      </p:pic>
      <p:pic>
        <p:nvPicPr>
          <p:cNvPr id="10" name="Graphic 9" descr="Internet with solid fill">
            <a:extLst>
              <a:ext uri="{FF2B5EF4-FFF2-40B4-BE49-F238E27FC236}">
                <a16:creationId xmlns:a16="http://schemas.microsoft.com/office/drawing/2014/main" id="{98D0E484-71D9-4BCF-B7E6-D3DCB26802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28802" y="2340901"/>
            <a:ext cx="914400" cy="914400"/>
          </a:xfrm>
          <a:prstGeom prst="rect">
            <a:avLst/>
          </a:prstGeom>
        </p:spPr>
      </p:pic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73AD4FC3-7299-4F7C-A895-9B8E033886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46500" y="4255059"/>
            <a:ext cx="914400" cy="914400"/>
          </a:xfrm>
          <a:prstGeom prst="rect">
            <a:avLst/>
          </a:prstGeom>
        </p:spPr>
      </p:pic>
      <p:pic>
        <p:nvPicPr>
          <p:cNvPr id="1026" name="Picture 2" descr="Globe Internet Icons - Free SVG &amp; PNG Globe Internet Images ...">
            <a:extLst>
              <a:ext uri="{FF2B5EF4-FFF2-40B4-BE49-F238E27FC236}">
                <a16:creationId xmlns:a16="http://schemas.microsoft.com/office/drawing/2014/main" id="{487ADF34-AE81-4DF2-A521-F87DA569D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500" y="3400196"/>
            <a:ext cx="641398" cy="64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083DA0-1A17-4225-9A0D-48CA9CEB0274}"/>
              </a:ext>
            </a:extLst>
          </p:cNvPr>
          <p:cNvCxnSpPr>
            <a:stCxn id="1026" idx="1"/>
            <a:endCxn id="7" idx="2"/>
          </p:cNvCxnSpPr>
          <p:nvPr/>
        </p:nvCxnSpPr>
        <p:spPr>
          <a:xfrm flipH="1" flipV="1">
            <a:off x="3715199" y="3392101"/>
            <a:ext cx="831301" cy="328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8AF04B-B712-4ED9-89E6-C124A1714C0C}"/>
              </a:ext>
            </a:extLst>
          </p:cNvPr>
          <p:cNvCxnSpPr>
            <a:cxnSpLocks/>
            <a:stCxn id="1026" idx="1"/>
            <a:endCxn id="3" idx="3"/>
          </p:cNvCxnSpPr>
          <p:nvPr/>
        </p:nvCxnSpPr>
        <p:spPr>
          <a:xfrm flipH="1">
            <a:off x="3373200" y="3720895"/>
            <a:ext cx="1173300" cy="4655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01BE2C-F17A-4DF3-92E4-BD30E922B498}"/>
              </a:ext>
            </a:extLst>
          </p:cNvPr>
          <p:cNvCxnSpPr>
            <a:cxnSpLocks/>
            <a:stCxn id="1026" idx="3"/>
          </p:cNvCxnSpPr>
          <p:nvPr/>
        </p:nvCxnSpPr>
        <p:spPr>
          <a:xfrm flipV="1">
            <a:off x="5187898" y="3060667"/>
            <a:ext cx="698104" cy="6602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FB2527-610E-446F-BBE4-538763DA2AEC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5187898" y="3720895"/>
            <a:ext cx="1307245" cy="1262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8BD546-4673-4414-ADE9-27CDECF3EE34}"/>
              </a:ext>
            </a:extLst>
          </p:cNvPr>
          <p:cNvCxnSpPr>
            <a:cxnSpLocks/>
            <a:stCxn id="1026" idx="2"/>
          </p:cNvCxnSpPr>
          <p:nvPr/>
        </p:nvCxnSpPr>
        <p:spPr>
          <a:xfrm>
            <a:off x="4867199" y="4041594"/>
            <a:ext cx="136501" cy="401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66EE6F-30BF-4CAD-9657-492BEDDA51C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172399" y="2857788"/>
            <a:ext cx="1339502" cy="771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99169F-E96A-425A-9FCC-BC7B4FBE4F73}"/>
              </a:ext>
            </a:extLst>
          </p:cNvPr>
          <p:cNvCxnSpPr>
            <a:cxnSpLocks/>
          </p:cNvCxnSpPr>
          <p:nvPr/>
        </p:nvCxnSpPr>
        <p:spPr>
          <a:xfrm flipH="1">
            <a:off x="2935648" y="3255301"/>
            <a:ext cx="657606" cy="6020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CCFBEBB-5654-4340-9FF7-1C0A033CF5F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057993" y="4506889"/>
            <a:ext cx="1488507" cy="2053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E144C8-3CDB-45A1-9F22-9C51393648CD}"/>
              </a:ext>
            </a:extLst>
          </p:cNvPr>
          <p:cNvCxnSpPr>
            <a:cxnSpLocks/>
            <a:stCxn id="11" idx="3"/>
            <a:endCxn id="5" idx="2"/>
          </p:cNvCxnSpPr>
          <p:nvPr/>
        </p:nvCxnSpPr>
        <p:spPr>
          <a:xfrm flipV="1">
            <a:off x="5460900" y="4229169"/>
            <a:ext cx="1339502" cy="4830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B07324D-3695-4708-B49A-D3E74DC2EBE4}"/>
              </a:ext>
            </a:extLst>
          </p:cNvPr>
          <p:cNvCxnSpPr>
            <a:cxnSpLocks/>
          </p:cNvCxnSpPr>
          <p:nvPr/>
        </p:nvCxnSpPr>
        <p:spPr>
          <a:xfrm flipH="1" flipV="1">
            <a:off x="5962185" y="3060667"/>
            <a:ext cx="780586" cy="4408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66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Directed graph</a:t>
            </a:r>
            <a:endParaRPr/>
          </a:p>
        </p:txBody>
      </p:sp>
      <p:sp>
        <p:nvSpPr>
          <p:cNvPr id="136" name="Google Shape;136;p16"/>
          <p:cNvSpPr txBox="1"/>
          <p:nvPr/>
        </p:nvSpPr>
        <p:spPr>
          <a:xfrm>
            <a:off x="381000" y="1085850"/>
            <a:ext cx="8229600" cy="20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in-degree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 vertex v, denoted deg</a:t>
            </a:r>
            <a:r>
              <a:rPr lang="en-US" sz="2000" b="0" i="1" u="none" strike="noStrike" cap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(v), is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number of edges which terminate at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The out-degree of v,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denoted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deg</a:t>
            </a:r>
            <a:r>
              <a:rPr lang="en-US" sz="2000" b="0" i="1" u="none" strike="noStrike" cap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(v),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number of edges with v as their initial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vertex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Note that a loop at a vertex contributes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both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indegree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the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out-degree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vertex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graph 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00" y="3157775"/>
            <a:ext cx="3027618" cy="198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 txBox="1"/>
          <p:nvPr/>
        </p:nvSpPr>
        <p:spPr>
          <a:xfrm>
            <a:off x="3581400" y="3257550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3839075" y="3299394"/>
            <a:ext cx="510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Deg</a:t>
            </a:r>
            <a:r>
              <a:rPr lang="en-US" sz="2400" b="0" i="1" u="none" strike="noStrike" cap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(a)=4, deg</a:t>
            </a:r>
            <a:r>
              <a:rPr lang="en-US" sz="2400" b="0" i="1" u="none" strike="noStrike" cap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(b)=1, deg</a:t>
            </a:r>
            <a:r>
              <a:rPr lang="en-US" sz="2400" b="0" i="1" u="none" strike="noStrike" cap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(c)=2,   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3766975" y="4026000"/>
            <a:ext cx="488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deg</a:t>
            </a:r>
            <a:r>
              <a:rPr lang="en-US" sz="2400" b="0" i="1" u="none" strike="noStrike" cap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(d)=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deg</a:t>
            </a:r>
            <a:r>
              <a:rPr lang="en-US" sz="2400" b="0" i="1" u="none" strike="noStrike" cap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(e)=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deg</a:t>
            </a:r>
            <a:r>
              <a:rPr lang="en-US" sz="2400" b="0" i="1" u="none" strike="noStrike" cap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(f)=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Directed graph</a:t>
            </a:r>
            <a:endParaRPr/>
          </a:p>
        </p:txBody>
      </p:sp>
      <p:sp>
        <p:nvSpPr>
          <p:cNvPr id="147" name="Google Shape;147;p17"/>
          <p:cNvSpPr txBox="1"/>
          <p:nvPr/>
        </p:nvSpPr>
        <p:spPr>
          <a:xfrm>
            <a:off x="381000" y="1085850"/>
            <a:ext cx="82296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Theorem: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Let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 = (V, E) be a graph with directed edges. Then: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Proof: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first sum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counts the number of outgoing edges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 all vertices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the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second sum counts the number of incoming edges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 all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vertices. It follows that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both sums equal the number of edges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3581400" y="3257550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7200" y="1733550"/>
            <a:ext cx="276225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24175" y="1809875"/>
            <a:ext cx="174307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Complete graph</a:t>
            </a:r>
            <a:endParaRPr/>
          </a:p>
        </p:txBody>
      </p:sp>
      <p:sp>
        <p:nvSpPr>
          <p:cNvPr id="157" name="Google Shape;157;p18"/>
          <p:cNvSpPr txBox="1"/>
          <p:nvPr/>
        </p:nvSpPr>
        <p:spPr>
          <a:xfrm>
            <a:off x="381000" y="1085850"/>
            <a:ext cx="82296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complete graph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n vertices, denoted by K</a:t>
            </a:r>
            <a:r>
              <a:rPr lang="en-US" sz="20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is the simple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 that contains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exactly one edge between each pair of distinct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vertices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3581400" y="3257550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2400300"/>
            <a:ext cx="6361509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 Cycle</a:t>
            </a:r>
            <a:endParaRPr/>
          </a:p>
        </p:txBody>
      </p:sp>
      <p:sp>
        <p:nvSpPr>
          <p:cNvPr id="166" name="Google Shape;166;p19"/>
          <p:cNvSpPr txBox="1"/>
          <p:nvPr/>
        </p:nvSpPr>
        <p:spPr>
          <a:xfrm>
            <a:off x="381000" y="1085850"/>
            <a:ext cx="8229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cycle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000" b="0" i="1" u="none" strike="noStrike" cap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n ≥ 3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consists of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 vertices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0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lang="en-US" sz="20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,⋯ , v</a:t>
            </a:r>
            <a:r>
              <a:rPr lang="en-US" sz="20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edges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0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lang="en-US" sz="20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}, {v</a:t>
            </a:r>
            <a:r>
              <a:rPr lang="en-US" sz="20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lang="en-US" sz="20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,⋯ , {v</a:t>
            </a:r>
            <a:r>
              <a:rPr lang="en-US" sz="20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lang="en-US" sz="20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}, {v</a:t>
            </a:r>
            <a:r>
              <a:rPr lang="en-US" sz="20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lang="en-US" sz="20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}.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3581400" y="3257550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2400300"/>
            <a:ext cx="5606653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N-dimensional hypercube</a:t>
            </a:r>
            <a:endParaRPr/>
          </a:p>
        </p:txBody>
      </p:sp>
      <p:sp>
        <p:nvSpPr>
          <p:cNvPr id="175" name="Google Shape;175;p20"/>
          <p:cNvSpPr txBox="1"/>
          <p:nvPr/>
        </p:nvSpPr>
        <p:spPr>
          <a:xfrm>
            <a:off x="381000" y="1085850"/>
            <a:ext cx="8229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n-dimensional hypercube, or n-cube,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US" sz="2000" b="0" i="1" u="none" strike="noStrike" cap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is a graph with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1" u="none" strike="noStrike" cap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vertices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representing all bit strings of length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where there is 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 between two vertices that differ in exactly one bit position.</a:t>
            </a:r>
            <a:endParaRPr sz="2000" b="0" i="0" u="none" strike="noStrike" cap="none" baseline="30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3581400" y="3257550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0375" y="2298125"/>
            <a:ext cx="5197450" cy="206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Representation: Adjacency List</a:t>
            </a:r>
            <a:endParaRPr/>
          </a:p>
        </p:txBody>
      </p:sp>
      <p:sp>
        <p:nvSpPr>
          <p:cNvPr id="184" name="Google Shape;184;p21"/>
          <p:cNvSpPr txBox="1"/>
          <p:nvPr/>
        </p:nvSpPr>
        <p:spPr>
          <a:xfrm>
            <a:off x="304800" y="1085850"/>
            <a:ext cx="82296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adjacency list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used to represent a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graph with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 multiple edges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specifying the vertices that are adjacent to each vertex of the graph.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800" y="2655750"/>
            <a:ext cx="2779900" cy="23331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6" name="Google Shape;186;p21"/>
          <p:cNvGraphicFramePr/>
          <p:nvPr/>
        </p:nvGraphicFramePr>
        <p:xfrm>
          <a:off x="377847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{C573E1DD-A226-4068-B005-F43E291ECDF0}</a:tableStyleId>
              </a:tblPr>
              <a:tblGrid>
                <a:gridCol w="114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7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 adjacency list for a simple graph</a:t>
                      </a:r>
                      <a:endParaRPr sz="1100" u="none" strike="noStrike" cap="none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1EA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vertex</a:t>
                      </a:r>
                      <a:endParaRPr sz="1100" u="none" strike="noStrike" cap="none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1EA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Adjacent vertex</a:t>
                      </a:r>
                      <a:endParaRPr sz="1100" u="none" strike="noStrike" cap="none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1EA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1100" u="none" strike="noStrike" cap="none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1EA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b, c, e</a:t>
                      </a:r>
                      <a:endParaRPr sz="1100" u="none" strike="noStrike" cap="none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1EA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1100" u="none" strike="noStrike" cap="none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1EA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1100" u="none" strike="noStrike" cap="none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1EA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 sz="1100" u="none" strike="noStrike" cap="none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1EA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a, d, e</a:t>
                      </a:r>
                      <a:endParaRPr sz="1100" u="none" strike="noStrike" cap="none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1EA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endParaRPr sz="1100" u="none" strike="noStrike" cap="none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1EA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c, e</a:t>
                      </a:r>
                      <a:endParaRPr sz="1100" u="none" strike="noStrike" cap="none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1EA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endParaRPr sz="1100" u="none" strike="noStrike" cap="none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1EA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a, c, d</a:t>
                      </a:r>
                      <a:endParaRPr sz="1100" u="none" strike="noStrike" cap="none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1EA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Representation: Adjacency List</a:t>
            </a:r>
            <a:endParaRPr/>
          </a:p>
        </p:txBody>
      </p:sp>
      <p:sp>
        <p:nvSpPr>
          <p:cNvPr id="193" name="Google Shape;193;p22"/>
          <p:cNvSpPr txBox="1"/>
          <p:nvPr/>
        </p:nvSpPr>
        <p:spPr>
          <a:xfrm>
            <a:off x="304800" y="1085850"/>
            <a:ext cx="82296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adjacency list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used to represent a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graph with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 multiple edges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specifying the vertices that are adjacent to each vertex of the graph.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4" name="Google Shape;194;p22"/>
          <p:cNvGraphicFramePr/>
          <p:nvPr/>
        </p:nvGraphicFramePr>
        <p:xfrm>
          <a:off x="3956075" y="246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{C573E1DD-A226-4068-B005-F43E291ECDF0}</a:tableStyleId>
              </a:tblPr>
              <a:tblGrid>
                <a:gridCol w="110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 adjacency list for a directed graph</a:t>
                      </a:r>
                      <a:endParaRPr sz="1100" u="none" strike="noStrike" cap="none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1EA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vertex</a:t>
                      </a:r>
                      <a:endParaRPr sz="1100" u="none" strike="noStrike" cap="none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1EA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Adjacent vertex</a:t>
                      </a:r>
                      <a:endParaRPr sz="1100" u="none" strike="noStrike" cap="none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1EA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1100" u="none" strike="noStrike" cap="none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1EA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b, c, d, e</a:t>
                      </a:r>
                      <a:endParaRPr sz="1100" u="none" strike="noStrike" cap="none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1EA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1100" u="none" strike="noStrike" cap="none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1EA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b, d</a:t>
                      </a:r>
                      <a:endParaRPr sz="1100" u="none" strike="noStrike" cap="none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1EA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 sz="1100" u="none" strike="noStrike" cap="none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1EA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a, c, e</a:t>
                      </a:r>
                      <a:endParaRPr sz="1100" u="none" strike="noStrike" cap="none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1EA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endParaRPr sz="1100" u="none" strike="noStrike" cap="none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1EA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1EA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endParaRPr sz="1100" u="none" strike="noStrike" cap="none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1EA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b, c, d</a:t>
                      </a:r>
                      <a:endParaRPr sz="1100" u="none" strike="noStrike" cap="none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1EA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95" name="Google Shape;19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6225" y="2407300"/>
            <a:ext cx="3425150" cy="259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Adjacency Matrix</a:t>
            </a:r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304800" y="1085850"/>
            <a:ext cx="85317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Suppose that G = (V, E) is a simple graph where |V| = n. Arbitrarily list the vertices of G as v</a:t>
            </a:r>
            <a:r>
              <a:rPr lang="en-US" sz="21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lang="en-US" sz="21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 , v</a:t>
            </a:r>
            <a:r>
              <a:rPr lang="en-US" sz="21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The adjacency matrix A</a:t>
            </a:r>
            <a:r>
              <a:rPr lang="en-US" sz="21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G, with respect to the listing of vertices, is the n × n zero-one matrix with </a:t>
            </a:r>
            <a:r>
              <a:rPr lang="en-US" sz="21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its </a:t>
            </a:r>
            <a:r>
              <a:rPr lang="en-US" sz="21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(i, j)</a:t>
            </a:r>
            <a:r>
              <a:rPr lang="en-US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 entry when </a:t>
            </a:r>
            <a:r>
              <a:rPr lang="en-US" sz="21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100" b="0" i="0" u="none" strike="noStrike" cap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1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1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1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lang="en-US" sz="21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adjacent</a:t>
            </a:r>
            <a:r>
              <a:rPr lang="en-US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21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its </a:t>
            </a:r>
            <a:r>
              <a:rPr lang="en-US" sz="21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(i, j)</a:t>
            </a:r>
            <a:r>
              <a:rPr lang="en-US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 entry when they are not adjacent.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1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1250" y="2948600"/>
            <a:ext cx="2443578" cy="203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91325" y="2571750"/>
            <a:ext cx="2375651" cy="240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Adjacency Matrix</a:t>
            </a:r>
            <a:endParaRPr/>
          </a:p>
        </p:txBody>
      </p:sp>
      <p:sp>
        <p:nvSpPr>
          <p:cNvPr id="211" name="Google Shape;211;p24"/>
          <p:cNvSpPr txBox="1"/>
          <p:nvPr/>
        </p:nvSpPr>
        <p:spPr>
          <a:xfrm>
            <a:off x="304800" y="1085850"/>
            <a:ext cx="82296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Adjacency matrices can also be used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 represent graphs with loops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multiple edges.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adjacency matrix of the pseudograph shown here using the ordering of vertices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 b, c, 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7343" y="2409450"/>
            <a:ext cx="2512975" cy="251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0350" y="2409450"/>
            <a:ext cx="3341025" cy="25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endParaRPr/>
          </a:p>
        </p:txBody>
      </p:sp>
      <p:sp>
        <p:nvSpPr>
          <p:cNvPr id="220" name="Google Shape;220;p25"/>
          <p:cNvSpPr txBox="1"/>
          <p:nvPr/>
        </p:nvSpPr>
        <p:spPr>
          <a:xfrm>
            <a:off x="304800" y="1085850"/>
            <a:ext cx="8610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tree is a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connected undirected graph with no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simple circuits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5"/>
          <p:cNvPicPr preferRelativeResize="0"/>
          <p:nvPr/>
        </p:nvPicPr>
        <p:blipFill rotWithShape="1">
          <a:blip r:embed="rId3">
            <a:alphaModFix/>
          </a:blip>
          <a:srcRect b="23283"/>
          <a:stretch/>
        </p:blipFill>
        <p:spPr>
          <a:xfrm>
            <a:off x="1919800" y="1599950"/>
            <a:ext cx="6596000" cy="263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5"/>
          <p:cNvSpPr txBox="1"/>
          <p:nvPr/>
        </p:nvSpPr>
        <p:spPr>
          <a:xfrm>
            <a:off x="2405250" y="4370125"/>
            <a:ext cx="806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</a:t>
            </a:r>
            <a:endParaRPr sz="25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25"/>
          <p:cNvSpPr txBox="1"/>
          <p:nvPr/>
        </p:nvSpPr>
        <p:spPr>
          <a:xfrm>
            <a:off x="3907600" y="4370125"/>
            <a:ext cx="806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</a:t>
            </a:r>
            <a:endParaRPr sz="25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5184875" y="4370125"/>
            <a:ext cx="1461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Tree</a:t>
            </a:r>
            <a:endParaRPr sz="25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6682875" y="4370125"/>
            <a:ext cx="1461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Tree</a:t>
            </a:r>
            <a:endParaRPr sz="25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Graph Use case</a:t>
            </a:r>
            <a:endParaRPr dirty="0"/>
          </a:p>
        </p:txBody>
      </p:sp>
      <p:sp>
        <p:nvSpPr>
          <p:cNvPr id="31" name="Google Shape;31;p4"/>
          <p:cNvSpPr txBox="1"/>
          <p:nvPr/>
        </p:nvSpPr>
        <p:spPr>
          <a:xfrm>
            <a:off x="457200" y="1200150"/>
            <a:ext cx="82296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Graphs and graph theory can be used to model: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Social networks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BA4B85-C9E4-4B5B-8C7F-488B857E0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450" y="2370876"/>
            <a:ext cx="2406150" cy="2406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endParaRPr/>
          </a:p>
        </p:txBody>
      </p:sp>
      <p:sp>
        <p:nvSpPr>
          <p:cNvPr id="232" name="Google Shape;232;p26"/>
          <p:cNvSpPr txBox="1"/>
          <p:nvPr/>
        </p:nvSpPr>
        <p:spPr>
          <a:xfrm>
            <a:off x="304800" y="1085850"/>
            <a:ext cx="86106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forest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graph that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has no simple circuit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but is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connected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Each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connected components in a forest is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tree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6150" y="1826325"/>
            <a:ext cx="7588029" cy="331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endParaRPr/>
          </a:p>
        </p:txBody>
      </p:sp>
      <p:sp>
        <p:nvSpPr>
          <p:cNvPr id="240" name="Google Shape;240;p27"/>
          <p:cNvSpPr txBox="1"/>
          <p:nvPr/>
        </p:nvSpPr>
        <p:spPr>
          <a:xfrm>
            <a:off x="304800" y="1085850"/>
            <a:ext cx="86106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Theorem: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undirected graph is a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tree if and only if there is 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unique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simple path between any two of its vertices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5925" y="1834975"/>
            <a:ext cx="5779921" cy="330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Rooted Tree</a:t>
            </a:r>
            <a:endParaRPr/>
          </a:p>
        </p:txBody>
      </p:sp>
      <p:sp>
        <p:nvSpPr>
          <p:cNvPr id="248" name="Google Shape;248;p28"/>
          <p:cNvSpPr txBox="1"/>
          <p:nvPr/>
        </p:nvSpPr>
        <p:spPr>
          <a:xfrm>
            <a:off x="304800" y="1085850"/>
            <a:ext cx="86106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rooted tree is a tree in which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one vertex has been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designated as the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root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every edge is directed away from the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Note: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unrooted tree can be converted into different rooted trees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one of the vertices is chosen as the root.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475" y="2717550"/>
            <a:ext cx="6980666" cy="24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Rooted Tree Terminology</a:t>
            </a:r>
            <a:endParaRPr/>
          </a:p>
        </p:txBody>
      </p:sp>
      <p:sp>
        <p:nvSpPr>
          <p:cNvPr id="256" name="Google Shape;256;p29"/>
          <p:cNvSpPr txBox="1"/>
          <p:nvPr/>
        </p:nvSpPr>
        <p:spPr>
          <a:xfrm>
            <a:off x="304800" y="1085850"/>
            <a:ext cx="86106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 is a vertex of a rooted tree other than the root, the parent of v 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unique vertex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 such that there is a directed edge from u to v.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 is a parent of v, v is called a child of u. Vertices with 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parent are called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siblings.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6375" y="2409450"/>
            <a:ext cx="3103731" cy="273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9"/>
          <p:cNvSpPr txBox="1"/>
          <p:nvPr/>
        </p:nvSpPr>
        <p:spPr>
          <a:xfrm>
            <a:off x="4343400" y="2800350"/>
            <a:ext cx="2667000" cy="12006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Parent of g: 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Children of g: h,i,j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Sibling: b, 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Rooted Tree Terminology</a:t>
            </a:r>
            <a:endParaRPr/>
          </a:p>
        </p:txBody>
      </p:sp>
      <p:sp>
        <p:nvSpPr>
          <p:cNvPr id="265" name="Google Shape;265;p30"/>
          <p:cNvSpPr txBox="1"/>
          <p:nvPr/>
        </p:nvSpPr>
        <p:spPr>
          <a:xfrm>
            <a:off x="222025" y="1085850"/>
            <a:ext cx="87921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ancestors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a vertex are the vertices on the path from the root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this vertex, excluding the vertex itself and including the root.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descendants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a vertex v are those vertices that have v as an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ancestor.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0"/>
          <p:cNvSpPr txBox="1"/>
          <p:nvPr/>
        </p:nvSpPr>
        <p:spPr>
          <a:xfrm>
            <a:off x="4191000" y="2800350"/>
            <a:ext cx="2667000" cy="831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Ancestor j: g, a  descendant  j: l, 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175" y="2134700"/>
            <a:ext cx="3501587" cy="300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Rooted Tree Terminology</a:t>
            </a:r>
            <a:endParaRPr/>
          </a:p>
        </p:txBody>
      </p:sp>
      <p:sp>
        <p:nvSpPr>
          <p:cNvPr id="274" name="Google Shape;274;p31"/>
          <p:cNvSpPr txBox="1"/>
          <p:nvPr/>
        </p:nvSpPr>
        <p:spPr>
          <a:xfrm>
            <a:off x="304800" y="1085850"/>
            <a:ext cx="8610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vertex of a rooted tree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with no children is called a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leaf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Vertices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have children are called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internal vertices.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1"/>
          <p:cNvSpPr txBox="1"/>
          <p:nvPr/>
        </p:nvSpPr>
        <p:spPr>
          <a:xfrm>
            <a:off x="4191000" y="2800350"/>
            <a:ext cx="4953000" cy="12006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Leafs: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d, e, k, l, m, f,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 of internal nodes: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b, g, h, c, j, 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3600" y="1826725"/>
            <a:ext cx="3703407" cy="33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Rooted Tree Terminology</a:t>
            </a:r>
            <a:endParaRPr/>
          </a:p>
        </p:txBody>
      </p:sp>
      <p:sp>
        <p:nvSpPr>
          <p:cNvPr id="283" name="Google Shape;283;p32"/>
          <p:cNvSpPr txBox="1"/>
          <p:nvPr/>
        </p:nvSpPr>
        <p:spPr>
          <a:xfrm>
            <a:off x="5972350" y="1094900"/>
            <a:ext cx="2671800" cy="35094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Root is B.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Parent of D: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Children of D: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Siblings of D: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Ancestor D: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Descendant  D: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Leafs: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Internal nodes: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75" y="1094900"/>
            <a:ext cx="5820000" cy="40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Rooted Tree Terminology</a:t>
            </a:r>
            <a:endParaRPr/>
          </a:p>
        </p:txBody>
      </p:sp>
      <p:sp>
        <p:nvSpPr>
          <p:cNvPr id="291" name="Google Shape;291;p33"/>
          <p:cNvSpPr txBox="1"/>
          <p:nvPr/>
        </p:nvSpPr>
        <p:spPr>
          <a:xfrm>
            <a:off x="304800" y="1085850"/>
            <a:ext cx="8610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vertex in a tree,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subtree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its root is 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subgraph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tree consisting of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and its descendants and all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edges incident to these descendants.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7000" y="2057400"/>
            <a:ext cx="2680096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3"/>
          <p:cNvSpPr txBox="1"/>
          <p:nvPr/>
        </p:nvSpPr>
        <p:spPr>
          <a:xfrm>
            <a:off x="4343400" y="2743200"/>
            <a:ext cx="1905000" cy="1714500"/>
          </a:xfrm>
          <a:prstGeom prst="rect">
            <a:avLst/>
          </a:prstGeom>
          <a:noFill/>
          <a:ln w="222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Binary Tree</a:t>
            </a:r>
            <a:endParaRPr/>
          </a:p>
        </p:txBody>
      </p:sp>
      <p:sp>
        <p:nvSpPr>
          <p:cNvPr id="300" name="Google Shape;300;p34"/>
          <p:cNvSpPr txBox="1"/>
          <p:nvPr/>
        </p:nvSpPr>
        <p:spPr>
          <a:xfrm>
            <a:off x="304800" y="1085850"/>
            <a:ext cx="86106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binary tree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an ordered rooted where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each internal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vertex has at most two children.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an internal vertex of a binary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tree has two children, the first is called the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left child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the second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right child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The tree rooted at the left child of a vertex is called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left subtree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this vertex, and the tree rooted at the right child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 vertex is called the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right subtree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this vertex.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7413" y="2717550"/>
            <a:ext cx="5845375" cy="232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M-ary Tree</a:t>
            </a:r>
            <a:endParaRPr/>
          </a:p>
        </p:txBody>
      </p:sp>
      <p:sp>
        <p:nvSpPr>
          <p:cNvPr id="308" name="Google Shape;308;p35"/>
          <p:cNvSpPr txBox="1"/>
          <p:nvPr/>
        </p:nvSpPr>
        <p:spPr>
          <a:xfrm>
            <a:off x="304800" y="1085850"/>
            <a:ext cx="86106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rooted tree is called an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m-ary tree if every internal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vertex has no more than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 children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The tree is called a full m-ary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tree if every internal vertex has exactly m children.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 m-ary tree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 = 2 is called a binary tree.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425" y="2452500"/>
            <a:ext cx="8352124" cy="222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Graph Use case</a:t>
            </a:r>
            <a:endParaRPr dirty="0"/>
          </a:p>
        </p:txBody>
      </p:sp>
      <p:sp>
        <p:nvSpPr>
          <p:cNvPr id="31" name="Google Shape;31;p4"/>
          <p:cNvSpPr txBox="1"/>
          <p:nvPr/>
        </p:nvSpPr>
        <p:spPr>
          <a:xfrm>
            <a:off x="457200" y="1200150"/>
            <a:ext cx="82296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Graphs and graph theory can be used to model: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chemeClr val="dk1"/>
              </a:buClr>
              <a:buSzPts val="24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00" dirty="0">
                <a:solidFill>
                  <a:schemeClr val="dk1"/>
                </a:solidFill>
              </a:rPr>
              <a:t>Communications networks</a:t>
            </a:r>
            <a:endParaRPr lang="en-US" dirty="0"/>
          </a:p>
        </p:txBody>
      </p:sp>
      <p:pic>
        <p:nvPicPr>
          <p:cNvPr id="4" name="Graphic 3" descr="User with solid fill">
            <a:extLst>
              <a:ext uri="{FF2B5EF4-FFF2-40B4-BE49-F238E27FC236}">
                <a16:creationId xmlns:a16="http://schemas.microsoft.com/office/drawing/2014/main" id="{B563B463-3849-4167-8BEA-36E6657C3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9800" y="3330000"/>
            <a:ext cx="613350" cy="613350"/>
          </a:xfrm>
          <a:prstGeom prst="rect">
            <a:avLst/>
          </a:prstGeom>
        </p:spPr>
      </p:pic>
      <p:pic>
        <p:nvPicPr>
          <p:cNvPr id="6" name="Graphic 5" descr="Female Profile with solid fill">
            <a:extLst>
              <a:ext uri="{FF2B5EF4-FFF2-40B4-BE49-F238E27FC236}">
                <a16:creationId xmlns:a16="http://schemas.microsoft.com/office/drawing/2014/main" id="{2B452ADB-54BC-40BB-BF90-1E4DE4CC55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50800" y="2748282"/>
            <a:ext cx="524700" cy="524700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947207A5-9B94-4743-9259-55212BD03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90550" y="3330000"/>
            <a:ext cx="613350" cy="613350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E5C755CB-F5A8-4E8A-B9E6-BD5212A2F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6300" y="2436388"/>
            <a:ext cx="613350" cy="613350"/>
          </a:xfrm>
          <a:prstGeom prst="rect">
            <a:avLst/>
          </a:prstGeom>
        </p:spPr>
      </p:pic>
      <p:pic>
        <p:nvPicPr>
          <p:cNvPr id="15" name="Graphic 14" descr="Female Profile with solid fill">
            <a:extLst>
              <a:ext uri="{FF2B5EF4-FFF2-40B4-BE49-F238E27FC236}">
                <a16:creationId xmlns:a16="http://schemas.microsoft.com/office/drawing/2014/main" id="{187B990F-4BB4-40CA-95CB-5B4FB175E0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28200" y="4197325"/>
            <a:ext cx="524700" cy="524700"/>
          </a:xfrm>
          <a:prstGeom prst="rect">
            <a:avLst/>
          </a:prstGeom>
        </p:spPr>
      </p:pic>
      <p:pic>
        <p:nvPicPr>
          <p:cNvPr id="16" name="Graphic 15" descr="Female Profile with solid fill">
            <a:extLst>
              <a:ext uri="{FF2B5EF4-FFF2-40B4-BE49-F238E27FC236}">
                <a16:creationId xmlns:a16="http://schemas.microsoft.com/office/drawing/2014/main" id="{BFFE40C3-E21D-4635-808F-916DBEF9BC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28200" y="2743063"/>
            <a:ext cx="524700" cy="524700"/>
          </a:xfrm>
          <a:prstGeom prst="rect">
            <a:avLst/>
          </a:prstGeom>
        </p:spPr>
      </p:pic>
      <p:pic>
        <p:nvPicPr>
          <p:cNvPr id="17" name="Graphic 16" descr="User with solid fill">
            <a:extLst>
              <a:ext uri="{FF2B5EF4-FFF2-40B4-BE49-F238E27FC236}">
                <a16:creationId xmlns:a16="http://schemas.microsoft.com/office/drawing/2014/main" id="{6814E88C-382C-44BD-922B-0479AD73D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6300" y="4415350"/>
            <a:ext cx="613350" cy="613350"/>
          </a:xfrm>
          <a:prstGeom prst="rect">
            <a:avLst/>
          </a:prstGeom>
        </p:spPr>
      </p:pic>
      <p:pic>
        <p:nvPicPr>
          <p:cNvPr id="18" name="Graphic 17" descr="Female Profile with solid fill">
            <a:extLst>
              <a:ext uri="{FF2B5EF4-FFF2-40B4-BE49-F238E27FC236}">
                <a16:creationId xmlns:a16="http://schemas.microsoft.com/office/drawing/2014/main" id="{99413B89-0CAD-4589-9072-B0F8599067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50800" y="4063362"/>
            <a:ext cx="524700" cy="52470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E090141-0373-476D-85D2-102F4F1C262D}"/>
              </a:ext>
            </a:extLst>
          </p:cNvPr>
          <p:cNvCxnSpPr>
            <a:cxnSpLocks/>
          </p:cNvCxnSpPr>
          <p:nvPr/>
        </p:nvCxnSpPr>
        <p:spPr>
          <a:xfrm>
            <a:off x="3362400" y="3085688"/>
            <a:ext cx="1346400" cy="1240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D3E87A4-3AD7-40E6-9D19-221BD72B81C1}"/>
              </a:ext>
            </a:extLst>
          </p:cNvPr>
          <p:cNvCxnSpPr>
            <a:cxnSpLocks/>
          </p:cNvCxnSpPr>
          <p:nvPr/>
        </p:nvCxnSpPr>
        <p:spPr>
          <a:xfrm flipV="1">
            <a:off x="3362400" y="3139376"/>
            <a:ext cx="1346400" cy="1123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47BDA01-9BF2-4265-B849-D2A0BB1906FD}"/>
              </a:ext>
            </a:extLst>
          </p:cNvPr>
          <p:cNvCxnSpPr>
            <a:cxnSpLocks/>
          </p:cNvCxnSpPr>
          <p:nvPr/>
        </p:nvCxnSpPr>
        <p:spPr>
          <a:xfrm flipV="1">
            <a:off x="4002975" y="2877026"/>
            <a:ext cx="0" cy="1711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98A0FE-CE43-471D-AA00-443BA1275F2A}"/>
              </a:ext>
            </a:extLst>
          </p:cNvPr>
          <p:cNvCxnSpPr>
            <a:cxnSpLocks/>
          </p:cNvCxnSpPr>
          <p:nvPr/>
        </p:nvCxnSpPr>
        <p:spPr>
          <a:xfrm flipH="1" flipV="1">
            <a:off x="3038400" y="3700888"/>
            <a:ext cx="1915200" cy="34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AF3EBF-F6F5-4283-BBB7-1F8EC9179C5F}"/>
              </a:ext>
            </a:extLst>
          </p:cNvPr>
          <p:cNvCxnSpPr>
            <a:cxnSpLocks/>
          </p:cNvCxnSpPr>
          <p:nvPr/>
        </p:nvCxnSpPr>
        <p:spPr>
          <a:xfrm flipV="1">
            <a:off x="3362400" y="2877026"/>
            <a:ext cx="452566" cy="237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37115FE-DA18-49ED-BA85-8E09EC1C2091}"/>
              </a:ext>
            </a:extLst>
          </p:cNvPr>
          <p:cNvCxnSpPr>
            <a:cxnSpLocks/>
          </p:cNvCxnSpPr>
          <p:nvPr/>
        </p:nvCxnSpPr>
        <p:spPr>
          <a:xfrm>
            <a:off x="4190985" y="2857788"/>
            <a:ext cx="448471" cy="184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DAFB99D-F906-4E58-91E7-5F99E36B7D34}"/>
              </a:ext>
            </a:extLst>
          </p:cNvPr>
          <p:cNvCxnSpPr>
            <a:cxnSpLocks/>
          </p:cNvCxnSpPr>
          <p:nvPr/>
        </p:nvCxnSpPr>
        <p:spPr>
          <a:xfrm flipH="1">
            <a:off x="3113392" y="3114110"/>
            <a:ext cx="265469" cy="599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C042967-8C1C-48A7-B877-1BC5A56671F1}"/>
              </a:ext>
            </a:extLst>
          </p:cNvPr>
          <p:cNvCxnSpPr>
            <a:cxnSpLocks/>
          </p:cNvCxnSpPr>
          <p:nvPr/>
        </p:nvCxnSpPr>
        <p:spPr>
          <a:xfrm flipH="1" flipV="1">
            <a:off x="3113392" y="3700888"/>
            <a:ext cx="246104" cy="5708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AA19F02-5D42-4280-AA11-57D9704AF126}"/>
              </a:ext>
            </a:extLst>
          </p:cNvPr>
          <p:cNvCxnSpPr>
            <a:cxnSpLocks/>
          </p:cNvCxnSpPr>
          <p:nvPr/>
        </p:nvCxnSpPr>
        <p:spPr>
          <a:xfrm flipH="1" flipV="1">
            <a:off x="3359496" y="4314238"/>
            <a:ext cx="643479" cy="273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E4961B4-5310-443A-B2B9-5F3C42580B58}"/>
              </a:ext>
            </a:extLst>
          </p:cNvPr>
          <p:cNvCxnSpPr>
            <a:cxnSpLocks/>
          </p:cNvCxnSpPr>
          <p:nvPr/>
        </p:nvCxnSpPr>
        <p:spPr>
          <a:xfrm flipH="1">
            <a:off x="4097186" y="4314238"/>
            <a:ext cx="611614" cy="273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EA8FEBE-6E5F-48BF-AD8D-2FB00F18EB8E}"/>
              </a:ext>
            </a:extLst>
          </p:cNvPr>
          <p:cNvCxnSpPr>
            <a:cxnSpLocks/>
          </p:cNvCxnSpPr>
          <p:nvPr/>
        </p:nvCxnSpPr>
        <p:spPr>
          <a:xfrm flipH="1">
            <a:off x="4708800" y="3732544"/>
            <a:ext cx="177993" cy="5816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DF7EAF6-A505-4799-BB67-744AADF573D8}"/>
              </a:ext>
            </a:extLst>
          </p:cNvPr>
          <p:cNvCxnSpPr>
            <a:cxnSpLocks/>
          </p:cNvCxnSpPr>
          <p:nvPr/>
        </p:nvCxnSpPr>
        <p:spPr>
          <a:xfrm>
            <a:off x="4721507" y="3157336"/>
            <a:ext cx="225246" cy="6221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84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Bipartite Graph </a:t>
            </a:r>
            <a:endParaRPr/>
          </a:p>
        </p:txBody>
      </p:sp>
      <p:sp>
        <p:nvSpPr>
          <p:cNvPr id="316" name="Google Shape;316;p36"/>
          <p:cNvSpPr txBox="1"/>
          <p:nvPr/>
        </p:nvSpPr>
        <p:spPr>
          <a:xfrm>
            <a:off x="381000" y="1085850"/>
            <a:ext cx="82296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A simple graph 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 is bipartite if V can be partitioned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into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two disjoint subsets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0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V</a:t>
            </a:r>
            <a:r>
              <a:rPr lang="en-US" sz="20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such that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every edge connects 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vertex in 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000" b="0" i="1" u="none" strike="noStrike" cap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and a vertex in V</a:t>
            </a:r>
            <a:r>
              <a:rPr lang="en-US" sz="2000" b="0" i="1" u="none" strike="noStrike" cap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In other words, there are no edges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connect two vertices in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0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in V</a:t>
            </a:r>
            <a:r>
              <a:rPr lang="en-US" sz="20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6"/>
          <p:cNvSpPr txBox="1"/>
          <p:nvPr/>
        </p:nvSpPr>
        <p:spPr>
          <a:xfrm>
            <a:off x="3581400" y="3257550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25313" y="2528150"/>
            <a:ext cx="4093375" cy="246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Bipartite Graph </a:t>
            </a:r>
            <a:endParaRPr/>
          </a:p>
        </p:txBody>
      </p:sp>
      <p:sp>
        <p:nvSpPr>
          <p:cNvPr id="325" name="Google Shape;325;p37"/>
          <p:cNvSpPr txBox="1"/>
          <p:nvPr/>
        </p:nvSpPr>
        <p:spPr>
          <a:xfrm>
            <a:off x="381000" y="1085850"/>
            <a:ext cx="82296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 = {A, C}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V2 = {B,D}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7"/>
          <p:cNvSpPr txBox="1"/>
          <p:nvPr/>
        </p:nvSpPr>
        <p:spPr>
          <a:xfrm>
            <a:off x="3581400" y="3257550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1471" y="2571750"/>
            <a:ext cx="4748655" cy="246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Bipartite Graph </a:t>
            </a:r>
            <a:endParaRPr/>
          </a:p>
        </p:txBody>
      </p:sp>
      <p:sp>
        <p:nvSpPr>
          <p:cNvPr id="334" name="Google Shape;334;p38"/>
          <p:cNvSpPr txBox="1"/>
          <p:nvPr/>
        </p:nvSpPr>
        <p:spPr>
          <a:xfrm>
            <a:off x="304800" y="1085850"/>
            <a:ext cx="822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that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4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bipartite.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9325" y="1820410"/>
            <a:ext cx="2212621" cy="1670413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8"/>
          <p:cNvSpPr txBox="1"/>
          <p:nvPr/>
        </p:nvSpPr>
        <p:spPr>
          <a:xfrm>
            <a:off x="371475" y="3804050"/>
            <a:ext cx="78486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 can partition the vertex set into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400" b="0" i="1" u="none" strike="noStrike" cap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{v</a:t>
            </a:r>
            <a:r>
              <a:rPr lang="en-US" sz="2400" b="0" i="1" u="none" strike="noStrike" cap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lang="en-US" sz="2400" b="0" i="1" u="none" strike="noStrike" cap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lang="en-US" sz="2400" b="0" i="1" u="none" strike="noStrike" cap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400" b="0" i="1" u="none" strike="noStrike" cap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400" b="0" i="1" u="none" strike="noStrike" cap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lang="en-US" sz="2400" b="0" i="1" u="none" strike="noStrike" cap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lang="en-US" sz="2400" b="0" i="1" u="none" strike="noStrike" cap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that every edge of C</a:t>
            </a:r>
            <a:r>
              <a:rPr lang="en-US" sz="24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connects a vertex in V</a:t>
            </a:r>
            <a:r>
              <a:rPr lang="en-US" sz="24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V</a:t>
            </a:r>
            <a:r>
              <a:rPr lang="en-US" sz="24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5375" y="1840588"/>
            <a:ext cx="3340850" cy="167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Bipartite Graph </a:t>
            </a:r>
            <a:endParaRPr/>
          </a:p>
        </p:txBody>
      </p:sp>
      <p:sp>
        <p:nvSpPr>
          <p:cNvPr id="344" name="Google Shape;344;p39"/>
          <p:cNvSpPr txBox="1"/>
          <p:nvPr/>
        </p:nvSpPr>
        <p:spPr>
          <a:xfrm>
            <a:off x="304800" y="1085850"/>
            <a:ext cx="822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that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4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not bipartite.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9"/>
          <p:cNvSpPr txBox="1"/>
          <p:nvPr/>
        </p:nvSpPr>
        <p:spPr>
          <a:xfrm>
            <a:off x="360775" y="2971800"/>
            <a:ext cx="78486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Solution: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we divide the vertex set of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4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into two nonempty sets,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one of the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two must contain two vertices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But in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4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every vertex is connected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every other vertex. Therefore, the two vertices in the same partition are connected. Hence,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400" b="0" i="1" u="none" strike="noStrike" cap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is not bipartite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55925" y="1685925"/>
            <a:ext cx="2032152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Complete Bipartite Graph </a:t>
            </a:r>
            <a:endParaRPr/>
          </a:p>
        </p:txBody>
      </p:sp>
      <p:sp>
        <p:nvSpPr>
          <p:cNvPr id="353" name="Google Shape;353;p40"/>
          <p:cNvSpPr txBox="1"/>
          <p:nvPr/>
        </p:nvSpPr>
        <p:spPr>
          <a:xfrm>
            <a:off x="304800" y="1085850"/>
            <a:ext cx="8229600" cy="1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bipartite graph K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m,n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graph that has its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vertex set partitioned into two subsets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400" b="0" i="1" u="none" strike="noStrike" cap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size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400" b="0" i="1" u="none" strike="noStrike" cap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size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such that there is an edge from every vertex in V</a:t>
            </a:r>
            <a:r>
              <a:rPr lang="en-US" sz="24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every vertex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4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Complete Bipartite Graph </a:t>
            </a:r>
            <a:endParaRPr/>
          </a:p>
        </p:txBody>
      </p:sp>
      <p:sp>
        <p:nvSpPr>
          <p:cNvPr id="360" name="Google Shape;360;p41"/>
          <p:cNvSpPr txBox="1"/>
          <p:nvPr/>
        </p:nvSpPr>
        <p:spPr>
          <a:xfrm>
            <a:off x="304800" y="1085850"/>
            <a:ext cx="822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 display four complete bipartite graphs here.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41"/>
          <p:cNvPicPr preferRelativeResize="0"/>
          <p:nvPr/>
        </p:nvPicPr>
        <p:blipFill rotWithShape="1">
          <a:blip r:embed="rId3">
            <a:alphaModFix/>
          </a:blip>
          <a:srcRect b="9697"/>
          <a:stretch/>
        </p:blipFill>
        <p:spPr>
          <a:xfrm>
            <a:off x="1094250" y="1635675"/>
            <a:ext cx="6650701" cy="325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Subgraph</a:t>
            </a:r>
            <a:endParaRPr/>
          </a:p>
        </p:txBody>
      </p:sp>
      <p:sp>
        <p:nvSpPr>
          <p:cNvPr id="368" name="Google Shape;368;p42"/>
          <p:cNvSpPr txBox="1"/>
          <p:nvPr/>
        </p:nvSpPr>
        <p:spPr>
          <a:xfrm>
            <a:off x="304800" y="1085850"/>
            <a:ext cx="85035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subgraph of a graph G = (V,E) is a graph (W,F),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 ⊂ V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 ⊂ E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subgraph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 of G is a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proper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subgraph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 if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 ≠ G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000" y="3310425"/>
            <a:ext cx="3618309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2"/>
          <p:cNvSpPr txBox="1"/>
          <p:nvPr/>
        </p:nvSpPr>
        <p:spPr>
          <a:xfrm>
            <a:off x="375050" y="2298275"/>
            <a:ext cx="4736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4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one of its subgraphs.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Google Shape;371;p42"/>
          <p:cNvSpPr txBox="1"/>
          <p:nvPr/>
        </p:nvSpPr>
        <p:spPr>
          <a:xfrm>
            <a:off x="4407600" y="2298275"/>
            <a:ext cx="4736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4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the subgraph induced by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 = {a,b,c,e}.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2" name="Google Shape;372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62475" y="3281850"/>
            <a:ext cx="3626644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Union of Graph</a:t>
            </a:r>
            <a:endParaRPr/>
          </a:p>
        </p:txBody>
      </p:sp>
      <p:sp>
        <p:nvSpPr>
          <p:cNvPr id="379" name="Google Shape;379;p43"/>
          <p:cNvSpPr txBox="1"/>
          <p:nvPr/>
        </p:nvSpPr>
        <p:spPr>
          <a:xfrm>
            <a:off x="304800" y="1085850"/>
            <a:ext cx="82296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union of two simple graphs G</a:t>
            </a:r>
            <a:r>
              <a:rPr lang="en-US" sz="24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(V</a:t>
            </a:r>
            <a:r>
              <a:rPr lang="en-US" sz="24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</a:t>
            </a:r>
            <a:r>
              <a:rPr lang="en-US" sz="24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and G</a:t>
            </a:r>
            <a:r>
              <a:rPr lang="en-US" sz="24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(V</a:t>
            </a:r>
            <a:r>
              <a:rPr lang="en-US" sz="24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</a:t>
            </a:r>
            <a:r>
              <a:rPr lang="en-US" sz="24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is the simple graph with vertex set V</a:t>
            </a:r>
            <a:r>
              <a:rPr lang="en-US" sz="24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⋃ V</a:t>
            </a:r>
            <a:r>
              <a:rPr lang="en-US" sz="24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edge set E</a:t>
            </a:r>
            <a:r>
              <a:rPr lang="en-US" sz="24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⋃ E</a:t>
            </a:r>
            <a:r>
              <a:rPr lang="en-US" sz="24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The union of G</a:t>
            </a:r>
            <a:r>
              <a:rPr lang="en-US" sz="24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G</a:t>
            </a:r>
            <a:r>
              <a:rPr lang="en-US" sz="24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denoted by G</a:t>
            </a:r>
            <a:r>
              <a:rPr lang="en-US" sz="24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⋃ G</a:t>
            </a:r>
            <a:r>
              <a:rPr lang="en-US" sz="24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0" name="Google Shape;38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7000" y="3394650"/>
            <a:ext cx="5657849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Graph Isomorphism</a:t>
            </a:r>
            <a:endParaRPr/>
          </a:p>
        </p:txBody>
      </p:sp>
      <p:sp>
        <p:nvSpPr>
          <p:cNvPr id="387" name="Google Shape;387;p44"/>
          <p:cNvSpPr txBox="1"/>
          <p:nvPr/>
        </p:nvSpPr>
        <p:spPr>
          <a:xfrm>
            <a:off x="139300" y="1085850"/>
            <a:ext cx="8754900" cy="20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simple graphs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sz="18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(V</a:t>
            </a:r>
            <a:r>
              <a:rPr lang="en-US" sz="18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</a:t>
            </a:r>
            <a:r>
              <a:rPr lang="en-US" sz="18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and G</a:t>
            </a:r>
            <a:r>
              <a:rPr lang="en-US" sz="18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(V</a:t>
            </a:r>
            <a:r>
              <a:rPr lang="en-US" sz="18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</a:t>
            </a:r>
            <a:r>
              <a:rPr lang="en-US" sz="18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are isomorphic if there is a </a:t>
            </a:r>
            <a:r>
              <a:rPr lang="en-US" sz="18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one-to-one and onto function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from V</a:t>
            </a:r>
            <a:r>
              <a:rPr lang="en-US" sz="18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18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the property </a:t>
            </a:r>
            <a:r>
              <a:rPr lang="en-US" sz="18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that a and b are adjacent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</a:t>
            </a:r>
            <a:r>
              <a:rPr lang="en-US" sz="18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and only if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f(a) and f(b) are adjacent in G</a:t>
            </a:r>
            <a:r>
              <a:rPr lang="en-US" sz="18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 for all a and b in V</a:t>
            </a:r>
            <a:r>
              <a:rPr lang="en-US" sz="18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. Such a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is called an isomorphism. Two simple graphs that are not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isomorphic are called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 isomorphic.</a:t>
            </a:r>
            <a:endParaRPr sz="2000" b="0" i="1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one-to-one correspondence between vertices of the two graphs that preserves the adjacency relationship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8" name="Google Shape;38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3292078"/>
            <a:ext cx="1223962" cy="1679971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4"/>
          <p:cNvSpPr txBox="1"/>
          <p:nvPr/>
        </p:nvSpPr>
        <p:spPr>
          <a:xfrm>
            <a:off x="1906175" y="3204000"/>
            <a:ext cx="45720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Are the two graph isomorphic?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v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v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v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v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44"/>
          <p:cNvSpPr txBox="1"/>
          <p:nvPr/>
        </p:nvSpPr>
        <p:spPr>
          <a:xfrm>
            <a:off x="3870725" y="4250525"/>
            <a:ext cx="4926900" cy="831000"/>
          </a:xfrm>
          <a:prstGeom prst="rect">
            <a:avLst/>
          </a:prstGeom>
          <a:solidFill>
            <a:srgbClr val="01EA8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f(u</a:t>
            </a:r>
            <a:r>
              <a:rPr lang="en-US" sz="16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v</a:t>
            </a:r>
            <a:r>
              <a:rPr lang="en-US" sz="16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f (u</a:t>
            </a:r>
            <a:r>
              <a:rPr lang="en-US" sz="16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v</a:t>
            </a:r>
            <a:r>
              <a:rPr lang="en-US" sz="16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f (u</a:t>
            </a:r>
            <a:r>
              <a:rPr lang="en-US" sz="16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v</a:t>
            </a:r>
            <a:r>
              <a:rPr lang="en-US" sz="16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endParaRPr sz="16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(u</a:t>
            </a:r>
            <a:r>
              <a:rPr lang="en-US" sz="16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v</a:t>
            </a:r>
            <a:r>
              <a:rPr lang="en-US" sz="16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f (u</a:t>
            </a:r>
            <a:r>
              <a:rPr lang="en-US" sz="16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v</a:t>
            </a:r>
            <a:r>
              <a:rPr lang="en-US" sz="16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f (u</a:t>
            </a:r>
            <a:r>
              <a:rPr lang="en-US" sz="16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v</a:t>
            </a:r>
            <a:r>
              <a:rPr lang="en-US" sz="16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(u</a:t>
            </a:r>
            <a:r>
              <a:rPr lang="en-US" sz="16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v</a:t>
            </a:r>
            <a:r>
              <a:rPr lang="en-US" sz="16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f (u</a:t>
            </a:r>
            <a:r>
              <a:rPr lang="en-US" sz="16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v</a:t>
            </a:r>
            <a:r>
              <a:rPr lang="en-US" sz="16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Graph Isomorphism</a:t>
            </a:r>
            <a:endParaRPr/>
          </a:p>
        </p:txBody>
      </p:sp>
      <p:sp>
        <p:nvSpPr>
          <p:cNvPr id="397" name="Google Shape;397;p45"/>
          <p:cNvSpPr txBox="1"/>
          <p:nvPr/>
        </p:nvSpPr>
        <p:spPr>
          <a:xfrm>
            <a:off x="304800" y="1085850"/>
            <a:ext cx="8229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graphs G1 and G2 are said to be isomorphic if −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Their number of components (vertices and edges) are same.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Degree sequences of G1 and G2 are same.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8" name="Google Shape;398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2971800"/>
            <a:ext cx="1428750" cy="1960959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45"/>
          <p:cNvSpPr txBox="1"/>
          <p:nvPr/>
        </p:nvSpPr>
        <p:spPr>
          <a:xfrm>
            <a:off x="2591975" y="2444700"/>
            <a:ext cx="4572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Are the two graph isomorphic?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45"/>
          <p:cNvSpPr txBox="1"/>
          <p:nvPr/>
        </p:nvSpPr>
        <p:spPr>
          <a:xfrm>
            <a:off x="2643200" y="3220650"/>
            <a:ext cx="51792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G1 and G2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Nodes = 4, Edges = 4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Degree sequences = 2,2,2,2.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Graph Use case</a:t>
            </a:r>
            <a:endParaRPr dirty="0"/>
          </a:p>
        </p:txBody>
      </p:sp>
      <p:sp>
        <p:nvSpPr>
          <p:cNvPr id="31" name="Google Shape;31;p4"/>
          <p:cNvSpPr txBox="1"/>
          <p:nvPr/>
        </p:nvSpPr>
        <p:spPr>
          <a:xfrm>
            <a:off x="457200" y="1200150"/>
            <a:ext cx="822960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Graphs and graph theory can be used to model: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Information networks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Software design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Transportation networks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Biological networks</a:t>
            </a:r>
          </a:p>
        </p:txBody>
      </p:sp>
    </p:spTree>
    <p:extLst>
      <p:ext uri="{BB962C8B-B14F-4D97-AF65-F5344CB8AC3E}">
        <p14:creationId xmlns:p14="http://schemas.microsoft.com/office/powerpoint/2010/main" val="23757055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Book References</a:t>
            </a:r>
            <a:endParaRPr/>
          </a:p>
        </p:txBody>
      </p:sp>
      <p:sp>
        <p:nvSpPr>
          <p:cNvPr id="407" name="Google Shape;407;p46"/>
          <p:cNvSpPr txBox="1"/>
          <p:nvPr/>
        </p:nvSpPr>
        <p:spPr>
          <a:xfrm>
            <a:off x="1217575" y="1112544"/>
            <a:ext cx="5832900" cy="3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➔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Chapter 10.1(Page 641)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◆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(1-10) (Page-649)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➔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10.2(Page 651)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◆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(1-58) (Page-665)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➔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10.3(Page 668)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◆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(1-18) (Page-675)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➔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11.1(Page 745)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Arial"/>
              <a:buChar char="◆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(1-33) (Page-755)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7"/>
          <p:cNvSpPr txBox="1">
            <a:spLocks noGrp="1"/>
          </p:cNvSpPr>
          <p:nvPr>
            <p:ph type="title"/>
          </p:nvPr>
        </p:nvSpPr>
        <p:spPr>
          <a:xfrm>
            <a:off x="0" y="177165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Graph 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3A9EB7-F3DE-0A7C-F693-C15F22B0910A}"/>
              </a:ext>
            </a:extLst>
          </p:cNvPr>
          <p:cNvSpPr txBox="1"/>
          <p:nvPr/>
        </p:nvSpPr>
        <p:spPr>
          <a:xfrm>
            <a:off x="228600" y="1281355"/>
            <a:ext cx="4582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 </a:t>
            </a:r>
            <a:r>
              <a:rPr lang="en-US" sz="18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 = (V, E) 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consists of a 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2BE414-82EF-2C2F-1296-99F3FDB0A2D1}"/>
              </a:ext>
            </a:extLst>
          </p:cNvPr>
          <p:cNvSpPr txBox="1"/>
          <p:nvPr/>
        </p:nvSpPr>
        <p:spPr>
          <a:xfrm>
            <a:off x="4688958" y="1312133"/>
            <a:ext cx="26900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nonempty set </a:t>
            </a:r>
            <a:r>
              <a:rPr lang="en-US" sz="16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 of vertices </a:t>
            </a:r>
            <a:endParaRPr lang="en-US" sz="16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108F5B-2031-2EFD-B721-EC4B30FD46B0}"/>
              </a:ext>
            </a:extLst>
          </p:cNvPr>
          <p:cNvSpPr/>
          <p:nvPr/>
        </p:nvSpPr>
        <p:spPr>
          <a:xfrm>
            <a:off x="3136604" y="2998066"/>
            <a:ext cx="350875" cy="3693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24C598-BFB1-6F91-E95B-439589BE2D5B}"/>
              </a:ext>
            </a:extLst>
          </p:cNvPr>
          <p:cNvSpPr/>
          <p:nvPr/>
        </p:nvSpPr>
        <p:spPr>
          <a:xfrm>
            <a:off x="3136603" y="3965628"/>
            <a:ext cx="350875" cy="3693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5A4A21-44D4-7FEC-183F-E420E2B77F0A}"/>
              </a:ext>
            </a:extLst>
          </p:cNvPr>
          <p:cNvSpPr/>
          <p:nvPr/>
        </p:nvSpPr>
        <p:spPr>
          <a:xfrm>
            <a:off x="4688957" y="3965628"/>
            <a:ext cx="350875" cy="3693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1CF8A2-495C-8DF6-A646-CF79BD6CA589}"/>
              </a:ext>
            </a:extLst>
          </p:cNvPr>
          <p:cNvSpPr/>
          <p:nvPr/>
        </p:nvSpPr>
        <p:spPr>
          <a:xfrm>
            <a:off x="4688958" y="2989737"/>
            <a:ext cx="350875" cy="3693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291CC9-C9E5-95D7-7E02-663B7B0D2169}"/>
              </a:ext>
            </a:extLst>
          </p:cNvPr>
          <p:cNvSpPr txBox="1"/>
          <p:nvPr/>
        </p:nvSpPr>
        <p:spPr>
          <a:xfrm>
            <a:off x="7160644" y="1325696"/>
            <a:ext cx="193928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15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set E of edges</a:t>
            </a:r>
            <a:endParaRPr lang="en-US" sz="15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C17DA2-2E28-926C-CB1E-328B1F926E4F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3487479" y="3174403"/>
            <a:ext cx="1201479" cy="83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E56F03-86FB-6EE2-99A9-0284ECF39E5C}"/>
              </a:ext>
            </a:extLst>
          </p:cNvPr>
          <p:cNvCxnSpPr>
            <a:cxnSpLocks/>
            <a:stCxn id="9" idx="4"/>
            <a:endCxn id="8" idx="0"/>
          </p:cNvCxnSpPr>
          <p:nvPr/>
        </p:nvCxnSpPr>
        <p:spPr>
          <a:xfrm flipH="1">
            <a:off x="4864395" y="3359069"/>
            <a:ext cx="1" cy="6065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B5AA8F-7343-3148-DC3E-637210CFC55C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3487478" y="4150294"/>
            <a:ext cx="12014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FDEA8E-3A22-F12E-C773-889F39F07FEC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3312041" y="3367398"/>
            <a:ext cx="1" cy="5982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D23463-6BF3-98FA-5FD4-636A8FC47AAA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3436095" y="3313311"/>
            <a:ext cx="1304246" cy="7064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B05A881-5006-6431-792E-842F9990D2CC}"/>
              </a:ext>
            </a:extLst>
          </p:cNvPr>
          <p:cNvCxnSpPr>
            <a:cxnSpLocks/>
            <a:stCxn id="7" idx="7"/>
            <a:endCxn id="9" idx="3"/>
          </p:cNvCxnSpPr>
          <p:nvPr/>
        </p:nvCxnSpPr>
        <p:spPr>
          <a:xfrm flipV="1">
            <a:off x="3436094" y="3304982"/>
            <a:ext cx="1304248" cy="7147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73B2CBF-F229-68B4-424D-97ACD329FB96}"/>
              </a:ext>
            </a:extLst>
          </p:cNvPr>
          <p:cNvSpPr txBox="1"/>
          <p:nvPr/>
        </p:nvSpPr>
        <p:spPr>
          <a:xfrm>
            <a:off x="207022" y="1728208"/>
            <a:ext cx="8892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0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lang="en-US" sz="20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edge 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either one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two vertices associated with it, called its </a:t>
            </a:r>
            <a:r>
              <a:rPr lang="en-US" sz="20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endpoints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An edge is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said to 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 its endpoints.</a:t>
            </a: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Terminology</a:t>
            </a:r>
            <a:endParaRPr/>
          </a:p>
        </p:txBody>
      </p:sp>
      <p:sp>
        <p:nvSpPr>
          <p:cNvPr id="46" name="Google Shape;46;p6"/>
          <p:cNvSpPr txBox="1"/>
          <p:nvPr/>
        </p:nvSpPr>
        <p:spPr>
          <a:xfrm>
            <a:off x="274674" y="1170911"/>
            <a:ext cx="874830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</a:t>
            </a:r>
            <a:r>
              <a:rPr lang="en-US" sz="22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simple graph </a:t>
            </a:r>
            <a:r>
              <a:rPr lang="en-US" sz="22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lang="en-US" sz="22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edge connects two different vertices</a:t>
            </a:r>
            <a:r>
              <a:rPr lang="en-US" sz="22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2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 two edges connect the same pair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vertices. 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9DEAB5-A263-5ED5-79AB-7DFB68008CEB}"/>
              </a:ext>
            </a:extLst>
          </p:cNvPr>
          <p:cNvSpPr/>
          <p:nvPr/>
        </p:nvSpPr>
        <p:spPr>
          <a:xfrm>
            <a:off x="3267634" y="2395413"/>
            <a:ext cx="350875" cy="3693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A110FCB-6683-9D6E-34C6-5F2991A111A3}"/>
              </a:ext>
            </a:extLst>
          </p:cNvPr>
          <p:cNvSpPr/>
          <p:nvPr/>
        </p:nvSpPr>
        <p:spPr>
          <a:xfrm>
            <a:off x="3267633" y="3403316"/>
            <a:ext cx="350875" cy="369332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5F5BE7E-4436-C76C-53DD-568B2B8307FB}"/>
              </a:ext>
            </a:extLst>
          </p:cNvPr>
          <p:cNvSpPr/>
          <p:nvPr/>
        </p:nvSpPr>
        <p:spPr>
          <a:xfrm>
            <a:off x="4819987" y="3362975"/>
            <a:ext cx="350875" cy="36933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A5B6EA1-EAA0-12AA-3770-3247B0F3853C}"/>
              </a:ext>
            </a:extLst>
          </p:cNvPr>
          <p:cNvSpPr/>
          <p:nvPr/>
        </p:nvSpPr>
        <p:spPr>
          <a:xfrm>
            <a:off x="4819988" y="2387084"/>
            <a:ext cx="350875" cy="369332"/>
          </a:xfrm>
          <a:prstGeom prst="ellipse">
            <a:avLst/>
          </a:prstGeom>
          <a:solidFill>
            <a:srgbClr val="A725FF"/>
          </a:solidFill>
          <a:ln>
            <a:solidFill>
              <a:srgbClr val="99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66E9BE-81CB-61B1-7521-EB1EB4773C24}"/>
              </a:ext>
            </a:extLst>
          </p:cNvPr>
          <p:cNvCxnSpPr>
            <a:stCxn id="2" idx="6"/>
            <a:endCxn id="5" idx="2"/>
          </p:cNvCxnSpPr>
          <p:nvPr/>
        </p:nvCxnSpPr>
        <p:spPr>
          <a:xfrm flipV="1">
            <a:off x="3618509" y="2571750"/>
            <a:ext cx="1201479" cy="83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8928BB-66B8-9BCC-BE71-91DD216B5A48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567125" y="2710658"/>
            <a:ext cx="1304246" cy="7064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96160F-2FA2-14F8-30EA-B0101F7BDFD9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 flipH="1">
            <a:off x="4995425" y="2756416"/>
            <a:ext cx="1" cy="6065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52F36A-AF96-C340-2FBA-3491354D69C5}"/>
              </a:ext>
            </a:extLst>
          </p:cNvPr>
          <p:cNvCxnSpPr>
            <a:cxnSpLocks/>
            <a:stCxn id="5" idx="3"/>
            <a:endCxn id="3" idx="6"/>
          </p:cNvCxnSpPr>
          <p:nvPr/>
        </p:nvCxnSpPr>
        <p:spPr>
          <a:xfrm flipH="1">
            <a:off x="3618508" y="2702329"/>
            <a:ext cx="1252864" cy="8856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0F4259E-06F6-AD81-D3D3-D4D2FC629DE6}"/>
              </a:ext>
            </a:extLst>
          </p:cNvPr>
          <p:cNvCxnSpPr>
            <a:cxnSpLocks/>
            <a:stCxn id="4" idx="2"/>
            <a:endCxn id="3" idx="6"/>
          </p:cNvCxnSpPr>
          <p:nvPr/>
        </p:nvCxnSpPr>
        <p:spPr>
          <a:xfrm flipH="1">
            <a:off x="3618508" y="3547641"/>
            <a:ext cx="1201479" cy="403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F5E7765E-6998-865C-B757-0A838E035357}"/>
              </a:ext>
            </a:extLst>
          </p:cNvPr>
          <p:cNvCxnSpPr>
            <a:stCxn id="2" idx="0"/>
            <a:endCxn id="5" idx="0"/>
          </p:cNvCxnSpPr>
          <p:nvPr/>
        </p:nvCxnSpPr>
        <p:spPr>
          <a:xfrm rot="5400000" flipH="1" flipV="1">
            <a:off x="4215085" y="1615072"/>
            <a:ext cx="8329" cy="1552354"/>
          </a:xfrm>
          <a:prstGeom prst="curvedConnector3">
            <a:avLst>
              <a:gd name="adj1" fmla="val 2844627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 descr="Close">
            <a:extLst>
              <a:ext uri="{FF2B5EF4-FFF2-40B4-BE49-F238E27FC236}">
                <a16:creationId xmlns:a16="http://schemas.microsoft.com/office/drawing/2014/main" id="{E725B697-29EE-60E0-00D3-24145A728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37742" y="1904475"/>
            <a:ext cx="548935" cy="548935"/>
          </a:xfrm>
          <a:prstGeom prst="rect">
            <a:avLst/>
          </a:prstGeom>
        </p:spPr>
      </p:pic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DB23A93B-5BE5-6A0D-9A12-D96506E19443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44866" y="3532962"/>
            <a:ext cx="261158" cy="12700"/>
          </a:xfrm>
          <a:prstGeom prst="curvedConnector5">
            <a:avLst>
              <a:gd name="adj1" fmla="val -87533"/>
              <a:gd name="adj2" fmla="val 4158197"/>
              <a:gd name="adj3" fmla="val 18753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 descr="Close">
            <a:extLst>
              <a:ext uri="{FF2B5EF4-FFF2-40B4-BE49-F238E27FC236}">
                <a16:creationId xmlns:a16="http://schemas.microsoft.com/office/drawing/2014/main" id="{5326CD19-7732-3E14-6EC1-143F19CD03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29402" y="3273173"/>
            <a:ext cx="548935" cy="548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>
          <a:extLst>
            <a:ext uri="{FF2B5EF4-FFF2-40B4-BE49-F238E27FC236}">
              <a16:creationId xmlns:a16="http://schemas.microsoft.com/office/drawing/2014/main" id="{C7C4B8DF-CDC2-73B4-2FFF-796AEA267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>
            <a:extLst>
              <a:ext uri="{FF2B5EF4-FFF2-40B4-BE49-F238E27FC236}">
                <a16:creationId xmlns:a16="http://schemas.microsoft.com/office/drawing/2014/main" id="{760EA165-B2A7-3538-9E39-0FB425E5B0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Terminology</a:t>
            </a:r>
            <a:endParaRPr/>
          </a:p>
        </p:txBody>
      </p:sp>
      <p:sp>
        <p:nvSpPr>
          <p:cNvPr id="46" name="Google Shape;46;p6">
            <a:extLst>
              <a:ext uri="{FF2B5EF4-FFF2-40B4-BE49-F238E27FC236}">
                <a16:creationId xmlns:a16="http://schemas.microsoft.com/office/drawing/2014/main" id="{FE9E5AFC-05D0-889E-B1D1-A4D3C5817D4A}"/>
              </a:ext>
            </a:extLst>
          </p:cNvPr>
          <p:cNvSpPr txBox="1"/>
          <p:nvPr/>
        </p:nvSpPr>
        <p:spPr>
          <a:xfrm>
            <a:off x="0" y="697729"/>
            <a:ext cx="9144000" cy="28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Multigraphs</a:t>
            </a:r>
            <a:r>
              <a:rPr lang="en-US" sz="22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may have </a:t>
            </a:r>
            <a:r>
              <a:rPr lang="en-US" sz="22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multiple edges connecting the same two </a:t>
            </a:r>
            <a:r>
              <a:rPr lang="en-US" sz="22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vertices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When </a:t>
            </a:r>
            <a:r>
              <a:rPr lang="en-US" sz="22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different edges connect the vertices u and v, we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say that {</a:t>
            </a:r>
            <a:r>
              <a:rPr lang="en-US" sz="2200" b="0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u,v</a:t>
            </a:r>
            <a:r>
              <a:rPr lang="en-US" sz="22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is an edge of multiplicity m.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2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An edge that connects a </a:t>
            </a:r>
            <a:r>
              <a:rPr lang="en-US" sz="22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vertex to itself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called a </a:t>
            </a:r>
            <a:r>
              <a:rPr lang="en-US" sz="22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loop</a:t>
            </a:r>
            <a:r>
              <a:rPr lang="en-US" sz="22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 </a:t>
            </a:r>
            <a:r>
              <a:rPr lang="en-US" sz="22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pseudograph</a:t>
            </a:r>
            <a:r>
              <a:rPr lang="en-US" sz="22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may include loops, as well as multiple edges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connecting the same pair of vertices.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433AA99-1EFE-9E1C-0F2E-972F9D63E2A5}"/>
              </a:ext>
            </a:extLst>
          </p:cNvPr>
          <p:cNvSpPr/>
          <p:nvPr/>
        </p:nvSpPr>
        <p:spPr>
          <a:xfrm>
            <a:off x="5082985" y="3593815"/>
            <a:ext cx="350875" cy="3693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9BCB2A4-BD71-F4C9-AD7D-AAB923F9076D}"/>
              </a:ext>
            </a:extLst>
          </p:cNvPr>
          <p:cNvSpPr/>
          <p:nvPr/>
        </p:nvSpPr>
        <p:spPr>
          <a:xfrm>
            <a:off x="5082984" y="4601718"/>
            <a:ext cx="350875" cy="369332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79C9208-8AD3-E3B8-6573-4C31D5D68269}"/>
              </a:ext>
            </a:extLst>
          </p:cNvPr>
          <p:cNvSpPr/>
          <p:nvPr/>
        </p:nvSpPr>
        <p:spPr>
          <a:xfrm>
            <a:off x="6635338" y="4561377"/>
            <a:ext cx="350875" cy="36933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1E06EC-22AC-6350-2045-4134E9780639}"/>
              </a:ext>
            </a:extLst>
          </p:cNvPr>
          <p:cNvSpPr/>
          <p:nvPr/>
        </p:nvSpPr>
        <p:spPr>
          <a:xfrm>
            <a:off x="6635339" y="3585486"/>
            <a:ext cx="350875" cy="369332"/>
          </a:xfrm>
          <a:prstGeom prst="ellipse">
            <a:avLst/>
          </a:prstGeom>
          <a:solidFill>
            <a:srgbClr val="A725FF"/>
          </a:solidFill>
          <a:ln>
            <a:solidFill>
              <a:srgbClr val="99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FB41AE-3655-EC6E-EDEB-DFAB43B26D35}"/>
              </a:ext>
            </a:extLst>
          </p:cNvPr>
          <p:cNvCxnSpPr>
            <a:stCxn id="2" idx="6"/>
            <a:endCxn id="5" idx="2"/>
          </p:cNvCxnSpPr>
          <p:nvPr/>
        </p:nvCxnSpPr>
        <p:spPr>
          <a:xfrm flipV="1">
            <a:off x="5433860" y="3770152"/>
            <a:ext cx="1201479" cy="83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878887C-5AD5-7695-018F-E9C289670282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5382476" y="3909060"/>
            <a:ext cx="1304246" cy="7064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95B82C-429F-F24B-1C3D-D30CEF010F1A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 flipH="1">
            <a:off x="6810776" y="3954818"/>
            <a:ext cx="1" cy="6065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20C807-A4C6-D6AD-9AFA-DE70CF414838}"/>
              </a:ext>
            </a:extLst>
          </p:cNvPr>
          <p:cNvCxnSpPr>
            <a:cxnSpLocks/>
            <a:stCxn id="5" idx="3"/>
            <a:endCxn id="3" idx="6"/>
          </p:cNvCxnSpPr>
          <p:nvPr/>
        </p:nvCxnSpPr>
        <p:spPr>
          <a:xfrm flipH="1">
            <a:off x="5433859" y="3900731"/>
            <a:ext cx="1252864" cy="8856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0677BC-55D9-920F-97D3-1F4CBE34D291}"/>
              </a:ext>
            </a:extLst>
          </p:cNvPr>
          <p:cNvCxnSpPr>
            <a:cxnSpLocks/>
            <a:stCxn id="4" idx="2"/>
            <a:endCxn id="3" idx="6"/>
          </p:cNvCxnSpPr>
          <p:nvPr/>
        </p:nvCxnSpPr>
        <p:spPr>
          <a:xfrm flipH="1">
            <a:off x="5433859" y="4746043"/>
            <a:ext cx="1201479" cy="403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3DEFEC6E-F8D5-4BA3-4CEA-2098CC53C044}"/>
              </a:ext>
            </a:extLst>
          </p:cNvPr>
          <p:cNvCxnSpPr>
            <a:stCxn id="2" idx="0"/>
            <a:endCxn id="5" idx="0"/>
          </p:cNvCxnSpPr>
          <p:nvPr/>
        </p:nvCxnSpPr>
        <p:spPr>
          <a:xfrm rot="5400000" flipH="1" flipV="1">
            <a:off x="6030436" y="2813474"/>
            <a:ext cx="8329" cy="1552354"/>
          </a:xfrm>
          <a:prstGeom prst="curvedConnector3">
            <a:avLst>
              <a:gd name="adj1" fmla="val 2844627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774D85F0-17A5-23EF-F904-81539E42A2E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60217" y="4731364"/>
            <a:ext cx="261158" cy="12700"/>
          </a:xfrm>
          <a:prstGeom prst="curvedConnector5">
            <a:avLst>
              <a:gd name="adj1" fmla="val -87533"/>
              <a:gd name="adj2" fmla="val 4158197"/>
              <a:gd name="adj3" fmla="val 18753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703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Directed graph</a:t>
            </a:r>
            <a:endParaRPr/>
          </a:p>
        </p:txBody>
      </p:sp>
      <p:sp>
        <p:nvSpPr>
          <p:cNvPr id="55" name="Google Shape;55;p7"/>
          <p:cNvSpPr txBox="1"/>
          <p:nvPr/>
        </p:nvSpPr>
        <p:spPr>
          <a:xfrm>
            <a:off x="0" y="1085850"/>
            <a:ext cx="9144000" cy="4001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 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directed graph (or digraph) 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 = (V, E)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consists of a 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nonempty set V of vertices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(or nodes) and 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set E of directed edges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(or arcs). Each 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edge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associated with an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ordered pair 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of vertices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directed edge associated with the ordered pair 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u,v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is said to </a:t>
            </a:r>
            <a:r>
              <a:rPr lang="en-US" sz="20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start at u and end at v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Remark: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Graphs where the endpoints of an edge are not ordered are said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be undirected graphs.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F989106-C736-520F-D5A7-E02BA871F750}"/>
              </a:ext>
            </a:extLst>
          </p:cNvPr>
          <p:cNvSpPr/>
          <p:nvPr/>
        </p:nvSpPr>
        <p:spPr>
          <a:xfrm>
            <a:off x="3835851" y="2720756"/>
            <a:ext cx="350875" cy="3693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F830659-0A54-749E-EB83-AB380F4EB21B}"/>
              </a:ext>
            </a:extLst>
          </p:cNvPr>
          <p:cNvSpPr/>
          <p:nvPr/>
        </p:nvSpPr>
        <p:spPr>
          <a:xfrm>
            <a:off x="3835850" y="3688318"/>
            <a:ext cx="350875" cy="3693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D497954-3D39-C362-7F5D-56532D2A1E11}"/>
              </a:ext>
            </a:extLst>
          </p:cNvPr>
          <p:cNvSpPr/>
          <p:nvPr/>
        </p:nvSpPr>
        <p:spPr>
          <a:xfrm>
            <a:off x="5388204" y="3688318"/>
            <a:ext cx="350875" cy="3693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16D6D2-BF85-D585-326D-3B273C798DCC}"/>
              </a:ext>
            </a:extLst>
          </p:cNvPr>
          <p:cNvSpPr/>
          <p:nvPr/>
        </p:nvSpPr>
        <p:spPr>
          <a:xfrm>
            <a:off x="5388205" y="2712427"/>
            <a:ext cx="350875" cy="3693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AD64DD-4E45-716B-F236-18E51CAA3A06}"/>
              </a:ext>
            </a:extLst>
          </p:cNvPr>
          <p:cNvCxnSpPr>
            <a:stCxn id="2" idx="6"/>
            <a:endCxn id="5" idx="2"/>
          </p:cNvCxnSpPr>
          <p:nvPr/>
        </p:nvCxnSpPr>
        <p:spPr>
          <a:xfrm flipV="1">
            <a:off x="4186726" y="2897093"/>
            <a:ext cx="1201479" cy="83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5DE1B9-026B-33E2-E2DA-8CFE3D481335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 flipH="1">
            <a:off x="5563642" y="3081759"/>
            <a:ext cx="1" cy="6065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ED2F16-C0AF-35C0-A937-CA7BD2A7F16D}"/>
              </a:ext>
            </a:extLst>
          </p:cNvPr>
          <p:cNvCxnSpPr>
            <a:cxnSpLocks/>
            <a:stCxn id="4" idx="2"/>
            <a:endCxn id="3" idx="6"/>
          </p:cNvCxnSpPr>
          <p:nvPr/>
        </p:nvCxnSpPr>
        <p:spPr>
          <a:xfrm flipH="1">
            <a:off x="4186725" y="3872984"/>
            <a:ext cx="12014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F45B97-1C2F-C312-8C81-D8B2C0625AE3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 flipH="1">
            <a:off x="4011288" y="3090088"/>
            <a:ext cx="1" cy="5982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36C236-C880-FD02-5B8D-A2D98F498913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4135342" y="3036001"/>
            <a:ext cx="1304246" cy="7064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7F6ABB-DE0A-E5CC-CF72-69B46732153A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4135341" y="3027672"/>
            <a:ext cx="1304248" cy="7147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1_NewsPrint">
  <a:themeElements>
    <a:clrScheme name="NewsPrint">
      <a:dk1>
        <a:srgbClr val="000000"/>
      </a:dk1>
      <a:lt1>
        <a:srgbClr val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3131</Words>
  <Application>Microsoft Office PowerPoint</Application>
  <PresentationFormat>On-screen Show (16:9)</PresentationFormat>
  <Paragraphs>379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Times New Roman</vt:lpstr>
      <vt:lpstr>Impact</vt:lpstr>
      <vt:lpstr>Arial</vt:lpstr>
      <vt:lpstr>1_NewsPrint</vt:lpstr>
      <vt:lpstr>PowerPoint Presentation</vt:lpstr>
      <vt:lpstr>Graph Use case</vt:lpstr>
      <vt:lpstr>Graph Use case</vt:lpstr>
      <vt:lpstr>Graph Use case</vt:lpstr>
      <vt:lpstr>Graph Use case</vt:lpstr>
      <vt:lpstr>Graph </vt:lpstr>
      <vt:lpstr>Terminology</vt:lpstr>
      <vt:lpstr>Terminology</vt:lpstr>
      <vt:lpstr>Directed graph</vt:lpstr>
      <vt:lpstr>Directed graph</vt:lpstr>
      <vt:lpstr>Directed graph</vt:lpstr>
      <vt:lpstr>Undirected graph</vt:lpstr>
      <vt:lpstr>Undirected graph</vt:lpstr>
      <vt:lpstr>Undirected graph</vt:lpstr>
      <vt:lpstr>Undirected graph</vt:lpstr>
      <vt:lpstr>Undirected graph</vt:lpstr>
      <vt:lpstr>Undirected graph</vt:lpstr>
      <vt:lpstr>Undirected graph</vt:lpstr>
      <vt:lpstr>Directed graph</vt:lpstr>
      <vt:lpstr>Directed graph</vt:lpstr>
      <vt:lpstr>Directed graph</vt:lpstr>
      <vt:lpstr>Complete graph</vt:lpstr>
      <vt:lpstr>A Cycle</vt:lpstr>
      <vt:lpstr>N-dimensional hypercube</vt:lpstr>
      <vt:lpstr>Representation: Adjacency List</vt:lpstr>
      <vt:lpstr>Representation: Adjacency List</vt:lpstr>
      <vt:lpstr>Adjacency Matrix</vt:lpstr>
      <vt:lpstr>Adjacency Matrix</vt:lpstr>
      <vt:lpstr>Tree</vt:lpstr>
      <vt:lpstr>Tree</vt:lpstr>
      <vt:lpstr>Tree</vt:lpstr>
      <vt:lpstr>Rooted Tree</vt:lpstr>
      <vt:lpstr>Rooted Tree Terminology</vt:lpstr>
      <vt:lpstr>Rooted Tree Terminology</vt:lpstr>
      <vt:lpstr>Rooted Tree Terminology</vt:lpstr>
      <vt:lpstr>Rooted Tree Terminology</vt:lpstr>
      <vt:lpstr>Rooted Tree Terminology</vt:lpstr>
      <vt:lpstr>Binary Tree</vt:lpstr>
      <vt:lpstr>M-ary Tree</vt:lpstr>
      <vt:lpstr>Bipartite Graph </vt:lpstr>
      <vt:lpstr>Bipartite Graph </vt:lpstr>
      <vt:lpstr>Bipartite Graph </vt:lpstr>
      <vt:lpstr>Bipartite Graph </vt:lpstr>
      <vt:lpstr>Complete Bipartite Graph </vt:lpstr>
      <vt:lpstr>Complete Bipartite Graph </vt:lpstr>
      <vt:lpstr>Subgraph</vt:lpstr>
      <vt:lpstr>Union of Graph</vt:lpstr>
      <vt:lpstr>Graph Isomorphism</vt:lpstr>
      <vt:lpstr>Graph Isomorphism</vt:lpstr>
      <vt:lpstr>Book 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Abrar Hasan</cp:lastModifiedBy>
  <cp:revision>5</cp:revision>
  <dcterms:modified xsi:type="dcterms:W3CDTF">2024-11-25T03:14:33Z</dcterms:modified>
</cp:coreProperties>
</file>