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256" r:id="rId2"/>
    <p:sldId id="264" r:id="rId3"/>
    <p:sldId id="268" r:id="rId4"/>
    <p:sldId id="286" r:id="rId5"/>
    <p:sldId id="287" r:id="rId6"/>
    <p:sldId id="288" r:id="rId7"/>
    <p:sldId id="289" r:id="rId8"/>
    <p:sldId id="290" r:id="rId9"/>
    <p:sldId id="291" r:id="rId10"/>
    <p:sldId id="277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76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ilita One" panose="020B0604020202020204" charset="0"/>
      <p:regular r:id="rId24"/>
    </p:embeddedFont>
    <p:embeddedFont>
      <p:font typeface="Mulish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>
        <p:scale>
          <a:sx n="75" d="100"/>
          <a:sy n="75" d="100"/>
        </p:scale>
        <p:origin x="115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2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0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97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38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0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9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81523D51-6B79-44B5-7210-764A3C4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5A3309F8-3825-4BED-2C99-80607FEB1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7849BC3-3DAC-E74D-A868-172D743CF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D8E369D3-5F2B-D4E3-A3D8-4FC08F3F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09E4D26-07FB-7AC7-DF25-8C191F000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007F7B2D-5D80-8055-E88C-9C344A36D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5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0E3E197D-16A8-4F52-7604-6DEEABEC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4BDBCA3E-7EA5-BAFE-AFFD-585F1A7BA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4481109-05AD-6D0A-E34F-BB3BBAD0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A2B65BF-8B30-8FA3-0B94-9980718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65AFA7DC-0A0F-1FA0-72DF-549290544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FCDE0DEB-3A3F-A1D1-7A34-6C32DD79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E4B12154-1720-0091-79C4-607B956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FBB7A317-1D3A-B82A-54D0-6FA4B05B8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3FECF16C-6CA1-C34B-689C-E3FF873FB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0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>
          <a:extLst>
            <a:ext uri="{FF2B5EF4-FFF2-40B4-BE49-F238E27FC236}">
              <a16:creationId xmlns:a16="http://schemas.microsoft.com/office/drawing/2014/main" id="{5BB32F8D-416B-4A57-0E7C-31C35CC3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>
            <a:extLst>
              <a:ext uri="{FF2B5EF4-FFF2-40B4-BE49-F238E27FC236}">
                <a16:creationId xmlns:a16="http://schemas.microsoft.com/office/drawing/2014/main" id="{C5D6601B-B86A-CFEF-00FE-1818BC255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>
            <a:extLst>
              <a:ext uri="{FF2B5EF4-FFF2-40B4-BE49-F238E27FC236}">
                <a16:creationId xmlns:a16="http://schemas.microsoft.com/office/drawing/2014/main" id="{290EF49E-3EBC-6C7F-8671-751291BF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 Part 2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Back Propagation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69631" y="181910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69631" y="309640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50703" y="181910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39037" y="309641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59555" y="208739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59555" y="208739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59555" y="208739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59555" y="336470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38956" y="183401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38956" y="311132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23128" y="208739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23128" y="208739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23128" y="336469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87945" y="184654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887945" y="311816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28218" y="184943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39037" y="312591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70286" y="177369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73772" y="312591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13790" y="1602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>
            <a:off x="3740599" y="230820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04432" y="340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>
            <a:off x="3219812" y="280428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B9CA75-2011-4407-B324-28B53B999749}"/>
              </a:ext>
            </a:extLst>
          </p:cNvPr>
          <p:cNvSpPr txBox="1"/>
          <p:nvPr/>
        </p:nvSpPr>
        <p:spPr>
          <a:xfrm>
            <a:off x="5460937" y="165045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675924-9D84-476B-B4C2-B2D8C334CEA1}"/>
              </a:ext>
            </a:extLst>
          </p:cNvPr>
          <p:cNvSpPr txBox="1"/>
          <p:nvPr/>
        </p:nvSpPr>
        <p:spPr>
          <a:xfrm>
            <a:off x="6187746" y="235568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A1A581-54A1-4F11-A5F4-D3C9655B0455}"/>
              </a:ext>
            </a:extLst>
          </p:cNvPr>
          <p:cNvSpPr txBox="1"/>
          <p:nvPr/>
        </p:nvSpPr>
        <p:spPr>
          <a:xfrm>
            <a:off x="5451579" y="344963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7AA65-7770-47DC-A2F1-A69B8D6F61B4}"/>
              </a:ext>
            </a:extLst>
          </p:cNvPr>
          <p:cNvSpPr txBox="1"/>
          <p:nvPr/>
        </p:nvSpPr>
        <p:spPr>
          <a:xfrm>
            <a:off x="5666959" y="285176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75932-288C-46E1-8A14-2675EFFB1DF9}"/>
              </a:ext>
            </a:extLst>
          </p:cNvPr>
          <p:cNvSpPr txBox="1"/>
          <p:nvPr/>
        </p:nvSpPr>
        <p:spPr>
          <a:xfrm>
            <a:off x="5460936" y="3296400"/>
            <a:ext cx="3418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/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44FFB2-D436-48DC-A4BC-2D6B23C3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96" y="3980298"/>
                <a:ext cx="2886324" cy="615874"/>
              </a:xfrm>
              <a:prstGeom prst="rect">
                <a:avLst/>
              </a:prstGeom>
              <a:blipFill>
                <a:blip r:embed="rId5"/>
                <a:stretch>
                  <a:fillRect l="-3165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D99C0-1E60-4AB1-BCD4-666AE1080207}"/>
              </a:ext>
            </a:extLst>
          </p:cNvPr>
          <p:cNvSpPr/>
          <p:nvPr/>
        </p:nvSpPr>
        <p:spPr>
          <a:xfrm>
            <a:off x="1778191" y="57704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D0F9C8-B6CB-46CE-882A-9C750E4682E7}"/>
              </a:ext>
            </a:extLst>
          </p:cNvPr>
          <p:cNvSpPr/>
          <p:nvPr/>
        </p:nvSpPr>
        <p:spPr>
          <a:xfrm>
            <a:off x="1778191" y="185434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26597-FCD1-472A-B760-B565F939A437}"/>
              </a:ext>
            </a:extLst>
          </p:cNvPr>
          <p:cNvSpPr/>
          <p:nvPr/>
        </p:nvSpPr>
        <p:spPr>
          <a:xfrm>
            <a:off x="4359263" y="57704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07EB02-2776-4F13-BD2E-6289F35AB04D}"/>
              </a:ext>
            </a:extLst>
          </p:cNvPr>
          <p:cNvSpPr/>
          <p:nvPr/>
        </p:nvSpPr>
        <p:spPr>
          <a:xfrm>
            <a:off x="4347597" y="185435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72747-4DD0-4262-A6B7-9A472E235A6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2268115" y="84533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3F104B-B2F7-4F23-A10C-0C08E2235F76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268115" y="84533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3547A-7450-4B9C-B2C9-950BC421CA1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2268115" y="84533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DF7189-7826-4BB3-986F-A25C1810E990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2268115" y="212264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C8E4B0-B795-4961-84D6-130371694B2D}"/>
              </a:ext>
            </a:extLst>
          </p:cNvPr>
          <p:cNvSpPr/>
          <p:nvPr/>
        </p:nvSpPr>
        <p:spPr>
          <a:xfrm>
            <a:off x="6947516" y="59195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50B025-165A-4D5C-8242-6AA88651CAB2}"/>
              </a:ext>
            </a:extLst>
          </p:cNvPr>
          <p:cNvSpPr/>
          <p:nvPr/>
        </p:nvSpPr>
        <p:spPr>
          <a:xfrm>
            <a:off x="6947516" y="186926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236D3-AAD2-433C-80F6-CB566A0181C1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9A42A1-3C48-4DE4-9139-A8BF35F2F484}"/>
              </a:ext>
            </a:extLst>
          </p:cNvPr>
          <p:cNvCxnSpPr>
            <a:cxnSpLocks/>
          </p:cNvCxnSpPr>
          <p:nvPr/>
        </p:nvCxnSpPr>
        <p:spPr>
          <a:xfrm>
            <a:off x="4831688" y="84533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8BDCDC-5254-4FD8-BC37-3223C0790E30}"/>
              </a:ext>
            </a:extLst>
          </p:cNvPr>
          <p:cNvCxnSpPr>
            <a:cxnSpLocks/>
          </p:cNvCxnSpPr>
          <p:nvPr/>
        </p:nvCxnSpPr>
        <p:spPr>
          <a:xfrm flipV="1">
            <a:off x="4831688" y="84533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7704B6-DA7B-495A-AE36-CFD299732AD3}"/>
              </a:ext>
            </a:extLst>
          </p:cNvPr>
          <p:cNvCxnSpPr>
            <a:cxnSpLocks/>
          </p:cNvCxnSpPr>
          <p:nvPr/>
        </p:nvCxnSpPr>
        <p:spPr>
          <a:xfrm>
            <a:off x="4831688" y="212263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0AA142B-8F42-43B1-B3A1-5C9BE106A18D}"/>
              </a:ext>
            </a:extLst>
          </p:cNvPr>
          <p:cNvSpPr txBox="1"/>
          <p:nvPr/>
        </p:nvSpPr>
        <p:spPr>
          <a:xfrm>
            <a:off x="1796505" y="60448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9B9CC4-A3E3-4103-9FB1-677182461A40}"/>
              </a:ext>
            </a:extLst>
          </p:cNvPr>
          <p:cNvSpPr txBox="1"/>
          <p:nvPr/>
        </p:nvSpPr>
        <p:spPr>
          <a:xfrm>
            <a:off x="1796505" y="187610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5D79DA-0705-4BDB-BFF0-C75447C69805}"/>
              </a:ext>
            </a:extLst>
          </p:cNvPr>
          <p:cNvSpPr txBox="1"/>
          <p:nvPr/>
        </p:nvSpPr>
        <p:spPr>
          <a:xfrm>
            <a:off x="4336778" y="6073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D2725-AACF-4C7B-A52C-2F2B4D703AC6}"/>
              </a:ext>
            </a:extLst>
          </p:cNvPr>
          <p:cNvSpPr txBox="1"/>
          <p:nvPr/>
        </p:nvSpPr>
        <p:spPr>
          <a:xfrm>
            <a:off x="4347597" y="188385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E4C73C-957F-4B74-8559-CDF9B5509126}"/>
              </a:ext>
            </a:extLst>
          </p:cNvPr>
          <p:cNvSpPr txBox="1"/>
          <p:nvPr/>
        </p:nvSpPr>
        <p:spPr>
          <a:xfrm>
            <a:off x="6978846" y="5316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45B04-53F2-4B2F-9F32-66702DFC4271}"/>
              </a:ext>
            </a:extLst>
          </p:cNvPr>
          <p:cNvSpPr txBox="1"/>
          <p:nvPr/>
        </p:nvSpPr>
        <p:spPr>
          <a:xfrm>
            <a:off x="6982332" y="188385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2922350" y="36091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3A71-BE34-4DA9-A9C2-7B1B575A3DA9}"/>
              </a:ext>
            </a:extLst>
          </p:cNvPr>
          <p:cNvSpPr txBox="1"/>
          <p:nvPr/>
        </p:nvSpPr>
        <p:spPr>
          <a:xfrm>
            <a:off x="3649159" y="106614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803D4-B8C0-4C54-A231-1DD1E753E97E}"/>
              </a:ext>
            </a:extLst>
          </p:cNvPr>
          <p:cNvSpPr txBox="1"/>
          <p:nvPr/>
        </p:nvSpPr>
        <p:spPr>
          <a:xfrm>
            <a:off x="2912992" y="216009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FB32E-B208-47C9-AF8B-0E604D2BED83}"/>
              </a:ext>
            </a:extLst>
          </p:cNvPr>
          <p:cNvSpPr txBox="1"/>
          <p:nvPr/>
        </p:nvSpPr>
        <p:spPr>
          <a:xfrm>
            <a:off x="3128372" y="156222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AB629A-D456-4BD2-B7DA-6A81E24F10C9}"/>
              </a:ext>
            </a:extLst>
          </p:cNvPr>
          <p:cNvSpPr txBox="1"/>
          <p:nvPr/>
        </p:nvSpPr>
        <p:spPr>
          <a:xfrm>
            <a:off x="5369497" y="40839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A81513-24A7-47BF-909B-8AE42D5566AD}"/>
              </a:ext>
            </a:extLst>
          </p:cNvPr>
          <p:cNvSpPr txBox="1"/>
          <p:nvPr/>
        </p:nvSpPr>
        <p:spPr>
          <a:xfrm>
            <a:off x="6096306" y="11136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8BBF18-6F10-45EA-94CD-60AE2DB6AE6B}"/>
              </a:ext>
            </a:extLst>
          </p:cNvPr>
          <p:cNvSpPr txBox="1"/>
          <p:nvPr/>
        </p:nvSpPr>
        <p:spPr>
          <a:xfrm>
            <a:off x="5360139" y="220757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3F05FD-6688-47D6-A728-4981DC91892E}"/>
              </a:ext>
            </a:extLst>
          </p:cNvPr>
          <p:cNvSpPr txBox="1"/>
          <p:nvPr/>
        </p:nvSpPr>
        <p:spPr>
          <a:xfrm>
            <a:off x="5575519" y="160970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3E8CFB-5963-4934-860D-5B73758F90FF}"/>
              </a:ext>
            </a:extLst>
          </p:cNvPr>
          <p:cNvSpPr txBox="1"/>
          <p:nvPr/>
        </p:nvSpPr>
        <p:spPr>
          <a:xfrm>
            <a:off x="768422" y="332395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/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CF6B37-8F9C-4FDB-8440-FA5305B59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58" y="398029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9F26D93-04E4-4AB0-950A-1A98B5D73ABF}"/>
              </a:ext>
            </a:extLst>
          </p:cNvPr>
          <p:cNvSpPr txBox="1"/>
          <p:nvPr/>
        </p:nvSpPr>
        <p:spPr>
          <a:xfrm>
            <a:off x="5575519" y="331599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=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 + outH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20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0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/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7662-CC64-45A7-A147-28104226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18" y="3935668"/>
                <a:ext cx="4572000" cy="615874"/>
              </a:xfrm>
              <a:prstGeom prst="rect">
                <a:avLst/>
              </a:prstGeom>
              <a:blipFill>
                <a:blip r:embed="rId5"/>
                <a:stretch>
                  <a:fillRect l="-213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49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5E18B1-3221-4CED-A6C4-79AFCAE5667A}"/>
              </a:ext>
            </a:extLst>
          </p:cNvPr>
          <p:cNvSpPr txBox="1"/>
          <p:nvPr/>
        </p:nvSpPr>
        <p:spPr>
          <a:xfrm>
            <a:off x="1675510" y="1339195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What we just learnt is called forward pass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0400A-1B51-43D7-9A87-5BB535B30664}"/>
              </a:ext>
            </a:extLst>
          </p:cNvPr>
          <p:cNvSpPr txBox="1"/>
          <p:nvPr/>
        </p:nvSpPr>
        <p:spPr>
          <a:xfrm>
            <a:off x="1725708" y="2703980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Now Lets see a mathematical example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503871" y="1219664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503871" y="249696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084943" y="1219666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073277" y="249697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1993795" y="148795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1993795" y="148795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1993795" y="148795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1993795" y="276526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6673196" y="1234578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6673196" y="2511881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557368" y="1487952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557368" y="1487954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557368" y="2765256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522185" y="124710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522185" y="251872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062458" y="124999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073277" y="252647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6704526" y="117425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6708012" y="252647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2648030" y="10035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258090" y="16923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2638672" y="280271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2943606" y="2313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115821" y="9853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5724725" y="16885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106463" y="278452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411397" y="229569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663B8-D1EA-4282-862D-625765800096}"/>
              </a:ext>
            </a:extLst>
          </p:cNvPr>
          <p:cNvSpPr txBox="1"/>
          <p:nvPr/>
        </p:nvSpPr>
        <p:spPr>
          <a:xfrm>
            <a:off x="4478776" y="3530742"/>
            <a:ext cx="2327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.60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82BC6-FD07-4A71-B9EB-CE37B69E8C1A}"/>
              </a:ext>
            </a:extLst>
          </p:cNvPr>
          <p:cNvSpPr txBox="1"/>
          <p:nvPr/>
        </p:nvSpPr>
        <p:spPr>
          <a:xfrm>
            <a:off x="1363133" y="3432407"/>
            <a:ext cx="1561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=.05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1AAF2E-BBE1-40C8-99CC-D7B422C2E308}"/>
              </a:ext>
            </a:extLst>
          </p:cNvPr>
          <p:cNvCxnSpPr>
            <a:cxnSpLocks/>
          </p:cNvCxnSpPr>
          <p:nvPr/>
        </p:nvCxnSpPr>
        <p:spPr>
          <a:xfrm>
            <a:off x="7163120" y="1472199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139111-CEB7-4288-9FEE-EBE43995D874}"/>
              </a:ext>
            </a:extLst>
          </p:cNvPr>
          <p:cNvCxnSpPr>
            <a:cxnSpLocks/>
          </p:cNvCxnSpPr>
          <p:nvPr/>
        </p:nvCxnSpPr>
        <p:spPr>
          <a:xfrm>
            <a:off x="7163120" y="2749503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DA5DAD-05ED-4D64-B1A2-8307AD45D924}"/>
              </a:ext>
            </a:extLst>
          </p:cNvPr>
          <p:cNvSpPr txBox="1"/>
          <p:nvPr/>
        </p:nvSpPr>
        <p:spPr>
          <a:xfrm>
            <a:off x="7526499" y="996375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61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x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/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output_H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26B5CE-2CA3-4657-B0B2-B163A98B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48" y="3362613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000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338EE5B-529E-4902-9EED-AB7EA310BD82}"/>
              </a:ext>
            </a:extLst>
          </p:cNvPr>
          <p:cNvSpPr txBox="1"/>
          <p:nvPr/>
        </p:nvSpPr>
        <p:spPr>
          <a:xfrm>
            <a:off x="1634747" y="3813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.05*.15 + .1*.2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+.35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4D752-78DC-4953-802A-3D9292798E04}"/>
              </a:ext>
            </a:extLst>
          </p:cNvPr>
          <p:cNvSpPr txBox="1"/>
          <p:nvPr/>
        </p:nvSpPr>
        <p:spPr>
          <a:xfrm>
            <a:off x="1943891" y="444631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= .3775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293AE3-E0B4-48F7-8D79-0C9F75988635}"/>
              </a:ext>
            </a:extLst>
          </p:cNvPr>
          <p:cNvSpPr txBox="1"/>
          <p:nvPr/>
        </p:nvSpPr>
        <p:spPr>
          <a:xfrm>
            <a:off x="7209630" y="4088644"/>
            <a:ext cx="1390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.5932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4D7956-442B-4038-B9E9-92B3230F0F77}"/>
              </a:ext>
            </a:extLst>
          </p:cNvPr>
          <p:cNvCxnSpPr>
            <a:cxnSpLocks/>
          </p:cNvCxnSpPr>
          <p:nvPr/>
        </p:nvCxnSpPr>
        <p:spPr>
          <a:xfrm>
            <a:off x="7524043" y="95417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93BB7E-BE0E-4275-A73E-20971A6B177B}"/>
              </a:ext>
            </a:extLst>
          </p:cNvPr>
          <p:cNvCxnSpPr>
            <a:cxnSpLocks/>
          </p:cNvCxnSpPr>
          <p:nvPr/>
        </p:nvCxnSpPr>
        <p:spPr>
          <a:xfrm>
            <a:off x="7524043" y="223147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7089F6-39EB-420A-B2B0-424E26890682}"/>
              </a:ext>
            </a:extLst>
          </p:cNvPr>
          <p:cNvSpPr txBox="1"/>
          <p:nvPr/>
        </p:nvSpPr>
        <p:spPr>
          <a:xfrm>
            <a:off x="7511502" y="478346"/>
            <a:ext cx="1561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C8952-A3E2-4C2A-B44F-ADDF20772D7B}"/>
              </a:ext>
            </a:extLst>
          </p:cNvPr>
          <p:cNvSpPr txBox="1"/>
          <p:nvPr/>
        </p:nvSpPr>
        <p:spPr>
          <a:xfrm>
            <a:off x="1651058" y="33239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.3925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6B5CE-2CA3-4657-B0B2-B163A98BC383}"/>
              </a:ext>
            </a:extLst>
          </p:cNvPr>
          <p:cNvSpPr txBox="1"/>
          <p:nvPr/>
        </p:nvSpPr>
        <p:spPr>
          <a:xfrm>
            <a:off x="1577813" y="39267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output_H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.59688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3CAEDD-DE7F-4764-BB19-2C8242B462B4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BE5DDB-99F3-4027-9B94-1676264FF1A8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4EA854-322E-4822-B2B9-4AAC813059DE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8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D4C6A2-64D9-454A-8A54-AFC9D48DB2D2}"/>
              </a:ext>
            </a:extLst>
          </p:cNvPr>
          <p:cNvSpPr txBox="1"/>
          <p:nvPr/>
        </p:nvSpPr>
        <p:spPr>
          <a:xfrm>
            <a:off x="1061255" y="3265371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+ out_H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*w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6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+b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/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output_y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Mulish" panose="020B060402020202020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09CAC7-9251-432A-91C1-843324028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53" y="3239918"/>
                <a:ext cx="4572000" cy="615874"/>
              </a:xfrm>
              <a:prstGeom prst="rect">
                <a:avLst/>
              </a:prstGeom>
              <a:blipFill>
                <a:blip r:embed="rId4"/>
                <a:stretch>
                  <a:fillRect l="-21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EFFF24F-2F46-457A-BFAC-8325818DFB6C}"/>
              </a:ext>
            </a:extLst>
          </p:cNvPr>
          <p:cNvSpPr txBox="1"/>
          <p:nvPr/>
        </p:nvSpPr>
        <p:spPr>
          <a:xfrm>
            <a:off x="1082363" y="3890175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.5932 *.4 + .59688 *.45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+.6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286244" y="4514979"/>
            <a:ext cx="5440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= 1.1056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6270523" y="41365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        = .7513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2AD023-8303-47A7-94E1-E503E43C6FC5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5397B4-5182-49DC-9019-FA4C0335C1C3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AE24C6-43B0-47BF-B031-1C26E6E5865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0B1A241D-BDA8-541C-D3D5-01D838E9AAD0}"/>
              </a:ext>
            </a:extLst>
          </p:cNvPr>
          <p:cNvSpPr/>
          <p:nvPr/>
        </p:nvSpPr>
        <p:spPr>
          <a:xfrm>
            <a:off x="1889951" y="670398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sh" panose="020B0604020202020204" charset="0"/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7FFE9144-D8A0-E88D-4E29-DD59EA05C348}"/>
              </a:ext>
            </a:extLst>
          </p:cNvPr>
          <p:cNvSpPr/>
          <p:nvPr/>
        </p:nvSpPr>
        <p:spPr>
          <a:xfrm>
            <a:off x="1889951" y="1947702"/>
            <a:ext cx="489924" cy="5365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1D04C449-22E3-5C2F-C382-7C8DCBB91947}"/>
              </a:ext>
            </a:extLst>
          </p:cNvPr>
          <p:cNvSpPr/>
          <p:nvPr/>
        </p:nvSpPr>
        <p:spPr>
          <a:xfrm>
            <a:off x="4471023" y="670400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D3329D0A-6E92-30A2-7579-65E13286BD0D}"/>
              </a:ext>
            </a:extLst>
          </p:cNvPr>
          <p:cNvSpPr/>
          <p:nvPr/>
        </p:nvSpPr>
        <p:spPr>
          <a:xfrm>
            <a:off x="4459357" y="1947704"/>
            <a:ext cx="489924" cy="53658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BD33D77A-09EF-2DE6-3F63-8D9E5E27757F}"/>
              </a:ext>
            </a:extLst>
          </p:cNvPr>
          <p:cNvCxnSpPr>
            <a:cxnSpLocks/>
            <a:stCxn id="932" idx="6"/>
            <a:endCxn id="936" idx="2"/>
          </p:cNvCxnSpPr>
          <p:nvPr/>
        </p:nvCxnSpPr>
        <p:spPr>
          <a:xfrm>
            <a:off x="2379875" y="938690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FFC90-AC62-42B1-92EF-F05E4B7AB172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379875" y="938690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7AC93-6642-4CBE-8A7C-6F551D29A2D4}"/>
              </a:ext>
            </a:extLst>
          </p:cNvPr>
          <p:cNvCxnSpPr>
            <a:cxnSpLocks/>
            <a:stCxn id="933" idx="6"/>
            <a:endCxn id="936" idx="2"/>
          </p:cNvCxnSpPr>
          <p:nvPr/>
        </p:nvCxnSpPr>
        <p:spPr>
          <a:xfrm flipV="1">
            <a:off x="2379875" y="938692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1A0AB-8D59-41A2-9D64-AC92E9351928}"/>
              </a:ext>
            </a:extLst>
          </p:cNvPr>
          <p:cNvCxnSpPr>
            <a:cxnSpLocks/>
            <a:stCxn id="933" idx="6"/>
            <a:endCxn id="937" idx="2"/>
          </p:cNvCxnSpPr>
          <p:nvPr/>
        </p:nvCxnSpPr>
        <p:spPr>
          <a:xfrm>
            <a:off x="2379875" y="2215994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CBCD76A-06FC-4A72-8597-A10C0DFFBECA}"/>
              </a:ext>
            </a:extLst>
          </p:cNvPr>
          <p:cNvSpPr/>
          <p:nvPr/>
        </p:nvSpPr>
        <p:spPr>
          <a:xfrm>
            <a:off x="7059276" y="685312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62FF29-9C7F-4848-985A-76700D5C2AF6}"/>
              </a:ext>
            </a:extLst>
          </p:cNvPr>
          <p:cNvSpPr/>
          <p:nvPr/>
        </p:nvSpPr>
        <p:spPr>
          <a:xfrm>
            <a:off x="7059276" y="1962615"/>
            <a:ext cx="489924" cy="5365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EFEBE3-827F-44EE-94C4-56C095143BC2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911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99EA9D-5D3E-4126-ABC6-2BEBCCBA781B}"/>
              </a:ext>
            </a:extLst>
          </p:cNvPr>
          <p:cNvCxnSpPr>
            <a:cxnSpLocks/>
          </p:cNvCxnSpPr>
          <p:nvPr/>
        </p:nvCxnSpPr>
        <p:spPr>
          <a:xfrm>
            <a:off x="4943448" y="938686"/>
            <a:ext cx="2079482" cy="127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2D7F2E-393B-4637-9715-8535A3B67306}"/>
              </a:ext>
            </a:extLst>
          </p:cNvPr>
          <p:cNvCxnSpPr>
            <a:cxnSpLocks/>
          </p:cNvCxnSpPr>
          <p:nvPr/>
        </p:nvCxnSpPr>
        <p:spPr>
          <a:xfrm flipV="1">
            <a:off x="4943448" y="938688"/>
            <a:ext cx="2091148" cy="127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800C13-73C7-4FA6-99EF-B2D86E1485E3}"/>
              </a:ext>
            </a:extLst>
          </p:cNvPr>
          <p:cNvCxnSpPr>
            <a:cxnSpLocks/>
          </p:cNvCxnSpPr>
          <p:nvPr/>
        </p:nvCxnSpPr>
        <p:spPr>
          <a:xfrm>
            <a:off x="4943448" y="2215990"/>
            <a:ext cx="2079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7D394-B567-4B01-AD46-77CD2F3A02DF}"/>
              </a:ext>
            </a:extLst>
          </p:cNvPr>
          <p:cNvSpPr txBox="1"/>
          <p:nvPr/>
        </p:nvSpPr>
        <p:spPr>
          <a:xfrm>
            <a:off x="1814723" y="70785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.05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8974A-63E1-4710-AD92-6E52E4E4769D}"/>
              </a:ext>
            </a:extLst>
          </p:cNvPr>
          <p:cNvSpPr txBox="1"/>
          <p:nvPr/>
        </p:nvSpPr>
        <p:spPr>
          <a:xfrm>
            <a:off x="1908265" y="196946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.1</a:t>
            </a:r>
            <a:endParaRPr lang="en-US" sz="2400" baseline="-25000" dirty="0">
              <a:solidFill>
                <a:schemeClr val="bg1"/>
              </a:solidFill>
              <a:latin typeface="Mulish" panose="020B060402020202020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A0AA8-CAE3-49DD-9104-2D0D2901AFD3}"/>
              </a:ext>
            </a:extLst>
          </p:cNvPr>
          <p:cNvSpPr txBox="1"/>
          <p:nvPr/>
        </p:nvSpPr>
        <p:spPr>
          <a:xfrm>
            <a:off x="4448538" y="70072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2816C-0234-48EB-A404-E76F7243C1F8}"/>
              </a:ext>
            </a:extLst>
          </p:cNvPr>
          <p:cNvSpPr txBox="1"/>
          <p:nvPr/>
        </p:nvSpPr>
        <p:spPr>
          <a:xfrm>
            <a:off x="4459357" y="19772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E37740-0E62-4A89-914C-4AD2B0CDCEC3}"/>
              </a:ext>
            </a:extLst>
          </p:cNvPr>
          <p:cNvSpPr txBox="1"/>
          <p:nvPr/>
        </p:nvSpPr>
        <p:spPr>
          <a:xfrm>
            <a:off x="7090606" y="62498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11D51-782A-4148-876B-00AD14A1E858}"/>
              </a:ext>
            </a:extLst>
          </p:cNvPr>
          <p:cNvSpPr txBox="1"/>
          <p:nvPr/>
        </p:nvSpPr>
        <p:spPr>
          <a:xfrm>
            <a:off x="7094092" y="1977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sh" panose="020B0604020202020204" charset="0"/>
              </a:rPr>
              <a:t>y</a:t>
            </a:r>
            <a:r>
              <a:rPr lang="en-US" sz="2400" baseline="-25000" dirty="0">
                <a:solidFill>
                  <a:schemeClr val="bg1"/>
                </a:solidFill>
                <a:latin typeface="Mulish" panose="020B060402020202020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1BA901-AABF-4721-9DC8-571A38F6C359}"/>
              </a:ext>
            </a:extLst>
          </p:cNvPr>
          <p:cNvSpPr txBox="1"/>
          <p:nvPr/>
        </p:nvSpPr>
        <p:spPr>
          <a:xfrm>
            <a:off x="3034110" y="4542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=.15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7E4AE-B94F-483A-A108-A3947E1109CD}"/>
              </a:ext>
            </a:extLst>
          </p:cNvPr>
          <p:cNvSpPr txBox="1"/>
          <p:nvPr/>
        </p:nvSpPr>
        <p:spPr>
          <a:xfrm rot="19702789">
            <a:off x="3644170" y="1143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5287F-463D-43B3-80C3-5C493327FC51}"/>
              </a:ext>
            </a:extLst>
          </p:cNvPr>
          <p:cNvSpPr txBox="1"/>
          <p:nvPr/>
        </p:nvSpPr>
        <p:spPr>
          <a:xfrm>
            <a:off x="3024752" y="225345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4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5E460-A45D-4C6A-96FD-C5861EE828C9}"/>
              </a:ext>
            </a:extLst>
          </p:cNvPr>
          <p:cNvSpPr txBox="1"/>
          <p:nvPr/>
        </p:nvSpPr>
        <p:spPr>
          <a:xfrm rot="1886438">
            <a:off x="3329686" y="176461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3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=.25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E472E-B9CC-4A10-8D6E-8AE893466BD5}"/>
              </a:ext>
            </a:extLst>
          </p:cNvPr>
          <p:cNvSpPr txBox="1"/>
          <p:nvPr/>
        </p:nvSpPr>
        <p:spPr>
          <a:xfrm>
            <a:off x="5501901" y="4360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=.40</a:t>
            </a:r>
            <a:endParaRPr lang="en-US" sz="18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E05A9-C2FF-4247-8582-DC4514210613}"/>
              </a:ext>
            </a:extLst>
          </p:cNvPr>
          <p:cNvSpPr txBox="1"/>
          <p:nvPr/>
        </p:nvSpPr>
        <p:spPr>
          <a:xfrm rot="19702789">
            <a:off x="6110805" y="11392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=0.45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BCF59-1384-40A6-91A2-43F6070BBF58}"/>
              </a:ext>
            </a:extLst>
          </p:cNvPr>
          <p:cNvSpPr txBox="1"/>
          <p:nvPr/>
        </p:nvSpPr>
        <p:spPr>
          <a:xfrm>
            <a:off x="5492543" y="223526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800" baseline="-25000" dirty="0">
                <a:solidFill>
                  <a:schemeClr val="tx1"/>
                </a:solidFill>
                <a:latin typeface="Mulish" panose="020B0604020202020204" charset="0"/>
              </a:rPr>
              <a:t>8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= 0.55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DBDED5-B37B-4DAD-9F1B-87700DD320F3}"/>
              </a:ext>
            </a:extLst>
          </p:cNvPr>
          <p:cNvSpPr txBox="1"/>
          <p:nvPr/>
        </p:nvSpPr>
        <p:spPr>
          <a:xfrm rot="1910118">
            <a:off x="5797477" y="1746425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Mulish" panose="020B0604020202020204" charset="0"/>
              </a:rPr>
              <a:t>7 </a:t>
            </a:r>
            <a:r>
              <a:rPr lang="en-US" sz="1600" dirty="0">
                <a:solidFill>
                  <a:schemeClr val="tx1"/>
                </a:solidFill>
                <a:latin typeface="Mulish" panose="020B0604020202020204" charset="0"/>
              </a:rPr>
              <a:t>=.50</a:t>
            </a:r>
            <a:endParaRPr lang="en-US" sz="16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4A361-42AB-4EA7-8012-E3F1BE9A171E}"/>
              </a:ext>
            </a:extLst>
          </p:cNvPr>
          <p:cNvSpPr txBox="1"/>
          <p:nvPr/>
        </p:nvSpPr>
        <p:spPr>
          <a:xfrm>
            <a:off x="1935956" y="3606691"/>
            <a:ext cx="2434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y2 = 1.22</a:t>
            </a:r>
            <a:endParaRPr lang="en-US" sz="2400" baseline="-25000" dirty="0">
              <a:solidFill>
                <a:schemeClr val="tx1"/>
              </a:solidFill>
              <a:latin typeface="Mulish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FA008-22E3-4FBE-9840-9887B6359999}"/>
              </a:ext>
            </a:extLst>
          </p:cNvPr>
          <p:cNvSpPr txBox="1"/>
          <p:nvPr/>
        </p:nvSpPr>
        <p:spPr>
          <a:xfrm>
            <a:off x="4773276" y="358633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output_y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 .77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EB6ABD-8165-4D45-8780-6407D92A1CC6}"/>
              </a:ext>
            </a:extLst>
          </p:cNvPr>
          <p:cNvCxnSpPr>
            <a:cxnSpLocks/>
          </p:cNvCxnSpPr>
          <p:nvPr/>
        </p:nvCxnSpPr>
        <p:spPr>
          <a:xfrm>
            <a:off x="7549200" y="931720"/>
            <a:ext cx="811310" cy="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23DF19-FAB6-428B-84E3-D318D9A8EAB7}"/>
              </a:ext>
            </a:extLst>
          </p:cNvPr>
          <p:cNvCxnSpPr>
            <a:cxnSpLocks/>
          </p:cNvCxnSpPr>
          <p:nvPr/>
        </p:nvCxnSpPr>
        <p:spPr>
          <a:xfrm>
            <a:off x="7549200" y="2209024"/>
            <a:ext cx="81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2C51B3-74B5-429C-9F1A-D67809A3E6D9}"/>
              </a:ext>
            </a:extLst>
          </p:cNvPr>
          <p:cNvSpPr txBox="1"/>
          <p:nvPr/>
        </p:nvSpPr>
        <p:spPr>
          <a:xfrm>
            <a:off x="7526499" y="455896"/>
            <a:ext cx="156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=.01</a:t>
            </a: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endParaRPr lang="en-US" sz="2400" dirty="0">
              <a:solidFill>
                <a:schemeClr val="tx1"/>
              </a:solidFill>
              <a:latin typeface="Mulish" panose="020B060402020202020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Mulish" panose="020B060402020202020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=.99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/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Mulish" panose="020B0604020202020204" charset="0"/>
                  </a:rPr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1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 </a:t>
                </a:r>
                <a:r>
                  <a:rPr lang="en-US" sz="2000" dirty="0">
                    <a:latin typeface="Mulish" panose="020B0604020202020204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Mulish" panose="020B0604020202020204" charset="0"/>
                  </a:rPr>
                  <a:t>(T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-outy</a:t>
                </a:r>
                <a:r>
                  <a:rPr lang="en-US" sz="2000" baseline="-25000" dirty="0">
                    <a:latin typeface="Mulish" panose="020B0604020202020204" charset="0"/>
                  </a:rPr>
                  <a:t>2</a:t>
                </a:r>
                <a:r>
                  <a:rPr lang="en-US" sz="2000" dirty="0">
                    <a:latin typeface="Mulish" panose="020B0604020202020204" charset="0"/>
                  </a:rPr>
                  <a:t>)</a:t>
                </a:r>
                <a:r>
                  <a:rPr lang="en-US" sz="2000" baseline="30000" dirty="0">
                    <a:latin typeface="Mulish" panose="020B0604020202020204" charset="0"/>
                  </a:rPr>
                  <a:t>2</a:t>
                </a:r>
                <a:endParaRPr lang="en-US" sz="2000" dirty="0"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5542B2-213F-44C4-BB53-DF6DDAA3D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12" y="1020941"/>
                <a:ext cx="6611147" cy="526939"/>
              </a:xfrm>
              <a:prstGeom prst="rect">
                <a:avLst/>
              </a:prstGeom>
              <a:blipFill>
                <a:blip r:embed="rId4"/>
                <a:stretch>
                  <a:fillRect l="-101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/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A00040-7163-4A8E-938E-4D8EB99E8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963" y="1919386"/>
                <a:ext cx="1651612" cy="79355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/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D2FB53-E487-4750-B7E5-2312B7C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79" y="1919386"/>
                <a:ext cx="4572000" cy="808811"/>
              </a:xfrm>
              <a:prstGeom prst="rect">
                <a:avLst/>
              </a:prstGeom>
              <a:blipFill>
                <a:blip r:embed="rId6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Back Propagation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Propagation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918130"/>
            <a:ext cx="7498685" cy="48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Remember Gradient Descent?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3EACB-DC57-E8F5-7AD4-5A97F2366F79}"/>
              </a:ext>
            </a:extLst>
          </p:cNvPr>
          <p:cNvSpPr txBox="1"/>
          <p:nvPr/>
        </p:nvSpPr>
        <p:spPr>
          <a:xfrm>
            <a:off x="1295372" y="2741824"/>
            <a:ext cx="7398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Mulish"/>
              </a:rPr>
              <a:t>Gradient descent is an optimization algorithm commonly used to train machine learning models and neural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2EDAB82C-D01B-D2A2-1D89-18F8583B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21C83EAC-2FD9-78BB-7BAC-69FA744FA88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A4DD7C14-E7BD-29C2-EBB3-1067355EE6E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15F9F0-FAC1-AC5D-597D-3659F5C43AD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EE52DF-4EEA-9DB3-D830-6E7D4C391FA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357A6656-5620-8C37-6BAD-F91740652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/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766A4E-7C78-4DCC-AD63-90B39643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92" y="1927951"/>
                <a:ext cx="1009571" cy="876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/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878A0-5314-00C1-9357-91D92E91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86" y="2381295"/>
                <a:ext cx="10095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/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0CC86-6CC4-847B-5655-1396499E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63" y="2383930"/>
                <a:ext cx="1009571" cy="461665"/>
              </a:xfrm>
              <a:prstGeom prst="rect">
                <a:avLst/>
              </a:prstGeom>
              <a:blipFill>
                <a:blip r:embed="rId6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D7815-77C2-A7EB-7BDC-34B5CFC1A874}"/>
              </a:ext>
            </a:extLst>
          </p:cNvPr>
          <p:cNvCxnSpPr>
            <a:cxnSpLocks/>
          </p:cNvCxnSpPr>
          <p:nvPr/>
        </p:nvCxnSpPr>
        <p:spPr>
          <a:xfrm>
            <a:off x="2958792" y="238583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35FA6D-12B7-C59B-FC6F-55FD0797B5C3}"/>
              </a:ext>
            </a:extLst>
          </p:cNvPr>
          <p:cNvCxnSpPr>
            <a:cxnSpLocks/>
          </p:cNvCxnSpPr>
          <p:nvPr/>
        </p:nvCxnSpPr>
        <p:spPr>
          <a:xfrm>
            <a:off x="3622258" y="2394797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/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63F952-FE1A-EA93-9F72-2C568EB7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24" y="1886829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/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204E-0EE5-F326-42C5-CFC83E5D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2" y="1923791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7396 -3.33333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3B45B617-A2C6-B9DE-6A4D-ED2FD50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9996C748-249F-E9B4-655E-1993EB0DD6AB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0C13CFA5-D011-EF55-62B4-E8C767F00409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7528C-BBEF-E62D-565E-B47650C2F5B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53D136-0A38-1C87-41E4-7F1EB6F31E27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2FA562D0-90CA-11F6-CBE9-8A8D3208F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43A7-8A1B-BA97-95EF-691CE02C536C}"/>
              </a:ext>
            </a:extLst>
          </p:cNvPr>
          <p:cNvSpPr txBox="1"/>
          <p:nvPr/>
        </p:nvSpPr>
        <p:spPr>
          <a:xfrm>
            <a:off x="1400175" y="13417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49DE-6048-82E4-4903-E844970690DE}"/>
              </a:ext>
            </a:extLst>
          </p:cNvPr>
          <p:cNvSpPr txBox="1"/>
          <p:nvPr/>
        </p:nvSpPr>
        <p:spPr>
          <a:xfrm>
            <a:off x="1400175" y="18000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/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Mulish"/>
                  </a:rPr>
                  <a:t>Now we have to 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FA06E5-7C00-139C-FAB4-D8328ACD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2571750"/>
                <a:ext cx="3269485" cy="624273"/>
              </a:xfrm>
              <a:prstGeom prst="rect">
                <a:avLst/>
              </a:prstGeom>
              <a:blipFill>
                <a:blip r:embed="rId4"/>
                <a:stretch>
                  <a:fillRect l="-29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88237075-E421-F19E-223C-E8DDB489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684D4DF3-7859-390C-46D2-4D71F47A1079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8E6588B5-4D81-EEC7-0A03-08C2A123E070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AF3CA-716B-E455-3400-84D0C675A436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EF7E5-5F40-AF87-E68E-04101431A335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91E7235E-B2AA-BE9A-F697-562C50B36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15A7-DA0E-DAD0-F412-66380F6ACED4}"/>
              </a:ext>
            </a:extLst>
          </p:cNvPr>
          <p:cNvSpPr txBox="1"/>
          <p:nvPr/>
        </p:nvSpPr>
        <p:spPr>
          <a:xfrm>
            <a:off x="879928" y="1180000"/>
            <a:ext cx="30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What generally we do,</a:t>
            </a:r>
          </a:p>
          <a:p>
            <a:endParaRPr lang="en-US" sz="2400" dirty="0"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0972-EA3D-08C5-F68D-A27C8C28C2EF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03BA4-9F97-C109-BEBF-0DF17A68505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C5C33-8C91-207D-A257-C5885EB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A13C5B-0C9E-93D1-B664-1549460A0054}"/>
              </a:ext>
            </a:extLst>
          </p:cNvPr>
          <p:cNvSpPr txBox="1"/>
          <p:nvPr/>
        </p:nvSpPr>
        <p:spPr>
          <a:xfrm>
            <a:off x="1105799" y="1975498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  <a:p>
            <a:r>
              <a:rPr lang="en-US" sz="2400" dirty="0">
                <a:latin typeface="Mulish"/>
              </a:rPr>
              <a:t>   = 5(t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)+3</a:t>
            </a:r>
            <a:endParaRPr lang="en-US" sz="2400" baseline="30000" dirty="0">
              <a:latin typeface="Mulish"/>
            </a:endParaRPr>
          </a:p>
          <a:p>
            <a:r>
              <a:rPr lang="en-US" sz="2400" dirty="0">
                <a:latin typeface="Mulish"/>
              </a:rPr>
              <a:t>   = 5t</a:t>
            </a:r>
            <a:r>
              <a:rPr lang="en-US" sz="2400" baseline="30000" dirty="0">
                <a:latin typeface="Mulish"/>
              </a:rPr>
              <a:t>2</a:t>
            </a:r>
            <a:r>
              <a:rPr lang="en-US" sz="2400" dirty="0">
                <a:latin typeface="Mulish"/>
              </a:rPr>
              <a:t>+3</a:t>
            </a:r>
            <a:endParaRPr lang="en-US" sz="2400" baseline="300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/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F4D87-40C5-FBB5-758B-107DD0FE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61" y="3441813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31FB57-9B70-DC09-CC63-57B2FD61851B}"/>
              </a:ext>
            </a:extLst>
          </p:cNvPr>
          <p:cNvSpPr txBox="1"/>
          <p:nvPr/>
        </p:nvSpPr>
        <p:spPr>
          <a:xfrm>
            <a:off x="1840840" y="4186968"/>
            <a:ext cx="1026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F772164A-3DAD-444A-A596-4A9B429A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7A2BE6F-1077-BA29-AE0B-E74F27A42F28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6B0F1886-FB0D-6080-BCF7-9961383515CF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69656-7A4E-8FE6-F7A9-CC8A9ECEC401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32F749-8C22-7909-1146-A11CE266EEA1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1C579A6A-A5A0-8219-2A42-82041768C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Chain Rule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58A5-9BC1-F6E4-7338-2B708B390ED8}"/>
              </a:ext>
            </a:extLst>
          </p:cNvPr>
          <p:cNvSpPr txBox="1"/>
          <p:nvPr/>
        </p:nvSpPr>
        <p:spPr>
          <a:xfrm>
            <a:off x="879927" y="1180000"/>
            <a:ext cx="394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But in chain rule we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2100-94DF-D247-EE88-478905B997F5}"/>
              </a:ext>
            </a:extLst>
          </p:cNvPr>
          <p:cNvSpPr txBox="1"/>
          <p:nvPr/>
        </p:nvSpPr>
        <p:spPr>
          <a:xfrm>
            <a:off x="6686550" y="89292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y = 5x + 3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54C3-0AB7-6FF7-EB82-61178F3FFE78}"/>
              </a:ext>
            </a:extLst>
          </p:cNvPr>
          <p:cNvSpPr txBox="1"/>
          <p:nvPr/>
        </p:nvSpPr>
        <p:spPr>
          <a:xfrm>
            <a:off x="6686550" y="135122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ulish"/>
              </a:rPr>
              <a:t>x = t</a:t>
            </a:r>
            <a:r>
              <a:rPr lang="en-US" sz="2400" baseline="30000" dirty="0">
                <a:latin typeface="Mulish"/>
              </a:rPr>
              <a:t>2</a:t>
            </a:r>
            <a:endParaRPr lang="en-US" sz="2400" dirty="0">
              <a:latin typeface="Mulis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/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latin typeface="Mulish"/>
                  </a:rPr>
                  <a:t> = ?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E9D94-E57C-5E3B-D673-766F018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50" y="1812890"/>
                <a:ext cx="1284151" cy="624273"/>
              </a:xfrm>
              <a:prstGeom prst="rect">
                <a:avLst/>
              </a:prstGeom>
              <a:blipFill>
                <a:blip r:embed="rId4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/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ulish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Mulish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79B7BA-AAE7-0A0A-60A3-D58272A5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3" y="2850485"/>
                <a:ext cx="2161276" cy="633058"/>
              </a:xfrm>
              <a:prstGeom prst="rect">
                <a:avLst/>
              </a:prstGeom>
              <a:blipFill>
                <a:blip r:embed="rId5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2A007B-E2D3-D684-B248-1A188ACD60AE}"/>
              </a:ext>
            </a:extLst>
          </p:cNvPr>
          <p:cNvSpPr txBox="1"/>
          <p:nvPr/>
        </p:nvSpPr>
        <p:spPr>
          <a:xfrm>
            <a:off x="1381125" y="158205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Y is function of X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ulish"/>
              </a:rPr>
              <a:t>X is a function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/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AF071-1596-27A5-0DAB-763CB2B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91" y="2628255"/>
                <a:ext cx="1009571" cy="87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/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E5CE0D-6308-A75E-2202-C4AA76A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310" y="3099778"/>
                <a:ext cx="1009571" cy="461665"/>
              </a:xfrm>
              <a:prstGeom prst="rect">
                <a:avLst/>
              </a:prstGeom>
              <a:blipFill>
                <a:blip r:embed="rId7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/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012F05-0A18-5F38-FA8C-A44AF297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3099778"/>
                <a:ext cx="1009571" cy="461665"/>
              </a:xfrm>
              <a:prstGeom prst="rect">
                <a:avLst/>
              </a:prstGeom>
              <a:blipFill>
                <a:blip r:embed="rId8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0669EC-B9D2-E29C-E1DA-6E479453A9AD}"/>
              </a:ext>
            </a:extLst>
          </p:cNvPr>
          <p:cNvCxnSpPr>
            <a:cxnSpLocks/>
          </p:cNvCxnSpPr>
          <p:nvPr/>
        </p:nvCxnSpPr>
        <p:spPr>
          <a:xfrm>
            <a:off x="5584891" y="3086136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48491B-7FD1-4ACD-D820-0BE7644F4AD9}"/>
              </a:ext>
            </a:extLst>
          </p:cNvPr>
          <p:cNvCxnSpPr>
            <a:cxnSpLocks/>
          </p:cNvCxnSpPr>
          <p:nvPr/>
        </p:nvCxnSpPr>
        <p:spPr>
          <a:xfrm>
            <a:off x="6248357" y="3095101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/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BDFF3F-DCAB-4F1C-EFB8-C91793C9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23" y="2587133"/>
                <a:ext cx="100957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/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7B7AB-6BEE-48E7-CA42-35442F25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60" y="2605802"/>
                <a:ext cx="1009571" cy="461665"/>
              </a:xfrm>
              <a:prstGeom prst="rect">
                <a:avLst/>
              </a:prstGeom>
              <a:blipFill>
                <a:blip r:embed="rId10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79AB9C-FF52-B710-7101-29013494E549}"/>
              </a:ext>
            </a:extLst>
          </p:cNvPr>
          <p:cNvSpPr txBox="1"/>
          <p:nvPr/>
        </p:nvSpPr>
        <p:spPr>
          <a:xfrm>
            <a:off x="-2950" y="2445303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sh"/>
              </a:rPr>
              <a:t>Instead of doing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/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000" dirty="0">
                  <a:latin typeface="Mulish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8DF6A-95C0-AB14-F48A-D79E58931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3" y="3736482"/>
                <a:ext cx="45845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/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252A67-25E2-81DB-25C2-4A3D9D0B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30" y="3912399"/>
                <a:ext cx="1009571" cy="461665"/>
              </a:xfrm>
              <a:prstGeom prst="rect">
                <a:avLst/>
              </a:prstGeom>
              <a:blipFill>
                <a:blip r:embed="rId12"/>
                <a:stretch>
                  <a:fillRect l="-180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/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t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4317C9-BC04-F1DB-F71A-A64B058AB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30" y="4012009"/>
                <a:ext cx="1009571" cy="461665"/>
              </a:xfrm>
              <a:prstGeom prst="rect">
                <a:avLst/>
              </a:prstGeom>
              <a:blipFill>
                <a:blip r:embed="rId13"/>
                <a:stretch>
                  <a:fillRect l="-18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6D9B56-A47F-3A55-AE8F-0A2846C761C9}"/>
              </a:ext>
            </a:extLst>
          </p:cNvPr>
          <p:cNvCxnSpPr>
            <a:cxnSpLocks/>
          </p:cNvCxnSpPr>
          <p:nvPr/>
        </p:nvCxnSpPr>
        <p:spPr>
          <a:xfrm>
            <a:off x="4922686" y="3959383"/>
            <a:ext cx="3574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E89C1-AA0D-E74E-5E8A-91A2017F844B}"/>
              </a:ext>
            </a:extLst>
          </p:cNvPr>
          <p:cNvCxnSpPr>
            <a:cxnSpLocks/>
          </p:cNvCxnSpPr>
          <p:nvPr/>
        </p:nvCxnSpPr>
        <p:spPr>
          <a:xfrm>
            <a:off x="7041083" y="396902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/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CEF70F-F6DC-98D8-DEB7-4F9DAD45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97" y="3489145"/>
                <a:ext cx="1495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/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361172-2DFC-0590-7251-05905E20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5" y="3518033"/>
                <a:ext cx="100957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/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249A4-789E-2FC5-B6C9-E9E0CF09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179" y="3767146"/>
                <a:ext cx="130986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8D7D15B-45F7-256A-48FB-74BDF3F76F06}"/>
              </a:ext>
            </a:extLst>
          </p:cNvPr>
          <p:cNvSpPr txBox="1"/>
          <p:nvPr/>
        </p:nvSpPr>
        <p:spPr>
          <a:xfrm>
            <a:off x="6485415" y="3823812"/>
            <a:ext cx="850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9594C2-0FE5-5643-6EC7-8B448B04109A}"/>
              </a:ext>
            </a:extLst>
          </p:cNvPr>
          <p:cNvSpPr txBox="1"/>
          <p:nvPr/>
        </p:nvSpPr>
        <p:spPr>
          <a:xfrm>
            <a:off x="7573790" y="3728550"/>
            <a:ext cx="1009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(t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585A61-97E2-89F2-8402-8B8AED74959A}"/>
              </a:ext>
            </a:extLst>
          </p:cNvPr>
          <p:cNvSpPr txBox="1"/>
          <p:nvPr/>
        </p:nvSpPr>
        <p:spPr>
          <a:xfrm>
            <a:off x="4637086" y="4536068"/>
            <a:ext cx="2377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ulish"/>
              </a:rPr>
              <a:t>=5 *2t  = 10t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  <p:bldP spid="7" grpId="0"/>
      <p:bldP spid="10" grpId="0"/>
      <p:bldP spid="5" grpId="0"/>
      <p:bldP spid="6" grpId="0"/>
      <p:bldP spid="11" grpId="0"/>
      <p:bldP spid="13" grpId="0"/>
      <p:bldP spid="16" grpId="0"/>
      <p:bldP spid="18" grpId="0"/>
      <p:bldP spid="19" grpId="0"/>
      <p:bldP spid="27" grpId="0"/>
      <p:bldP spid="28" grpId="0"/>
      <p:bldP spid="29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0DE192BC-2173-28D4-016E-9AFE5288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517E613F-24BA-47D6-9599-1EBCE164FE0D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4CE12D48-0CB3-70EC-E4CE-BC912F2AABAE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F8B7E-3831-BED4-96E9-D98C11861CD8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244A58-BC91-DE4A-C7F1-6C744517C22D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FFD7FF9-B631-F974-A3C5-75CE3568C969}"/>
              </a:ext>
            </a:extLst>
          </p:cNvPr>
          <p:cNvSpPr/>
          <p:nvPr/>
        </p:nvSpPr>
        <p:spPr>
          <a:xfrm>
            <a:off x="2725490" y="693918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69303621-9FE9-67E9-E900-E8935A5C9E6C}"/>
              </a:ext>
            </a:extLst>
          </p:cNvPr>
          <p:cNvSpPr/>
          <p:nvPr/>
        </p:nvSpPr>
        <p:spPr>
          <a:xfrm>
            <a:off x="2747932" y="1204987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72B80FFF-9290-DBAA-1E10-00DE284F0FEE}"/>
              </a:ext>
            </a:extLst>
          </p:cNvPr>
          <p:cNvSpPr/>
          <p:nvPr/>
        </p:nvSpPr>
        <p:spPr>
          <a:xfrm>
            <a:off x="2761138" y="1723735"/>
            <a:ext cx="246185" cy="2696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C4D4EE73-15E1-0EB7-3CA4-24863D256C0A}"/>
              </a:ext>
            </a:extLst>
          </p:cNvPr>
          <p:cNvSpPr/>
          <p:nvPr/>
        </p:nvSpPr>
        <p:spPr>
          <a:xfrm>
            <a:off x="4121015" y="659313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41DCA4D3-671A-03A2-4FC2-99E275B1F8B5}"/>
              </a:ext>
            </a:extLst>
          </p:cNvPr>
          <p:cNvSpPr/>
          <p:nvPr/>
        </p:nvSpPr>
        <p:spPr>
          <a:xfrm>
            <a:off x="4115153" y="1301154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8A12880A-6A91-9AF0-F6CE-578F23DC1FCE}"/>
              </a:ext>
            </a:extLst>
          </p:cNvPr>
          <p:cNvSpPr/>
          <p:nvPr/>
        </p:nvSpPr>
        <p:spPr>
          <a:xfrm>
            <a:off x="4115152" y="2011500"/>
            <a:ext cx="246185" cy="2696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5BE379A7-EF20-CDBB-B0F5-AB862BCBEBF5}"/>
              </a:ext>
            </a:extLst>
          </p:cNvPr>
          <p:cNvSpPr/>
          <p:nvPr/>
        </p:nvSpPr>
        <p:spPr>
          <a:xfrm>
            <a:off x="5222981" y="676898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4CC5F9F8-56B2-D653-B220-2DDEF8B9BBD9}"/>
              </a:ext>
            </a:extLst>
          </p:cNvPr>
          <p:cNvSpPr/>
          <p:nvPr/>
        </p:nvSpPr>
        <p:spPr>
          <a:xfrm>
            <a:off x="5217119" y="1318739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FEF8057A-91E8-F6AF-5CD8-DCAAD86C3C88}"/>
              </a:ext>
            </a:extLst>
          </p:cNvPr>
          <p:cNvSpPr/>
          <p:nvPr/>
        </p:nvSpPr>
        <p:spPr>
          <a:xfrm>
            <a:off x="5217118" y="2029085"/>
            <a:ext cx="246185" cy="269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2" name="Straight Arrow Connector 941">
            <a:extLst>
              <a:ext uri="{FF2B5EF4-FFF2-40B4-BE49-F238E27FC236}">
                <a16:creationId xmlns:a16="http://schemas.microsoft.com/office/drawing/2014/main" id="{17E141EB-ACAD-3685-A00C-0D58D8ECECBE}"/>
              </a:ext>
            </a:extLst>
          </p:cNvPr>
          <p:cNvCxnSpPr>
            <a:stCxn id="932" idx="6"/>
            <a:endCxn id="936" idx="2"/>
          </p:cNvCxnSpPr>
          <p:nvPr/>
        </p:nvCxnSpPr>
        <p:spPr>
          <a:xfrm flipV="1">
            <a:off x="2971675" y="794129"/>
            <a:ext cx="1149340" cy="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>
            <a:extLst>
              <a:ext uri="{FF2B5EF4-FFF2-40B4-BE49-F238E27FC236}">
                <a16:creationId xmlns:a16="http://schemas.microsoft.com/office/drawing/2014/main" id="{189AD763-EBFC-D203-18E1-EA93E117BB27}"/>
              </a:ext>
            </a:extLst>
          </p:cNvPr>
          <p:cNvCxnSpPr>
            <a:cxnSpLocks/>
            <a:stCxn id="932" idx="6"/>
            <a:endCxn id="937" idx="2"/>
          </p:cNvCxnSpPr>
          <p:nvPr/>
        </p:nvCxnSpPr>
        <p:spPr>
          <a:xfrm>
            <a:off x="2971675" y="828734"/>
            <a:ext cx="1143478" cy="6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31435BF2-D867-C6CA-BF19-FFAB4AEC2553}"/>
              </a:ext>
            </a:extLst>
          </p:cNvPr>
          <p:cNvCxnSpPr>
            <a:cxnSpLocks/>
            <a:stCxn id="933" idx="6"/>
            <a:endCxn id="938" idx="2"/>
          </p:cNvCxnSpPr>
          <p:nvPr/>
        </p:nvCxnSpPr>
        <p:spPr>
          <a:xfrm>
            <a:off x="2994117" y="1339803"/>
            <a:ext cx="1121035" cy="80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Arrow Connector 953">
            <a:extLst>
              <a:ext uri="{FF2B5EF4-FFF2-40B4-BE49-F238E27FC236}">
                <a16:creationId xmlns:a16="http://schemas.microsoft.com/office/drawing/2014/main" id="{67FA5081-2C1A-48A7-968A-B9DB690583B1}"/>
              </a:ext>
            </a:extLst>
          </p:cNvPr>
          <p:cNvCxnSpPr>
            <a:cxnSpLocks/>
            <a:stCxn id="935" idx="6"/>
            <a:endCxn id="937" idx="2"/>
          </p:cNvCxnSpPr>
          <p:nvPr/>
        </p:nvCxnSpPr>
        <p:spPr>
          <a:xfrm flipV="1">
            <a:off x="3007323" y="1435970"/>
            <a:ext cx="1107830" cy="42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EAA5FA87-4883-A0B5-40F6-682139B30D40}"/>
              </a:ext>
            </a:extLst>
          </p:cNvPr>
          <p:cNvCxnSpPr>
            <a:cxnSpLocks/>
            <a:stCxn id="935" idx="6"/>
            <a:endCxn id="938" idx="2"/>
          </p:cNvCxnSpPr>
          <p:nvPr/>
        </p:nvCxnSpPr>
        <p:spPr>
          <a:xfrm>
            <a:off x="3007323" y="1858551"/>
            <a:ext cx="1107829" cy="2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TextBox 962">
            <a:extLst>
              <a:ext uri="{FF2B5EF4-FFF2-40B4-BE49-F238E27FC236}">
                <a16:creationId xmlns:a16="http://schemas.microsoft.com/office/drawing/2014/main" id="{D0BE95D8-35D1-57BC-CDFB-192B9359ECC9}"/>
              </a:ext>
            </a:extLst>
          </p:cNvPr>
          <p:cNvSpPr txBox="1"/>
          <p:nvPr/>
        </p:nvSpPr>
        <p:spPr>
          <a:xfrm rot="16200000">
            <a:off x="1548301" y="1257719"/>
            <a:ext cx="1852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 Dimensional Input</a:t>
            </a:r>
          </a:p>
        </p:txBody>
      </p: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0EB61BFE-66DC-A7E6-E46B-0DA07AE329CA}"/>
              </a:ext>
            </a:extLst>
          </p:cNvPr>
          <p:cNvCxnSpPr>
            <a:cxnSpLocks/>
            <a:stCxn id="936" idx="6"/>
            <a:endCxn id="940" idx="2"/>
          </p:cNvCxnSpPr>
          <p:nvPr/>
        </p:nvCxnSpPr>
        <p:spPr>
          <a:xfrm>
            <a:off x="4367200" y="794129"/>
            <a:ext cx="849919" cy="65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BD894D85-1900-004A-2CCE-925051616727}"/>
              </a:ext>
            </a:extLst>
          </p:cNvPr>
          <p:cNvCxnSpPr>
            <a:cxnSpLocks/>
            <a:endCxn id="939" idx="2"/>
          </p:cNvCxnSpPr>
          <p:nvPr/>
        </p:nvCxnSpPr>
        <p:spPr>
          <a:xfrm flipV="1">
            <a:off x="4346184" y="811714"/>
            <a:ext cx="876797" cy="63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Arrow Connector 971">
            <a:extLst>
              <a:ext uri="{FF2B5EF4-FFF2-40B4-BE49-F238E27FC236}">
                <a16:creationId xmlns:a16="http://schemas.microsoft.com/office/drawing/2014/main" id="{CDE83076-9D8B-A29C-729B-5AFD30658CCE}"/>
              </a:ext>
            </a:extLst>
          </p:cNvPr>
          <p:cNvCxnSpPr>
            <a:cxnSpLocks/>
            <a:endCxn id="941" idx="2"/>
          </p:cNvCxnSpPr>
          <p:nvPr/>
        </p:nvCxnSpPr>
        <p:spPr>
          <a:xfrm>
            <a:off x="4346184" y="1444761"/>
            <a:ext cx="870934" cy="71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DFE8DBB3-1DCE-DED1-6576-8F8AB6411F72}"/>
              </a:ext>
            </a:extLst>
          </p:cNvPr>
          <p:cNvCxnSpPr>
            <a:cxnSpLocks/>
            <a:endCxn id="940" idx="1"/>
          </p:cNvCxnSpPr>
          <p:nvPr/>
        </p:nvCxnSpPr>
        <p:spPr>
          <a:xfrm flipV="1">
            <a:off x="4366205" y="1358226"/>
            <a:ext cx="886967" cy="77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6" name="Oval 975">
            <a:extLst>
              <a:ext uri="{FF2B5EF4-FFF2-40B4-BE49-F238E27FC236}">
                <a16:creationId xmlns:a16="http://schemas.microsoft.com/office/drawing/2014/main" id="{DAB764AF-967B-17C7-61A9-9029B69C8928}"/>
              </a:ext>
            </a:extLst>
          </p:cNvPr>
          <p:cNvSpPr/>
          <p:nvPr/>
        </p:nvSpPr>
        <p:spPr>
          <a:xfrm>
            <a:off x="6306108" y="670058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B29B9782-DF4D-D378-31EA-DC4A0290F369}"/>
              </a:ext>
            </a:extLst>
          </p:cNvPr>
          <p:cNvSpPr/>
          <p:nvPr/>
        </p:nvSpPr>
        <p:spPr>
          <a:xfrm>
            <a:off x="6300246" y="1311899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C83C758F-3713-331C-EC28-3A9EC47B577A}"/>
              </a:ext>
            </a:extLst>
          </p:cNvPr>
          <p:cNvSpPr/>
          <p:nvPr/>
        </p:nvSpPr>
        <p:spPr>
          <a:xfrm>
            <a:off x="6300245" y="2022245"/>
            <a:ext cx="246185" cy="2696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34C0983E-3276-A5A1-2816-C6FA3C0FE679}"/>
              </a:ext>
            </a:extLst>
          </p:cNvPr>
          <p:cNvCxnSpPr>
            <a:cxnSpLocks/>
          </p:cNvCxnSpPr>
          <p:nvPr/>
        </p:nvCxnSpPr>
        <p:spPr>
          <a:xfrm>
            <a:off x="5464267" y="773396"/>
            <a:ext cx="849918" cy="13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0D8EC87A-4278-9586-E4EC-DD3D83B0D1DE}"/>
              </a:ext>
            </a:extLst>
          </p:cNvPr>
          <p:cNvCxnSpPr>
            <a:cxnSpLocks/>
            <a:endCxn id="977" idx="2"/>
          </p:cNvCxnSpPr>
          <p:nvPr/>
        </p:nvCxnSpPr>
        <p:spPr>
          <a:xfrm>
            <a:off x="5443251" y="1424028"/>
            <a:ext cx="856995" cy="2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Arrow Connector 996">
            <a:extLst>
              <a:ext uri="{FF2B5EF4-FFF2-40B4-BE49-F238E27FC236}">
                <a16:creationId xmlns:a16="http://schemas.microsoft.com/office/drawing/2014/main" id="{9EAECAD7-CA8A-02AD-660C-DFA8C8C11F8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463272" y="795714"/>
            <a:ext cx="810328" cy="1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6B014F9C-A469-E252-9A7E-DCCC4D7E27DB}"/>
              </a:ext>
            </a:extLst>
          </p:cNvPr>
          <p:cNvCxnSpPr>
            <a:cxnSpLocks/>
          </p:cNvCxnSpPr>
          <p:nvPr/>
        </p:nvCxnSpPr>
        <p:spPr>
          <a:xfrm>
            <a:off x="5463272" y="2116789"/>
            <a:ext cx="850913" cy="2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44E4845A-6144-C2D8-8251-CB8860736DA4}"/>
              </a:ext>
            </a:extLst>
          </p:cNvPr>
          <p:cNvSpPr txBox="1"/>
          <p:nvPr/>
        </p:nvSpPr>
        <p:spPr>
          <a:xfrm>
            <a:off x="3362809" y="4360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55DF4A4D-FBBA-9E70-A8CC-40188C1CF47C}"/>
              </a:ext>
            </a:extLst>
          </p:cNvPr>
          <p:cNvSpPr txBox="1"/>
          <p:nvPr/>
        </p:nvSpPr>
        <p:spPr>
          <a:xfrm>
            <a:off x="3471835" y="87679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04C152AC-8FC6-E6A4-C178-ED5D9610820B}"/>
              </a:ext>
            </a:extLst>
          </p:cNvPr>
          <p:cNvSpPr txBox="1"/>
          <p:nvPr/>
        </p:nvSpPr>
        <p:spPr>
          <a:xfrm>
            <a:off x="3121185" y="1262757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74FC3031-0161-AFE1-D1CD-A9C3F91B50DD}"/>
              </a:ext>
            </a:extLst>
          </p:cNvPr>
          <p:cNvSpPr txBox="1"/>
          <p:nvPr/>
        </p:nvSpPr>
        <p:spPr>
          <a:xfrm>
            <a:off x="3594928" y="162610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W4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D26E9CD-DA44-ABE4-3DD2-34A929CCD3B7}"/>
              </a:ext>
            </a:extLst>
          </p:cNvPr>
          <p:cNvSpPr txBox="1"/>
          <p:nvPr/>
        </p:nvSpPr>
        <p:spPr>
          <a:xfrm>
            <a:off x="3064495" y="1989279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F0CF0B5-6AE2-BF49-4EF9-9C0E7278BEE7}"/>
              </a:ext>
            </a:extLst>
          </p:cNvPr>
          <p:cNvSpPr txBox="1"/>
          <p:nvPr/>
        </p:nvSpPr>
        <p:spPr>
          <a:xfrm>
            <a:off x="4873635" y="158332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W5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27DBF4B-961E-93C2-5203-7053B6E81604}"/>
              </a:ext>
            </a:extLst>
          </p:cNvPr>
          <p:cNvSpPr txBox="1"/>
          <p:nvPr/>
        </p:nvSpPr>
        <p:spPr>
          <a:xfrm>
            <a:off x="4443780" y="1968970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W6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779BA69-E1A6-8604-5884-478D17334CC3}"/>
              </a:ext>
            </a:extLst>
          </p:cNvPr>
          <p:cNvSpPr txBox="1"/>
          <p:nvPr/>
        </p:nvSpPr>
        <p:spPr>
          <a:xfrm>
            <a:off x="4477923" y="690712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W7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908E481-8D5B-1EBE-9D3A-C9A071469D50}"/>
              </a:ext>
            </a:extLst>
          </p:cNvPr>
          <p:cNvSpPr txBox="1"/>
          <p:nvPr/>
        </p:nvSpPr>
        <p:spPr>
          <a:xfrm>
            <a:off x="4487163" y="1209389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W8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14D28D3-6D49-FDB1-451D-A0781CF0E5D7}"/>
              </a:ext>
            </a:extLst>
          </p:cNvPr>
          <p:cNvSpPr txBox="1"/>
          <p:nvPr/>
        </p:nvSpPr>
        <p:spPr>
          <a:xfrm>
            <a:off x="4289024" y="1540090"/>
            <a:ext cx="463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W9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44C8B16-047C-A9ED-8958-E33C6E219031}"/>
              </a:ext>
            </a:extLst>
          </p:cNvPr>
          <p:cNvSpPr txBox="1"/>
          <p:nvPr/>
        </p:nvSpPr>
        <p:spPr>
          <a:xfrm>
            <a:off x="5557301" y="724376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14EA40D-DD43-DA66-CF74-30DA98CFAEDE}"/>
              </a:ext>
            </a:extLst>
          </p:cNvPr>
          <p:cNvSpPr txBox="1"/>
          <p:nvPr/>
        </p:nvSpPr>
        <p:spPr>
          <a:xfrm>
            <a:off x="6099000" y="966948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2CA2E42-6F42-35F4-CE01-3963780EE445}"/>
              </a:ext>
            </a:extLst>
          </p:cNvPr>
          <p:cNvSpPr txBox="1"/>
          <p:nvPr/>
        </p:nvSpPr>
        <p:spPr>
          <a:xfrm>
            <a:off x="5441609" y="115037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W12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059429E-7113-6847-BD10-487C07356F12}"/>
              </a:ext>
            </a:extLst>
          </p:cNvPr>
          <p:cNvSpPr txBox="1"/>
          <p:nvPr/>
        </p:nvSpPr>
        <p:spPr>
          <a:xfrm>
            <a:off x="5501799" y="2156044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/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 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(T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-outy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31D8B3-1528-0E0A-0406-09301DA6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32" y="3150135"/>
                <a:ext cx="7722824" cy="613886"/>
              </a:xfrm>
              <a:prstGeom prst="rect">
                <a:avLst/>
              </a:prstGeom>
              <a:blipFill>
                <a:blip r:embed="rId4"/>
                <a:stretch>
                  <a:fillRect l="-126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E331F0-5048-8E53-EDC6-CF36442D3285}"/>
              </a:ext>
            </a:extLst>
          </p:cNvPr>
          <p:cNvSpPr txBox="1"/>
          <p:nvPr/>
        </p:nvSpPr>
        <p:spPr>
          <a:xfrm>
            <a:off x="6273600" y="641825"/>
            <a:ext cx="628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E4C730-1E58-4455-A135-501838ADF9A0}"/>
              </a:ext>
            </a:extLst>
          </p:cNvPr>
          <p:cNvCxnSpPr>
            <a:cxnSpLocks/>
            <a:stCxn id="940" idx="7"/>
            <a:endCxn id="4" idx="1"/>
          </p:cNvCxnSpPr>
          <p:nvPr/>
        </p:nvCxnSpPr>
        <p:spPr>
          <a:xfrm flipV="1">
            <a:off x="5427251" y="795714"/>
            <a:ext cx="846349" cy="56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71B75D-59B3-CD88-A496-6A4E7E2F24AE}"/>
              </a:ext>
            </a:extLst>
          </p:cNvPr>
          <p:cNvSpPr txBox="1"/>
          <p:nvPr/>
        </p:nvSpPr>
        <p:spPr>
          <a:xfrm>
            <a:off x="1256237" y="3953671"/>
            <a:ext cx="5052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Outy</a:t>
            </a:r>
            <a:r>
              <a:rPr lang="en-US" sz="2400" baseline="-25000" dirty="0"/>
              <a:t>1</a:t>
            </a:r>
            <a:r>
              <a:rPr lang="en-US" sz="2400" dirty="0"/>
              <a:t>= activation(w</a:t>
            </a:r>
            <a:r>
              <a:rPr lang="en-US" sz="2400" baseline="-25000" dirty="0"/>
              <a:t>10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+ w</a:t>
            </a:r>
            <a:r>
              <a:rPr lang="en-US" sz="2400" baseline="-25000" dirty="0"/>
              <a:t>11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07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>
          <a:extLst>
            <a:ext uri="{FF2B5EF4-FFF2-40B4-BE49-F238E27FC236}">
              <a16:creationId xmlns:a16="http://schemas.microsoft.com/office/drawing/2014/main" id="{B1666CB8-5132-9E2E-DA92-9C5C73DD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  <a:extLst>
              <a:ext uri="{FF2B5EF4-FFF2-40B4-BE49-F238E27FC236}">
                <a16:creationId xmlns:a16="http://schemas.microsoft.com/office/drawing/2014/main" id="{74CE480A-C74A-C0E2-16F3-762C510423DF}"/>
              </a:ext>
            </a:extLst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  <a:extLst>
              <a:ext uri="{FF2B5EF4-FFF2-40B4-BE49-F238E27FC236}">
                <a16:creationId xmlns:a16="http://schemas.microsoft.com/office/drawing/2014/main" id="{7EE9FA94-2E4E-DDC4-E5F7-03F81E3A9C75}"/>
              </a:ext>
            </a:extLst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8CE4A3-4606-E225-164C-80EACE8D4DC0}"/>
              </a:ext>
            </a:extLst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3911D3-2AF3-58B7-3DDB-FE7886A9C7A0}"/>
              </a:ext>
            </a:extLst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/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DA779-BAA2-A40B-37FB-C6F91B10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61" y="1422783"/>
                <a:ext cx="1651612" cy="793551"/>
              </a:xfrm>
              <a:prstGeom prst="rect">
                <a:avLst/>
              </a:prstGeom>
              <a:blipFill>
                <a:blip r:embed="rId4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/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𝑑𝐸𝑟𝑟𝑜𝑟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𝑜𝑢𝑡𝑦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000" dirty="0">
                    <a:latin typeface="Mulish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105DB6-F237-7476-1ACC-02A312740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77" y="1422783"/>
                <a:ext cx="4572000" cy="808811"/>
              </a:xfrm>
              <a:prstGeom prst="rect">
                <a:avLst/>
              </a:prstGeom>
              <a:blipFill>
                <a:blip r:embed="rId5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714</Words>
  <Application>Microsoft Office PowerPoint</Application>
  <PresentationFormat>On-screen Show (16:9)</PresentationFormat>
  <Paragraphs>318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Lilita One</vt:lpstr>
      <vt:lpstr>Mulish</vt:lpstr>
      <vt:lpstr>Arial</vt:lpstr>
      <vt:lpstr>Cambria Math</vt:lpstr>
      <vt:lpstr>Muli</vt:lpstr>
      <vt:lpstr>Modern Wave XL by Slidesgo</vt:lpstr>
      <vt:lpstr>Lecture 11 Part 2  Back Propagation</vt:lpstr>
      <vt:lpstr>Back Propagation</vt:lpstr>
      <vt:lpstr>Back Propagation</vt:lpstr>
      <vt:lpstr>Chain Rule</vt:lpstr>
      <vt:lpstr>Chain Rule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32</cp:revision>
  <dcterms:modified xsi:type="dcterms:W3CDTF">2024-11-19T18:36:15Z</dcterms:modified>
</cp:coreProperties>
</file>