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5"/>
  </p:notesMasterIdLst>
  <p:sldIdLst>
    <p:sldId id="256" r:id="rId2"/>
    <p:sldId id="262" r:id="rId3"/>
    <p:sldId id="264" r:id="rId4"/>
    <p:sldId id="268" r:id="rId5"/>
    <p:sldId id="313" r:id="rId6"/>
    <p:sldId id="314" r:id="rId7"/>
    <p:sldId id="317" r:id="rId8"/>
    <p:sldId id="316" r:id="rId9"/>
    <p:sldId id="315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276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Century" panose="02040604050505020304" pitchFamily="18" charset="0"/>
      <p:regular r:id="rId27"/>
    </p:embeddedFont>
    <p:embeddedFont>
      <p:font typeface="Lilita One" panose="020B0604020202020204" charset="0"/>
      <p:regular r:id="rId28"/>
    </p:embeddedFont>
    <p:embeddedFont>
      <p:font typeface="Mulish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51" autoAdjust="0"/>
  </p:normalViewPr>
  <p:slideViewPr>
    <p:cSldViewPr snapToGrid="0">
      <p:cViewPr>
        <p:scale>
          <a:sx n="75" d="100"/>
          <a:sy n="75" d="100"/>
        </p:scale>
        <p:origin x="1109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450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720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4700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684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778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144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35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888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944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02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6362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650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315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113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71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30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21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57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55" name="Google Shape;155;p13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3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60" name="Google Shape;160;p1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72" r:id="rId6"/>
    <p:sldLayoutId id="2147483699" r:id="rId7"/>
    <p:sldLayoutId id="214748370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3.xm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" Target="slide2.xml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" Target="slide3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slide" Target="slide2.xml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2</a:t>
            </a:r>
            <a:br>
              <a:rPr lang="en" sz="3000" dirty="0"/>
            </a:br>
            <a:br>
              <a:rPr lang="en" sz="3000" dirty="0"/>
            </a:br>
            <a:r>
              <a:rPr lang="en" sz="3000" dirty="0"/>
              <a:t>Linear Regression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0D47A-C99E-4351-8060-879ACA50F3E4}"/>
              </a:ext>
            </a:extLst>
          </p:cNvPr>
          <p:cNvSpPr txBox="1"/>
          <p:nvPr/>
        </p:nvSpPr>
        <p:spPr>
          <a:xfrm>
            <a:off x="1943891" y="2017752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s-ES" altLang="en-US" sz="3000" dirty="0"/>
              <a:t>Y = 1.5X -2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538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0" name="Line 65">
            <a:extLst>
              <a:ext uri="{FF2B5EF4-FFF2-40B4-BE49-F238E27FC236}">
                <a16:creationId xmlns:a16="http://schemas.microsoft.com/office/drawing/2014/main" id="{73F7FAF4-D006-4386-8488-8A01496C01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9538" y="1372779"/>
            <a:ext cx="1333178" cy="331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Line 49">
            <a:extLst>
              <a:ext uri="{FF2B5EF4-FFF2-40B4-BE49-F238E27FC236}">
                <a16:creationId xmlns:a16="http://schemas.microsoft.com/office/drawing/2014/main" id="{258CF681-E235-4630-B58B-CB8B5E8164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060" y="2142964"/>
            <a:ext cx="2652713" cy="1809749"/>
          </a:xfrm>
          <a:prstGeom prst="line">
            <a:avLst/>
          </a:prstGeom>
          <a:noFill/>
          <a:ln w="38100">
            <a:solidFill>
              <a:srgbClr val="E115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E124D259-3C43-44E0-99C6-2B5EA292FA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4004" y="4071528"/>
            <a:ext cx="29321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124AB75-7707-4FBC-9F39-F8C4BF9F1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129" y="3795303"/>
            <a:ext cx="54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58FCBB76-5101-419A-A10F-BF8B9C44D0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479" y="1952216"/>
            <a:ext cx="12700" cy="21304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CBD67B20-DF98-455F-A3F4-14158DD48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179" y="1601379"/>
            <a:ext cx="63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sz="1800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8" name="Oval 40">
            <a:extLst>
              <a:ext uri="{FF2B5EF4-FFF2-40B4-BE49-F238E27FC236}">
                <a16:creationId xmlns:a16="http://schemas.microsoft.com/office/drawing/2014/main" id="{A9652BA3-11E1-47C2-B003-B7993C3C28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6041" y="3181188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19" name="Oval 41">
            <a:extLst>
              <a:ext uri="{FF2B5EF4-FFF2-40B4-BE49-F238E27FC236}">
                <a16:creationId xmlns:a16="http://schemas.microsoft.com/office/drawing/2014/main" id="{3877FE89-0D29-4E30-BA29-1B5673C82B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6041" y="2804951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B19EB33F-5D71-463A-847D-D3ECAFFD4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716" y="2809714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/>
              <a:t>d</a:t>
            </a:r>
            <a:r>
              <a:rPr lang="en-US" altLang="en-US" sz="1800" baseline="-25000"/>
              <a:t>1</a:t>
            </a:r>
          </a:p>
        </p:txBody>
      </p:sp>
      <p:sp>
        <p:nvSpPr>
          <p:cNvPr id="27" name="Line 53">
            <a:extLst>
              <a:ext uri="{FF2B5EF4-FFF2-40B4-BE49-F238E27FC236}">
                <a16:creationId xmlns:a16="http://schemas.microsoft.com/office/drawing/2014/main" id="{71185945-0B19-4EF5-86B3-17F241A0F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3666" y="2949414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" name="AutoShape 56">
            <a:extLst>
              <a:ext uri="{FF2B5EF4-FFF2-40B4-BE49-F238E27FC236}">
                <a16:creationId xmlns:a16="http://schemas.microsoft.com/office/drawing/2014/main" id="{583DF920-7F3B-43AD-BA09-00A68BC5419B}"/>
              </a:ext>
            </a:extLst>
          </p:cNvPr>
          <p:cNvSpPr>
            <a:spLocks/>
          </p:cNvSpPr>
          <p:nvPr/>
        </p:nvSpPr>
        <p:spPr bwMode="auto">
          <a:xfrm>
            <a:off x="6285391" y="2873214"/>
            <a:ext cx="76200" cy="34925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1" name="Oval 45">
            <a:extLst>
              <a:ext uri="{FF2B5EF4-FFF2-40B4-BE49-F238E27FC236}">
                <a16:creationId xmlns:a16="http://schemas.microsoft.com/office/drawing/2014/main" id="{8B26E3A5-C611-4685-B56D-0E00005577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929" y="1715380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3" name="Oval 48">
            <a:extLst>
              <a:ext uri="{FF2B5EF4-FFF2-40B4-BE49-F238E27FC236}">
                <a16:creationId xmlns:a16="http://schemas.microsoft.com/office/drawing/2014/main" id="{F8774A4F-6DC1-495B-812B-11D6573F06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929" y="2223380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6" name="Rectangle 52">
            <a:extLst>
              <a:ext uri="{FF2B5EF4-FFF2-40B4-BE49-F238E27FC236}">
                <a16:creationId xmlns:a16="http://schemas.microsoft.com/office/drawing/2014/main" id="{3BC2823F-24BE-4F76-9144-07EFF34ED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666" y="1823330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/>
              <a:t>d</a:t>
            </a:r>
            <a:r>
              <a:rPr lang="en-US" altLang="en-US" sz="1800" baseline="-25000"/>
              <a:t>3</a:t>
            </a:r>
          </a:p>
        </p:txBody>
      </p:sp>
      <p:sp>
        <p:nvSpPr>
          <p:cNvPr id="28" name="Line 55">
            <a:extLst>
              <a:ext uri="{FF2B5EF4-FFF2-40B4-BE49-F238E27FC236}">
                <a16:creationId xmlns:a16="http://schemas.microsoft.com/office/drawing/2014/main" id="{D1C431E0-3D98-4BA4-A8CE-B3724204B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491" y="1791580"/>
            <a:ext cx="0" cy="484187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" name="AutoShape 57">
            <a:extLst>
              <a:ext uri="{FF2B5EF4-FFF2-40B4-BE49-F238E27FC236}">
                <a16:creationId xmlns:a16="http://schemas.microsoft.com/office/drawing/2014/main" id="{7937481E-C7E2-49EC-8D6E-66AFB04B2B9E}"/>
              </a:ext>
            </a:extLst>
          </p:cNvPr>
          <p:cNvSpPr>
            <a:spLocks/>
          </p:cNvSpPr>
          <p:nvPr/>
        </p:nvSpPr>
        <p:spPr bwMode="auto">
          <a:xfrm>
            <a:off x="7739216" y="1761417"/>
            <a:ext cx="107950" cy="501650"/>
          </a:xfrm>
          <a:prstGeom prst="leftBrace">
            <a:avLst>
              <a:gd name="adj1" fmla="val 387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9" name="Line 54">
            <a:extLst>
              <a:ext uri="{FF2B5EF4-FFF2-40B4-BE49-F238E27FC236}">
                <a16:creationId xmlns:a16="http://schemas.microsoft.com/office/drawing/2014/main" id="{99A3BFF1-6D96-4721-948E-DFC0FCC71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805" y="2885913"/>
            <a:ext cx="0" cy="484187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Oval 43">
            <a:extLst>
              <a:ext uri="{FF2B5EF4-FFF2-40B4-BE49-F238E27FC236}">
                <a16:creationId xmlns:a16="http://schemas.microsoft.com/office/drawing/2014/main" id="{1846B541-7ED8-4984-AF29-23D4C562E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8180" y="2760501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2" name="Oval 46">
            <a:extLst>
              <a:ext uri="{FF2B5EF4-FFF2-40B4-BE49-F238E27FC236}">
                <a16:creationId xmlns:a16="http://schemas.microsoft.com/office/drawing/2014/main" id="{38EC50A1-3C14-4BC7-8AA0-04C9CE07D4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6592" y="3265326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5" name="Rectangle 51">
            <a:extLst>
              <a:ext uri="{FF2B5EF4-FFF2-40B4-BE49-F238E27FC236}">
                <a16:creationId xmlns:a16="http://schemas.microsoft.com/office/drawing/2014/main" id="{F6244703-34A0-4019-8A16-65C2E1DFD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330" y="285416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 dirty="0"/>
              <a:t>d</a:t>
            </a:r>
            <a:r>
              <a:rPr lang="en-US" altLang="en-US" sz="1800" baseline="-25000" dirty="0"/>
              <a:t>2</a:t>
            </a:r>
          </a:p>
        </p:txBody>
      </p:sp>
      <p:sp>
        <p:nvSpPr>
          <p:cNvPr id="31" name="AutoShape 58">
            <a:extLst>
              <a:ext uri="{FF2B5EF4-FFF2-40B4-BE49-F238E27FC236}">
                <a16:creationId xmlns:a16="http://schemas.microsoft.com/office/drawing/2014/main" id="{01D2C555-9FC3-42DB-8B8E-10E2C6563037}"/>
              </a:ext>
            </a:extLst>
          </p:cNvPr>
          <p:cNvSpPr>
            <a:spLocks/>
          </p:cNvSpPr>
          <p:nvPr/>
        </p:nvSpPr>
        <p:spPr bwMode="auto">
          <a:xfrm flipH="1">
            <a:off x="7226455" y="2809713"/>
            <a:ext cx="76200" cy="565150"/>
          </a:xfrm>
          <a:prstGeom prst="leftBrace">
            <a:avLst>
              <a:gd name="adj1" fmla="val 6180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3" name="Rectangle 60">
            <a:extLst>
              <a:ext uri="{FF2B5EF4-FFF2-40B4-BE49-F238E27FC236}">
                <a16:creationId xmlns:a16="http://schemas.microsoft.com/office/drawing/2014/main" id="{A23D3102-C17E-4E07-A66F-97AA293C6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430" y="800212"/>
            <a:ext cx="1387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/>
              <a:t>Observed </a:t>
            </a:r>
            <a:r>
              <a:rPr lang="en-US" altLang="en-US" sz="1800" i="1" dirty="0"/>
              <a:t>y</a:t>
            </a:r>
            <a:r>
              <a:rPr lang="en-US" altLang="en-US" sz="1800" dirty="0">
                <a:latin typeface="Times New Roman" panose="02020603050405020304" pitchFamily="18" charset="0"/>
              </a:rPr>
              <a:t>-</a:t>
            </a:r>
            <a:r>
              <a:rPr lang="en-US" altLang="en-US" sz="1800" dirty="0"/>
              <a:t>value</a:t>
            </a:r>
          </a:p>
        </p:txBody>
      </p:sp>
      <p:sp>
        <p:nvSpPr>
          <p:cNvPr id="35" name="Rectangle 63">
            <a:extLst>
              <a:ext uri="{FF2B5EF4-FFF2-40B4-BE49-F238E27FC236}">
                <a16:creationId xmlns:a16="http://schemas.microsoft.com/office/drawing/2014/main" id="{E26F54EE-DFA1-4ED9-8D23-A76E1EA05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570" y="2771613"/>
            <a:ext cx="1387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/>
              <a:t>Predicted </a:t>
            </a:r>
            <a:r>
              <a:rPr lang="en-US" altLang="en-US" sz="1800" i="1" dirty="0"/>
              <a:t>y</a:t>
            </a:r>
            <a:r>
              <a:rPr lang="en-US" altLang="en-US" sz="1800" dirty="0">
                <a:latin typeface="Times New Roman" panose="02020603050405020304" pitchFamily="18" charset="0"/>
              </a:rPr>
              <a:t>-</a:t>
            </a:r>
            <a:r>
              <a:rPr lang="en-US" altLang="en-US" sz="1800" dirty="0"/>
              <a:t>value</a:t>
            </a:r>
          </a:p>
        </p:txBody>
      </p:sp>
      <p:sp>
        <p:nvSpPr>
          <p:cNvPr id="36" name="Line 64">
            <a:extLst>
              <a:ext uri="{FF2B5EF4-FFF2-40B4-BE49-F238E27FC236}">
                <a16:creationId xmlns:a16="http://schemas.microsoft.com/office/drawing/2014/main" id="{710C2463-B319-4894-8A18-2647A4ED9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1466" y="2332917"/>
            <a:ext cx="474661" cy="5587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9" name="Oval 41">
            <a:extLst>
              <a:ext uri="{FF2B5EF4-FFF2-40B4-BE49-F238E27FC236}">
                <a16:creationId xmlns:a16="http://schemas.microsoft.com/office/drawing/2014/main" id="{611FA525-A4DE-4155-B050-9D382D2102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985" y="1672281"/>
            <a:ext cx="366716" cy="366712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40" name="Oval 40">
            <a:extLst>
              <a:ext uri="{FF2B5EF4-FFF2-40B4-BE49-F238E27FC236}">
                <a16:creationId xmlns:a16="http://schemas.microsoft.com/office/drawing/2014/main" id="{6E4E456C-9CDC-4AF1-9037-2185CA92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2546" y="2333073"/>
            <a:ext cx="366715" cy="366711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AB4EB4AA-D872-444D-863A-898A8CB0D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47" y="2323014"/>
                <a:ext cx="2497516" cy="3767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Predicted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altLang="en-US" sz="1800" dirty="0"/>
              </a:p>
            </p:txBody>
          </p:sp>
        </mc:Choice>
        <mc:Fallback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AB4EB4AA-D872-444D-863A-898A8CB0D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8247" y="2323014"/>
                <a:ext cx="2497516" cy="376770"/>
              </a:xfrm>
              <a:prstGeom prst="rect">
                <a:avLst/>
              </a:prstGeom>
              <a:blipFill>
                <a:blip r:embed="rId5"/>
                <a:stretch>
                  <a:fillRect t="-6452" b="-241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60">
            <a:extLst>
              <a:ext uri="{FF2B5EF4-FFF2-40B4-BE49-F238E27FC236}">
                <a16:creationId xmlns:a16="http://schemas.microsoft.com/office/drawing/2014/main" id="{77C0999B-D316-415E-BF92-B1FD3769F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471" y="1667252"/>
            <a:ext cx="2497516" cy="37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/>
              <a:t>Real = 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60">
                <a:extLst>
                  <a:ext uri="{FF2B5EF4-FFF2-40B4-BE49-F238E27FC236}">
                    <a16:creationId xmlns:a16="http://schemas.microsoft.com/office/drawing/2014/main" id="{1C42512C-450E-43C0-851D-1A4806775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701" y="3345173"/>
                <a:ext cx="2497516" cy="3767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Error d</a:t>
                </a:r>
                <a:r>
                  <a:rPr lang="en-US" altLang="en-US" sz="1800" baseline="-25000" dirty="0"/>
                  <a:t>1</a:t>
                </a:r>
                <a:r>
                  <a:rPr lang="en-US" altLang="en-US" sz="1800" dirty="0"/>
                  <a:t>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US" altLang="en-US" sz="1800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altLang="en-US" sz="1800" dirty="0"/>
              </a:p>
            </p:txBody>
          </p:sp>
        </mc:Choice>
        <mc:Fallback>
          <p:sp>
            <p:nvSpPr>
              <p:cNvPr id="43" name="Rectangle 60">
                <a:extLst>
                  <a:ext uri="{FF2B5EF4-FFF2-40B4-BE49-F238E27FC236}">
                    <a16:creationId xmlns:a16="http://schemas.microsoft.com/office/drawing/2014/main" id="{1C42512C-450E-43C0-851D-1A4806775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3701" y="3345173"/>
                <a:ext cx="2497516" cy="376770"/>
              </a:xfrm>
              <a:prstGeom prst="rect">
                <a:avLst/>
              </a:prstGeom>
              <a:blipFill>
                <a:blip r:embed="rId6"/>
                <a:stretch>
                  <a:fillRect t="-8065" b="-241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0434452E-D840-44E9-A826-BB747CF2B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6296" y="4020810"/>
                <a:ext cx="2923763" cy="379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Total Error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en-US" sz="1800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1800" dirty="0"/>
              </a:p>
            </p:txBody>
          </p:sp>
        </mc:Choice>
        <mc:Fallback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0434452E-D840-44E9-A826-BB747CF2B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6296" y="4020810"/>
                <a:ext cx="2923763" cy="379463"/>
              </a:xfrm>
              <a:prstGeom prst="rect">
                <a:avLst/>
              </a:prstGeom>
              <a:blipFill>
                <a:blip r:embed="rId7"/>
                <a:stretch>
                  <a:fillRect t="-112903" b="-1838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24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24" grpId="0"/>
      <p:bldP spid="27" grpId="0" animBg="1"/>
      <p:bldP spid="29" grpId="0" animBg="1"/>
      <p:bldP spid="23" grpId="0" animBg="1"/>
      <p:bldP spid="26" grpId="0"/>
      <p:bldP spid="28" grpId="0" animBg="1"/>
      <p:bldP spid="30" grpId="0" animBg="1"/>
      <p:bldP spid="9" grpId="0" animBg="1"/>
      <p:bldP spid="20" grpId="0" animBg="1"/>
      <p:bldP spid="25" grpId="0"/>
      <p:bldP spid="31" grpId="0" animBg="1"/>
      <p:bldP spid="33" grpId="0"/>
      <p:bldP spid="35" grpId="0"/>
      <p:bldP spid="36" grpId="0" animBg="1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0434452E-D840-44E9-A826-BB747CF2B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850" y="1605270"/>
                <a:ext cx="44264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Total Error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en-US" sz="1800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800" dirty="0"/>
                          <m:t>β</m:t>
                        </m:r>
                        <m:r>
                          <m:rPr>
                            <m:nor/>
                          </m:rPr>
                          <a:rPr lang="es-ES" sz="18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s-ES" sz="1800" dirty="0"/>
                          <m:t>​+</m:t>
                        </m:r>
                        <m:r>
                          <m:rPr>
                            <m:nor/>
                          </m:rPr>
                          <a:rPr lang="es-ES" sz="1800" dirty="0"/>
                          <m:t>β</m:t>
                        </m:r>
                        <m:r>
                          <m:rPr>
                            <m:nor/>
                          </m:rPr>
                          <a:rPr lang="es-ES" sz="1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s-ES" sz="1800" dirty="0"/>
                          <m:t>​</m:t>
                        </m:r>
                        <m:r>
                          <m:rPr>
                            <m:nor/>
                          </m:rPr>
                          <a:rPr lang="es-ES" sz="1800" dirty="0"/>
                          <m:t>x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1800" dirty="0"/>
              </a:p>
            </p:txBody>
          </p:sp>
        </mc:Choice>
        <mc:Fallback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0434452E-D840-44E9-A826-BB747CF2B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2850" y="1605270"/>
                <a:ext cx="4426410" cy="369332"/>
              </a:xfrm>
              <a:prstGeom prst="rect">
                <a:avLst/>
              </a:prstGeom>
              <a:blipFill>
                <a:blip r:embed="rId5"/>
                <a:stretch>
                  <a:fillRect t="-116393" b="-1868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45908FC-1B5E-42FD-953E-579924A26A1D}"/>
              </a:ext>
            </a:extLst>
          </p:cNvPr>
          <p:cNvSpPr txBox="1"/>
          <p:nvPr/>
        </p:nvSpPr>
        <p:spPr>
          <a:xfrm>
            <a:off x="6896100" y="1482159"/>
            <a:ext cx="1905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Y = β</a:t>
            </a:r>
            <a:r>
              <a:rPr lang="es-ES" sz="1400" b="1" baseline="-25000" dirty="0"/>
              <a:t>0</a:t>
            </a:r>
            <a:r>
              <a:rPr lang="es-ES" sz="1400" b="1" dirty="0"/>
              <a:t>​+β</a:t>
            </a:r>
            <a:r>
              <a:rPr lang="es-ES" sz="1400" b="1" baseline="-25000" dirty="0"/>
              <a:t>1</a:t>
            </a:r>
            <a:r>
              <a:rPr lang="es-ES" sz="1400" b="1" dirty="0"/>
              <a:t>​x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6539FC41-1FB9-478A-870D-4540B04AC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326" y="2421711"/>
                <a:ext cx="5462730" cy="7848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Sum of Square Error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S(B</a:t>
                </a:r>
                <a:r>
                  <a:rPr lang="en-US" altLang="en-US" sz="1800" baseline="-25000" dirty="0"/>
                  <a:t>0, </a:t>
                </a:r>
                <a:r>
                  <a:rPr lang="en-US" altLang="en-US" sz="1800" dirty="0"/>
                  <a:t>B</a:t>
                </a:r>
                <a:r>
                  <a:rPr lang="en-US" altLang="en-US" sz="1800" baseline="-25000" dirty="0"/>
                  <a:t>1</a:t>
                </a:r>
                <a:r>
                  <a:rPr lang="en-US" altLang="en-US" sz="18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en-US" sz="1800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800" dirty="0"/>
                          <m:t>β</m:t>
                        </m:r>
                        <m:r>
                          <m:rPr>
                            <m:nor/>
                          </m:rPr>
                          <a:rPr lang="es-ES" sz="18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s-ES" sz="1800" dirty="0"/>
                          <m:t>​+</m:t>
                        </m:r>
                        <m:r>
                          <m:rPr>
                            <m:nor/>
                          </m:rPr>
                          <a:rPr lang="es-ES" sz="1800" dirty="0"/>
                          <m:t>β</m:t>
                        </m:r>
                        <m:r>
                          <m:rPr>
                            <m:nor/>
                          </m:rPr>
                          <a:rPr lang="es-ES" sz="1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s-ES" sz="1800" dirty="0"/>
                          <m:t>​</m:t>
                        </m:r>
                        <m:r>
                          <m:rPr>
                            <m:nor/>
                          </m:rPr>
                          <a:rPr lang="es-ES" sz="1800" dirty="0"/>
                          <m:t>x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en-US" sz="1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altLang="en-US" sz="1800" dirty="0"/>
              </a:p>
            </p:txBody>
          </p:sp>
        </mc:Choice>
        <mc:Fallback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6539FC41-1FB9-478A-870D-4540B04AC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1326" y="2421711"/>
                <a:ext cx="5462730" cy="784830"/>
              </a:xfrm>
              <a:prstGeom prst="rect">
                <a:avLst/>
              </a:prstGeom>
              <a:blipFill>
                <a:blip r:embed="rId6"/>
                <a:stretch>
                  <a:fillRect l="-893" t="-3876" b="-875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F53D94C-D357-48E7-9304-1D224187FE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4325" y="3463240"/>
            <a:ext cx="5639289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394FD-9391-4477-B3C5-2E5548263A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795"/>
          <a:stretch/>
        </p:blipFill>
        <p:spPr>
          <a:xfrm>
            <a:off x="1131806" y="1234227"/>
            <a:ext cx="5464013" cy="1242756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BE35052-AA24-4617-9C32-D2D364D73034}"/>
              </a:ext>
            </a:extLst>
          </p:cNvPr>
          <p:cNvSpPr/>
          <p:nvPr/>
        </p:nvSpPr>
        <p:spPr>
          <a:xfrm>
            <a:off x="6301740" y="2531210"/>
            <a:ext cx="1943100" cy="1303658"/>
          </a:xfrm>
          <a:custGeom>
            <a:avLst/>
            <a:gdLst>
              <a:gd name="connsiteX0" fmla="*/ 0 w 2583180"/>
              <a:gd name="connsiteY0" fmla="*/ 137160 h 1303658"/>
              <a:gd name="connsiteX1" fmla="*/ 1402080 w 2583180"/>
              <a:gd name="connsiteY1" fmla="*/ 1303020 h 1303658"/>
              <a:gd name="connsiteX2" fmla="*/ 2583180 w 2583180"/>
              <a:gd name="connsiteY2" fmla="*/ 0 h 130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180" h="1303658">
                <a:moveTo>
                  <a:pt x="0" y="137160"/>
                </a:moveTo>
                <a:cubicBezTo>
                  <a:pt x="485775" y="731520"/>
                  <a:pt x="971550" y="1325880"/>
                  <a:pt x="1402080" y="1303020"/>
                </a:cubicBezTo>
                <a:cubicBezTo>
                  <a:pt x="1832610" y="1280160"/>
                  <a:pt x="2381250" y="158750"/>
                  <a:pt x="258318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910C3-F2CC-4AF3-8D1C-362FEDB8E107}"/>
              </a:ext>
            </a:extLst>
          </p:cNvPr>
          <p:cNvCxnSpPr/>
          <p:nvPr/>
        </p:nvCxnSpPr>
        <p:spPr>
          <a:xfrm>
            <a:off x="5819019" y="2294103"/>
            <a:ext cx="0" cy="2194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6E7D73-914F-4D04-A6DC-1C98A0D1C354}"/>
              </a:ext>
            </a:extLst>
          </p:cNvPr>
          <p:cNvCxnSpPr>
            <a:cxnSpLocks/>
          </p:cNvCxnSpPr>
          <p:nvPr/>
        </p:nvCxnSpPr>
        <p:spPr>
          <a:xfrm>
            <a:off x="5727821" y="4290301"/>
            <a:ext cx="3258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1357997-F503-4F9C-ABA7-AB3077C1B545}"/>
              </a:ext>
            </a:extLst>
          </p:cNvPr>
          <p:cNvSpPr/>
          <p:nvPr/>
        </p:nvSpPr>
        <p:spPr>
          <a:xfrm>
            <a:off x="6370320" y="2840976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559BE-1BA6-40AF-BD9F-FA5ED7C94734}"/>
              </a:ext>
            </a:extLst>
          </p:cNvPr>
          <p:cNvCxnSpPr>
            <a:cxnSpLocks/>
          </p:cNvCxnSpPr>
          <p:nvPr/>
        </p:nvCxnSpPr>
        <p:spPr>
          <a:xfrm>
            <a:off x="6082828" y="2302524"/>
            <a:ext cx="1190462" cy="207135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95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BE35052-AA24-4617-9C32-D2D364D73034}"/>
              </a:ext>
            </a:extLst>
          </p:cNvPr>
          <p:cNvSpPr/>
          <p:nvPr/>
        </p:nvSpPr>
        <p:spPr>
          <a:xfrm>
            <a:off x="6301740" y="2531210"/>
            <a:ext cx="1943100" cy="1303658"/>
          </a:xfrm>
          <a:custGeom>
            <a:avLst/>
            <a:gdLst>
              <a:gd name="connsiteX0" fmla="*/ 0 w 2583180"/>
              <a:gd name="connsiteY0" fmla="*/ 137160 h 1303658"/>
              <a:gd name="connsiteX1" fmla="*/ 1402080 w 2583180"/>
              <a:gd name="connsiteY1" fmla="*/ 1303020 h 1303658"/>
              <a:gd name="connsiteX2" fmla="*/ 2583180 w 2583180"/>
              <a:gd name="connsiteY2" fmla="*/ 0 h 130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180" h="1303658">
                <a:moveTo>
                  <a:pt x="0" y="137160"/>
                </a:moveTo>
                <a:cubicBezTo>
                  <a:pt x="485775" y="731520"/>
                  <a:pt x="971550" y="1325880"/>
                  <a:pt x="1402080" y="1303020"/>
                </a:cubicBezTo>
                <a:cubicBezTo>
                  <a:pt x="1832610" y="1280160"/>
                  <a:pt x="2381250" y="158750"/>
                  <a:pt x="258318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910C3-F2CC-4AF3-8D1C-362FEDB8E107}"/>
              </a:ext>
            </a:extLst>
          </p:cNvPr>
          <p:cNvCxnSpPr/>
          <p:nvPr/>
        </p:nvCxnSpPr>
        <p:spPr>
          <a:xfrm>
            <a:off x="5819019" y="2294103"/>
            <a:ext cx="0" cy="2194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6E7D73-914F-4D04-A6DC-1C98A0D1C354}"/>
              </a:ext>
            </a:extLst>
          </p:cNvPr>
          <p:cNvCxnSpPr>
            <a:cxnSpLocks/>
          </p:cNvCxnSpPr>
          <p:nvPr/>
        </p:nvCxnSpPr>
        <p:spPr>
          <a:xfrm>
            <a:off x="5727821" y="4290301"/>
            <a:ext cx="3258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559BE-1BA6-40AF-BD9F-FA5ED7C94734}"/>
              </a:ext>
            </a:extLst>
          </p:cNvPr>
          <p:cNvCxnSpPr>
            <a:cxnSpLocks/>
          </p:cNvCxnSpPr>
          <p:nvPr/>
        </p:nvCxnSpPr>
        <p:spPr>
          <a:xfrm>
            <a:off x="5970519" y="3836270"/>
            <a:ext cx="260554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61D2BFF-9F7B-4944-8942-CD56A159F8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31" b="39521"/>
          <a:stretch/>
        </p:blipFill>
        <p:spPr>
          <a:xfrm>
            <a:off x="235131" y="1113530"/>
            <a:ext cx="5252667" cy="227761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1357997-F503-4F9C-ABA7-AB3077C1B545}"/>
              </a:ext>
            </a:extLst>
          </p:cNvPr>
          <p:cNvSpPr/>
          <p:nvPr/>
        </p:nvSpPr>
        <p:spPr>
          <a:xfrm>
            <a:off x="7315200" y="3802525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C65FE-8DEB-46F9-879B-F5545115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70" y="1524465"/>
            <a:ext cx="7571459" cy="26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1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D24CE-9ACA-473C-8334-B2C70EF835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4345"/>
          <a:stretch/>
        </p:blipFill>
        <p:spPr>
          <a:xfrm>
            <a:off x="1148865" y="1187621"/>
            <a:ext cx="5715495" cy="765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093E4-87EA-4DA1-B247-BD1F09D82870}"/>
                  </a:ext>
                </a:extLst>
              </p:cNvPr>
              <p:cNvSpPr txBox="1"/>
              <p:nvPr/>
            </p:nvSpPr>
            <p:spPr>
              <a:xfrm>
                <a:off x="3027707" y="2921451"/>
                <a:ext cx="3646896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093E4-87EA-4DA1-B247-BD1F09D82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707" y="2921451"/>
                <a:ext cx="3646896" cy="521746"/>
              </a:xfrm>
              <a:prstGeom prst="rect">
                <a:avLst/>
              </a:prstGeom>
              <a:blipFill>
                <a:blip r:embed="rId6"/>
                <a:stretch>
                  <a:fillRect l="-3177" t="-144186" r="-669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E1AA5B-BAB2-4F74-86E1-DCA3AC59FB89}"/>
                  </a:ext>
                </a:extLst>
              </p:cNvPr>
              <p:cNvSpPr txBox="1"/>
              <p:nvPr/>
            </p:nvSpPr>
            <p:spPr>
              <a:xfrm>
                <a:off x="3149764" y="2015492"/>
                <a:ext cx="2197588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/>
                            <m:t>∂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/>
                            <m:t>​∂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nor/>
                            </m:rPr>
                            <a:rPr lang="en-US"/>
                            <m:t>(</m:t>
                          </m:r>
                          <m:r>
                            <m:rPr>
                              <m:nor/>
                            </m:rPr>
                            <a:rPr lang="en-US"/>
                            <m:t>yi</m:t>
                          </m:r>
                          <m:r>
                            <m:rPr>
                              <m:nor/>
                            </m:rPr>
                            <a:rPr lang="en-US"/>
                            <m:t>​−(</m:t>
                          </m:r>
                          <m:r>
                            <m:rPr>
                              <m:nor/>
                            </m:rPr>
                            <a:rPr lang="el-GR"/>
                            <m:t>β</m:t>
                          </m:r>
                          <m:r>
                            <m:rPr>
                              <m:nor/>
                            </m:rPr>
                            <a:rPr lang="el-GR" baseline="-25000"/>
                            <m:t>0</m:t>
                          </m:r>
                          <m:r>
                            <m:rPr>
                              <m:nor/>
                            </m:rPr>
                            <a:rPr lang="el-GR"/>
                            <m:t>​+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m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l-GR"/>
                            <m:t>​</m:t>
                          </m:r>
                          <m:r>
                            <m:rPr>
                              <m:nor/>
                            </m:rPr>
                            <a:rPr lang="en-US"/>
                            <m:t>x</m:t>
                          </m:r>
                          <m:r>
                            <m:rPr>
                              <m:nor/>
                            </m:rPr>
                            <a:rPr lang="en-US" baseline="-25000"/>
                            <m:t>i</m:t>
                          </m:r>
                          <m:r>
                            <m:rPr>
                              <m:nor/>
                            </m:rPr>
                            <a:rPr lang="en-US"/>
                            <m:t>​))</m:t>
                          </m:r>
                          <m:r>
                            <m:rPr>
                              <m:nor/>
                            </m:rPr>
                            <a:rPr lang="en-US" baseline="30000"/>
                            <m:t>2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E1AA5B-BAB2-4F74-86E1-DCA3AC59F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764" y="2015492"/>
                <a:ext cx="2197588" cy="521746"/>
              </a:xfrm>
              <a:prstGeom prst="rect">
                <a:avLst/>
              </a:prstGeom>
              <a:blipFill>
                <a:blip r:embed="rId7"/>
                <a:stretch>
                  <a:fillRect l="-1389" t="-147059" r="-6667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681333-1887-444B-9D6B-6BB5B9E237D2}"/>
                  </a:ext>
                </a:extLst>
              </p:cNvPr>
              <p:cNvSpPr txBox="1"/>
              <p:nvPr/>
            </p:nvSpPr>
            <p:spPr>
              <a:xfrm>
                <a:off x="3580158" y="3695006"/>
                <a:ext cx="2850460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681333-1887-444B-9D6B-6BB5B9E23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58" y="3695006"/>
                <a:ext cx="2850460" cy="521746"/>
              </a:xfrm>
              <a:prstGeom prst="rect">
                <a:avLst/>
              </a:prstGeom>
              <a:blipFill>
                <a:blip r:embed="rId8"/>
                <a:stretch>
                  <a:fillRect l="-22436" t="-144186" r="-855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B2094-6625-4836-B352-D79C580B21EA}"/>
                  </a:ext>
                </a:extLst>
              </p:cNvPr>
              <p:cNvSpPr txBox="1"/>
              <p:nvPr/>
            </p:nvSpPr>
            <p:spPr>
              <a:xfrm>
                <a:off x="3580158" y="4375883"/>
                <a:ext cx="2973827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B2094-6625-4836-B352-D79C580B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58" y="4375883"/>
                <a:ext cx="2973827" cy="521746"/>
              </a:xfrm>
              <a:prstGeom prst="rect">
                <a:avLst/>
              </a:prstGeom>
              <a:blipFill>
                <a:blip r:embed="rId9"/>
                <a:stretch>
                  <a:fillRect l="-21516" t="-147059" r="-1025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41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B2094-6625-4836-B352-D79C580B21EA}"/>
                  </a:ext>
                </a:extLst>
              </p:cNvPr>
              <p:cNvSpPr txBox="1"/>
              <p:nvPr/>
            </p:nvSpPr>
            <p:spPr>
              <a:xfrm>
                <a:off x="2597178" y="1236443"/>
                <a:ext cx="2973827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B2094-6625-4836-B352-D79C580B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178" y="1236443"/>
                <a:ext cx="2973827" cy="521746"/>
              </a:xfrm>
              <a:prstGeom prst="rect">
                <a:avLst/>
              </a:prstGeom>
              <a:blipFill>
                <a:blip r:embed="rId5"/>
                <a:stretch>
                  <a:fillRect l="-22131" t="-147059" r="-1434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F01637-2422-4E87-A46F-D3CB8260B658}"/>
                  </a:ext>
                </a:extLst>
              </p:cNvPr>
              <p:cNvSpPr txBox="1"/>
              <p:nvPr/>
            </p:nvSpPr>
            <p:spPr>
              <a:xfrm>
                <a:off x="2597178" y="1945103"/>
                <a:ext cx="3132461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)−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F01637-2422-4E87-A46F-D3CB8260B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178" y="1945103"/>
                <a:ext cx="3132461" cy="521746"/>
              </a:xfrm>
              <a:prstGeom prst="rect">
                <a:avLst/>
              </a:prstGeom>
              <a:blipFill>
                <a:blip r:embed="rId6"/>
                <a:stretch>
                  <a:fillRect l="-19844" t="-144186" r="-389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0C4B06-735E-4DD3-8ABC-12F170BF91CE}"/>
                  </a:ext>
                </a:extLst>
              </p:cNvPr>
              <p:cNvSpPr txBox="1"/>
              <p:nvPr/>
            </p:nvSpPr>
            <p:spPr>
              <a:xfrm>
                <a:off x="2663660" y="2584959"/>
                <a:ext cx="3366755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)−</m:t>
                          </m:r>
                        </m:e>
                      </m:nary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US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0C4B06-735E-4DD3-8ABC-12F170BF9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60" y="2584959"/>
                <a:ext cx="3366755" cy="521746"/>
              </a:xfrm>
              <a:prstGeom prst="rect">
                <a:avLst/>
              </a:prstGeom>
              <a:blipFill>
                <a:blip r:embed="rId7"/>
                <a:stretch>
                  <a:fillRect l="-19203" t="-144186" r="-906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CE45C8-EAF9-42A1-BE6E-8120A953B13F}"/>
                  </a:ext>
                </a:extLst>
              </p:cNvPr>
              <p:cNvSpPr txBox="1"/>
              <p:nvPr/>
            </p:nvSpPr>
            <p:spPr>
              <a:xfrm>
                <a:off x="2597178" y="3155637"/>
                <a:ext cx="3932561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9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sz="19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900" baseline="30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CE45C8-EAF9-42A1-BE6E-8120A953B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178" y="3155637"/>
                <a:ext cx="3932561" cy="292388"/>
              </a:xfrm>
              <a:prstGeom prst="rect">
                <a:avLst/>
              </a:prstGeom>
              <a:blipFill>
                <a:blip r:embed="rId8"/>
                <a:stretch>
                  <a:fillRect l="-11163" t="-170833" b="-2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054222-1445-469A-96EC-53186D0F199E}"/>
                  </a:ext>
                </a:extLst>
              </p:cNvPr>
              <p:cNvSpPr txBox="1"/>
              <p:nvPr/>
            </p:nvSpPr>
            <p:spPr>
              <a:xfrm>
                <a:off x="2711628" y="3626156"/>
                <a:ext cx="3932561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9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00" dirty="0"/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sz="19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900" baseline="30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054222-1445-469A-96EC-53186D0F1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8" y="3626156"/>
                <a:ext cx="3932561" cy="292388"/>
              </a:xfrm>
              <a:prstGeom prst="rect">
                <a:avLst/>
              </a:prstGeom>
              <a:blipFill>
                <a:blip r:embed="rId9"/>
                <a:stretch>
                  <a:fillRect l="-11318" t="-170833" b="-2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EB507C-D998-4CE6-9EA4-D8FC956EA185}"/>
                  </a:ext>
                </a:extLst>
              </p:cNvPr>
              <p:cNvSpPr txBox="1"/>
              <p:nvPr/>
            </p:nvSpPr>
            <p:spPr>
              <a:xfrm>
                <a:off x="2369499" y="4136813"/>
                <a:ext cx="3932561" cy="622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900" dirty="0"/>
                        <m:t> </m:t>
                      </m:r>
                      <m:f>
                        <m:fPr>
                          <m:ctrlPr>
                            <a:rPr lang="en-US" sz="19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19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9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1900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900" baseline="30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EB507C-D998-4CE6-9EA4-D8FC956EA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99" y="4136813"/>
                <a:ext cx="3932561" cy="6229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76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3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9F1593-B7D6-412B-8B10-77317238B423}"/>
                  </a:ext>
                </a:extLst>
              </p:cNvPr>
              <p:cNvSpPr txBox="1"/>
              <p:nvPr/>
            </p:nvSpPr>
            <p:spPr>
              <a:xfrm>
                <a:off x="941546" y="3034639"/>
                <a:ext cx="3858897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Loss Function 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en-US" sz="1800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wx</m:t>
                        </m:r>
                        <m:r>
                          <m:rPr>
                            <m:nor/>
                          </m:rPr>
                          <a:rPr lang="en-US" altLang="en-US" sz="1800" b="0" i="0" baseline="-2500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s-ES" sz="1800" dirty="0"/>
                          <m:t>​+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b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US" altLang="en-US" sz="1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altLang="en-US" sz="1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9F1593-B7D6-412B-8B10-77317238B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46" y="3034639"/>
                <a:ext cx="3858897" cy="484941"/>
              </a:xfrm>
              <a:prstGeom prst="rect">
                <a:avLst/>
              </a:prstGeom>
              <a:blipFill>
                <a:blip r:embed="rId5"/>
                <a:stretch>
                  <a:fillRect l="-1264" t="-79747" b="-13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5E02485-EFCE-4F3F-A21B-A3182AD37B3C}"/>
              </a:ext>
            </a:extLst>
          </p:cNvPr>
          <p:cNvSpPr txBox="1"/>
          <p:nvPr/>
        </p:nvSpPr>
        <p:spPr>
          <a:xfrm>
            <a:off x="2809329" y="1241487"/>
            <a:ext cx="24708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000" dirty="0"/>
              <a:t>y = </a:t>
            </a:r>
            <a:r>
              <a:rPr lang="en-US" altLang="en-US" sz="3000" dirty="0" err="1"/>
              <a:t>wx</a:t>
            </a:r>
            <a:r>
              <a:rPr lang="en-US" altLang="en-US" sz="3000" baseline="-25000" dirty="0" err="1"/>
              <a:t>i</a:t>
            </a:r>
            <a:r>
              <a:rPr lang="en-US" altLang="en-US" sz="3000" dirty="0"/>
              <a:t> + b</a:t>
            </a:r>
          </a:p>
        </p:txBody>
      </p:sp>
      <p:sp>
        <p:nvSpPr>
          <p:cNvPr id="24" name="Line 65">
            <a:extLst>
              <a:ext uri="{FF2B5EF4-FFF2-40B4-BE49-F238E27FC236}">
                <a16:creationId xmlns:a16="http://schemas.microsoft.com/office/drawing/2014/main" id="{8F7D5AD0-B729-4355-811B-F8F2E6ED95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9538" y="1923792"/>
            <a:ext cx="1333178" cy="331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Line 49">
            <a:extLst>
              <a:ext uri="{FF2B5EF4-FFF2-40B4-BE49-F238E27FC236}">
                <a16:creationId xmlns:a16="http://schemas.microsoft.com/office/drawing/2014/main" id="{25E2CED9-76F3-4F7B-B29C-CC8C61EEAA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060" y="2693977"/>
            <a:ext cx="2652713" cy="1809749"/>
          </a:xfrm>
          <a:prstGeom prst="line">
            <a:avLst/>
          </a:prstGeom>
          <a:noFill/>
          <a:ln w="38100">
            <a:solidFill>
              <a:srgbClr val="E115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B62EBA25-B46C-4197-855A-47D2027E33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4004" y="4622541"/>
            <a:ext cx="29321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14">
            <a:extLst>
              <a:ext uri="{FF2B5EF4-FFF2-40B4-BE49-F238E27FC236}">
                <a16:creationId xmlns:a16="http://schemas.microsoft.com/office/drawing/2014/main" id="{45B43896-C0C0-4E7F-B556-5019A3BE8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129" y="4346316"/>
            <a:ext cx="54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C8890AE8-BD44-49A9-B84B-10A0FB2887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479" y="2503229"/>
            <a:ext cx="12700" cy="21304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0">
            <a:extLst>
              <a:ext uri="{FF2B5EF4-FFF2-40B4-BE49-F238E27FC236}">
                <a16:creationId xmlns:a16="http://schemas.microsoft.com/office/drawing/2014/main" id="{011E6251-301B-4727-9312-288F25E5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179" y="2152392"/>
            <a:ext cx="63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sz="1800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0" name="Oval 40">
            <a:extLst>
              <a:ext uri="{FF2B5EF4-FFF2-40B4-BE49-F238E27FC236}">
                <a16:creationId xmlns:a16="http://schemas.microsoft.com/office/drawing/2014/main" id="{0A1D9712-49A3-4903-89BF-D7640ADDFA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6041" y="3732201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1" name="Oval 41">
            <a:extLst>
              <a:ext uri="{FF2B5EF4-FFF2-40B4-BE49-F238E27FC236}">
                <a16:creationId xmlns:a16="http://schemas.microsoft.com/office/drawing/2014/main" id="{BA638055-4D55-44B9-8BD5-10B9BE3A33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6041" y="3355964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2" name="Rectangle 50">
            <a:extLst>
              <a:ext uri="{FF2B5EF4-FFF2-40B4-BE49-F238E27FC236}">
                <a16:creationId xmlns:a16="http://schemas.microsoft.com/office/drawing/2014/main" id="{56476C53-690A-4715-8814-372D3097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716" y="3360727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/>
              <a:t>d</a:t>
            </a:r>
            <a:r>
              <a:rPr lang="en-US" altLang="en-US" sz="1800" baseline="-25000"/>
              <a:t>1</a:t>
            </a:r>
          </a:p>
        </p:txBody>
      </p:sp>
      <p:sp>
        <p:nvSpPr>
          <p:cNvPr id="33" name="Line 53">
            <a:extLst>
              <a:ext uri="{FF2B5EF4-FFF2-40B4-BE49-F238E27FC236}">
                <a16:creationId xmlns:a16="http://schemas.microsoft.com/office/drawing/2014/main" id="{2BCA6F25-185B-4672-908D-B8679E6DF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3666" y="3500427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" name="AutoShape 56">
            <a:extLst>
              <a:ext uri="{FF2B5EF4-FFF2-40B4-BE49-F238E27FC236}">
                <a16:creationId xmlns:a16="http://schemas.microsoft.com/office/drawing/2014/main" id="{D950BD5F-6C5E-4156-95F3-ACB12DC10D35}"/>
              </a:ext>
            </a:extLst>
          </p:cNvPr>
          <p:cNvSpPr>
            <a:spLocks/>
          </p:cNvSpPr>
          <p:nvPr/>
        </p:nvSpPr>
        <p:spPr bwMode="auto">
          <a:xfrm>
            <a:off x="6285391" y="3424227"/>
            <a:ext cx="76200" cy="34925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5" name="Oval 45">
            <a:extLst>
              <a:ext uri="{FF2B5EF4-FFF2-40B4-BE49-F238E27FC236}">
                <a16:creationId xmlns:a16="http://schemas.microsoft.com/office/drawing/2014/main" id="{688F0798-B04B-48B9-ACE2-1B3C92039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929" y="2266393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6" name="Oval 48">
            <a:extLst>
              <a:ext uri="{FF2B5EF4-FFF2-40B4-BE49-F238E27FC236}">
                <a16:creationId xmlns:a16="http://schemas.microsoft.com/office/drawing/2014/main" id="{FF3C04A0-0874-4F34-AF21-5566BBE9D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929" y="2774393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7" name="Rectangle 52">
            <a:extLst>
              <a:ext uri="{FF2B5EF4-FFF2-40B4-BE49-F238E27FC236}">
                <a16:creationId xmlns:a16="http://schemas.microsoft.com/office/drawing/2014/main" id="{DAB9656F-7A04-4BEA-804F-8145EB07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666" y="237434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/>
              <a:t>d</a:t>
            </a:r>
            <a:r>
              <a:rPr lang="en-US" altLang="en-US" sz="1800" baseline="-25000"/>
              <a:t>3</a:t>
            </a:r>
          </a:p>
        </p:txBody>
      </p:sp>
      <p:sp>
        <p:nvSpPr>
          <p:cNvPr id="38" name="Line 55">
            <a:extLst>
              <a:ext uri="{FF2B5EF4-FFF2-40B4-BE49-F238E27FC236}">
                <a16:creationId xmlns:a16="http://schemas.microsoft.com/office/drawing/2014/main" id="{FF146792-2B39-4ECC-A129-809FCC662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491" y="2342593"/>
            <a:ext cx="0" cy="484187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" name="AutoShape 57">
            <a:extLst>
              <a:ext uri="{FF2B5EF4-FFF2-40B4-BE49-F238E27FC236}">
                <a16:creationId xmlns:a16="http://schemas.microsoft.com/office/drawing/2014/main" id="{2094D977-F38B-4ADB-98C4-0E00FB638092}"/>
              </a:ext>
            </a:extLst>
          </p:cNvPr>
          <p:cNvSpPr>
            <a:spLocks/>
          </p:cNvSpPr>
          <p:nvPr/>
        </p:nvSpPr>
        <p:spPr bwMode="auto">
          <a:xfrm>
            <a:off x="7739216" y="2312430"/>
            <a:ext cx="107950" cy="501650"/>
          </a:xfrm>
          <a:prstGeom prst="leftBrace">
            <a:avLst>
              <a:gd name="adj1" fmla="val 387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40" name="Line 54">
            <a:extLst>
              <a:ext uri="{FF2B5EF4-FFF2-40B4-BE49-F238E27FC236}">
                <a16:creationId xmlns:a16="http://schemas.microsoft.com/office/drawing/2014/main" id="{D4A66993-48E6-4650-A757-32BA4E6D7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805" y="3436926"/>
            <a:ext cx="0" cy="484187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Oval 43">
            <a:extLst>
              <a:ext uri="{FF2B5EF4-FFF2-40B4-BE49-F238E27FC236}">
                <a16:creationId xmlns:a16="http://schemas.microsoft.com/office/drawing/2014/main" id="{195F1B92-6199-4A6E-B519-09C82EA02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8180" y="3311514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36DFC8DD-3479-41BF-97B1-09E5AF2407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6592" y="3816339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43" name="Rectangle 51">
            <a:extLst>
              <a:ext uri="{FF2B5EF4-FFF2-40B4-BE49-F238E27FC236}">
                <a16:creationId xmlns:a16="http://schemas.microsoft.com/office/drawing/2014/main" id="{EBB5C624-4657-413E-83D7-365207732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330" y="3405176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 dirty="0"/>
              <a:t>d</a:t>
            </a:r>
            <a:r>
              <a:rPr lang="en-US" altLang="en-US" sz="1800" baseline="-25000" dirty="0"/>
              <a:t>2</a:t>
            </a:r>
          </a:p>
        </p:txBody>
      </p:sp>
      <p:sp>
        <p:nvSpPr>
          <p:cNvPr id="44" name="AutoShape 58">
            <a:extLst>
              <a:ext uri="{FF2B5EF4-FFF2-40B4-BE49-F238E27FC236}">
                <a16:creationId xmlns:a16="http://schemas.microsoft.com/office/drawing/2014/main" id="{5397BFE3-A7BC-48B1-882B-C22A8FC38122}"/>
              </a:ext>
            </a:extLst>
          </p:cNvPr>
          <p:cNvSpPr>
            <a:spLocks/>
          </p:cNvSpPr>
          <p:nvPr/>
        </p:nvSpPr>
        <p:spPr bwMode="auto">
          <a:xfrm flipH="1">
            <a:off x="7226455" y="3360726"/>
            <a:ext cx="76200" cy="565150"/>
          </a:xfrm>
          <a:prstGeom prst="leftBrace">
            <a:avLst>
              <a:gd name="adj1" fmla="val 6180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45" name="Rectangle 60">
            <a:extLst>
              <a:ext uri="{FF2B5EF4-FFF2-40B4-BE49-F238E27FC236}">
                <a16:creationId xmlns:a16="http://schemas.microsoft.com/office/drawing/2014/main" id="{83D70E87-34A2-4230-92A7-D43D8F1B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430" y="1351225"/>
            <a:ext cx="1387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/>
              <a:t>Observed </a:t>
            </a:r>
            <a:r>
              <a:rPr lang="en-US" altLang="en-US" sz="1800" i="1" dirty="0"/>
              <a:t>y</a:t>
            </a:r>
            <a:r>
              <a:rPr lang="en-US" altLang="en-US" sz="1800" dirty="0">
                <a:latin typeface="Times New Roman" panose="02020603050405020304" pitchFamily="18" charset="0"/>
              </a:rPr>
              <a:t>-</a:t>
            </a:r>
            <a:r>
              <a:rPr lang="en-US" altLang="en-US" sz="1800" dirty="0"/>
              <a:t>value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8D7EDCA3-D556-4E5E-8F6B-C8B4C7ED7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570" y="3322626"/>
            <a:ext cx="1387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/>
              <a:t>Predicted </a:t>
            </a:r>
            <a:r>
              <a:rPr lang="en-US" altLang="en-US" sz="1800" i="1" dirty="0"/>
              <a:t>y</a:t>
            </a:r>
            <a:r>
              <a:rPr lang="en-US" altLang="en-US" sz="1800" dirty="0">
                <a:latin typeface="Times New Roman" panose="02020603050405020304" pitchFamily="18" charset="0"/>
              </a:rPr>
              <a:t>-</a:t>
            </a:r>
            <a:r>
              <a:rPr lang="en-US" altLang="en-US" sz="1800" dirty="0"/>
              <a:t>value</a:t>
            </a:r>
          </a:p>
        </p:txBody>
      </p:sp>
      <p:sp>
        <p:nvSpPr>
          <p:cNvPr id="47" name="Line 64">
            <a:extLst>
              <a:ext uri="{FF2B5EF4-FFF2-40B4-BE49-F238E27FC236}">
                <a16:creationId xmlns:a16="http://schemas.microsoft.com/office/drawing/2014/main" id="{285FFE93-779D-405F-9FD7-7B57E2ED8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1466" y="2883930"/>
            <a:ext cx="474661" cy="5587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60">
                <a:extLst>
                  <a:ext uri="{FF2B5EF4-FFF2-40B4-BE49-F238E27FC236}">
                    <a16:creationId xmlns:a16="http://schemas.microsoft.com/office/drawing/2014/main" id="{FD874318-CAD7-4432-BBFE-AE56143E2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955" y="2239776"/>
                <a:ext cx="2923763" cy="379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Total Error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en-US" sz="1800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1800" dirty="0"/>
              </a:p>
            </p:txBody>
          </p:sp>
        </mc:Choice>
        <mc:Fallback>
          <p:sp>
            <p:nvSpPr>
              <p:cNvPr id="48" name="Rectangle 60">
                <a:extLst>
                  <a:ext uri="{FF2B5EF4-FFF2-40B4-BE49-F238E27FC236}">
                    <a16:creationId xmlns:a16="http://schemas.microsoft.com/office/drawing/2014/main" id="{FD874318-CAD7-4432-BBFE-AE56143E2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955" y="2239776"/>
                <a:ext cx="2923763" cy="379463"/>
              </a:xfrm>
              <a:prstGeom prst="rect">
                <a:avLst/>
              </a:prstGeom>
              <a:blipFill>
                <a:blip r:embed="rId6"/>
                <a:stretch>
                  <a:fillRect t="-111111" b="-1793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52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19537-ABF0-4BE3-9A5A-D897BAC10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730" y="2129274"/>
            <a:ext cx="3285366" cy="24069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48A45D-0899-49C4-8F52-E80338F4BB25}"/>
              </a:ext>
            </a:extLst>
          </p:cNvPr>
          <p:cNvSpPr txBox="1"/>
          <p:nvPr/>
        </p:nvSpPr>
        <p:spPr>
          <a:xfrm>
            <a:off x="3229691" y="1261005"/>
            <a:ext cx="228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 ← 0 and b ← 0</a:t>
            </a:r>
          </a:p>
        </p:txBody>
      </p:sp>
    </p:spTree>
    <p:extLst>
      <p:ext uri="{BB962C8B-B14F-4D97-AF65-F5344CB8AC3E}">
        <p14:creationId xmlns:p14="http://schemas.microsoft.com/office/powerpoint/2010/main" val="137096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/>
              <a:t>c</a:t>
            </a:r>
            <a:r>
              <a:rPr lang="en" sz="3200"/>
              <a:t>ontents</a:t>
            </a:r>
            <a:endParaRPr sz="3200"/>
          </a:p>
        </p:txBody>
      </p:sp>
      <p:sp>
        <p:nvSpPr>
          <p:cNvPr id="790" name="Google Shape;790;p63">
            <a:hlinkClick r:id="rId3" action="ppaction://hlinksldjump"/>
          </p:cNvPr>
          <p:cNvSpPr/>
          <p:nvPr/>
        </p:nvSpPr>
        <p:spPr>
          <a:xfrm>
            <a:off x="4495807" y="54000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63">
            <a:hlinkClick r:id="rId4" action="ppaction://hlinksldjump"/>
          </p:cNvPr>
          <p:cNvSpPr/>
          <p:nvPr/>
        </p:nvSpPr>
        <p:spPr>
          <a:xfrm>
            <a:off x="4495807" y="155185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3">
            <a:hlinkClick r:id="" action="ppaction://noaction"/>
          </p:cNvPr>
          <p:cNvSpPr/>
          <p:nvPr/>
        </p:nvSpPr>
        <p:spPr>
          <a:xfrm>
            <a:off x="4515491" y="2541996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3009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Linear Regression</a:t>
            </a:r>
            <a:endParaRPr dirty="0"/>
          </a:p>
        </p:txBody>
      </p:sp>
      <p:sp>
        <p:nvSpPr>
          <p:cNvPr id="794" name="Google Shape;794;p6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4581007" y="62520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5" name="Google Shape;795;p6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4581007" y="163705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6" name="Google Shape;796;p6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4600691" y="2627196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8" name="Google Shape;798;p63"/>
          <p:cNvSpPr txBox="1">
            <a:spLocks noGrp="1"/>
          </p:cNvSpPr>
          <p:nvPr>
            <p:ph type="subTitle" idx="6"/>
          </p:nvPr>
        </p:nvSpPr>
        <p:spPr>
          <a:xfrm>
            <a:off x="5163150" y="1641552"/>
            <a:ext cx="2616394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Gradient Descent </a:t>
            </a:r>
            <a:endParaRPr dirty="0"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8"/>
          </p:nvPr>
        </p:nvSpPr>
        <p:spPr>
          <a:xfrm>
            <a:off x="5182834" y="2631698"/>
            <a:ext cx="323075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801" name="Google Shape;801;p63"/>
          <p:cNvSpPr/>
          <p:nvPr/>
        </p:nvSpPr>
        <p:spPr>
          <a:xfrm rot="-5400000">
            <a:off x="6218550" y="32172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3"/>
          <p:cNvSpPr/>
          <p:nvPr/>
        </p:nvSpPr>
        <p:spPr>
          <a:xfrm rot="-5400000">
            <a:off x="6238234" y="1313325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3">
            <a:hlinkClick r:id="rId5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5" name="Google Shape;805;p63">
            <a:hlinkClick r:id="rId6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6" name="Google Shape;806;p6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7" name="Google Shape;807;p6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0" name="Google Shape;803;p63">
            <a:extLst>
              <a:ext uri="{FF2B5EF4-FFF2-40B4-BE49-F238E27FC236}">
                <a16:creationId xmlns:a16="http://schemas.microsoft.com/office/drawing/2014/main" id="{076E6A62-76B8-4563-8290-31E39466885E}"/>
              </a:ext>
            </a:extLst>
          </p:cNvPr>
          <p:cNvSpPr/>
          <p:nvPr/>
        </p:nvSpPr>
        <p:spPr>
          <a:xfrm rot="-5400000">
            <a:off x="6238234" y="2343271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build="p"/>
      <p:bldP spid="798" grpId="0" build="p"/>
      <p:bldP spid="799" grpId="0" build="p"/>
      <p:bldP spid="801" grpId="0" animBg="1"/>
      <p:bldP spid="803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CD1A7-EFE6-44F7-9D24-E3082BBA7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15" y="1351225"/>
            <a:ext cx="3749151" cy="32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8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B32FB-CA02-4627-81E8-A3C832DDAC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56" t="8968"/>
          <a:stretch/>
        </p:blipFill>
        <p:spPr>
          <a:xfrm>
            <a:off x="2666046" y="1351224"/>
            <a:ext cx="4251410" cy="31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9364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Linear Regression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87743" y="1516978"/>
            <a:ext cx="7498685" cy="210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b="1" dirty="0"/>
              <a:t>Linear regression</a:t>
            </a:r>
            <a:r>
              <a:rPr lang="en-US" sz="2000" dirty="0"/>
              <a:t> is a statistical technique used to model the relationship between a dependent variable (also called the target or response variable) and one or more independent variables (also called predictors or features)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87743" y="1865321"/>
            <a:ext cx="7498685" cy="117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altLang="en-US" sz="2400" dirty="0"/>
              <a:t>For example, you might want to predict a person's height (in inches) from his weight (in pounds). </a:t>
            </a:r>
          </a:p>
        </p:txBody>
      </p:sp>
    </p:spTree>
    <p:extLst>
      <p:ext uri="{BB962C8B-B14F-4D97-AF65-F5344CB8AC3E}">
        <p14:creationId xmlns:p14="http://schemas.microsoft.com/office/powerpoint/2010/main" val="23314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948703" y="2248499"/>
            <a:ext cx="2282177" cy="147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s-ES" sz="2400" dirty="0"/>
              <a:t>y=β</a:t>
            </a:r>
            <a:r>
              <a:rPr lang="es-ES" sz="2400" baseline="-25000" dirty="0"/>
              <a:t>0</a:t>
            </a:r>
            <a:r>
              <a:rPr lang="es-ES" sz="2400" dirty="0"/>
              <a:t>​+β</a:t>
            </a:r>
            <a:r>
              <a:rPr lang="es-ES" sz="2400" baseline="-25000" dirty="0"/>
              <a:t>1</a:t>
            </a:r>
            <a:r>
              <a:rPr lang="es-ES" sz="2400" dirty="0"/>
              <a:t>​x+ϵ</a:t>
            </a:r>
          </a:p>
          <a:p>
            <a:pPr marL="0" indent="0" algn="ctr"/>
            <a:endParaRPr lang="es-ES" altLang="en-US" sz="2400" dirty="0"/>
          </a:p>
          <a:p>
            <a:pPr marL="0" indent="0" algn="ctr"/>
            <a:r>
              <a:rPr lang="es-ES" altLang="en-US" sz="2400" dirty="0"/>
              <a:t>Y = </a:t>
            </a:r>
            <a:r>
              <a:rPr lang="es-ES" altLang="en-US" sz="2400" dirty="0" err="1"/>
              <a:t>mX</a:t>
            </a:r>
            <a:r>
              <a:rPr lang="es-ES" altLang="en-US" sz="2400" dirty="0"/>
              <a:t> + C</a:t>
            </a:r>
            <a:endParaRPr lang="en-US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7C07D-AF3A-4CC6-9B77-FA534D138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760" y="705887"/>
            <a:ext cx="5016137" cy="406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1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201252" y="2248499"/>
            <a:ext cx="2282177" cy="147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s-ES" sz="2400" dirty="0"/>
              <a:t>y=β</a:t>
            </a:r>
            <a:r>
              <a:rPr lang="es-ES" sz="2400" baseline="-25000" dirty="0"/>
              <a:t>0</a:t>
            </a:r>
            <a:r>
              <a:rPr lang="es-ES" sz="2400" dirty="0"/>
              <a:t>​+β</a:t>
            </a:r>
            <a:r>
              <a:rPr lang="es-ES" sz="2400" baseline="-25000" dirty="0"/>
              <a:t>1</a:t>
            </a:r>
            <a:r>
              <a:rPr lang="es-ES" sz="2400" dirty="0"/>
              <a:t>​x+ϵ</a:t>
            </a:r>
          </a:p>
          <a:p>
            <a:pPr marL="0" indent="0" algn="ctr"/>
            <a:endParaRPr lang="es-ES" altLang="en-US" sz="2400" dirty="0"/>
          </a:p>
          <a:p>
            <a:pPr marL="0" indent="0" algn="ctr"/>
            <a:r>
              <a:rPr lang="es-ES" altLang="en-US" sz="2400" dirty="0"/>
              <a:t>Y = </a:t>
            </a:r>
            <a:r>
              <a:rPr lang="es-ES" altLang="en-US" sz="2400" dirty="0" err="1"/>
              <a:t>mX</a:t>
            </a:r>
            <a:r>
              <a:rPr lang="es-ES" altLang="en-US" sz="2400" dirty="0"/>
              <a:t> + C</a:t>
            </a:r>
            <a:endParaRPr lang="en-US" alt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994582-A457-4595-9B84-2923193C4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691" y="1477166"/>
            <a:ext cx="3687035" cy="1024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BC74EA-A5E5-45B4-A1CD-F4D2FEC48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1653" y="2987884"/>
            <a:ext cx="3748073" cy="8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4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C6DD1-5500-4994-A3A5-66BBD5E03C3C}"/>
              </a:ext>
            </a:extLst>
          </p:cNvPr>
          <p:cNvSpPr txBox="1"/>
          <p:nvPr/>
        </p:nvSpPr>
        <p:spPr>
          <a:xfrm>
            <a:off x="525059" y="1428205"/>
            <a:ext cx="809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You have to Build a linear regression model to predict the pizza prices from Following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2A566C8-3FF2-486F-AA31-3E600D584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71937"/>
              </p:ext>
            </p:extLst>
          </p:nvPr>
        </p:nvGraphicFramePr>
        <p:xfrm>
          <a:off x="1053737" y="2041929"/>
          <a:ext cx="2593476" cy="1833385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1296738">
                  <a:extLst>
                    <a:ext uri="{9D8B030D-6E8A-4147-A177-3AD203B41FA5}">
                      <a16:colId xmlns:a16="http://schemas.microsoft.com/office/drawing/2014/main" val="2769314740"/>
                    </a:ext>
                  </a:extLst>
                </a:gridCol>
                <a:gridCol w="1296738">
                  <a:extLst>
                    <a:ext uri="{9D8B030D-6E8A-4147-A177-3AD203B41FA5}">
                      <a16:colId xmlns:a16="http://schemas.microsoft.com/office/drawing/2014/main" val="4245887249"/>
                    </a:ext>
                  </a:extLst>
                </a:gridCol>
              </a:tblGrid>
              <a:tr h="448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Pizza Size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Pizza Price(y)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5287"/>
                  </a:ext>
                </a:extLst>
              </a:tr>
              <a:tr h="461555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3042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5312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978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CD2543-E666-43A1-8D42-AA25BF3262BB}"/>
                  </a:ext>
                </a:extLst>
              </p:cNvPr>
              <p:cNvSpPr txBox="1"/>
              <p:nvPr/>
            </p:nvSpPr>
            <p:spPr>
              <a:xfrm>
                <a:off x="1452526" y="4233777"/>
                <a:ext cx="2257325" cy="529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8+10+12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= 10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CD2543-E666-43A1-8D42-AA25BF32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526" y="4233777"/>
                <a:ext cx="2257325" cy="529184"/>
              </a:xfrm>
              <a:prstGeom prst="rect">
                <a:avLst/>
              </a:prstGeom>
              <a:blipFill>
                <a:blip r:embed="rId5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1BA50D-336A-44AB-A03D-509A440EF4E0}"/>
                  </a:ext>
                </a:extLst>
              </p:cNvPr>
              <p:cNvSpPr txBox="1"/>
              <p:nvPr/>
            </p:nvSpPr>
            <p:spPr>
              <a:xfrm>
                <a:off x="4008716" y="4271928"/>
                <a:ext cx="2257325" cy="52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10+13+16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= 13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1BA50D-336A-44AB-A03D-509A440EF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16" y="4271928"/>
                <a:ext cx="2257325" cy="528543"/>
              </a:xfrm>
              <a:prstGeom prst="rect">
                <a:avLst/>
              </a:prstGeom>
              <a:blipFill>
                <a:blip r:embed="rId6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B1CBD4F-FE4D-4953-BDD2-7C3125C8C0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249045"/>
                  </p:ext>
                </p:extLst>
              </p:nvPr>
            </p:nvGraphicFramePr>
            <p:xfrm>
              <a:off x="3647212" y="2041929"/>
              <a:ext cx="4443051" cy="1837840"/>
            </p:xfrm>
            <a:graphic>
              <a:graphicData uri="http://schemas.openxmlformats.org/drawingml/2006/table">
                <a:tbl>
                  <a:tblPr firstRow="1" bandRow="1">
                    <a:tableStyleId>{F4426CF8-0313-4C99-A3F8-F1ABAD366F97}</a:tableStyleId>
                  </a:tblPr>
                  <a:tblGrid>
                    <a:gridCol w="1002249">
                      <a:extLst>
                        <a:ext uri="{9D8B030D-6E8A-4147-A177-3AD203B41FA5}">
                          <a16:colId xmlns:a16="http://schemas.microsoft.com/office/drawing/2014/main" val="843483738"/>
                        </a:ext>
                      </a:extLst>
                    </a:gridCol>
                    <a:gridCol w="1002249">
                      <a:extLst>
                        <a:ext uri="{9D8B030D-6E8A-4147-A177-3AD203B41FA5}">
                          <a16:colId xmlns:a16="http://schemas.microsoft.com/office/drawing/2014/main" val="3320613270"/>
                        </a:ext>
                      </a:extLst>
                    </a:gridCol>
                    <a:gridCol w="1513984">
                      <a:extLst>
                        <a:ext uri="{9D8B030D-6E8A-4147-A177-3AD203B41FA5}">
                          <a16:colId xmlns:a16="http://schemas.microsoft.com/office/drawing/2014/main" val="2997031403"/>
                        </a:ext>
                      </a:extLst>
                    </a:gridCol>
                    <a:gridCol w="924569">
                      <a:extLst>
                        <a:ext uri="{9D8B030D-6E8A-4147-A177-3AD203B41FA5}">
                          <a16:colId xmlns:a16="http://schemas.microsoft.com/office/drawing/2014/main" val="4294599437"/>
                        </a:ext>
                      </a:extLst>
                    </a:gridCol>
                  </a:tblGrid>
                  <a:tr h="459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X-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y-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(X-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)*(y-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(X-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</a:t>
                          </a:r>
                          <a:r>
                            <a:rPr lang="en-US" sz="2000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866278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490542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443580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6111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B1CBD4F-FE4D-4953-BDD2-7C3125C8C0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249045"/>
                  </p:ext>
                </p:extLst>
              </p:nvPr>
            </p:nvGraphicFramePr>
            <p:xfrm>
              <a:off x="3647212" y="2041929"/>
              <a:ext cx="4443051" cy="1837840"/>
            </p:xfrm>
            <a:graphic>
              <a:graphicData uri="http://schemas.openxmlformats.org/drawingml/2006/table">
                <a:tbl>
                  <a:tblPr firstRow="1" bandRow="1">
                    <a:tableStyleId>{F4426CF8-0313-4C99-A3F8-F1ABAD366F97}</a:tableStyleId>
                  </a:tblPr>
                  <a:tblGrid>
                    <a:gridCol w="1002249">
                      <a:extLst>
                        <a:ext uri="{9D8B030D-6E8A-4147-A177-3AD203B41FA5}">
                          <a16:colId xmlns:a16="http://schemas.microsoft.com/office/drawing/2014/main" val="843483738"/>
                        </a:ext>
                      </a:extLst>
                    </a:gridCol>
                    <a:gridCol w="1002249">
                      <a:extLst>
                        <a:ext uri="{9D8B030D-6E8A-4147-A177-3AD203B41FA5}">
                          <a16:colId xmlns:a16="http://schemas.microsoft.com/office/drawing/2014/main" val="3320613270"/>
                        </a:ext>
                      </a:extLst>
                    </a:gridCol>
                    <a:gridCol w="1513984">
                      <a:extLst>
                        <a:ext uri="{9D8B030D-6E8A-4147-A177-3AD203B41FA5}">
                          <a16:colId xmlns:a16="http://schemas.microsoft.com/office/drawing/2014/main" val="2997031403"/>
                        </a:ext>
                      </a:extLst>
                    </a:gridCol>
                    <a:gridCol w="924569">
                      <a:extLst>
                        <a:ext uri="{9D8B030D-6E8A-4147-A177-3AD203B41FA5}">
                          <a16:colId xmlns:a16="http://schemas.microsoft.com/office/drawing/2014/main" val="4294599437"/>
                        </a:ext>
                      </a:extLst>
                    </a:gridCol>
                  </a:tblGrid>
                  <a:tr h="459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06" t="-5263" r="-343030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220" t="-5263" r="-245122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2530" t="-5263" r="-61446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0921" t="-5263" r="-658" b="-30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866278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490542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443580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6111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016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A99063AE-34F8-47A9-9D76-394025A9E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08525"/>
              </p:ext>
            </p:extLst>
          </p:nvPr>
        </p:nvGraphicFramePr>
        <p:xfrm>
          <a:off x="1036319" y="1180000"/>
          <a:ext cx="2593476" cy="1833385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1296738">
                  <a:extLst>
                    <a:ext uri="{9D8B030D-6E8A-4147-A177-3AD203B41FA5}">
                      <a16:colId xmlns:a16="http://schemas.microsoft.com/office/drawing/2014/main" val="2769314740"/>
                    </a:ext>
                  </a:extLst>
                </a:gridCol>
                <a:gridCol w="1296738">
                  <a:extLst>
                    <a:ext uri="{9D8B030D-6E8A-4147-A177-3AD203B41FA5}">
                      <a16:colId xmlns:a16="http://schemas.microsoft.com/office/drawing/2014/main" val="4245887249"/>
                    </a:ext>
                  </a:extLst>
                </a:gridCol>
              </a:tblGrid>
              <a:tr h="448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Pizza Size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Pizza Price(y)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5287"/>
                  </a:ext>
                </a:extLst>
              </a:tr>
              <a:tr h="461555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3042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5312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978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60671A7D-CF37-4855-8673-DC77E21811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442284"/>
                  </p:ext>
                </p:extLst>
              </p:nvPr>
            </p:nvGraphicFramePr>
            <p:xfrm>
              <a:off x="3629794" y="1180000"/>
              <a:ext cx="4443051" cy="1837840"/>
            </p:xfrm>
            <a:graphic>
              <a:graphicData uri="http://schemas.openxmlformats.org/drawingml/2006/table">
                <a:tbl>
                  <a:tblPr firstRow="1" bandRow="1">
                    <a:tableStyleId>{F4426CF8-0313-4C99-A3F8-F1ABAD366F97}</a:tableStyleId>
                  </a:tblPr>
                  <a:tblGrid>
                    <a:gridCol w="1002249">
                      <a:extLst>
                        <a:ext uri="{9D8B030D-6E8A-4147-A177-3AD203B41FA5}">
                          <a16:colId xmlns:a16="http://schemas.microsoft.com/office/drawing/2014/main" val="843483738"/>
                        </a:ext>
                      </a:extLst>
                    </a:gridCol>
                    <a:gridCol w="1002249">
                      <a:extLst>
                        <a:ext uri="{9D8B030D-6E8A-4147-A177-3AD203B41FA5}">
                          <a16:colId xmlns:a16="http://schemas.microsoft.com/office/drawing/2014/main" val="3320613270"/>
                        </a:ext>
                      </a:extLst>
                    </a:gridCol>
                    <a:gridCol w="1513984">
                      <a:extLst>
                        <a:ext uri="{9D8B030D-6E8A-4147-A177-3AD203B41FA5}">
                          <a16:colId xmlns:a16="http://schemas.microsoft.com/office/drawing/2014/main" val="2997031403"/>
                        </a:ext>
                      </a:extLst>
                    </a:gridCol>
                    <a:gridCol w="924569">
                      <a:extLst>
                        <a:ext uri="{9D8B030D-6E8A-4147-A177-3AD203B41FA5}">
                          <a16:colId xmlns:a16="http://schemas.microsoft.com/office/drawing/2014/main" val="4294599437"/>
                        </a:ext>
                      </a:extLst>
                    </a:gridCol>
                  </a:tblGrid>
                  <a:tr h="459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X-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y-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(X-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)*(y-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(X-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</a:t>
                          </a:r>
                          <a:r>
                            <a:rPr lang="en-US" sz="2000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866278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490542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443580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6111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60671A7D-CF37-4855-8673-DC77E21811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442284"/>
                  </p:ext>
                </p:extLst>
              </p:nvPr>
            </p:nvGraphicFramePr>
            <p:xfrm>
              <a:off x="3629794" y="1180000"/>
              <a:ext cx="4443051" cy="1837840"/>
            </p:xfrm>
            <a:graphic>
              <a:graphicData uri="http://schemas.openxmlformats.org/drawingml/2006/table">
                <a:tbl>
                  <a:tblPr firstRow="1" bandRow="1">
                    <a:tableStyleId>{F4426CF8-0313-4C99-A3F8-F1ABAD366F97}</a:tableStyleId>
                  </a:tblPr>
                  <a:tblGrid>
                    <a:gridCol w="1002249">
                      <a:extLst>
                        <a:ext uri="{9D8B030D-6E8A-4147-A177-3AD203B41FA5}">
                          <a16:colId xmlns:a16="http://schemas.microsoft.com/office/drawing/2014/main" val="843483738"/>
                        </a:ext>
                      </a:extLst>
                    </a:gridCol>
                    <a:gridCol w="1002249">
                      <a:extLst>
                        <a:ext uri="{9D8B030D-6E8A-4147-A177-3AD203B41FA5}">
                          <a16:colId xmlns:a16="http://schemas.microsoft.com/office/drawing/2014/main" val="3320613270"/>
                        </a:ext>
                      </a:extLst>
                    </a:gridCol>
                    <a:gridCol w="1513984">
                      <a:extLst>
                        <a:ext uri="{9D8B030D-6E8A-4147-A177-3AD203B41FA5}">
                          <a16:colId xmlns:a16="http://schemas.microsoft.com/office/drawing/2014/main" val="2997031403"/>
                        </a:ext>
                      </a:extLst>
                    </a:gridCol>
                    <a:gridCol w="924569">
                      <a:extLst>
                        <a:ext uri="{9D8B030D-6E8A-4147-A177-3AD203B41FA5}">
                          <a16:colId xmlns:a16="http://schemas.microsoft.com/office/drawing/2014/main" val="4294599437"/>
                        </a:ext>
                      </a:extLst>
                    </a:gridCol>
                  </a:tblGrid>
                  <a:tr h="459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6" t="-5263" r="-343030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220" t="-5263" r="-245122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2530" t="-5263" r="-61446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0921" t="-5263" r="-658" b="-30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866278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490542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443580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61111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4476BED-4443-4F15-A663-3D1245AF4C10}"/>
              </a:ext>
            </a:extLst>
          </p:cNvPr>
          <p:cNvGrpSpPr/>
          <p:nvPr/>
        </p:nvGrpSpPr>
        <p:grpSpPr>
          <a:xfrm>
            <a:off x="962868" y="3399801"/>
            <a:ext cx="6819646" cy="640010"/>
            <a:chOff x="911092" y="3896190"/>
            <a:chExt cx="6819646" cy="64001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5CED79B-9C40-43A3-93B2-3C1654C93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092" y="3896190"/>
              <a:ext cx="2302372" cy="64001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6D5593-DCD1-41AB-AA88-FC62E3B60074}"/>
                    </a:ext>
                  </a:extLst>
                </p:cNvPr>
                <p:cNvSpPr txBox="1"/>
                <p:nvPr/>
              </p:nvSpPr>
              <p:spPr>
                <a:xfrm>
                  <a:off x="3158738" y="3896190"/>
                  <a:ext cx="4572000" cy="5296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6+6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4+4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6D5593-DCD1-41AB-AA88-FC62E3B60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8738" y="3896190"/>
                  <a:ext cx="4572000" cy="5296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F212228-FDE5-432B-8161-003F86622D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868" y="4344611"/>
            <a:ext cx="1756227" cy="3831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77C2D1-D997-4422-81CD-A598A26DED1B}"/>
                  </a:ext>
                </a:extLst>
              </p:cNvPr>
              <p:cNvSpPr txBox="1"/>
              <p:nvPr/>
            </p:nvSpPr>
            <p:spPr>
              <a:xfrm>
                <a:off x="2672304" y="4309366"/>
                <a:ext cx="295421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=13 −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1.5 ∗10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77C2D1-D997-4422-81CD-A598A26D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304" y="4309366"/>
                <a:ext cx="295421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70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537</Words>
  <Application>Microsoft Office PowerPoint</Application>
  <PresentationFormat>On-screen Show (16:9)</PresentationFormat>
  <Paragraphs>215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Century</vt:lpstr>
      <vt:lpstr>Cambria Math</vt:lpstr>
      <vt:lpstr>Lilita One</vt:lpstr>
      <vt:lpstr>Muli</vt:lpstr>
      <vt:lpstr>Mulish</vt:lpstr>
      <vt:lpstr>Times New Roman</vt:lpstr>
      <vt:lpstr>Modern Wave XL by Slidesgo</vt:lpstr>
      <vt:lpstr>Lecture 2  Linear Regression</vt:lpstr>
      <vt:lpstr>Table of contents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Gradient Descent</vt:lpstr>
      <vt:lpstr>Gradient Descent</vt:lpstr>
      <vt:lpstr>Gradient Descent</vt:lpstr>
      <vt:lpstr>Gradient Descent</vt:lpstr>
      <vt:lpstr>Logistic Regression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18</cp:revision>
  <dcterms:modified xsi:type="dcterms:W3CDTF">2024-10-06T16:24:03Z</dcterms:modified>
</cp:coreProperties>
</file>