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58" r:id="rId3"/>
    <p:sldId id="261" r:id="rId4"/>
    <p:sldId id="262" r:id="rId5"/>
    <p:sldId id="301" r:id="rId6"/>
    <p:sldId id="263" r:id="rId7"/>
    <p:sldId id="302" r:id="rId8"/>
    <p:sldId id="303" r:id="rId9"/>
    <p:sldId id="304" r:id="rId10"/>
    <p:sldId id="266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69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280" r:id="rId32"/>
    <p:sldId id="324" r:id="rId33"/>
    <p:sldId id="281" r:id="rId34"/>
  </p:sldIdLst>
  <p:sldSz cx="9144000" cy="5143500" type="screen16x9"/>
  <p:notesSz cx="6858000" cy="9144000"/>
  <p:embeddedFontLst>
    <p:embeddedFont>
      <p:font typeface="Anaheim" panose="020B0604020202020204" charset="0"/>
      <p:regular r:id="rId36"/>
      <p:bold r:id="rId37"/>
    </p:embeddedFont>
    <p:embeddedFont>
      <p:font typeface="Overpass Mono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77842-3692-46BA-9D38-2B54B28420D1}">
  <a:tblStyle styleId="{56D77842-3692-46BA-9D38-2B54B2842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A196E8-5B50-4200-B111-CC31537694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646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770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89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661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4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42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14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3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193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154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66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98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732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841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570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053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73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229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1233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49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1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9" r:id="rId5"/>
    <p:sldLayoutId id="2147483660" r:id="rId6"/>
    <p:sldLayoutId id="2147483661" r:id="rId7"/>
    <p:sldLayoutId id="2147483662" r:id="rId8"/>
    <p:sldLayoutId id="2147483665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1284100"/>
            <a:ext cx="72318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Lecture 1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Data Types, Variable and Conditional Statement</a:t>
            </a:r>
            <a:endParaRPr sz="30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3860550" cy="106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Lecturer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Daffodil International University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DERIVED DATA TYPE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 &amp;a;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 a[n]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 *p;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8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5F2A55-D0AD-44E6-B9B9-6529ED158A02}"/>
              </a:ext>
            </a:extLst>
          </p:cNvPr>
          <p:cNvGrpSpPr/>
          <p:nvPr/>
        </p:nvGrpSpPr>
        <p:grpSpPr>
          <a:xfrm>
            <a:off x="4644390" y="2912953"/>
            <a:ext cx="401880" cy="331466"/>
            <a:chOff x="4644390" y="2912953"/>
            <a:chExt cx="401880" cy="331466"/>
          </a:xfrm>
        </p:grpSpPr>
        <p:sp>
          <p:nvSpPr>
            <p:cNvPr id="495" name="Google Shape;495;p37"/>
            <p:cNvSpPr/>
            <p:nvPr/>
          </p:nvSpPr>
          <p:spPr>
            <a:xfrm>
              <a:off x="4727811" y="3050331"/>
              <a:ext cx="44897" cy="4489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793008" y="3054262"/>
              <a:ext cx="188054" cy="37012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727811" y="3124026"/>
              <a:ext cx="44897" cy="4489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793008" y="3128269"/>
              <a:ext cx="188054" cy="36699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644390" y="2912953"/>
              <a:ext cx="401880" cy="331466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7;p37">
            <a:extLst>
              <a:ext uri="{FF2B5EF4-FFF2-40B4-BE49-F238E27FC236}">
                <a16:creationId xmlns:a16="http://schemas.microsoft.com/office/drawing/2014/main" id="{5E97D091-3B0B-46FC-8C1C-A302C1950730}"/>
              </a:ext>
            </a:extLst>
          </p:cNvPr>
          <p:cNvSpPr/>
          <p:nvPr/>
        </p:nvSpPr>
        <p:spPr>
          <a:xfrm>
            <a:off x="4035460" y="3442521"/>
            <a:ext cx="147888" cy="146304"/>
          </a:xfrm>
          <a:custGeom>
            <a:avLst/>
            <a:gdLst/>
            <a:ahLst/>
            <a:cxnLst/>
            <a:rect l="l" t="t" r="r" b="b"/>
            <a:pathLst>
              <a:path w="2296" h="2296" extrusionOk="0">
                <a:moveTo>
                  <a:pt x="1148" y="0"/>
                </a:moveTo>
                <a:cubicBezTo>
                  <a:pt x="512" y="0"/>
                  <a:pt x="0" y="527"/>
                  <a:pt x="0" y="1148"/>
                </a:cubicBezTo>
                <a:cubicBezTo>
                  <a:pt x="0" y="1784"/>
                  <a:pt x="512" y="2295"/>
                  <a:pt x="1148" y="2295"/>
                </a:cubicBezTo>
                <a:cubicBezTo>
                  <a:pt x="1784" y="2295"/>
                  <a:pt x="2295" y="1784"/>
                  <a:pt x="2295" y="1148"/>
                </a:cubicBezTo>
                <a:cubicBezTo>
                  <a:pt x="2295" y="527"/>
                  <a:pt x="1784" y="0"/>
                  <a:pt x="11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224B39-6190-417D-97F2-AC967BCC476B}"/>
              </a:ext>
            </a:extLst>
          </p:cNvPr>
          <p:cNvSpPr/>
          <p:nvPr/>
        </p:nvSpPr>
        <p:spPr>
          <a:xfrm>
            <a:off x="1407098" y="2998523"/>
            <a:ext cx="402032" cy="44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935E5E-1142-424C-BD77-A6308F306B56}"/>
              </a:ext>
            </a:extLst>
          </p:cNvPr>
          <p:cNvSpPr/>
          <p:nvPr/>
        </p:nvSpPr>
        <p:spPr>
          <a:xfrm>
            <a:off x="1874548" y="2998523"/>
            <a:ext cx="402032" cy="44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8FAD55-D5A5-48A7-B924-BC87408C8156}"/>
              </a:ext>
            </a:extLst>
          </p:cNvPr>
          <p:cNvSpPr/>
          <p:nvPr/>
        </p:nvSpPr>
        <p:spPr>
          <a:xfrm>
            <a:off x="2341998" y="2998523"/>
            <a:ext cx="402032" cy="44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CC5D1F87-5799-4846-BC8C-79B6F6988C9C}"/>
              </a:ext>
            </a:extLst>
          </p:cNvPr>
          <p:cNvCxnSpPr/>
          <p:nvPr/>
        </p:nvCxnSpPr>
        <p:spPr>
          <a:xfrm flipV="1">
            <a:off x="4183380" y="3072768"/>
            <a:ext cx="461010" cy="428622"/>
          </a:xfrm>
          <a:prstGeom prst="curvedConnector3">
            <a:avLst>
              <a:gd name="adj1" fmla="val 37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DEFINED DATA TYPE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546884" y="1180037"/>
            <a:ext cx="2163900" cy="35670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1688892" y="1536737"/>
            <a:ext cx="2021892" cy="1900800"/>
          </a:xfrm>
        </p:spPr>
        <p:txBody>
          <a:bodyPr/>
          <a:lstStyle/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Struct &lt;name&gt; {</a:t>
            </a:r>
          </a:p>
          <a:p>
            <a:pPr marL="114300" indent="0"/>
            <a:r>
              <a:rPr lang="en-US" sz="2000" baseline="30000" dirty="0"/>
              <a:t>int a;</a:t>
            </a:r>
          </a:p>
          <a:p>
            <a:pPr marL="114300" indent="0"/>
            <a:r>
              <a:rPr lang="en-US" sz="2000" baseline="30000" dirty="0"/>
              <a:t>float b;</a:t>
            </a:r>
          </a:p>
          <a:p>
            <a:pPr marL="114300" indent="0"/>
            <a:r>
              <a:rPr lang="en-US" sz="2000" baseline="30000" dirty="0"/>
              <a:t>char c;</a:t>
            </a:r>
          </a:p>
          <a:p>
            <a:pPr marL="114300" indent="0"/>
            <a:r>
              <a:rPr lang="en-US" sz="2000" baseline="30000" dirty="0"/>
              <a:t>};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B2B350A-74A5-4024-AE75-C6530DFE9376}"/>
              </a:ext>
            </a:extLst>
          </p:cNvPr>
          <p:cNvSpPr txBox="1">
            <a:spLocks/>
          </p:cNvSpPr>
          <p:nvPr/>
        </p:nvSpPr>
        <p:spPr>
          <a:xfrm flipH="1">
            <a:off x="5291208" y="118003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union</a:t>
            </a:r>
          </a:p>
        </p:txBody>
      </p:sp>
      <p:sp>
        <p:nvSpPr>
          <p:cNvPr id="6" name="Subtitle 16">
            <a:extLst>
              <a:ext uri="{FF2B5EF4-FFF2-40B4-BE49-F238E27FC236}">
                <a16:creationId xmlns:a16="http://schemas.microsoft.com/office/drawing/2014/main" id="{C775C851-7DA3-42A1-A6EC-D28DB4C53CFB}"/>
              </a:ext>
            </a:extLst>
          </p:cNvPr>
          <p:cNvSpPr txBox="1">
            <a:spLocks/>
          </p:cNvSpPr>
          <p:nvPr/>
        </p:nvSpPr>
        <p:spPr>
          <a:xfrm flipH="1">
            <a:off x="5433216" y="1536737"/>
            <a:ext cx="2021892" cy="19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union &lt;name&gt; {</a:t>
            </a:r>
          </a:p>
          <a:p>
            <a:pPr marL="114300" indent="0"/>
            <a:r>
              <a:rPr lang="en-US" sz="2000" baseline="30000" dirty="0"/>
              <a:t>int a;</a:t>
            </a:r>
          </a:p>
          <a:p>
            <a:pPr marL="114300" indent="0"/>
            <a:r>
              <a:rPr lang="en-US" sz="2000" baseline="30000" dirty="0"/>
              <a:t>float b;</a:t>
            </a:r>
          </a:p>
          <a:p>
            <a:pPr marL="114300" indent="0"/>
            <a:r>
              <a:rPr lang="en-US" sz="2000" baseline="30000" dirty="0"/>
              <a:t>char c;</a:t>
            </a:r>
          </a:p>
          <a:p>
            <a:pPr marL="114300" indent="0"/>
            <a:r>
              <a:rPr lang="en-US" sz="2000" baseline="30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540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 OF USER DEFINED DATA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81284" y="1230437"/>
            <a:ext cx="2163900" cy="35670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623292" y="1587137"/>
            <a:ext cx="2021892" cy="1516063"/>
          </a:xfrm>
        </p:spPr>
        <p:txBody>
          <a:bodyPr/>
          <a:lstStyle/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Struct &lt;name&gt; {</a:t>
            </a:r>
          </a:p>
          <a:p>
            <a:pPr marL="114300" indent="0"/>
            <a:r>
              <a:rPr lang="en-US" sz="2000" baseline="30000" dirty="0"/>
              <a:t>int a;</a:t>
            </a:r>
          </a:p>
          <a:p>
            <a:pPr marL="114300" indent="0"/>
            <a:r>
              <a:rPr lang="en-US" sz="2000" baseline="30000" dirty="0"/>
              <a:t>float b;</a:t>
            </a:r>
          </a:p>
          <a:p>
            <a:pPr marL="114300" indent="0"/>
            <a:r>
              <a:rPr lang="en-US" sz="2000" baseline="30000" dirty="0"/>
              <a:t>char c;</a:t>
            </a:r>
          </a:p>
          <a:p>
            <a:pPr marL="114300" indent="0"/>
            <a:r>
              <a:rPr lang="en-US" sz="2000" baseline="30000" dirty="0"/>
              <a:t>};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6D91BE-FC24-44B6-BAAD-19CECF511B46}"/>
              </a:ext>
            </a:extLst>
          </p:cNvPr>
          <p:cNvSpPr txBox="1">
            <a:spLocks/>
          </p:cNvSpPr>
          <p:nvPr/>
        </p:nvSpPr>
        <p:spPr>
          <a:xfrm flipH="1">
            <a:off x="4699692" y="1587136"/>
            <a:ext cx="3342708" cy="151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Expected Size: 4+4+1 = 9</a:t>
            </a:r>
          </a:p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Actual SIZE : 12 BYTE</a:t>
            </a:r>
          </a:p>
          <a:p>
            <a:pPr marL="114300" indent="0"/>
            <a:endParaRPr lang="en-US" sz="2000" baseline="300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D0515B2-E7EC-4D08-847A-60F71D68ADA1}"/>
              </a:ext>
            </a:extLst>
          </p:cNvPr>
          <p:cNvSpPr txBox="1">
            <a:spLocks/>
          </p:cNvSpPr>
          <p:nvPr/>
        </p:nvSpPr>
        <p:spPr>
          <a:xfrm flipH="1">
            <a:off x="1278050" y="3360845"/>
            <a:ext cx="7746324" cy="110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use all datatype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is sum of all variables</a:t>
            </a:r>
          </a:p>
        </p:txBody>
      </p:sp>
    </p:spTree>
    <p:extLst>
      <p:ext uri="{BB962C8B-B14F-4D97-AF65-F5344CB8AC3E}">
        <p14:creationId xmlns:p14="http://schemas.microsoft.com/office/powerpoint/2010/main" val="258973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 OF USER DEFINED DATA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81284" y="1230437"/>
            <a:ext cx="2163900" cy="35670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623292" y="1587137"/>
            <a:ext cx="2021892" cy="1516063"/>
          </a:xfrm>
        </p:spPr>
        <p:txBody>
          <a:bodyPr/>
          <a:lstStyle/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Struct &lt;name&gt; {</a:t>
            </a:r>
          </a:p>
          <a:p>
            <a:pPr marL="114300" indent="0"/>
            <a:r>
              <a:rPr lang="en-US" sz="2000" baseline="30000" dirty="0"/>
              <a:t>int a;</a:t>
            </a:r>
          </a:p>
          <a:p>
            <a:pPr marL="114300" indent="0"/>
            <a:r>
              <a:rPr lang="en-US" sz="2000" baseline="30000" dirty="0"/>
              <a:t>char b;</a:t>
            </a:r>
          </a:p>
          <a:p>
            <a:pPr marL="114300" indent="0"/>
            <a:r>
              <a:rPr lang="en-US" sz="2000" baseline="30000" dirty="0"/>
              <a:t>char c;</a:t>
            </a:r>
          </a:p>
          <a:p>
            <a:pPr marL="114300" indent="0"/>
            <a:r>
              <a:rPr lang="en-US" sz="2000" baseline="30000" dirty="0"/>
              <a:t>};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6D91BE-FC24-44B6-BAAD-19CECF511B46}"/>
              </a:ext>
            </a:extLst>
          </p:cNvPr>
          <p:cNvSpPr txBox="1">
            <a:spLocks/>
          </p:cNvSpPr>
          <p:nvPr/>
        </p:nvSpPr>
        <p:spPr>
          <a:xfrm flipH="1">
            <a:off x="4699692" y="1587136"/>
            <a:ext cx="3342708" cy="151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Expected Size: 4+1+1 = 6</a:t>
            </a:r>
          </a:p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Actual SIZE : 8 BYTE</a:t>
            </a:r>
          </a:p>
          <a:p>
            <a:pPr marL="114300" indent="0"/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39279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 OF USER DEFINED DATA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81284" y="1230437"/>
            <a:ext cx="2163900" cy="35670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623292" y="1587137"/>
            <a:ext cx="2021892" cy="1516063"/>
          </a:xfrm>
        </p:spPr>
        <p:txBody>
          <a:bodyPr/>
          <a:lstStyle/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Struct &lt;name&gt; {</a:t>
            </a:r>
          </a:p>
          <a:p>
            <a:pPr marL="114300" indent="0"/>
            <a:r>
              <a:rPr lang="en-US" sz="2000" baseline="30000" dirty="0"/>
              <a:t>char b;</a:t>
            </a:r>
          </a:p>
          <a:p>
            <a:pPr marL="114300" indent="0"/>
            <a:r>
              <a:rPr lang="en-US" sz="2000" baseline="30000" dirty="0"/>
              <a:t>int a;</a:t>
            </a:r>
          </a:p>
          <a:p>
            <a:pPr marL="114300" indent="0"/>
            <a:r>
              <a:rPr lang="en-US" sz="2000" baseline="30000" dirty="0"/>
              <a:t>char c;</a:t>
            </a:r>
          </a:p>
          <a:p>
            <a:pPr marL="114300" indent="0"/>
            <a:r>
              <a:rPr lang="en-US" sz="2000" baseline="30000" dirty="0"/>
              <a:t>};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6D91BE-FC24-44B6-BAAD-19CECF511B46}"/>
              </a:ext>
            </a:extLst>
          </p:cNvPr>
          <p:cNvSpPr txBox="1">
            <a:spLocks/>
          </p:cNvSpPr>
          <p:nvPr/>
        </p:nvSpPr>
        <p:spPr>
          <a:xfrm flipH="1">
            <a:off x="4699692" y="1587136"/>
            <a:ext cx="3342708" cy="151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Expected Size: 1+4+1 = 6</a:t>
            </a:r>
          </a:p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Actual SIZE : 12 BYTE</a:t>
            </a:r>
          </a:p>
          <a:p>
            <a:pPr marL="114300" indent="0"/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98107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 OF USER DEFINED DATA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81284" y="1230437"/>
            <a:ext cx="2163900" cy="356700"/>
          </a:xfrm>
        </p:spPr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623292" y="1587137"/>
            <a:ext cx="2021892" cy="1516063"/>
          </a:xfrm>
        </p:spPr>
        <p:txBody>
          <a:bodyPr/>
          <a:lstStyle/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union &lt;name&gt; {</a:t>
            </a:r>
          </a:p>
          <a:p>
            <a:pPr marL="114300" indent="0"/>
            <a:r>
              <a:rPr lang="en-US" sz="2000" baseline="30000" dirty="0"/>
              <a:t>char b;</a:t>
            </a:r>
          </a:p>
          <a:p>
            <a:pPr marL="114300" indent="0"/>
            <a:r>
              <a:rPr lang="en-US" sz="2000" baseline="30000" dirty="0"/>
              <a:t>int a;</a:t>
            </a:r>
          </a:p>
          <a:p>
            <a:pPr marL="114300" indent="0"/>
            <a:r>
              <a:rPr lang="en-US" sz="2000" baseline="30000" dirty="0"/>
              <a:t>char c;</a:t>
            </a:r>
          </a:p>
          <a:p>
            <a:pPr marL="114300" indent="0"/>
            <a:r>
              <a:rPr lang="en-US" sz="2000" baseline="30000" dirty="0"/>
              <a:t>};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6D91BE-FC24-44B6-BAAD-19CECF511B46}"/>
              </a:ext>
            </a:extLst>
          </p:cNvPr>
          <p:cNvSpPr txBox="1">
            <a:spLocks/>
          </p:cNvSpPr>
          <p:nvPr/>
        </p:nvSpPr>
        <p:spPr>
          <a:xfrm flipH="1">
            <a:off x="5894892" y="1759936"/>
            <a:ext cx="3342708" cy="151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endParaRPr lang="en-US" sz="2000" baseline="30000" dirty="0"/>
          </a:p>
          <a:p>
            <a:pPr marL="114300" indent="0"/>
            <a:endParaRPr lang="en-US" sz="2000" baseline="30000" dirty="0"/>
          </a:p>
          <a:p>
            <a:pPr marL="114300" indent="0"/>
            <a:r>
              <a:rPr lang="en-US" sz="2000" baseline="30000" dirty="0"/>
              <a:t>Actual SIZE : 4 BYTE</a:t>
            </a:r>
          </a:p>
          <a:p>
            <a:pPr marL="114300" indent="0"/>
            <a:endParaRPr lang="en-US" sz="2000" baseline="300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4053A2F-D57F-403F-9207-F1BBB72F64D0}"/>
              </a:ext>
            </a:extLst>
          </p:cNvPr>
          <p:cNvSpPr txBox="1">
            <a:spLocks/>
          </p:cNvSpPr>
          <p:nvPr/>
        </p:nvSpPr>
        <p:spPr>
          <a:xfrm flipH="1">
            <a:off x="481284" y="3224045"/>
            <a:ext cx="8533116" cy="110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use one datatype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would be the maximum size of the variable </a:t>
            </a:r>
          </a:p>
        </p:txBody>
      </p:sp>
    </p:spTree>
    <p:extLst>
      <p:ext uri="{BB962C8B-B14F-4D97-AF65-F5344CB8AC3E}">
        <p14:creationId xmlns:p14="http://schemas.microsoft.com/office/powerpoint/2010/main" val="394554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 OF USER DEFINED DATA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81284" y="1230437"/>
            <a:ext cx="2163900" cy="356700"/>
          </a:xfrm>
        </p:spPr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625284" y="1968301"/>
            <a:ext cx="2074716" cy="1422899"/>
          </a:xfrm>
        </p:spPr>
        <p:txBody>
          <a:bodyPr/>
          <a:lstStyle/>
          <a:p>
            <a:pPr marL="114300" indent="0"/>
            <a:r>
              <a:rPr lang="en-US" sz="3000" baseline="30000" dirty="0"/>
              <a:t>union cd {</a:t>
            </a:r>
          </a:p>
          <a:p>
            <a:pPr marL="114300" indent="0"/>
            <a:r>
              <a:rPr lang="en-US" sz="3000" baseline="30000" dirty="0"/>
              <a:t>char c;</a:t>
            </a:r>
          </a:p>
          <a:p>
            <a:pPr marL="114300" indent="0"/>
            <a:r>
              <a:rPr lang="en-US" sz="3000" baseline="30000" dirty="0"/>
              <a:t>int a;</a:t>
            </a:r>
          </a:p>
          <a:p>
            <a:pPr marL="114300" indent="0"/>
            <a:r>
              <a:rPr lang="en-US" sz="3000" baseline="30000" dirty="0"/>
              <a:t>char b;</a:t>
            </a:r>
          </a:p>
          <a:p>
            <a:pPr marL="114300" indent="0"/>
            <a:r>
              <a:rPr lang="en-US" sz="3000" baseline="30000" dirty="0"/>
              <a:t>};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6D91BE-FC24-44B6-BAAD-19CECF511B46}"/>
              </a:ext>
            </a:extLst>
          </p:cNvPr>
          <p:cNvSpPr txBox="1">
            <a:spLocks/>
          </p:cNvSpPr>
          <p:nvPr/>
        </p:nvSpPr>
        <p:spPr>
          <a:xfrm flipH="1">
            <a:off x="3990792" y="1587137"/>
            <a:ext cx="3410808" cy="274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14300" indent="0"/>
            <a:endParaRPr lang="en-US" sz="3000" baseline="30000" dirty="0"/>
          </a:p>
          <a:p>
            <a:pPr marL="114300" indent="0"/>
            <a:r>
              <a:rPr lang="en-US" sz="3000" baseline="30000" dirty="0"/>
              <a:t>int main()</a:t>
            </a:r>
          </a:p>
          <a:p>
            <a:pPr marL="114300" indent="0"/>
            <a:r>
              <a:rPr lang="en-US" sz="3000" baseline="30000" dirty="0"/>
              <a:t>{</a:t>
            </a:r>
          </a:p>
          <a:p>
            <a:pPr marL="114300" indent="0"/>
            <a:r>
              <a:rPr lang="en-US" sz="3000" baseline="30000" dirty="0"/>
              <a:t>        cd a;</a:t>
            </a:r>
          </a:p>
          <a:p>
            <a:pPr marL="114300" indent="0"/>
            <a:r>
              <a:rPr lang="en-US" sz="3000" baseline="30000" dirty="0"/>
              <a:t>        </a:t>
            </a:r>
            <a:r>
              <a:rPr lang="en-US" sz="3000" baseline="30000" dirty="0" err="1"/>
              <a:t>a.c</a:t>
            </a:r>
            <a:r>
              <a:rPr lang="en-US" sz="3000" baseline="30000" dirty="0"/>
              <a:t> = 'a';</a:t>
            </a:r>
          </a:p>
          <a:p>
            <a:pPr marL="114300" indent="0"/>
            <a:r>
              <a:rPr lang="en-US" sz="3000" baseline="30000" dirty="0"/>
              <a:t>        </a:t>
            </a:r>
            <a:r>
              <a:rPr lang="en-US" sz="3000" baseline="30000" dirty="0" err="1"/>
              <a:t>a.a</a:t>
            </a:r>
            <a:r>
              <a:rPr lang="en-US" sz="3000" baseline="30000" dirty="0"/>
              <a:t> = 10;</a:t>
            </a:r>
          </a:p>
          <a:p>
            <a:pPr marL="114300" indent="0"/>
            <a:r>
              <a:rPr lang="en-US" sz="3000" baseline="30000" dirty="0"/>
              <a:t>        </a:t>
            </a:r>
            <a:r>
              <a:rPr lang="en-US" sz="3000" baseline="30000" dirty="0" err="1"/>
              <a:t>printf</a:t>
            </a:r>
            <a:r>
              <a:rPr lang="en-US" sz="3000" baseline="30000" dirty="0"/>
              <a:t>("%d\n",</a:t>
            </a:r>
            <a:r>
              <a:rPr lang="en-US" sz="3000" baseline="30000" dirty="0" err="1"/>
              <a:t>a.c</a:t>
            </a:r>
            <a:r>
              <a:rPr lang="en-US" sz="3000" baseline="30000" dirty="0"/>
              <a:t>, </a:t>
            </a:r>
            <a:r>
              <a:rPr lang="en-US" sz="3000" baseline="30000" dirty="0" err="1"/>
              <a:t>a.a</a:t>
            </a:r>
            <a:r>
              <a:rPr lang="en-US" sz="3000" baseline="30000" dirty="0"/>
              <a:t>);</a:t>
            </a:r>
          </a:p>
          <a:p>
            <a:pPr marL="114300" indent="0"/>
            <a:r>
              <a:rPr lang="en-US" sz="3000" baseline="30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48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28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 Declaration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AA380B0-1FC3-4577-BF1E-C37D144DF702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763200" y="1524196"/>
            <a:ext cx="7826400" cy="32761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 names (identifiers) must start with a letter (uppercase or lowercase) or an underscore. They cannot start with a digit.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the first character, variable names can contain letters, digits, and underscores. For example, variable1, _temp, and count123 are valid identifiers.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 is case-sensitive, meaning Variable and variable are considered different identifiers.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 names cannot be the same as C reserved keywords, such as </a:t>
            </a:r>
            <a:r>
              <a:rPr lang="en-US" b="1" dirty="0"/>
              <a:t>int, float, return, for</a:t>
            </a:r>
            <a:r>
              <a:rPr lang="en-US" dirty="0"/>
              <a:t>, etc. For example, int float = 10; is invalid because float is a reserved keyword.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Apart from the underscore (_), no other special characters (such as @, #, !, *, etc.) are allowed in variable names.</a:t>
            </a:r>
          </a:p>
        </p:txBody>
      </p:sp>
    </p:spTree>
    <p:extLst>
      <p:ext uri="{BB962C8B-B14F-4D97-AF65-F5344CB8AC3E}">
        <p14:creationId xmlns:p14="http://schemas.microsoft.com/office/powerpoint/2010/main" val="196137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 Statement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25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Data Type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Conditional Statement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Varibles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Work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 Statement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73200" y="1648800"/>
            <a:ext cx="7797600" cy="6690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 decision-making in programs.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1C4EE155-13B8-4570-BA15-DC9EC3E5ADA3}"/>
              </a:ext>
            </a:extLst>
          </p:cNvPr>
          <p:cNvSpPr txBox="1">
            <a:spLocks/>
          </p:cNvSpPr>
          <p:nvPr/>
        </p:nvSpPr>
        <p:spPr>
          <a:xfrm>
            <a:off x="673200" y="2571750"/>
            <a:ext cx="7797600" cy="7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Execute different code paths based on conditions.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Impliment 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73200" y="1648800"/>
            <a:ext cx="7797600" cy="2253600"/>
          </a:xfrm>
        </p:spPr>
        <p:txBody>
          <a:bodyPr/>
          <a:lstStyle/>
          <a:p>
            <a:pPr algn="l"/>
            <a:r>
              <a:rPr lang="en-US" dirty="0"/>
              <a:t>if Statement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if-else Statement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else if Ladder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78268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STATEMENT SYNTAX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73200" y="1296000"/>
            <a:ext cx="7797600" cy="2073600"/>
          </a:xfrm>
        </p:spPr>
        <p:txBody>
          <a:bodyPr/>
          <a:lstStyle/>
          <a:p>
            <a:pPr algn="l"/>
            <a:r>
              <a:rPr lang="en-US" b="0" dirty="0">
                <a:latin typeface="Anaheim" panose="020B0604020202020204" charset="0"/>
              </a:rPr>
              <a:t>if (condition)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// code to be executed if condition is true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</a:t>
            </a:r>
            <a:br>
              <a:rPr lang="en-US" b="0" dirty="0">
                <a:latin typeface="Anaheim" panose="020B0604020202020204" charset="0"/>
              </a:rPr>
            </a:br>
            <a:endParaRPr lang="en-US" b="0" dirty="0"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93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STATEMENT EXAMPLE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73200" y="1713600"/>
            <a:ext cx="7797600" cy="1195200"/>
          </a:xfrm>
        </p:spPr>
        <p:txBody>
          <a:bodyPr/>
          <a:lstStyle/>
          <a:p>
            <a:pPr algn="l"/>
            <a:r>
              <a:rPr lang="en-US" b="0" dirty="0">
                <a:latin typeface="Anaheim" panose="020B0604020202020204" charset="0"/>
              </a:rPr>
              <a:t>if (number &gt; 0)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</a:t>
            </a:r>
            <a:r>
              <a:rPr lang="en-US" b="0" dirty="0" err="1">
                <a:latin typeface="Anaheim" panose="020B0604020202020204" charset="0"/>
              </a:rPr>
              <a:t>printf</a:t>
            </a:r>
            <a:r>
              <a:rPr lang="en-US" b="0" dirty="0">
                <a:latin typeface="Anaheim" panose="020B0604020202020204" charset="0"/>
              </a:rPr>
              <a:t>("The number is positive.");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90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IF-ELSE STATEMENT EXAMPLE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97200" y="1317600"/>
            <a:ext cx="6469200" cy="2080800"/>
          </a:xfrm>
        </p:spPr>
        <p:txBody>
          <a:bodyPr/>
          <a:lstStyle/>
          <a:p>
            <a:pPr algn="l"/>
            <a:r>
              <a:rPr lang="en-US" b="0" dirty="0">
                <a:latin typeface="Anaheim" panose="020B0604020202020204" charset="0"/>
              </a:rPr>
              <a:t>if (condition)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// code if condition is true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 else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// code if condition is false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06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IF-ELSE STATEMENT EXAMPLE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97200" y="1275000"/>
            <a:ext cx="6469200" cy="2319000"/>
          </a:xfrm>
        </p:spPr>
        <p:txBody>
          <a:bodyPr/>
          <a:lstStyle/>
          <a:p>
            <a:pPr algn="l"/>
            <a:r>
              <a:rPr lang="en-US" b="0" dirty="0">
                <a:latin typeface="Anaheim" panose="020B0604020202020204" charset="0"/>
              </a:rPr>
              <a:t>if (number % 2 == 0)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</a:t>
            </a:r>
            <a:r>
              <a:rPr lang="en-US" b="0" dirty="0" err="1">
                <a:latin typeface="Anaheim" panose="020B0604020202020204" charset="0"/>
              </a:rPr>
              <a:t>printf</a:t>
            </a:r>
            <a:r>
              <a:rPr lang="en-US" b="0" dirty="0">
                <a:latin typeface="Anaheim" panose="020B0604020202020204" charset="0"/>
              </a:rPr>
              <a:t>("The number is even.");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 else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</a:t>
            </a:r>
            <a:r>
              <a:rPr lang="en-US" b="0" dirty="0" err="1">
                <a:latin typeface="Anaheim" panose="020B0604020202020204" charset="0"/>
              </a:rPr>
              <a:t>printf</a:t>
            </a:r>
            <a:r>
              <a:rPr lang="en-US" b="0" dirty="0">
                <a:latin typeface="Anaheim" panose="020B0604020202020204" charset="0"/>
              </a:rPr>
              <a:t>("The number is odd.");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</a:t>
            </a:r>
            <a:br>
              <a:rPr lang="en-US" b="0" dirty="0">
                <a:latin typeface="Anaheim" panose="020B0604020202020204" charset="0"/>
              </a:rPr>
            </a:br>
            <a:endParaRPr lang="en-US" b="0" dirty="0"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42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ELSE IF LADDER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82000" y="921600"/>
            <a:ext cx="6469200" cy="3867000"/>
          </a:xfrm>
        </p:spPr>
        <p:txBody>
          <a:bodyPr/>
          <a:lstStyle/>
          <a:p>
            <a:pPr algn="l"/>
            <a:r>
              <a:rPr lang="en-US" b="0" dirty="0">
                <a:latin typeface="Anaheim" panose="020B0604020202020204" charset="0"/>
              </a:rPr>
              <a:t>if (condition1)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// code if condition1 is true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 </a:t>
            </a:r>
            <a:br>
              <a:rPr lang="en-US" b="0" dirty="0">
                <a:latin typeface="Anaheim" panose="020B0604020202020204" charset="0"/>
              </a:rPr>
            </a:b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else if (condition2)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// code if condition2 is true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 </a:t>
            </a:r>
            <a:br>
              <a:rPr lang="en-US" b="0" dirty="0">
                <a:latin typeface="Anaheim" panose="020B0604020202020204" charset="0"/>
              </a:rPr>
            </a:b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else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// code if none of the above conditions are true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804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ELSE IF LADDER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64400" y="849600"/>
            <a:ext cx="6469200" cy="4485600"/>
          </a:xfrm>
        </p:spPr>
        <p:txBody>
          <a:bodyPr/>
          <a:lstStyle/>
          <a:p>
            <a:pPr algn="l"/>
            <a:r>
              <a:rPr lang="en-US" b="0" dirty="0">
                <a:latin typeface="Anaheim" panose="020B0604020202020204" charset="0"/>
              </a:rPr>
              <a:t>if (score &gt;= 90)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</a:t>
            </a:r>
            <a:r>
              <a:rPr lang="en-US" b="0" dirty="0" err="1">
                <a:latin typeface="Anaheim" panose="020B0604020202020204" charset="0"/>
              </a:rPr>
              <a:t>printf</a:t>
            </a:r>
            <a:r>
              <a:rPr lang="en-US" b="0" dirty="0">
                <a:latin typeface="Anaheim" panose="020B0604020202020204" charset="0"/>
              </a:rPr>
              <a:t>("Grade A");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 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else if (score &gt;= 80)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</a:t>
            </a:r>
            <a:r>
              <a:rPr lang="en-US" b="0" dirty="0" err="1">
                <a:latin typeface="Anaheim" panose="020B0604020202020204" charset="0"/>
              </a:rPr>
              <a:t>printf</a:t>
            </a:r>
            <a:r>
              <a:rPr lang="en-US" b="0" dirty="0">
                <a:latin typeface="Anaheim" panose="020B0604020202020204" charset="0"/>
              </a:rPr>
              <a:t>("Grade B");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 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else if (score &gt;= 70)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</a:t>
            </a:r>
            <a:r>
              <a:rPr lang="en-US" b="0" dirty="0" err="1">
                <a:latin typeface="Anaheim" panose="020B0604020202020204" charset="0"/>
              </a:rPr>
              <a:t>printf</a:t>
            </a:r>
            <a:r>
              <a:rPr lang="en-US" b="0" dirty="0">
                <a:latin typeface="Anaheim" panose="020B0604020202020204" charset="0"/>
              </a:rPr>
              <a:t>("Grade C");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 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else {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    </a:t>
            </a:r>
            <a:r>
              <a:rPr lang="en-US" b="0" dirty="0" err="1">
                <a:latin typeface="Anaheim" panose="020B0604020202020204" charset="0"/>
              </a:rPr>
              <a:t>printf</a:t>
            </a:r>
            <a:r>
              <a:rPr lang="en-US" b="0" dirty="0">
                <a:latin typeface="Anaheim" panose="020B0604020202020204" charset="0"/>
              </a:rPr>
              <a:t>("Grade D");</a:t>
            </a:r>
            <a:br>
              <a:rPr lang="en-US" b="0" dirty="0">
                <a:latin typeface="Anaheim" panose="020B0604020202020204" charset="0"/>
              </a:rPr>
            </a:br>
            <a:r>
              <a:rPr lang="en-US" b="0" dirty="0">
                <a:latin typeface="Anaheim" panose="020B0604020202020204" charset="0"/>
              </a:rPr>
              <a:t>}</a:t>
            </a:r>
            <a:br>
              <a:rPr lang="en-US" b="0" dirty="0">
                <a:latin typeface="Anaheim" panose="020B0604020202020204" charset="0"/>
              </a:rPr>
            </a:br>
            <a:endParaRPr lang="en-US" b="0" dirty="0"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04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00" y="10548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CASE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1520" y="552420"/>
            <a:ext cx="7833780" cy="4485600"/>
          </a:xfrm>
        </p:spPr>
        <p:txBody>
          <a:bodyPr/>
          <a:lstStyle/>
          <a:p>
            <a:pPr algn="l"/>
            <a:r>
              <a:rPr lang="en-US" sz="2000" b="0" dirty="0">
                <a:latin typeface="Anaheim" panose="020B0604020202020204" charset="0"/>
              </a:rPr>
              <a:t>switch (expression) {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case constant1: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// code to be executed if expression equals constant1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dirty="0">
                <a:latin typeface="Anaheim" panose="020B0604020202020204" charset="0"/>
              </a:rPr>
              <a:t>        break;</a:t>
            </a:r>
            <a:br>
              <a:rPr lang="en-US" sz="2000" b="0" dirty="0">
                <a:latin typeface="Anaheim" panose="020B0604020202020204" charset="0"/>
              </a:rPr>
            </a:b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case constant2: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// code to be executed if expression equals constant2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</a:t>
            </a:r>
            <a:r>
              <a:rPr lang="en-US" sz="2000" dirty="0">
                <a:latin typeface="Anaheim" panose="020B0604020202020204" charset="0"/>
              </a:rPr>
              <a:t>break;</a:t>
            </a:r>
            <a:br>
              <a:rPr lang="en-US" sz="2000" b="0" dirty="0">
                <a:latin typeface="Anaheim" panose="020B0604020202020204" charset="0"/>
              </a:rPr>
            </a:b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// more cases...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default: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// code to be executed if expression doesn't match any case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321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00" y="10548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CASE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12000" y="670560"/>
            <a:ext cx="7833780" cy="3574980"/>
          </a:xfrm>
        </p:spPr>
        <p:txBody>
          <a:bodyPr/>
          <a:lstStyle/>
          <a:p>
            <a:pPr algn="l"/>
            <a:r>
              <a:rPr lang="en-US" sz="2000" b="0" dirty="0">
                <a:latin typeface="Anaheim" panose="020B0604020202020204" charset="0"/>
              </a:rPr>
              <a:t>switch (choice) {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case 1: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</a:t>
            </a:r>
            <a:r>
              <a:rPr lang="en-US" sz="2000" b="0" dirty="0" err="1">
                <a:latin typeface="Anaheim" panose="020B0604020202020204" charset="0"/>
              </a:rPr>
              <a:t>printf</a:t>
            </a:r>
            <a:r>
              <a:rPr lang="en-US" sz="2000" b="0" dirty="0">
                <a:latin typeface="Anaheim" panose="020B0604020202020204" charset="0"/>
              </a:rPr>
              <a:t>("You selected option 1.");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break;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case 2: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</a:t>
            </a:r>
            <a:r>
              <a:rPr lang="en-US" sz="2000" b="0" dirty="0" err="1">
                <a:latin typeface="Anaheim" panose="020B0604020202020204" charset="0"/>
              </a:rPr>
              <a:t>printf</a:t>
            </a:r>
            <a:r>
              <a:rPr lang="en-US" sz="2000" b="0" dirty="0">
                <a:latin typeface="Anaheim" panose="020B0604020202020204" charset="0"/>
              </a:rPr>
              <a:t>("You selected option 2.");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break;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default: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</a:t>
            </a:r>
            <a:r>
              <a:rPr lang="en-US" sz="2000" b="0" dirty="0" err="1">
                <a:latin typeface="Anaheim" panose="020B0604020202020204" charset="0"/>
              </a:rPr>
              <a:t>printf</a:t>
            </a:r>
            <a:r>
              <a:rPr lang="en-US" sz="2000" b="0" dirty="0">
                <a:latin typeface="Anaheim" panose="020B0604020202020204" charset="0"/>
              </a:rPr>
              <a:t>("Invalid choice.");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}</a:t>
            </a:r>
            <a:br>
              <a:rPr lang="en-US" sz="2000" b="0" dirty="0">
                <a:latin typeface="Anaheim" panose="020B0604020202020204" charset="0"/>
              </a:rPr>
            </a:br>
            <a:endParaRPr lang="en-US" sz="2000" b="0" dirty="0"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00" y="10548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CASE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EDCBB-25DF-490A-B03D-CCC494B87C9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12000" y="670560"/>
            <a:ext cx="7833780" cy="3574980"/>
          </a:xfrm>
        </p:spPr>
        <p:txBody>
          <a:bodyPr/>
          <a:lstStyle/>
          <a:p>
            <a:pPr algn="l"/>
            <a:r>
              <a:rPr lang="en-US" sz="2000" b="0" dirty="0">
                <a:latin typeface="Anaheim" panose="020B0604020202020204" charset="0"/>
              </a:rPr>
              <a:t>switch (choice) {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case 1: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</a:t>
            </a:r>
            <a:r>
              <a:rPr lang="en-US" sz="2000" b="0" dirty="0" err="1">
                <a:latin typeface="Anaheim" panose="020B0604020202020204" charset="0"/>
              </a:rPr>
              <a:t>printf</a:t>
            </a:r>
            <a:r>
              <a:rPr lang="en-US" sz="2000" b="0" dirty="0">
                <a:latin typeface="Anaheim" panose="020B0604020202020204" charset="0"/>
              </a:rPr>
              <a:t>("You selected option 1.");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break;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case 2: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</a:t>
            </a:r>
            <a:r>
              <a:rPr lang="en-US" sz="2000" b="0" dirty="0" err="1">
                <a:latin typeface="Anaheim" panose="020B0604020202020204" charset="0"/>
              </a:rPr>
              <a:t>printf</a:t>
            </a:r>
            <a:r>
              <a:rPr lang="en-US" sz="2000" b="0" dirty="0">
                <a:latin typeface="Anaheim" panose="020B0604020202020204" charset="0"/>
              </a:rPr>
              <a:t>("You selected option 2.");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break;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default: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        </a:t>
            </a:r>
            <a:r>
              <a:rPr lang="en-US" sz="2000" b="0" dirty="0" err="1">
                <a:latin typeface="Anaheim" panose="020B0604020202020204" charset="0"/>
              </a:rPr>
              <a:t>printf</a:t>
            </a:r>
            <a:r>
              <a:rPr lang="en-US" sz="2000" b="0" dirty="0">
                <a:latin typeface="Anaheim" panose="020B0604020202020204" charset="0"/>
              </a:rPr>
              <a:t>("Invalid choice.");</a:t>
            </a:r>
            <a:br>
              <a:rPr lang="en-US" sz="2000" b="0" dirty="0">
                <a:latin typeface="Anaheim" panose="020B0604020202020204" charset="0"/>
              </a:rPr>
            </a:br>
            <a:r>
              <a:rPr lang="en-US" sz="2000" b="0" dirty="0">
                <a:latin typeface="Anaheim" panose="020B0604020202020204" charset="0"/>
              </a:rPr>
              <a:t>}</a:t>
            </a:r>
            <a:br>
              <a:rPr lang="en-US" sz="2000" b="0" dirty="0">
                <a:latin typeface="Anaheim" panose="020B0604020202020204" charset="0"/>
              </a:rPr>
            </a:br>
            <a:endParaRPr lang="en-US" sz="2000" b="0" dirty="0"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</a:t>
            </a:r>
            <a:r>
              <a:rPr lang="en-US" dirty="0"/>
              <a:t>ASSESSMENT 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350020" y="1224674"/>
            <a:ext cx="7662029" cy="3187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Suppose you are a restaurant owner. Your restaurant sells, Pizza, Burger and Cold Drinks.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One pizza costs 250 </a:t>
            </a:r>
            <a:r>
              <a:rPr lang="en-US" b="1" dirty="0" err="1"/>
              <a:t>tk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One Burger costs 220 </a:t>
            </a:r>
            <a:r>
              <a:rPr lang="en-US" b="1" dirty="0" err="1"/>
              <a:t>tk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One cold drink costs 30 </a:t>
            </a:r>
            <a:r>
              <a:rPr lang="en-US" b="1" dirty="0" err="1"/>
              <a:t>tk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first there would be a menu. To choose option, which the customer wants to buy.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there would be a prompt asking quantity. User enters quantity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 program outputs the total cost.</a:t>
            </a:r>
            <a:endParaRPr dirty="0"/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</a:t>
            </a:r>
            <a:r>
              <a:rPr lang="en-US" dirty="0"/>
              <a:t>ASSESSMENT 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350019" y="1012200"/>
            <a:ext cx="7662029" cy="3399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Suppose you are a Stationary shop owner. Your shop books, Pen and Pencil.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One book costs 250 </a:t>
            </a:r>
            <a:r>
              <a:rPr lang="en-US" b="1" dirty="0" err="1"/>
              <a:t>tk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One pen costs 20 </a:t>
            </a:r>
            <a:r>
              <a:rPr lang="en-US" b="1" dirty="0" err="1"/>
              <a:t>tk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One pencil costs 15 </a:t>
            </a:r>
            <a:r>
              <a:rPr lang="en-US" b="1" dirty="0" err="1"/>
              <a:t>tk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first there would be a menu. To choose option, which the customer wants to buy.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there would be a prompt asking quantity. User enters quantity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the program outputs the total cost.</a:t>
            </a:r>
            <a:endParaRPr dirty="0"/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3975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abrarhasan1998@gmail.com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+8801521584145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1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data type</a:t>
            </a:r>
            <a:r>
              <a:rPr lang="en-US" dirty="0"/>
              <a:t> in programming is a classification that specifies the type of data that a variable can hold and how it can be used.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64225" y="1808400"/>
            <a:ext cx="39633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CATEGORIES OF DATA TYPES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Completely user defied datatype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Derived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Derived From basic datatype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Datatypes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394;p34">
            <a:extLst>
              <a:ext uri="{FF2B5EF4-FFF2-40B4-BE49-F238E27FC236}">
                <a16:creationId xmlns:a16="http://schemas.microsoft.com/office/drawing/2014/main" id="{22903B97-265D-45DD-809E-0964C1787242}"/>
              </a:ext>
            </a:extLst>
          </p:cNvPr>
          <p:cNvSpPr txBox="1">
            <a:spLocks/>
          </p:cNvSpPr>
          <p:nvPr/>
        </p:nvSpPr>
        <p:spPr>
          <a:xfrm flipH="1">
            <a:off x="4444886" y="1463050"/>
            <a:ext cx="2390248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154704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Datatype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26008" y="1727237"/>
            <a:ext cx="2163900" cy="356700"/>
          </a:xfrm>
        </p:spPr>
        <p:txBody>
          <a:bodyPr/>
          <a:lstStyle/>
          <a:p>
            <a:r>
              <a:rPr lang="en-US" dirty="0"/>
              <a:t>Int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879708" y="2181134"/>
            <a:ext cx="5009892" cy="20884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for integers (whole numbers)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4 byte (4*8 = 32 bit)</a:t>
            </a:r>
          </a:p>
          <a:p>
            <a:pPr marL="114300" indent="0"/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Range: -2</a:t>
            </a:r>
            <a:r>
              <a:rPr lang="en-US" sz="2000" baseline="30000" dirty="0"/>
              <a:t>31 </a:t>
            </a:r>
            <a:r>
              <a:rPr lang="en-US" sz="2000" dirty="0"/>
              <a:t> to 2</a:t>
            </a:r>
            <a:r>
              <a:rPr lang="en-US" sz="2000" baseline="30000" dirty="0"/>
              <a:t>31</a:t>
            </a:r>
            <a:r>
              <a:rPr lang="en-US" sz="2000" dirty="0"/>
              <a:t>-1</a:t>
            </a:r>
            <a:endParaRPr lang="en-US" sz="2000" baseline="3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Datatype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75608" y="1252037"/>
            <a:ext cx="2163900" cy="356700"/>
          </a:xfrm>
        </p:spPr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829308" y="1705934"/>
            <a:ext cx="5125092" cy="20884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for numbers with fractional parts.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4 byte (4*8 = 32 bit)</a:t>
            </a:r>
          </a:p>
          <a:p>
            <a:pPr marL="114300" indent="0"/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Range: -2</a:t>
            </a:r>
            <a:r>
              <a:rPr lang="en-US" sz="2000" baseline="30000" dirty="0"/>
              <a:t>31 </a:t>
            </a:r>
            <a:r>
              <a:rPr lang="en-US" sz="2000" dirty="0"/>
              <a:t> to 2</a:t>
            </a:r>
            <a:r>
              <a:rPr lang="en-US" sz="2000" baseline="30000" dirty="0"/>
              <a:t>31</a:t>
            </a:r>
            <a:r>
              <a:rPr lang="en-US" sz="2000" dirty="0"/>
              <a:t>-1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83237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Datatype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75608" y="1252037"/>
            <a:ext cx="2163900" cy="356700"/>
          </a:xfrm>
        </p:spPr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829308" y="1705934"/>
            <a:ext cx="5125092" cy="20884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for numbers with fractional parts.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8 byte (8*8 = 64 bit)</a:t>
            </a:r>
          </a:p>
          <a:p>
            <a:pPr marL="114300" indent="0"/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Range: -2</a:t>
            </a:r>
            <a:r>
              <a:rPr lang="en-US" sz="2000" baseline="30000" dirty="0"/>
              <a:t>63 </a:t>
            </a:r>
            <a:r>
              <a:rPr lang="en-US" sz="2000" dirty="0"/>
              <a:t> to 2</a:t>
            </a:r>
            <a:r>
              <a:rPr lang="en-US" sz="2000" baseline="30000" dirty="0"/>
              <a:t>63</a:t>
            </a:r>
            <a:r>
              <a:rPr lang="en-US" sz="2000" dirty="0"/>
              <a:t>-1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61305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Datatype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1E02C-02DF-4694-8D84-87D653C8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75608" y="1252037"/>
            <a:ext cx="2163900" cy="356700"/>
          </a:xfrm>
        </p:spPr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718FBBC-D331-488F-91B9-E1440180C7E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829308" y="1705934"/>
            <a:ext cx="7357092" cy="20884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sed for single characters, which are represented by ASCII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1 byte (1*8 = 8 bit)</a:t>
            </a:r>
          </a:p>
          <a:p>
            <a:pPr marL="114300" indent="0"/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Range: 0 to 2</a:t>
            </a:r>
            <a:r>
              <a:rPr lang="en-US" sz="2000" baseline="30000" dirty="0"/>
              <a:t>8</a:t>
            </a:r>
            <a:r>
              <a:rPr lang="en-US" sz="2000" dirty="0"/>
              <a:t>-1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36100539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1213</Words>
  <Application>Microsoft Office PowerPoint</Application>
  <PresentationFormat>On-screen Show (16:9)</PresentationFormat>
  <Paragraphs>217</Paragraphs>
  <Slides>33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Overpass Mono</vt:lpstr>
      <vt:lpstr>Arial</vt:lpstr>
      <vt:lpstr>Anaheim</vt:lpstr>
      <vt:lpstr>Programming Lesson by Slidesgo</vt:lpstr>
      <vt:lpstr>Lecture 1  Data Types, Variable and Conditional Statement</vt:lpstr>
      <vt:lpstr>TABLE OF CONTENTS</vt:lpstr>
      <vt:lpstr>Data Type</vt:lpstr>
      <vt:lpstr>Data type</vt:lpstr>
      <vt:lpstr>CATEGORIES OF DATA TYPES</vt:lpstr>
      <vt:lpstr>Primitive Datatype</vt:lpstr>
      <vt:lpstr>Primitive Datatype</vt:lpstr>
      <vt:lpstr>Primitive Datatype</vt:lpstr>
      <vt:lpstr>Primitive Datatype</vt:lpstr>
      <vt:lpstr>DERIVED DATA TYPE</vt:lpstr>
      <vt:lpstr>USER DEFINED DATA TYPE</vt:lpstr>
      <vt:lpstr>SIZE OF USER DEFINED DATA</vt:lpstr>
      <vt:lpstr>SIZE OF USER DEFINED DATA</vt:lpstr>
      <vt:lpstr>SIZE OF USER DEFINED DATA</vt:lpstr>
      <vt:lpstr>SIZE OF USER DEFINED DATA</vt:lpstr>
      <vt:lpstr>SIZE OF USER DEFINED DATA</vt:lpstr>
      <vt:lpstr>Variable</vt:lpstr>
      <vt:lpstr>Variable Declaration</vt:lpstr>
      <vt:lpstr>Conditional Statement</vt:lpstr>
      <vt:lpstr>Conditional Statement</vt:lpstr>
      <vt:lpstr>How to Impliment </vt:lpstr>
      <vt:lpstr>IF STATEMENT SYNTAX</vt:lpstr>
      <vt:lpstr>IF STATEMENT EXAMPLE</vt:lpstr>
      <vt:lpstr>IF-ELSE STATEMENT EXAMPLE</vt:lpstr>
      <vt:lpstr>IF-ELSE STATEMENT EXAMPLE</vt:lpstr>
      <vt:lpstr>ELSE IF LADDER</vt:lpstr>
      <vt:lpstr>ELSE IF LADDER</vt:lpstr>
      <vt:lpstr>SWITCH CASE</vt:lpstr>
      <vt:lpstr>SWITCH CASE</vt:lpstr>
      <vt:lpstr>SWITCH CASE</vt:lpstr>
      <vt:lpstr>CLASS ASSESSMENT </vt:lpstr>
      <vt:lpstr>CLASS ASSESSMENT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Data Types, Variable and Conditional Statement</dc:title>
  <cp:lastModifiedBy>Abrar Hasan</cp:lastModifiedBy>
  <cp:revision>4</cp:revision>
  <dcterms:modified xsi:type="dcterms:W3CDTF">2024-08-07T06:01:11Z</dcterms:modified>
</cp:coreProperties>
</file>