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Bold" charset="1" panose="00000800000000000000"/>
      <p:regular r:id="rId10"/>
    </p:embeddedFont>
    <p:embeddedFont>
      <p:font typeface="HK Grotesk Bold Italics" charset="1" panose="00000800000000000000"/>
      <p:regular r:id="rId11"/>
    </p:embeddedFont>
    <p:embeddedFont>
      <p:font typeface="HK Grotesk Medium" charset="1" panose="00000600000000000000"/>
      <p:regular r:id="rId12"/>
    </p:embeddedFont>
    <p:embeddedFont>
      <p:font typeface="HK Grotesk Medium Bold" charset="1" panose="00000700000000000000"/>
      <p:regular r:id="rId13"/>
    </p:embeddedFont>
    <p:embeddedFont>
      <p:font typeface="HK Grotesk Medium Italics" charset="1" panose="00000600000000000000"/>
      <p:regular r:id="rId14"/>
    </p:embeddedFont>
    <p:embeddedFont>
      <p:font typeface="HK Grotesk Medium Bold Italics" charset="1" panose="00000700000000000000"/>
      <p:regular r:id="rId15"/>
    </p:embeddedFont>
    <p:embeddedFont>
      <p:font typeface="Open Sans Light" charset="1" panose="020B0306030504020204"/>
      <p:regular r:id="rId16"/>
    </p:embeddedFont>
    <p:embeddedFont>
      <p:font typeface="Open Sans Light Bold" charset="1" panose="020B0806030504020204"/>
      <p:regular r:id="rId17"/>
    </p:embeddedFont>
    <p:embeddedFont>
      <p:font typeface="Open Sans Light Italics" charset="1" panose="020B0306030504020204"/>
      <p:regular r:id="rId18"/>
    </p:embeddedFont>
    <p:embeddedFont>
      <p:font typeface="Open Sans Light Bold Italics" charset="1" panose="020B08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6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4.png" Type="http://schemas.openxmlformats.org/officeDocument/2006/relationships/image"/><Relationship Id="rId4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D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784514" y="4713186"/>
            <a:ext cx="2474786" cy="351713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5434664" y="1448487"/>
            <a:ext cx="1454275" cy="3264699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28700" y="1631748"/>
            <a:ext cx="7571817" cy="6156114"/>
            <a:chOff x="0" y="0"/>
            <a:chExt cx="10095756" cy="820815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90500"/>
              <a:ext cx="10095756" cy="54434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400"/>
                </a:lnSpc>
              </a:pPr>
              <a:r>
                <a:rPr lang="en-US" sz="10400" spc="-208" u="sng">
                  <a:solidFill>
                    <a:srgbClr val="12110F"/>
                  </a:solidFill>
                  <a:latin typeface="HK Grotesk Bold"/>
                </a:rPr>
                <a:t>Hearing Aid for Mild Hearing Loss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33683" y="6353185"/>
              <a:ext cx="7927126" cy="1854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79"/>
                </a:lnSpc>
              </a:pPr>
              <a:r>
                <a:rPr lang="en-US" sz="3199" spc="-31">
                  <a:solidFill>
                    <a:srgbClr val="12110F"/>
                  </a:solidFill>
                  <a:latin typeface="HK Grotesk Medium Bold"/>
                </a:rPr>
                <a:t>Presenter:</a:t>
              </a:r>
            </a:p>
            <a:p>
              <a:pPr>
                <a:lnSpc>
                  <a:spcPts val="3359"/>
                </a:lnSpc>
              </a:pPr>
              <a:r>
                <a:rPr lang="en-US" sz="2400" spc="-24">
                  <a:solidFill>
                    <a:srgbClr val="12110F"/>
                  </a:solidFill>
                  <a:latin typeface="HK Grotesk Medium"/>
                </a:rPr>
                <a:t>Name: Abrar Mohi Shafee</a:t>
              </a:r>
            </a:p>
            <a:p>
              <a:pPr marL="0" indent="0" lvl="0">
                <a:lnSpc>
                  <a:spcPts val="3359"/>
                </a:lnSpc>
              </a:pPr>
              <a:r>
                <a:rPr lang="en-US" sz="2400" spc="-24">
                  <a:solidFill>
                    <a:srgbClr val="12110F"/>
                  </a:solidFill>
                  <a:latin typeface="HK Grotesk Medium"/>
                </a:rPr>
                <a:t>Mat. Num: 25968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8600862"/>
            <a:ext cx="956768" cy="816473"/>
            <a:chOff x="0" y="0"/>
            <a:chExt cx="1275691" cy="108863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211813"/>
              <a:ext cx="1275691" cy="665005"/>
              <a:chOff x="0" y="0"/>
              <a:chExt cx="2121986" cy="110617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2123256" cy="1106170"/>
              </a:xfrm>
              <a:custGeom>
                <a:avLst/>
                <a:gdLst/>
                <a:ahLst/>
                <a:cxnLst/>
                <a:rect r="r" b="b" t="t" l="l"/>
                <a:pathLst>
                  <a:path h="1106170" w="2123256">
                    <a:moveTo>
                      <a:pt x="1569536" y="1106170"/>
                    </a:moveTo>
                    <a:lnTo>
                      <a:pt x="553720" y="1106170"/>
                    </a:lnTo>
                    <a:cubicBezTo>
                      <a:pt x="247650" y="1106170"/>
                      <a:pt x="0" y="858520"/>
                      <a:pt x="0" y="553720"/>
                    </a:cubicBezTo>
                    <a:cubicBezTo>
                      <a:pt x="0" y="247650"/>
                      <a:pt x="247650" y="0"/>
                      <a:pt x="553720" y="0"/>
                    </a:cubicBezTo>
                    <a:lnTo>
                      <a:pt x="1569536" y="0"/>
                    </a:lnTo>
                    <a:cubicBezTo>
                      <a:pt x="1875606" y="0"/>
                      <a:pt x="2123256" y="247650"/>
                      <a:pt x="2123256" y="553720"/>
                    </a:cubicBezTo>
                    <a:cubicBezTo>
                      <a:pt x="2121986" y="858520"/>
                      <a:pt x="1874336" y="1106170"/>
                      <a:pt x="1569536" y="1106170"/>
                    </a:cubicBezTo>
                    <a:close/>
                  </a:path>
                </a:pathLst>
              </a:custGeom>
              <a:solidFill>
                <a:srgbClr val="E0F5F4"/>
              </a:solidFill>
            </p:spPr>
          </p:sp>
        </p:grpSp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93530" y="0"/>
              <a:ext cx="1088631" cy="1088631"/>
            </a:xfrm>
            <a:prstGeom prst="rect">
              <a:avLst/>
            </a:prstGeom>
          </p:spPr>
        </p:pic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2217771" y="1341982"/>
            <a:ext cx="1745201" cy="1738854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7671432" y="4049016"/>
            <a:ext cx="6424890" cy="62379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D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92892" y="6510019"/>
            <a:ext cx="5379212" cy="702747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2291467"/>
            <a:ext cx="7541383" cy="6966833"/>
            <a:chOff x="0" y="0"/>
            <a:chExt cx="2364623" cy="2184471"/>
          </a:xfrm>
        </p:grpSpPr>
        <p:sp>
          <p:nvSpPr>
            <p:cNvPr name="Freeform 4" id="4"/>
            <p:cNvSpPr/>
            <p:nvPr/>
          </p:nvSpPr>
          <p:spPr>
            <a:xfrm>
              <a:off x="41910" y="43180"/>
              <a:ext cx="2316363" cy="2136211"/>
            </a:xfrm>
            <a:custGeom>
              <a:avLst/>
              <a:gdLst/>
              <a:ahLst/>
              <a:cxnLst/>
              <a:rect r="r" b="b" t="t" l="l"/>
              <a:pathLst>
                <a:path h="2136211" w="2316363">
                  <a:moveTo>
                    <a:pt x="0" y="0"/>
                  </a:moveTo>
                  <a:lnTo>
                    <a:pt x="2316363" y="0"/>
                  </a:lnTo>
                  <a:lnTo>
                    <a:pt x="2316363" y="2136211"/>
                  </a:lnTo>
                  <a:lnTo>
                    <a:pt x="0" y="2136211"/>
                  </a:lnTo>
                  <a:close/>
                </a:path>
              </a:pathLst>
            </a:custGeom>
            <a:solidFill>
              <a:srgbClr val="7CC3C2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35560" y="35560"/>
              <a:ext cx="2329063" cy="2148911"/>
            </a:xfrm>
            <a:custGeom>
              <a:avLst/>
              <a:gdLst/>
              <a:ahLst/>
              <a:cxnLst/>
              <a:rect r="r" b="b" t="t" l="l"/>
              <a:pathLst>
                <a:path h="2148911" w="2329063">
                  <a:moveTo>
                    <a:pt x="2329063" y="2148911"/>
                  </a:moveTo>
                  <a:lnTo>
                    <a:pt x="0" y="2148911"/>
                  </a:lnTo>
                  <a:lnTo>
                    <a:pt x="0" y="0"/>
                  </a:lnTo>
                  <a:lnTo>
                    <a:pt x="2329063" y="0"/>
                  </a:lnTo>
                  <a:lnTo>
                    <a:pt x="2329063" y="2148911"/>
                  </a:lnTo>
                  <a:close/>
                  <a:moveTo>
                    <a:pt x="12700" y="2136211"/>
                  </a:moveTo>
                  <a:lnTo>
                    <a:pt x="2316363" y="2136211"/>
                  </a:lnTo>
                  <a:lnTo>
                    <a:pt x="2316363" y="12700"/>
                  </a:lnTo>
                  <a:lnTo>
                    <a:pt x="12700" y="12700"/>
                  </a:lnTo>
                  <a:lnTo>
                    <a:pt x="12700" y="2136211"/>
                  </a:lnTo>
                  <a:close/>
                </a:path>
              </a:pathLst>
            </a:custGeom>
            <a:solidFill>
              <a:srgbClr val="12110F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2316363" cy="2136211"/>
            </a:xfrm>
            <a:custGeom>
              <a:avLst/>
              <a:gdLst/>
              <a:ahLst/>
              <a:cxnLst/>
              <a:rect r="r" b="b" t="t" l="l"/>
              <a:pathLst>
                <a:path h="2136211" w="2316363">
                  <a:moveTo>
                    <a:pt x="0" y="0"/>
                  </a:moveTo>
                  <a:lnTo>
                    <a:pt x="2316363" y="0"/>
                  </a:lnTo>
                  <a:lnTo>
                    <a:pt x="2316363" y="2136211"/>
                  </a:lnTo>
                  <a:lnTo>
                    <a:pt x="0" y="2136211"/>
                  </a:lnTo>
                  <a:close/>
                </a:path>
              </a:pathLst>
            </a:custGeom>
            <a:solidFill>
              <a:srgbClr val="E0F5F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-167361"/>
            <a:ext cx="8570083" cy="2392121"/>
            <a:chOff x="0" y="0"/>
            <a:chExt cx="11426778" cy="318949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630821"/>
              <a:ext cx="11426778" cy="15586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-160" u="sng">
                  <a:solidFill>
                    <a:srgbClr val="12110F"/>
                  </a:solidFill>
                  <a:latin typeface="HK Grotesk Bold"/>
                </a:rPr>
                <a:t>The Problem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9671" y="-66675"/>
              <a:ext cx="5579934" cy="7170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47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504764" y="2740635"/>
            <a:ext cx="6589255" cy="5513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39"/>
              </a:lnSpc>
            </a:pPr>
            <a:r>
              <a:rPr lang="en-US" sz="3885">
                <a:solidFill>
                  <a:srgbClr val="12110F"/>
                </a:solidFill>
                <a:latin typeface="HK Grotesk Medium"/>
              </a:rPr>
              <a:t>1. Many people in the world suffer from hearing loss a.k.a 'Hearing Impairment'</a:t>
            </a:r>
          </a:p>
          <a:p>
            <a:pPr>
              <a:lnSpc>
                <a:spcPts val="5439"/>
              </a:lnSpc>
            </a:pPr>
          </a:p>
          <a:p>
            <a:pPr>
              <a:lnSpc>
                <a:spcPts val="5439"/>
              </a:lnSpc>
            </a:pPr>
            <a:r>
              <a:rPr lang="en-US" sz="3885">
                <a:solidFill>
                  <a:srgbClr val="12110F"/>
                </a:solidFill>
                <a:latin typeface="HK Grotesk Medium"/>
              </a:rPr>
              <a:t>2. Hearing loss can be of different types (e.g. mild, moderate, severe, very severe)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8689217" y="-167361"/>
            <a:ext cx="8570083" cy="2392121"/>
            <a:chOff x="0" y="0"/>
            <a:chExt cx="11426778" cy="318949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630821"/>
              <a:ext cx="11426778" cy="15586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8800"/>
                </a:lnSpc>
              </a:pPr>
              <a:r>
                <a:rPr lang="en-US" sz="8000" spc="-160" u="sng">
                  <a:solidFill>
                    <a:srgbClr val="12110F"/>
                  </a:solidFill>
                  <a:latin typeface="HK Grotesk Bold"/>
                </a:rPr>
                <a:t>The Solution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9671" y="-66675"/>
              <a:ext cx="5579934" cy="7170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4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717917" y="2224761"/>
            <a:ext cx="7541383" cy="6966833"/>
            <a:chOff x="0" y="0"/>
            <a:chExt cx="2364623" cy="2184471"/>
          </a:xfrm>
        </p:grpSpPr>
        <p:sp>
          <p:nvSpPr>
            <p:cNvPr name="Freeform 15" id="15"/>
            <p:cNvSpPr/>
            <p:nvPr/>
          </p:nvSpPr>
          <p:spPr>
            <a:xfrm>
              <a:off x="41910" y="43180"/>
              <a:ext cx="2316363" cy="2136211"/>
            </a:xfrm>
            <a:custGeom>
              <a:avLst/>
              <a:gdLst/>
              <a:ahLst/>
              <a:cxnLst/>
              <a:rect r="r" b="b" t="t" l="l"/>
              <a:pathLst>
                <a:path h="2136211" w="2316363">
                  <a:moveTo>
                    <a:pt x="0" y="0"/>
                  </a:moveTo>
                  <a:lnTo>
                    <a:pt x="2316363" y="0"/>
                  </a:lnTo>
                  <a:lnTo>
                    <a:pt x="2316363" y="2136211"/>
                  </a:lnTo>
                  <a:lnTo>
                    <a:pt x="0" y="2136211"/>
                  </a:lnTo>
                  <a:close/>
                </a:path>
              </a:pathLst>
            </a:custGeom>
            <a:solidFill>
              <a:srgbClr val="7CC3C2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35560" y="35560"/>
              <a:ext cx="2329063" cy="2148911"/>
            </a:xfrm>
            <a:custGeom>
              <a:avLst/>
              <a:gdLst/>
              <a:ahLst/>
              <a:cxnLst/>
              <a:rect r="r" b="b" t="t" l="l"/>
              <a:pathLst>
                <a:path h="2148911" w="2329063">
                  <a:moveTo>
                    <a:pt x="2329063" y="2148911"/>
                  </a:moveTo>
                  <a:lnTo>
                    <a:pt x="0" y="2148911"/>
                  </a:lnTo>
                  <a:lnTo>
                    <a:pt x="0" y="0"/>
                  </a:lnTo>
                  <a:lnTo>
                    <a:pt x="2329063" y="0"/>
                  </a:lnTo>
                  <a:lnTo>
                    <a:pt x="2329063" y="2148911"/>
                  </a:lnTo>
                  <a:close/>
                  <a:moveTo>
                    <a:pt x="12700" y="2136211"/>
                  </a:moveTo>
                  <a:lnTo>
                    <a:pt x="2316363" y="2136211"/>
                  </a:lnTo>
                  <a:lnTo>
                    <a:pt x="2316363" y="12700"/>
                  </a:lnTo>
                  <a:lnTo>
                    <a:pt x="12700" y="12700"/>
                  </a:lnTo>
                  <a:lnTo>
                    <a:pt x="12700" y="2136211"/>
                  </a:lnTo>
                  <a:close/>
                </a:path>
              </a:pathLst>
            </a:custGeom>
            <a:solidFill>
              <a:srgbClr val="12110F"/>
            </a:solidFill>
          </p:spPr>
        </p:sp>
        <p:sp>
          <p:nvSpPr>
            <p:cNvPr name="Freeform 17" id="17"/>
            <p:cNvSpPr/>
            <p:nvPr/>
          </p:nvSpPr>
          <p:spPr>
            <a:xfrm>
              <a:off x="0" y="0"/>
              <a:ext cx="2316363" cy="2136211"/>
            </a:xfrm>
            <a:custGeom>
              <a:avLst/>
              <a:gdLst/>
              <a:ahLst/>
              <a:cxnLst/>
              <a:rect r="r" b="b" t="t" l="l"/>
              <a:pathLst>
                <a:path h="2136211" w="2316363">
                  <a:moveTo>
                    <a:pt x="0" y="0"/>
                  </a:moveTo>
                  <a:lnTo>
                    <a:pt x="2316363" y="0"/>
                  </a:lnTo>
                  <a:lnTo>
                    <a:pt x="2316363" y="2136211"/>
                  </a:lnTo>
                  <a:lnTo>
                    <a:pt x="0" y="2136211"/>
                  </a:lnTo>
                  <a:close/>
                </a:path>
              </a:pathLst>
            </a:custGeom>
            <a:solidFill>
              <a:srgbClr val="E0F5F4"/>
            </a:solidFill>
          </p:spPr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872964" y="2748226"/>
            <a:ext cx="1948186" cy="2959951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10193981" y="2395250"/>
            <a:ext cx="5383833" cy="6203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39"/>
              </a:lnSpc>
            </a:pPr>
            <a:r>
              <a:rPr lang="en-US" sz="3885">
                <a:solidFill>
                  <a:srgbClr val="12110F"/>
                </a:solidFill>
                <a:latin typeface="HK Grotesk Medium"/>
              </a:rPr>
              <a:t>1. A hearing aid</a:t>
            </a:r>
          </a:p>
          <a:p>
            <a:pPr>
              <a:lnSpc>
                <a:spcPts val="5439"/>
              </a:lnSpc>
            </a:pPr>
          </a:p>
          <a:p>
            <a:pPr>
              <a:lnSpc>
                <a:spcPts val="5439"/>
              </a:lnSpc>
            </a:pPr>
            <a:r>
              <a:rPr lang="en-US" sz="3885">
                <a:solidFill>
                  <a:srgbClr val="12110F"/>
                </a:solidFill>
                <a:latin typeface="HK Grotesk Medium"/>
              </a:rPr>
              <a:t>2. I wrote a program that captures low-pitched sound through the mic and amplifies it.</a:t>
            </a:r>
          </a:p>
          <a:p>
            <a:pPr>
              <a:lnSpc>
                <a:spcPts val="5439"/>
              </a:lnSpc>
            </a:pPr>
          </a:p>
          <a:p>
            <a:pPr>
              <a:lnSpc>
                <a:spcPts val="5439"/>
              </a:lnSpc>
            </a:pPr>
            <a:r>
              <a:rPr lang="en-US" sz="3885">
                <a:solidFill>
                  <a:srgbClr val="12110F"/>
                </a:solidFill>
                <a:latin typeface="HK Grotesk Medium"/>
              </a:rPr>
              <a:t>3. Target group is mild hearing loss (20-40dB)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D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1909997" y="7560561"/>
            <a:ext cx="8798737" cy="3547878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1410950" y="1028700"/>
            <a:ext cx="5848350" cy="1616958"/>
            <a:chOff x="0" y="0"/>
            <a:chExt cx="1679021" cy="464217"/>
          </a:xfrm>
        </p:grpSpPr>
        <p:sp>
          <p:nvSpPr>
            <p:cNvPr name="Freeform 4" id="4"/>
            <p:cNvSpPr/>
            <p:nvPr/>
          </p:nvSpPr>
          <p:spPr>
            <a:xfrm>
              <a:off x="41910" y="43180"/>
              <a:ext cx="1630761" cy="415957"/>
            </a:xfrm>
            <a:custGeom>
              <a:avLst/>
              <a:gdLst/>
              <a:ahLst/>
              <a:cxnLst/>
              <a:rect r="r" b="b" t="t" l="l"/>
              <a:pathLst>
                <a:path h="415957" w="1630761">
                  <a:moveTo>
                    <a:pt x="0" y="0"/>
                  </a:moveTo>
                  <a:lnTo>
                    <a:pt x="1630761" y="0"/>
                  </a:lnTo>
                  <a:lnTo>
                    <a:pt x="1630761" y="415957"/>
                  </a:lnTo>
                  <a:lnTo>
                    <a:pt x="0" y="415957"/>
                  </a:lnTo>
                  <a:close/>
                </a:path>
              </a:pathLst>
            </a:custGeom>
            <a:solidFill>
              <a:srgbClr val="7CC3C2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35560" y="35560"/>
              <a:ext cx="1643461" cy="428657"/>
            </a:xfrm>
            <a:custGeom>
              <a:avLst/>
              <a:gdLst/>
              <a:ahLst/>
              <a:cxnLst/>
              <a:rect r="r" b="b" t="t" l="l"/>
              <a:pathLst>
                <a:path h="428657" w="1643461">
                  <a:moveTo>
                    <a:pt x="1643461" y="428657"/>
                  </a:moveTo>
                  <a:lnTo>
                    <a:pt x="0" y="428657"/>
                  </a:lnTo>
                  <a:lnTo>
                    <a:pt x="0" y="0"/>
                  </a:lnTo>
                  <a:lnTo>
                    <a:pt x="1643461" y="0"/>
                  </a:lnTo>
                  <a:lnTo>
                    <a:pt x="1643461" y="428657"/>
                  </a:lnTo>
                  <a:close/>
                  <a:moveTo>
                    <a:pt x="12700" y="415957"/>
                  </a:moveTo>
                  <a:lnTo>
                    <a:pt x="1630761" y="415957"/>
                  </a:lnTo>
                  <a:lnTo>
                    <a:pt x="1630761" y="12700"/>
                  </a:lnTo>
                  <a:lnTo>
                    <a:pt x="12700" y="12700"/>
                  </a:lnTo>
                  <a:lnTo>
                    <a:pt x="12700" y="415957"/>
                  </a:lnTo>
                  <a:close/>
                </a:path>
              </a:pathLst>
            </a:custGeom>
            <a:solidFill>
              <a:srgbClr val="12110F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1630761" cy="415957"/>
            </a:xfrm>
            <a:custGeom>
              <a:avLst/>
              <a:gdLst/>
              <a:ahLst/>
              <a:cxnLst/>
              <a:rect r="r" b="b" t="t" l="l"/>
              <a:pathLst>
                <a:path h="415957" w="1630761">
                  <a:moveTo>
                    <a:pt x="0" y="0"/>
                  </a:moveTo>
                  <a:lnTo>
                    <a:pt x="1630761" y="0"/>
                  </a:lnTo>
                  <a:lnTo>
                    <a:pt x="1630761" y="415957"/>
                  </a:lnTo>
                  <a:lnTo>
                    <a:pt x="0" y="415957"/>
                  </a:lnTo>
                  <a:close/>
                </a:path>
              </a:pathLst>
            </a:custGeom>
            <a:solidFill>
              <a:srgbClr val="E0F5F4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737139" y="6657670"/>
            <a:ext cx="3406861" cy="4450769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1410950" y="3099946"/>
            <a:ext cx="5848350" cy="1616958"/>
            <a:chOff x="0" y="0"/>
            <a:chExt cx="1679021" cy="464217"/>
          </a:xfrm>
        </p:grpSpPr>
        <p:sp>
          <p:nvSpPr>
            <p:cNvPr name="Freeform 9" id="9"/>
            <p:cNvSpPr/>
            <p:nvPr/>
          </p:nvSpPr>
          <p:spPr>
            <a:xfrm>
              <a:off x="41910" y="43180"/>
              <a:ext cx="1630761" cy="415957"/>
            </a:xfrm>
            <a:custGeom>
              <a:avLst/>
              <a:gdLst/>
              <a:ahLst/>
              <a:cxnLst/>
              <a:rect r="r" b="b" t="t" l="l"/>
              <a:pathLst>
                <a:path h="415957" w="1630761">
                  <a:moveTo>
                    <a:pt x="0" y="0"/>
                  </a:moveTo>
                  <a:lnTo>
                    <a:pt x="1630761" y="0"/>
                  </a:lnTo>
                  <a:lnTo>
                    <a:pt x="1630761" y="415957"/>
                  </a:lnTo>
                  <a:lnTo>
                    <a:pt x="0" y="415957"/>
                  </a:lnTo>
                  <a:close/>
                </a:path>
              </a:pathLst>
            </a:custGeom>
            <a:solidFill>
              <a:srgbClr val="7CC3C2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35560" y="35560"/>
              <a:ext cx="1643461" cy="428657"/>
            </a:xfrm>
            <a:custGeom>
              <a:avLst/>
              <a:gdLst/>
              <a:ahLst/>
              <a:cxnLst/>
              <a:rect r="r" b="b" t="t" l="l"/>
              <a:pathLst>
                <a:path h="428657" w="1643461">
                  <a:moveTo>
                    <a:pt x="1643461" y="428657"/>
                  </a:moveTo>
                  <a:lnTo>
                    <a:pt x="0" y="428657"/>
                  </a:lnTo>
                  <a:lnTo>
                    <a:pt x="0" y="0"/>
                  </a:lnTo>
                  <a:lnTo>
                    <a:pt x="1643461" y="0"/>
                  </a:lnTo>
                  <a:lnTo>
                    <a:pt x="1643461" y="428657"/>
                  </a:lnTo>
                  <a:close/>
                  <a:moveTo>
                    <a:pt x="12700" y="415957"/>
                  </a:moveTo>
                  <a:lnTo>
                    <a:pt x="1630761" y="415957"/>
                  </a:lnTo>
                  <a:lnTo>
                    <a:pt x="1630761" y="12700"/>
                  </a:lnTo>
                  <a:lnTo>
                    <a:pt x="12700" y="12700"/>
                  </a:lnTo>
                  <a:lnTo>
                    <a:pt x="12700" y="415957"/>
                  </a:lnTo>
                  <a:close/>
                </a:path>
              </a:pathLst>
            </a:custGeom>
            <a:solidFill>
              <a:srgbClr val="12110F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630761" cy="415957"/>
            </a:xfrm>
            <a:custGeom>
              <a:avLst/>
              <a:gdLst/>
              <a:ahLst/>
              <a:cxnLst/>
              <a:rect r="r" b="b" t="t" l="l"/>
              <a:pathLst>
                <a:path h="415957" w="1630761">
                  <a:moveTo>
                    <a:pt x="0" y="0"/>
                  </a:moveTo>
                  <a:lnTo>
                    <a:pt x="1630761" y="0"/>
                  </a:lnTo>
                  <a:lnTo>
                    <a:pt x="1630761" y="415957"/>
                  </a:lnTo>
                  <a:lnTo>
                    <a:pt x="0" y="415957"/>
                  </a:lnTo>
                  <a:close/>
                </a:path>
              </a:pathLst>
            </a:custGeom>
            <a:solidFill>
              <a:srgbClr val="E0F5F4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410950" y="5143500"/>
            <a:ext cx="5848350" cy="1636008"/>
            <a:chOff x="0" y="0"/>
            <a:chExt cx="1679021" cy="469687"/>
          </a:xfrm>
        </p:grpSpPr>
        <p:sp>
          <p:nvSpPr>
            <p:cNvPr name="Freeform 13" id="13"/>
            <p:cNvSpPr/>
            <p:nvPr/>
          </p:nvSpPr>
          <p:spPr>
            <a:xfrm>
              <a:off x="41910" y="43180"/>
              <a:ext cx="1630761" cy="421427"/>
            </a:xfrm>
            <a:custGeom>
              <a:avLst/>
              <a:gdLst/>
              <a:ahLst/>
              <a:cxnLst/>
              <a:rect r="r" b="b" t="t" l="l"/>
              <a:pathLst>
                <a:path h="421427" w="1630761">
                  <a:moveTo>
                    <a:pt x="0" y="0"/>
                  </a:moveTo>
                  <a:lnTo>
                    <a:pt x="1630761" y="0"/>
                  </a:lnTo>
                  <a:lnTo>
                    <a:pt x="1630761" y="421427"/>
                  </a:lnTo>
                  <a:lnTo>
                    <a:pt x="0" y="421427"/>
                  </a:lnTo>
                  <a:close/>
                </a:path>
              </a:pathLst>
            </a:custGeom>
            <a:solidFill>
              <a:srgbClr val="7CC3C2"/>
            </a:solidFill>
          </p:spPr>
        </p:sp>
        <p:sp>
          <p:nvSpPr>
            <p:cNvPr name="Freeform 14" id="14"/>
            <p:cNvSpPr/>
            <p:nvPr/>
          </p:nvSpPr>
          <p:spPr>
            <a:xfrm>
              <a:off x="35560" y="35560"/>
              <a:ext cx="1643461" cy="434127"/>
            </a:xfrm>
            <a:custGeom>
              <a:avLst/>
              <a:gdLst/>
              <a:ahLst/>
              <a:cxnLst/>
              <a:rect r="r" b="b" t="t" l="l"/>
              <a:pathLst>
                <a:path h="434127" w="1643461">
                  <a:moveTo>
                    <a:pt x="1643461" y="434127"/>
                  </a:moveTo>
                  <a:lnTo>
                    <a:pt x="0" y="434127"/>
                  </a:lnTo>
                  <a:lnTo>
                    <a:pt x="0" y="0"/>
                  </a:lnTo>
                  <a:lnTo>
                    <a:pt x="1643461" y="0"/>
                  </a:lnTo>
                  <a:lnTo>
                    <a:pt x="1643461" y="434127"/>
                  </a:lnTo>
                  <a:close/>
                  <a:moveTo>
                    <a:pt x="12700" y="421427"/>
                  </a:moveTo>
                  <a:lnTo>
                    <a:pt x="1630761" y="421427"/>
                  </a:lnTo>
                  <a:lnTo>
                    <a:pt x="1630761" y="12700"/>
                  </a:lnTo>
                  <a:lnTo>
                    <a:pt x="12700" y="12700"/>
                  </a:lnTo>
                  <a:lnTo>
                    <a:pt x="12700" y="421427"/>
                  </a:lnTo>
                  <a:close/>
                </a:path>
              </a:pathLst>
            </a:custGeom>
            <a:solidFill>
              <a:srgbClr val="12110F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0" y="0"/>
              <a:ext cx="1630761" cy="421427"/>
            </a:xfrm>
            <a:custGeom>
              <a:avLst/>
              <a:gdLst/>
              <a:ahLst/>
              <a:cxnLst/>
              <a:rect r="r" b="b" t="t" l="l"/>
              <a:pathLst>
                <a:path h="421427" w="1630761">
                  <a:moveTo>
                    <a:pt x="0" y="0"/>
                  </a:moveTo>
                  <a:lnTo>
                    <a:pt x="1630761" y="0"/>
                  </a:lnTo>
                  <a:lnTo>
                    <a:pt x="1630761" y="421427"/>
                  </a:lnTo>
                  <a:lnTo>
                    <a:pt x="0" y="421427"/>
                  </a:lnTo>
                  <a:close/>
                </a:path>
              </a:pathLst>
            </a:custGeom>
            <a:solidFill>
              <a:srgbClr val="E0F5F4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302532" y="8518027"/>
            <a:ext cx="956768" cy="816473"/>
            <a:chOff x="0" y="0"/>
            <a:chExt cx="1275691" cy="1088631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211813"/>
              <a:ext cx="1275691" cy="665005"/>
              <a:chOff x="0" y="0"/>
              <a:chExt cx="2121986" cy="110617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0" y="0"/>
                <a:ext cx="2123256" cy="1106170"/>
              </a:xfrm>
              <a:custGeom>
                <a:avLst/>
                <a:gdLst/>
                <a:ahLst/>
                <a:cxnLst/>
                <a:rect r="r" b="b" t="t" l="l"/>
                <a:pathLst>
                  <a:path h="1106170" w="2123256">
                    <a:moveTo>
                      <a:pt x="1569536" y="1106170"/>
                    </a:moveTo>
                    <a:lnTo>
                      <a:pt x="553720" y="1106170"/>
                    </a:lnTo>
                    <a:cubicBezTo>
                      <a:pt x="247650" y="1106170"/>
                      <a:pt x="0" y="858520"/>
                      <a:pt x="0" y="553720"/>
                    </a:cubicBezTo>
                    <a:cubicBezTo>
                      <a:pt x="0" y="247650"/>
                      <a:pt x="247650" y="0"/>
                      <a:pt x="553720" y="0"/>
                    </a:cubicBezTo>
                    <a:lnTo>
                      <a:pt x="1569536" y="0"/>
                    </a:lnTo>
                    <a:cubicBezTo>
                      <a:pt x="1875606" y="0"/>
                      <a:pt x="2123256" y="247650"/>
                      <a:pt x="2123256" y="553720"/>
                    </a:cubicBezTo>
                    <a:cubicBezTo>
                      <a:pt x="2121986" y="858520"/>
                      <a:pt x="1874336" y="1106170"/>
                      <a:pt x="1569536" y="1106170"/>
                    </a:cubicBezTo>
                    <a:close/>
                  </a:path>
                </a:pathLst>
              </a:custGeom>
              <a:solidFill>
                <a:srgbClr val="7CC3C2"/>
              </a:solidFill>
            </p:spPr>
          </p:sp>
        </p:grpSp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93530" y="0"/>
              <a:ext cx="1088631" cy="1088631"/>
            </a:xfrm>
            <a:prstGeom prst="rect">
              <a:avLst/>
            </a:prstGeom>
          </p:spPr>
        </p:pic>
      </p:grpSp>
      <p:grpSp>
        <p:nvGrpSpPr>
          <p:cNvPr name="Group 20" id="20"/>
          <p:cNvGrpSpPr/>
          <p:nvPr/>
        </p:nvGrpSpPr>
        <p:grpSpPr>
          <a:xfrm rot="0">
            <a:off x="1013947" y="1028700"/>
            <a:ext cx="8570083" cy="3509533"/>
            <a:chOff x="0" y="0"/>
            <a:chExt cx="11426778" cy="4679377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1630821"/>
              <a:ext cx="11426778" cy="30485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-160" u="sng">
                  <a:solidFill>
                    <a:srgbClr val="12110F"/>
                  </a:solidFill>
                  <a:latin typeface="HK Grotesk Bold"/>
                </a:rPr>
                <a:t>How This Hearing Aid Works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9671" y="-66675"/>
              <a:ext cx="5579934" cy="7170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47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1779999" y="1166610"/>
            <a:ext cx="5000917" cy="1264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12110F"/>
                </a:solidFill>
                <a:latin typeface="HK Grotesk Medium"/>
              </a:rPr>
              <a:t>1. Microphone picks up the surrounding sound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779999" y="3237857"/>
            <a:ext cx="5000917" cy="1264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040"/>
              </a:lnSpc>
            </a:pPr>
            <a:r>
              <a:rPr lang="en-US" sz="3600">
                <a:solidFill>
                  <a:srgbClr val="12110F"/>
                </a:solidFill>
                <a:latin typeface="HK Grotesk Medium"/>
              </a:rPr>
              <a:t>2. Amplifier makes the sound louder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779999" y="5290935"/>
            <a:ext cx="5000917" cy="1264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040"/>
              </a:lnSpc>
            </a:pPr>
            <a:r>
              <a:rPr lang="en-US" sz="3600">
                <a:solidFill>
                  <a:srgbClr val="12110F"/>
                </a:solidFill>
                <a:latin typeface="HK Grotesk Medium"/>
              </a:rPr>
              <a:t>3. Receiver sends the amplified sound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0F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2364134" cy="235553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5929511" y="6822605"/>
            <a:ext cx="3933868" cy="559076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57012" y="2868040"/>
            <a:ext cx="1761579" cy="395456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4156242" y="-185653"/>
            <a:ext cx="12410270" cy="2392121"/>
            <a:chOff x="0" y="0"/>
            <a:chExt cx="16547026" cy="318949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630821"/>
              <a:ext cx="16547026" cy="15586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-160" u="sng">
                  <a:solidFill>
                    <a:srgbClr val="12110F"/>
                  </a:solidFill>
                  <a:latin typeface="HK Grotesk Bold"/>
                </a:rPr>
                <a:t>Program Explanation Page 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8485" y="-66675"/>
              <a:ext cx="8080258" cy="7170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4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156242" y="2986194"/>
            <a:ext cx="10641079" cy="1303109"/>
            <a:chOff x="0" y="0"/>
            <a:chExt cx="4035953" cy="494244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4035953" cy="494244"/>
            </a:xfrm>
            <a:custGeom>
              <a:avLst/>
              <a:gdLst/>
              <a:ahLst/>
              <a:cxnLst/>
              <a:rect r="r" b="b" t="t" l="l"/>
              <a:pathLst>
                <a:path h="494244" w="4035953">
                  <a:moveTo>
                    <a:pt x="0" y="0"/>
                  </a:moveTo>
                  <a:lnTo>
                    <a:pt x="4035953" y="0"/>
                  </a:lnTo>
                  <a:lnTo>
                    <a:pt x="4035953" y="494244"/>
                  </a:lnTo>
                  <a:lnTo>
                    <a:pt x="0" y="49424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4156242" y="2419083"/>
            <a:ext cx="7365913" cy="1540140"/>
            <a:chOff x="0" y="0"/>
            <a:chExt cx="9821217" cy="205351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28575"/>
              <a:ext cx="9821217" cy="7030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60"/>
                </a:lnSpc>
              </a:pPr>
              <a:r>
                <a:rPr lang="en-US" sz="3600" spc="-72">
                  <a:solidFill>
                    <a:srgbClr val="12110F"/>
                  </a:solidFill>
                  <a:latin typeface="HK Grotesk Bold"/>
                </a:rPr>
                <a:t>Screen Configuration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507196"/>
              <a:ext cx="9821217" cy="546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43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466021" y="3066248"/>
            <a:ext cx="8974958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screen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 = get(0,'ScreenSize');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P1 = [50 300 screen(3)/2 screen(4)/2];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P2 = [620 80 screen(3)/2 screen(4)/2];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4156242" y="4289302"/>
            <a:ext cx="9594515" cy="1840798"/>
            <a:chOff x="0" y="0"/>
            <a:chExt cx="12792687" cy="2454397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28575"/>
              <a:ext cx="12792687" cy="703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60"/>
                </a:lnSpc>
              </a:pPr>
              <a:r>
                <a:rPr lang="en-US" sz="3600" spc="-72">
                  <a:solidFill>
                    <a:srgbClr val="12110F"/>
                  </a:solidFill>
                  <a:latin typeface="HK Grotesk Bold"/>
                </a:rPr>
                <a:t>Microphone Parameters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738140"/>
              <a:ext cx="12792687" cy="716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47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156242" y="4845322"/>
            <a:ext cx="10641079" cy="1842085"/>
            <a:chOff x="0" y="0"/>
            <a:chExt cx="3599575" cy="623125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3599575" cy="623125"/>
            </a:xfrm>
            <a:custGeom>
              <a:avLst/>
              <a:gdLst/>
              <a:ahLst/>
              <a:cxnLst/>
              <a:rect r="r" b="b" t="t" l="l"/>
              <a:pathLst>
                <a:path h="623125" w="3599575">
                  <a:moveTo>
                    <a:pt x="0" y="0"/>
                  </a:moveTo>
                  <a:lnTo>
                    <a:pt x="3599575" y="0"/>
                  </a:lnTo>
                  <a:lnTo>
                    <a:pt x="3599575" y="623125"/>
                  </a:lnTo>
                  <a:lnTo>
                    <a:pt x="0" y="62312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4466021" y="5008175"/>
            <a:ext cx="8974958" cy="1478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samplesPerSecond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 = 1024;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framesPerSecond = 44100;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t = 30;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numPlays = (t*framesPerSecond) / samplesPerSecond;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156242" y="6687407"/>
            <a:ext cx="9594515" cy="1840798"/>
            <a:chOff x="0" y="0"/>
            <a:chExt cx="12792687" cy="2454397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28575"/>
              <a:ext cx="12792687" cy="703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60"/>
                </a:lnSpc>
              </a:pPr>
              <a:r>
                <a:rPr lang="en-US" sz="3600" spc="-72">
                  <a:solidFill>
                    <a:srgbClr val="12110F"/>
                  </a:solidFill>
                  <a:latin typeface="HK Grotesk Bold"/>
                </a:rPr>
                <a:t>Audio Recording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1738140"/>
              <a:ext cx="12792687" cy="716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47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156242" y="7320837"/>
            <a:ext cx="10641079" cy="1537285"/>
            <a:chOff x="0" y="0"/>
            <a:chExt cx="3599575" cy="520020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3599575" cy="520020"/>
            </a:xfrm>
            <a:custGeom>
              <a:avLst/>
              <a:gdLst/>
              <a:ahLst/>
              <a:cxnLst/>
              <a:rect r="r" b="b" t="t" l="l"/>
              <a:pathLst>
                <a:path h="520020" w="3599575">
                  <a:moveTo>
                    <a:pt x="0" y="0"/>
                  </a:moveTo>
                  <a:lnTo>
                    <a:pt x="3599575" y="0"/>
                  </a:lnTo>
                  <a:lnTo>
                    <a:pt x="3599575" y="520020"/>
                  </a:lnTo>
                  <a:lnTo>
                    <a:pt x="0" y="52002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4466021" y="7517980"/>
            <a:ext cx="8974958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mic = audioDeviceReader;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mic.SamplesPerFrame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 = samplesPerSecond;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mic.SampleRate = framesPerSecond;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721867" y="3066248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721867" y="3439628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721867" y="3813008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721867" y="5008175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721867" y="5408225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721867" y="5771961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721867" y="6128315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7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721867" y="7517980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8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721867" y="7891360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9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721867" y="8264740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10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0F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2364134" cy="235553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5929511" y="6822605"/>
            <a:ext cx="3933868" cy="559076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57012" y="2868040"/>
            <a:ext cx="1761579" cy="395456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4156242" y="-185653"/>
            <a:ext cx="12410270" cy="2392121"/>
            <a:chOff x="0" y="0"/>
            <a:chExt cx="16547026" cy="318949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630821"/>
              <a:ext cx="16547026" cy="15586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-160" u="sng">
                  <a:solidFill>
                    <a:srgbClr val="12110F"/>
                  </a:solidFill>
                  <a:latin typeface="HK Grotesk Bold"/>
                </a:rPr>
                <a:t>Program Explanation Page 2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8485" y="-66675"/>
              <a:ext cx="8080258" cy="7170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4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156242" y="2986194"/>
            <a:ext cx="10641079" cy="636359"/>
            <a:chOff x="0" y="0"/>
            <a:chExt cx="4035953" cy="24135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4035953" cy="241358"/>
            </a:xfrm>
            <a:custGeom>
              <a:avLst/>
              <a:gdLst/>
              <a:ahLst/>
              <a:cxnLst/>
              <a:rect r="r" b="b" t="t" l="l"/>
              <a:pathLst>
                <a:path h="241358" w="4035953">
                  <a:moveTo>
                    <a:pt x="0" y="0"/>
                  </a:moveTo>
                  <a:lnTo>
                    <a:pt x="4035953" y="0"/>
                  </a:lnTo>
                  <a:lnTo>
                    <a:pt x="4035953" y="241358"/>
                  </a:lnTo>
                  <a:lnTo>
                    <a:pt x="0" y="24135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4156242" y="2419083"/>
            <a:ext cx="7365913" cy="1540140"/>
            <a:chOff x="0" y="0"/>
            <a:chExt cx="9821217" cy="205351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28575"/>
              <a:ext cx="9821217" cy="7030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60"/>
                </a:lnSpc>
              </a:pPr>
              <a:r>
                <a:rPr lang="en-US" sz="3600" spc="-72">
                  <a:solidFill>
                    <a:srgbClr val="12110F"/>
                  </a:solidFill>
                  <a:latin typeface="HK Grotesk Bold"/>
                </a:rPr>
                <a:t>Audio Playback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507196"/>
              <a:ext cx="9821217" cy="546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43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466021" y="3066248"/>
            <a:ext cx="897495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audioPlayer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 = 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audioD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e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viceWri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t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er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('S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ampl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e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Rat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e'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,f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r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am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esPe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rS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ec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o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n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d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);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4156242" y="3622552"/>
            <a:ext cx="9594515" cy="1840798"/>
            <a:chOff x="0" y="0"/>
            <a:chExt cx="12792687" cy="2454397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28575"/>
              <a:ext cx="12792687" cy="703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60"/>
                </a:lnSpc>
              </a:pPr>
              <a:r>
                <a:rPr lang="en-US" sz="3600" spc="-72">
                  <a:solidFill>
                    <a:srgbClr val="12110F"/>
                  </a:solidFill>
                  <a:latin typeface="HK Grotesk Bold"/>
                </a:rPr>
                <a:t>Scope Parameters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738140"/>
              <a:ext cx="12792687" cy="716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47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156242" y="4222457"/>
            <a:ext cx="10641079" cy="1842085"/>
            <a:chOff x="0" y="0"/>
            <a:chExt cx="3599575" cy="623125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3599575" cy="623125"/>
            </a:xfrm>
            <a:custGeom>
              <a:avLst/>
              <a:gdLst/>
              <a:ahLst/>
              <a:cxnLst/>
              <a:rect r="r" b="b" t="t" l="l"/>
              <a:pathLst>
                <a:path h="623125" w="3599575">
                  <a:moveTo>
                    <a:pt x="0" y="0"/>
                  </a:moveTo>
                  <a:lnTo>
                    <a:pt x="3599575" y="0"/>
                  </a:lnTo>
                  <a:lnTo>
                    <a:pt x="3599575" y="623125"/>
                  </a:lnTo>
                  <a:lnTo>
                    <a:pt x="0" y="62312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4466021" y="4385310"/>
            <a:ext cx="8974958" cy="1478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scope = dsp.TimeScope('SampleRate',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framesPerSecond,'TimeSpan',0.1,...   'Position',P1,'YLimits',[-1 1]);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scope.ShowGrid = 1;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scope.ShowLegend = 1;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156242" y="6064543"/>
            <a:ext cx="9594515" cy="1840798"/>
            <a:chOff x="0" y="0"/>
            <a:chExt cx="12792687" cy="2454397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28575"/>
              <a:ext cx="12792687" cy="703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60"/>
                </a:lnSpc>
              </a:pPr>
              <a:r>
                <a:rPr lang="en-US" sz="3600" spc="-72">
                  <a:solidFill>
                    <a:srgbClr val="12110F"/>
                  </a:solidFill>
                  <a:latin typeface="HK Grotesk Bold"/>
                </a:rPr>
                <a:t>Spectrum Analyzer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1738140"/>
              <a:ext cx="12792687" cy="716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47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156242" y="6700784"/>
            <a:ext cx="10641079" cy="1537285"/>
            <a:chOff x="0" y="0"/>
            <a:chExt cx="3599575" cy="520020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3599575" cy="520020"/>
            </a:xfrm>
            <a:custGeom>
              <a:avLst/>
              <a:gdLst/>
              <a:ahLst/>
              <a:cxnLst/>
              <a:rect r="r" b="b" t="t" l="l"/>
              <a:pathLst>
                <a:path h="520020" w="3599575">
                  <a:moveTo>
                    <a:pt x="0" y="0"/>
                  </a:moveTo>
                  <a:lnTo>
                    <a:pt x="3599575" y="0"/>
                  </a:lnTo>
                  <a:lnTo>
                    <a:pt x="3599575" y="520020"/>
                  </a:lnTo>
                  <a:lnTo>
                    <a:pt x="0" y="52002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4466021" y="6897927"/>
            <a:ext cx="9284737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graph = dsp.SpectrumAnalyzer('SampleRate',frame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sPerSecond,'Position',P2,...    'PlotAsTwoSidedSpectrum',false);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graph.SpectrumType = 'Spectrogram';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721867" y="3066248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11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721867" y="4385310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12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721867" y="4756785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13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721867" y="5133975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14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721867" y="5505450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15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721867" y="6897927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16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721867" y="7309407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17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721867" y="7707221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18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0F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2364134" cy="235553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5929511" y="6822605"/>
            <a:ext cx="3933868" cy="559076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57012" y="2868040"/>
            <a:ext cx="1761579" cy="395456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4156242" y="-185653"/>
            <a:ext cx="12410270" cy="2392121"/>
            <a:chOff x="0" y="0"/>
            <a:chExt cx="16547026" cy="318949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630821"/>
              <a:ext cx="16547026" cy="15586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-160" u="sng">
                  <a:solidFill>
                    <a:srgbClr val="12110F"/>
                  </a:solidFill>
                  <a:latin typeface="HK Grotesk Bold"/>
                </a:rPr>
                <a:t>Program Explanation Page 3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8485" y="-66675"/>
              <a:ext cx="8080258" cy="7170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4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156242" y="2986194"/>
            <a:ext cx="10641079" cy="2823867"/>
            <a:chOff x="0" y="0"/>
            <a:chExt cx="4035953" cy="1071037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4035953" cy="1071037"/>
            </a:xfrm>
            <a:custGeom>
              <a:avLst/>
              <a:gdLst/>
              <a:ahLst/>
              <a:cxnLst/>
              <a:rect r="r" b="b" t="t" l="l"/>
              <a:pathLst>
                <a:path h="1071037" w="4035953">
                  <a:moveTo>
                    <a:pt x="0" y="0"/>
                  </a:moveTo>
                  <a:lnTo>
                    <a:pt x="4035953" y="0"/>
                  </a:lnTo>
                  <a:lnTo>
                    <a:pt x="4035953" y="1071037"/>
                  </a:lnTo>
                  <a:lnTo>
                    <a:pt x="0" y="107103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4156242" y="2419083"/>
            <a:ext cx="7365913" cy="1540140"/>
            <a:chOff x="0" y="0"/>
            <a:chExt cx="9821217" cy="205351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28575"/>
              <a:ext cx="9821217" cy="7030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60"/>
                </a:lnSpc>
              </a:pPr>
              <a:r>
                <a:rPr lang="en-US" sz="3600" spc="-72">
                  <a:solidFill>
                    <a:srgbClr val="12110F"/>
                  </a:solidFill>
                  <a:latin typeface="HK Grotesk Bold"/>
                </a:rPr>
                <a:t>Stream Loop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507196"/>
              <a:ext cx="9821217" cy="546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43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466021" y="3066248"/>
            <a:ext cx="8974958" cy="2598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while numPlays&gt;0                  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data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 = step(mic);    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step(audioPlayer, double(data));    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step(scope,data);    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step(graph,data);    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numPlays = numPlays-1; 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end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4156242" y="5810061"/>
            <a:ext cx="9594515" cy="1840798"/>
            <a:chOff x="0" y="0"/>
            <a:chExt cx="12792687" cy="2454397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28575"/>
              <a:ext cx="12792687" cy="703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60"/>
                </a:lnSpc>
              </a:pPr>
              <a:r>
                <a:rPr lang="en-US" sz="3600" spc="-72">
                  <a:solidFill>
                    <a:srgbClr val="12110F"/>
                  </a:solidFill>
                  <a:latin typeface="HK Grotesk Bold"/>
                </a:rPr>
                <a:t>Release Hardware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738140"/>
              <a:ext cx="12792687" cy="716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47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156242" y="6293015"/>
            <a:ext cx="10641079" cy="1842085"/>
            <a:chOff x="0" y="0"/>
            <a:chExt cx="3599575" cy="623125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3599575" cy="623125"/>
            </a:xfrm>
            <a:custGeom>
              <a:avLst/>
              <a:gdLst/>
              <a:ahLst/>
              <a:cxnLst/>
              <a:rect r="r" b="b" t="t" l="l"/>
              <a:pathLst>
                <a:path h="623125" w="3599575">
                  <a:moveTo>
                    <a:pt x="0" y="0"/>
                  </a:moveTo>
                  <a:lnTo>
                    <a:pt x="3599575" y="0"/>
                  </a:lnTo>
                  <a:lnTo>
                    <a:pt x="3599575" y="623125"/>
                  </a:lnTo>
                  <a:lnTo>
                    <a:pt x="0" y="62312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4466021" y="6429197"/>
            <a:ext cx="8974958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release(mic)</a:t>
            </a:r>
            <a:r>
              <a:rPr lang="en-US" sz="2100">
                <a:solidFill>
                  <a:srgbClr val="000000"/>
                </a:solidFill>
                <a:latin typeface="Open Sans Light"/>
              </a:rPr>
              <a:t>;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release(audioPlayer);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release(scope);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"/>
              </a:rPr>
              <a:t>release(graph);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721867" y="3066248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19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721867" y="3439628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20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721867" y="3813008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21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721867" y="4200007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22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721867" y="4577715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23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721867" y="4945380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24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721867" y="5306528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25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721867" y="6429197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26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721867" y="6784505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27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721867" y="7175957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28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721867" y="7612759"/>
            <a:ext cx="307208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>
                    <a:alpha val="69804"/>
                  </a:srgbClr>
                </a:solidFill>
                <a:latin typeface="Open Sans Light Bold Italics"/>
              </a:rPr>
              <a:t>29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0F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2364134" cy="235553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5929511" y="6822605"/>
            <a:ext cx="3933868" cy="559076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57012" y="2868040"/>
            <a:ext cx="1761579" cy="395456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480995" y="4151055"/>
            <a:ext cx="5728255" cy="4638039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428375" y="4095530"/>
            <a:ext cx="5829233" cy="4751900"/>
            <a:chOff x="0" y="0"/>
            <a:chExt cx="7789647" cy="63500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7789647" cy="6350000"/>
            </a:xfrm>
            <a:custGeom>
              <a:avLst/>
              <a:gdLst/>
              <a:ahLst/>
              <a:cxnLst/>
              <a:rect r="r" b="b" t="t" l="l"/>
              <a:pathLst>
                <a:path h="6350000" w="7789647">
                  <a:moveTo>
                    <a:pt x="7789647" y="279400"/>
                  </a:moveTo>
                  <a:lnTo>
                    <a:pt x="7789647" y="0"/>
                  </a:lnTo>
                  <a:lnTo>
                    <a:pt x="0" y="0"/>
                  </a:lnTo>
                  <a:lnTo>
                    <a:pt x="0" y="6350000"/>
                  </a:lnTo>
                  <a:lnTo>
                    <a:pt x="7789647" y="6350000"/>
                  </a:lnTo>
                  <a:lnTo>
                    <a:pt x="7789647" y="279400"/>
                  </a:lnTo>
                  <a:close/>
                  <a:moveTo>
                    <a:pt x="7710908" y="279400"/>
                  </a:moveTo>
                  <a:lnTo>
                    <a:pt x="7710908" y="6271260"/>
                  </a:lnTo>
                  <a:lnTo>
                    <a:pt x="78740" y="6271260"/>
                  </a:lnTo>
                  <a:lnTo>
                    <a:pt x="78740" y="78740"/>
                  </a:lnTo>
                  <a:lnTo>
                    <a:pt x="7710908" y="78740"/>
                  </a:lnTo>
                  <a:lnTo>
                    <a:pt x="7710908" y="279400"/>
                  </a:lnTo>
                  <a:close/>
                </a:path>
              </a:pathLst>
            </a:custGeom>
            <a:solidFill>
              <a:srgbClr val="F9B28E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182004" y="2837440"/>
            <a:ext cx="6958701" cy="5951654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4060992" y="-185653"/>
            <a:ext cx="12410270" cy="2392121"/>
            <a:chOff x="0" y="0"/>
            <a:chExt cx="16547026" cy="318949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630821"/>
              <a:ext cx="16547026" cy="15586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-160" u="sng">
                  <a:solidFill>
                    <a:srgbClr val="12110F"/>
                  </a:solidFill>
                  <a:latin typeface="HK Grotesk Bold"/>
                </a:rPr>
                <a:t>The Result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8485" y="-66675"/>
              <a:ext cx="8080258" cy="7170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47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132253" y="2780290"/>
            <a:ext cx="7065602" cy="6067140"/>
            <a:chOff x="0" y="0"/>
            <a:chExt cx="7877845" cy="6764603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7877845" cy="6764603"/>
            </a:xfrm>
            <a:custGeom>
              <a:avLst/>
              <a:gdLst/>
              <a:ahLst/>
              <a:cxnLst/>
              <a:rect r="r" b="b" t="t" l="l"/>
              <a:pathLst>
                <a:path h="6764603" w="7877845">
                  <a:moveTo>
                    <a:pt x="7877845" y="279400"/>
                  </a:moveTo>
                  <a:lnTo>
                    <a:pt x="7877845" y="0"/>
                  </a:lnTo>
                  <a:lnTo>
                    <a:pt x="0" y="0"/>
                  </a:lnTo>
                  <a:lnTo>
                    <a:pt x="0" y="6764603"/>
                  </a:lnTo>
                  <a:lnTo>
                    <a:pt x="7877845" y="6764603"/>
                  </a:lnTo>
                  <a:lnTo>
                    <a:pt x="7877845" y="279400"/>
                  </a:lnTo>
                  <a:close/>
                  <a:moveTo>
                    <a:pt x="7799105" y="279400"/>
                  </a:moveTo>
                  <a:lnTo>
                    <a:pt x="7799105" y="6685862"/>
                  </a:lnTo>
                  <a:lnTo>
                    <a:pt x="78740" y="6685862"/>
                  </a:lnTo>
                  <a:lnTo>
                    <a:pt x="78740" y="78740"/>
                  </a:lnTo>
                  <a:lnTo>
                    <a:pt x="7799105" y="78740"/>
                  </a:lnTo>
                  <a:lnTo>
                    <a:pt x="7799105" y="279400"/>
                  </a:lnTo>
                  <a:close/>
                </a:path>
              </a:pathLst>
            </a:custGeom>
            <a:solidFill>
              <a:srgbClr val="F9B28E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3053194" y="7873100"/>
            <a:ext cx="2437480" cy="1722484"/>
            <a:chOff x="0" y="0"/>
            <a:chExt cx="3249973" cy="2296646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1592721"/>
              <a:ext cx="3249973" cy="703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60"/>
                </a:lnSpc>
              </a:pPr>
              <a:r>
                <a:rPr lang="en-US" sz="3600" spc="-72">
                  <a:solidFill>
                    <a:srgbClr val="12110F"/>
                  </a:solidFill>
                  <a:latin typeface="HK Grotesk Bold"/>
                </a:rPr>
                <a:t>Time Scope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5595" y="-66675"/>
              <a:ext cx="1587030" cy="7170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47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805471" y="7873100"/>
            <a:ext cx="3843737" cy="1722484"/>
            <a:chOff x="0" y="0"/>
            <a:chExt cx="5124983" cy="2296646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1592721"/>
              <a:ext cx="5124983" cy="703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60"/>
                </a:lnSpc>
              </a:pPr>
              <a:r>
                <a:rPr lang="en-US" sz="3600" spc="-72">
                  <a:solidFill>
                    <a:srgbClr val="12110F"/>
                  </a:solidFill>
                  <a:latin typeface="HK Grotesk Bold"/>
                </a:rPr>
                <a:t>Spectrum Analyzer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8822" y="-66675"/>
              <a:ext cx="2502636" cy="7170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47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079276" y="558188"/>
            <a:ext cx="5136822" cy="1420234"/>
            <a:chOff x="0" y="0"/>
            <a:chExt cx="1679021" cy="464217"/>
          </a:xfrm>
        </p:grpSpPr>
        <p:sp>
          <p:nvSpPr>
            <p:cNvPr name="Freeform 21" id="21"/>
            <p:cNvSpPr/>
            <p:nvPr/>
          </p:nvSpPr>
          <p:spPr>
            <a:xfrm>
              <a:off x="41910" y="43180"/>
              <a:ext cx="1630761" cy="415957"/>
            </a:xfrm>
            <a:custGeom>
              <a:avLst/>
              <a:gdLst/>
              <a:ahLst/>
              <a:cxnLst/>
              <a:rect r="r" b="b" t="t" l="l"/>
              <a:pathLst>
                <a:path h="415957" w="1630761">
                  <a:moveTo>
                    <a:pt x="0" y="0"/>
                  </a:moveTo>
                  <a:lnTo>
                    <a:pt x="1630761" y="0"/>
                  </a:lnTo>
                  <a:lnTo>
                    <a:pt x="1630761" y="415957"/>
                  </a:lnTo>
                  <a:lnTo>
                    <a:pt x="0" y="415957"/>
                  </a:lnTo>
                  <a:close/>
                </a:path>
              </a:pathLst>
            </a:custGeom>
            <a:solidFill>
              <a:srgbClr val="7CC3C2"/>
            </a:solidFill>
          </p:spPr>
        </p:sp>
        <p:sp>
          <p:nvSpPr>
            <p:cNvPr name="Freeform 22" id="22"/>
            <p:cNvSpPr/>
            <p:nvPr/>
          </p:nvSpPr>
          <p:spPr>
            <a:xfrm>
              <a:off x="35560" y="35560"/>
              <a:ext cx="1643461" cy="428657"/>
            </a:xfrm>
            <a:custGeom>
              <a:avLst/>
              <a:gdLst/>
              <a:ahLst/>
              <a:cxnLst/>
              <a:rect r="r" b="b" t="t" l="l"/>
              <a:pathLst>
                <a:path h="428657" w="1643461">
                  <a:moveTo>
                    <a:pt x="1643461" y="428657"/>
                  </a:moveTo>
                  <a:lnTo>
                    <a:pt x="0" y="428657"/>
                  </a:lnTo>
                  <a:lnTo>
                    <a:pt x="0" y="0"/>
                  </a:lnTo>
                  <a:lnTo>
                    <a:pt x="1643461" y="0"/>
                  </a:lnTo>
                  <a:lnTo>
                    <a:pt x="1643461" y="428657"/>
                  </a:lnTo>
                  <a:close/>
                  <a:moveTo>
                    <a:pt x="12700" y="415957"/>
                  </a:moveTo>
                  <a:lnTo>
                    <a:pt x="1630761" y="415957"/>
                  </a:lnTo>
                  <a:lnTo>
                    <a:pt x="1630761" y="12700"/>
                  </a:lnTo>
                  <a:lnTo>
                    <a:pt x="12700" y="12700"/>
                  </a:lnTo>
                  <a:lnTo>
                    <a:pt x="12700" y="415957"/>
                  </a:lnTo>
                  <a:close/>
                </a:path>
              </a:pathLst>
            </a:custGeom>
            <a:solidFill>
              <a:srgbClr val="12110F"/>
            </a:solidFill>
          </p:spPr>
        </p:sp>
        <p:sp>
          <p:nvSpPr>
            <p:cNvPr name="Freeform 23" id="23"/>
            <p:cNvSpPr/>
            <p:nvPr/>
          </p:nvSpPr>
          <p:spPr>
            <a:xfrm>
              <a:off x="0" y="0"/>
              <a:ext cx="1630761" cy="415957"/>
            </a:xfrm>
            <a:custGeom>
              <a:avLst/>
              <a:gdLst/>
              <a:ahLst/>
              <a:cxnLst/>
              <a:rect r="r" b="b" t="t" l="l"/>
              <a:pathLst>
                <a:path h="415957" w="1630761">
                  <a:moveTo>
                    <a:pt x="0" y="0"/>
                  </a:moveTo>
                  <a:lnTo>
                    <a:pt x="1630761" y="0"/>
                  </a:lnTo>
                  <a:lnTo>
                    <a:pt x="1630761" y="415957"/>
                  </a:lnTo>
                  <a:lnTo>
                    <a:pt x="0" y="415957"/>
                  </a:lnTo>
                  <a:close/>
                </a:path>
              </a:pathLst>
            </a:custGeom>
            <a:solidFill>
              <a:srgbClr val="F9B28E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2258383" y="748948"/>
            <a:ext cx="5000917" cy="981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>
                <a:solidFill>
                  <a:srgbClr val="12110F"/>
                </a:solidFill>
                <a:latin typeface="HK Grotesk Medium"/>
              </a:rPr>
              <a:t>The amplified sound is played back in real time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0F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6528216" y="31793"/>
            <a:ext cx="5231568" cy="741588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811208" y="7553212"/>
            <a:ext cx="10760833" cy="1130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4800" spc="-96" u="sng">
                <a:solidFill>
                  <a:srgbClr val="12110F"/>
                </a:solidFill>
                <a:latin typeface="HK Grotesk Bold"/>
              </a:rPr>
              <a:t>Project source code can be found on:</a:t>
            </a:r>
          </a:p>
          <a:p>
            <a:pPr algn="ctr">
              <a:lnSpc>
                <a:spcPts val="3519"/>
              </a:lnSpc>
            </a:pPr>
            <a:r>
              <a:rPr lang="en-US" sz="3199" spc="-63">
                <a:solidFill>
                  <a:srgbClr val="12110F"/>
                </a:solidFill>
                <a:latin typeface="HK Grotesk Bold"/>
              </a:rPr>
              <a:t>https://github.com/abrarmohi/hearing-aid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762625" y="1447800"/>
            <a:ext cx="6524625" cy="4314825"/>
            <a:chOff x="0" y="0"/>
            <a:chExt cx="1913890" cy="126568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913890" cy="1265682"/>
            </a:xfrm>
            <a:custGeom>
              <a:avLst/>
              <a:gdLst/>
              <a:ahLst/>
              <a:cxnLst/>
              <a:rect r="r" b="b" t="t" l="l"/>
              <a:pathLst>
                <a:path h="1265682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265682"/>
                  </a:lnTo>
                  <a:lnTo>
                    <a:pt x="0" y="1265682"/>
                  </a:lnTo>
                  <a:close/>
                </a:path>
              </a:pathLst>
            </a:custGeom>
            <a:solidFill>
              <a:srgbClr val="F9B28E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141562" y="-1686274"/>
            <a:ext cx="2576757" cy="542994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401548" y="1547812"/>
            <a:ext cx="3770653" cy="4114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1455762" y="4976812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E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714817" y="2708140"/>
            <a:ext cx="7630083" cy="8196378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685800"/>
            <a:ext cx="10029267" cy="5191908"/>
            <a:chOff x="0" y="0"/>
            <a:chExt cx="13372356" cy="692254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00025"/>
              <a:ext cx="13372356" cy="20351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000"/>
                </a:lnSpc>
              </a:pPr>
              <a:r>
                <a:rPr lang="en-US" sz="11000" spc="-220" u="sng">
                  <a:solidFill>
                    <a:srgbClr val="12110F"/>
                  </a:solidFill>
                  <a:latin typeface="HK Grotesk Bold"/>
                </a:rPr>
                <a:t>References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77070" y="2973426"/>
              <a:ext cx="10499893" cy="39491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2110F"/>
                  </a:solidFill>
                  <a:latin typeface="HK Grotesk Medium"/>
                </a:rPr>
                <a:t>Hearing Loss - https://en.wikipedia.org/wiki/Hearing_loss</a:t>
              </a:r>
            </a:p>
            <a:p>
              <a:pPr>
                <a:lnSpc>
                  <a:spcPts val="3359"/>
                </a:lnSpc>
              </a:pPr>
            </a:p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2110F"/>
                  </a:solidFill>
                  <a:latin typeface="HK Grotesk Medium"/>
                </a:rPr>
                <a:t>Hearing Aid Basics - https://www.webmd.com/healthy-aging/hearing-aids#1</a:t>
              </a:r>
            </a:p>
            <a:p>
              <a:pPr>
                <a:lnSpc>
                  <a:spcPts val="3359"/>
                </a:lnSpc>
              </a:pPr>
            </a:p>
            <a:p>
              <a:pPr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12110F"/>
                  </a:solidFill>
                  <a:latin typeface="HK Grotesk Medium"/>
                </a:rPr>
                <a:t>Simple Hearing Aid - https://de.mathworks.com/matlabcentral/fileexchange/50905-simple-hearing-aid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877901" y="685800"/>
            <a:ext cx="2381399" cy="237274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700" y="6349129"/>
            <a:ext cx="2252371" cy="50563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DAEADufFUYw</dc:identifier>
  <dcterms:modified xsi:type="dcterms:W3CDTF">2011-08-01T06:04:30Z</dcterms:modified>
  <cp:revision>1</cp:revision>
  <dc:title>Hearing Aid for Mild Hearing Loss</dc:title>
</cp:coreProperties>
</file>