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6E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1374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5945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0992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7112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8856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226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8143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3143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5808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7715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7859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379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467361" y="2091819"/>
            <a:ext cx="11734799" cy="276229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0" indent="0">
              <a:lnSpc>
                <a:spcPct val="100000"/>
              </a:lnSpc>
              <a:spcBef>
                <a:spcPts val="5"/>
              </a:spcBef>
              <a:buNone/>
            </a:pPr>
            <a:endParaRPr sz="255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25436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2190343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1338187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288540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grpSp>
        <p:nvGrpSpPr>
          <p:cNvPr id="5" name="object 5"/>
          <p:cNvGrpSpPr/>
          <p:nvPr/>
        </p:nvGrpSpPr>
        <p:grpSpPr>
          <a:xfrm>
            <a:off x="2590800" y="2019808"/>
            <a:ext cx="1938655" cy="1728470"/>
            <a:chOff x="3822191" y="1933955"/>
            <a:chExt cx="1938655" cy="1728470"/>
          </a:xfrm>
          <a:solidFill>
            <a:srgbClr val="A86ED4"/>
          </a:solidFill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grpFill/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67330" y="2305813"/>
            <a:ext cx="1568450" cy="285115"/>
          </a:xfrm>
          <a:prstGeom prst="rect">
            <a:avLst/>
          </a:prstGeom>
          <a:solidFill>
            <a:srgbClr val="A86ED4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86559" y="2542033"/>
            <a:ext cx="1722755" cy="285115"/>
          </a:xfrm>
          <a:prstGeom prst="rect">
            <a:avLst/>
          </a:prstGeom>
          <a:solidFill>
            <a:srgbClr val="A86ED4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590800" y="3461512"/>
            <a:ext cx="1938655" cy="1729739"/>
            <a:chOff x="3822191" y="3375659"/>
            <a:chExt cx="1938655" cy="1729739"/>
          </a:xfrm>
          <a:solidFill>
            <a:srgbClr val="A86ED4"/>
          </a:solidFill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grpFill/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779523" y="3630168"/>
            <a:ext cx="1524635" cy="285115"/>
          </a:xfrm>
          <a:prstGeom prst="rect">
            <a:avLst/>
          </a:prstGeom>
          <a:solidFill>
            <a:srgbClr val="A86ED4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13635" y="3866135"/>
            <a:ext cx="1281430" cy="285115"/>
          </a:xfrm>
          <a:prstGeom prst="rect">
            <a:avLst/>
          </a:prstGeom>
          <a:solidFill>
            <a:srgbClr val="A86ED4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66391" y="4103879"/>
            <a:ext cx="1367790" cy="285115"/>
          </a:xfrm>
          <a:prstGeom prst="rect">
            <a:avLst/>
          </a:prstGeom>
          <a:solidFill>
            <a:srgbClr val="A86ED4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590800" y="4904741"/>
            <a:ext cx="2950845" cy="1169035"/>
            <a:chOff x="3822191" y="4818888"/>
            <a:chExt cx="2950845" cy="1169035"/>
          </a:xfrm>
          <a:solidFill>
            <a:srgbClr val="A86ED4"/>
          </a:solidFill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grpFill/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872487" y="5190694"/>
            <a:ext cx="1344930" cy="285750"/>
          </a:xfrm>
          <a:prstGeom prst="rect">
            <a:avLst/>
          </a:prstGeom>
          <a:solidFill>
            <a:srgbClr val="A86ED4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52547" y="5427600"/>
            <a:ext cx="411480" cy="285115"/>
          </a:xfrm>
          <a:prstGeom prst="rect">
            <a:avLst/>
          </a:prstGeom>
          <a:solidFill>
            <a:srgbClr val="A86ED4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149597" y="3758693"/>
            <a:ext cx="1938655" cy="2315210"/>
            <a:chOff x="6380988" y="3672840"/>
            <a:chExt cx="1938655" cy="2315210"/>
          </a:xfrm>
          <a:solidFill>
            <a:srgbClr val="A86ED4"/>
          </a:solidFill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grpFill/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504435" y="5072762"/>
            <a:ext cx="1219835" cy="285115"/>
          </a:xfrm>
          <a:prstGeom prst="rect">
            <a:avLst/>
          </a:prstGeom>
          <a:solidFill>
            <a:srgbClr val="A86ED4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254499" y="5302886"/>
            <a:ext cx="1732280" cy="539750"/>
          </a:xfrm>
          <a:prstGeom prst="rect">
            <a:avLst/>
          </a:prstGeom>
          <a:solidFill>
            <a:srgbClr val="A86ED4"/>
          </a:solidFill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149597" y="2315464"/>
            <a:ext cx="1938655" cy="2316480"/>
            <a:chOff x="6380988" y="2229611"/>
            <a:chExt cx="1938655" cy="2316480"/>
          </a:xfrm>
          <a:solidFill>
            <a:srgbClr val="A86ED4"/>
          </a:solidFill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grpFill/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315204" y="3511297"/>
            <a:ext cx="1593850" cy="285115"/>
          </a:xfrm>
          <a:prstGeom prst="rect">
            <a:avLst/>
          </a:prstGeom>
          <a:solidFill>
            <a:srgbClr val="A86ED4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371592" y="3746881"/>
            <a:ext cx="1483995" cy="285115"/>
          </a:xfrm>
          <a:prstGeom prst="rect">
            <a:avLst/>
          </a:prstGeom>
          <a:solidFill>
            <a:srgbClr val="A86ED4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304537" y="3985261"/>
            <a:ext cx="1602740" cy="285115"/>
          </a:xfrm>
          <a:prstGeom prst="rect">
            <a:avLst/>
          </a:prstGeom>
          <a:solidFill>
            <a:srgbClr val="A86ED4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563870" y="4221480"/>
            <a:ext cx="1100455" cy="285115"/>
          </a:xfrm>
          <a:prstGeom prst="rect">
            <a:avLst/>
          </a:prstGeom>
          <a:solidFill>
            <a:srgbClr val="A86ED4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149597" y="2019808"/>
            <a:ext cx="2950845" cy="1169035"/>
            <a:chOff x="6380988" y="1933955"/>
            <a:chExt cx="2950845" cy="1169035"/>
          </a:xfrm>
          <a:solidFill>
            <a:srgbClr val="A86ED4"/>
          </a:solidFill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solidFill>
                  <a:srgbClr val="A86ED4"/>
                </a:solidFill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grpFill/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5382515" y="2305813"/>
            <a:ext cx="1455420" cy="285115"/>
          </a:xfrm>
          <a:prstGeom prst="rect">
            <a:avLst/>
          </a:prstGeom>
          <a:solidFill>
            <a:srgbClr val="A86ED4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574539" y="2542033"/>
            <a:ext cx="1071880" cy="285115"/>
          </a:xfrm>
          <a:prstGeom prst="rect">
            <a:avLst/>
          </a:prstGeom>
          <a:solidFill>
            <a:srgbClr val="A86ED4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7706868" y="2019808"/>
            <a:ext cx="1938655" cy="1728470"/>
            <a:chOff x="8938259" y="1933955"/>
            <a:chExt cx="1938655" cy="1728470"/>
          </a:xfrm>
          <a:solidFill>
            <a:srgbClr val="A86ED4"/>
          </a:solidFill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grpFill/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7909306" y="2305813"/>
            <a:ext cx="1519555" cy="285115"/>
          </a:xfrm>
          <a:prstGeom prst="rect">
            <a:avLst/>
          </a:prstGeom>
          <a:solidFill>
            <a:srgbClr val="A86ED4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067802" y="2542033"/>
            <a:ext cx="1202690" cy="285115"/>
          </a:xfrm>
          <a:prstGeom prst="rect">
            <a:avLst/>
          </a:prstGeom>
          <a:solidFill>
            <a:srgbClr val="A86ED4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7706868" y="3461512"/>
            <a:ext cx="1938655" cy="1170305"/>
            <a:chOff x="8938259" y="3375659"/>
            <a:chExt cx="1938655" cy="1170305"/>
          </a:xfrm>
          <a:solidFill>
            <a:srgbClr val="A86ED4"/>
          </a:solidFill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grpFill/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7823963" y="3742310"/>
            <a:ext cx="1709420" cy="539750"/>
          </a:xfrm>
          <a:prstGeom prst="rect">
            <a:avLst/>
          </a:prstGeom>
          <a:solidFill>
            <a:srgbClr val="A86ED4"/>
          </a:solidFill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  <a:solidFill>
            <a:srgbClr val="7030A0"/>
          </a:solidFill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7030A0"/>
                </a:solidFill>
              </a:rPr>
              <a:t>Flight </a:t>
            </a:r>
            <a:r>
              <a:rPr sz="3600" spc="-229" dirty="0">
                <a:solidFill>
                  <a:srgbClr val="7030A0"/>
                </a:solidFill>
              </a:rPr>
              <a:t>Number </a:t>
            </a:r>
            <a:r>
              <a:rPr sz="3600" spc="-300" dirty="0">
                <a:solidFill>
                  <a:srgbClr val="7030A0"/>
                </a:solidFill>
              </a:rPr>
              <a:t>vs. </a:t>
            </a:r>
            <a:r>
              <a:rPr sz="3600" spc="-310" dirty="0">
                <a:solidFill>
                  <a:srgbClr val="7030A0"/>
                </a:solidFill>
              </a:rPr>
              <a:t>Launch</a:t>
            </a:r>
            <a:r>
              <a:rPr sz="3600" spc="-765" dirty="0">
                <a:solidFill>
                  <a:srgbClr val="7030A0"/>
                </a:solidFill>
              </a:rPr>
              <a:t> </a:t>
            </a:r>
            <a:r>
              <a:rPr sz="3600" spc="-265" dirty="0">
                <a:solidFill>
                  <a:srgbClr val="7030A0"/>
                </a:solidFill>
              </a:rPr>
              <a:t>Site</a:t>
            </a:r>
            <a:endParaRPr sz="3600" dirty="0">
              <a:solidFill>
                <a:srgbClr val="7030A0"/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  <a:solidFill>
            <a:srgbClr val="7030A0"/>
          </a:solidFill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7030A0"/>
                </a:solidFill>
              </a:rPr>
              <a:t>Payload </a:t>
            </a:r>
            <a:r>
              <a:rPr sz="3600" spc="-300" dirty="0">
                <a:solidFill>
                  <a:srgbClr val="7030A0"/>
                </a:solidFill>
              </a:rPr>
              <a:t>vs. </a:t>
            </a:r>
            <a:r>
              <a:rPr sz="3600" spc="-310" dirty="0">
                <a:solidFill>
                  <a:srgbClr val="7030A0"/>
                </a:solidFill>
              </a:rPr>
              <a:t>Launch</a:t>
            </a:r>
            <a:r>
              <a:rPr sz="3600" spc="-495" dirty="0">
                <a:solidFill>
                  <a:srgbClr val="7030A0"/>
                </a:solidFill>
              </a:rPr>
              <a:t> </a:t>
            </a:r>
            <a:r>
              <a:rPr sz="3600" spc="-260" dirty="0">
                <a:solidFill>
                  <a:srgbClr val="7030A0"/>
                </a:solidFill>
              </a:rPr>
              <a:t>Site</a:t>
            </a:r>
            <a:endParaRPr sz="3600" dirty="0">
              <a:solidFill>
                <a:srgbClr val="7030A0"/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solidFill>
                  <a:srgbClr val="7030A0"/>
                </a:solidFill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latin typeface="Carlito"/>
                <a:cs typeface="Carlito"/>
              </a:rPr>
              <a:t>Executive </a:t>
            </a:r>
            <a:r>
              <a:rPr sz="2200" spc="-15" dirty="0">
                <a:latin typeface="Carlito"/>
                <a:cs typeface="Carlito"/>
              </a:rPr>
              <a:t>Summary</a:t>
            </a:r>
            <a:r>
              <a:rPr sz="2200" spc="-1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(3)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latin typeface="Carlito"/>
                <a:cs typeface="Carlito"/>
              </a:rPr>
              <a:t>Introduction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(4)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rlito"/>
                <a:cs typeface="Carlito"/>
              </a:rPr>
              <a:t>Methodology</a:t>
            </a:r>
            <a:r>
              <a:rPr sz="2200" spc="-6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(6)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latin typeface="Carlito"/>
                <a:cs typeface="Carlito"/>
              </a:rPr>
              <a:t>Results</a:t>
            </a:r>
            <a:r>
              <a:rPr sz="220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(16)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rlito"/>
                <a:cs typeface="Carlito"/>
              </a:rPr>
              <a:t>Conclusion</a:t>
            </a:r>
            <a:r>
              <a:rPr sz="2200" spc="-8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(46)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rlito"/>
                <a:cs typeface="Carlito"/>
              </a:rPr>
              <a:t>Appendix</a:t>
            </a:r>
            <a:r>
              <a:rPr sz="2200" spc="-9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(47)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  <a:solidFill>
            <a:srgbClr val="7030A0"/>
          </a:solidFill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7030A0"/>
                </a:solidFill>
              </a:rPr>
              <a:t>Success </a:t>
            </a:r>
            <a:r>
              <a:rPr sz="3600" spc="-165" dirty="0">
                <a:solidFill>
                  <a:srgbClr val="7030A0"/>
                </a:solidFill>
              </a:rPr>
              <a:t>rate </a:t>
            </a:r>
            <a:r>
              <a:rPr sz="3600" spc="-300" dirty="0">
                <a:solidFill>
                  <a:srgbClr val="7030A0"/>
                </a:solidFill>
              </a:rPr>
              <a:t>vs. </a:t>
            </a:r>
            <a:r>
              <a:rPr sz="3600" spc="-135" dirty="0">
                <a:solidFill>
                  <a:srgbClr val="7030A0"/>
                </a:solidFill>
              </a:rPr>
              <a:t>Orbit</a:t>
            </a:r>
            <a:r>
              <a:rPr sz="3600" spc="-670" dirty="0">
                <a:solidFill>
                  <a:srgbClr val="7030A0"/>
                </a:solidFill>
              </a:rPr>
              <a:t> </a:t>
            </a:r>
            <a:r>
              <a:rPr sz="3600" spc="-145" dirty="0">
                <a:solidFill>
                  <a:srgbClr val="7030A0"/>
                </a:solidFill>
              </a:rPr>
              <a:t>type</a:t>
            </a:r>
            <a:endParaRPr sz="3600" dirty="0">
              <a:solidFill>
                <a:srgbClr val="7030A0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268957" cy="2575495"/>
            <a:chOff x="0" y="4914901"/>
            <a:chExt cx="12268957" cy="2575495"/>
          </a:xfrm>
          <a:solidFill>
            <a:srgbClr val="7030A0"/>
          </a:solidFill>
        </p:grpSpPr>
        <p:sp>
          <p:nvSpPr>
            <p:cNvPr id="3" name="object 3"/>
            <p:cNvSpPr/>
            <p:nvPr/>
          </p:nvSpPr>
          <p:spPr>
            <a:xfrm>
              <a:off x="80132" y="5611432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  <a:solidFill>
            <a:srgbClr val="7030A0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 dirty="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  <a:solidFill>
            <a:srgbClr val="7030A0"/>
          </a:solidFill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solidFill>
                  <a:srgbClr val="7030A0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solidFill>
                  <a:srgbClr val="7030A0"/>
                </a:solidFill>
              </a:endParaRPr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7030A0"/>
                </a:solidFill>
              </a:rPr>
              <a:t>Payload </a:t>
            </a:r>
            <a:r>
              <a:rPr sz="3600" spc="-300" dirty="0">
                <a:solidFill>
                  <a:srgbClr val="7030A0"/>
                </a:solidFill>
              </a:rPr>
              <a:t>vs. </a:t>
            </a:r>
            <a:r>
              <a:rPr sz="3600" spc="-135" dirty="0">
                <a:solidFill>
                  <a:srgbClr val="7030A0"/>
                </a:solidFill>
              </a:rPr>
              <a:t>Orbit</a:t>
            </a:r>
            <a:r>
              <a:rPr sz="3600" spc="-465" dirty="0">
                <a:solidFill>
                  <a:srgbClr val="7030A0"/>
                </a:solidFill>
              </a:rPr>
              <a:t> </a:t>
            </a:r>
            <a:r>
              <a:rPr sz="3600" spc="-145" dirty="0">
                <a:solidFill>
                  <a:srgbClr val="7030A0"/>
                </a:solidFill>
              </a:rPr>
              <a:t>type</a:t>
            </a:r>
            <a:endParaRPr sz="3600" dirty="0">
              <a:solidFill>
                <a:srgbClr val="7030A0"/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  <a:solidFill>
            <a:srgbClr val="7030A0"/>
          </a:solidFill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7030A0"/>
                </a:solidFill>
              </a:rPr>
              <a:t>Launch </a:t>
            </a:r>
            <a:r>
              <a:rPr sz="3600" spc="-425" dirty="0">
                <a:solidFill>
                  <a:srgbClr val="7030A0"/>
                </a:solidFill>
              </a:rPr>
              <a:t>Success </a:t>
            </a:r>
            <a:r>
              <a:rPr sz="3600" spc="-335" dirty="0">
                <a:solidFill>
                  <a:srgbClr val="7030A0"/>
                </a:solidFill>
              </a:rPr>
              <a:t>Yearly</a:t>
            </a:r>
            <a:r>
              <a:rPr sz="3600" spc="-470" dirty="0">
                <a:solidFill>
                  <a:srgbClr val="7030A0"/>
                </a:solidFill>
              </a:rPr>
              <a:t> </a:t>
            </a:r>
            <a:r>
              <a:rPr sz="3600" spc="-305" dirty="0">
                <a:solidFill>
                  <a:srgbClr val="7030A0"/>
                </a:solidFill>
              </a:rPr>
              <a:t>Trend</a:t>
            </a:r>
            <a:endParaRPr sz="3600" dirty="0">
              <a:solidFill>
                <a:srgbClr val="7030A0"/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lang="en-US" sz="8000" spc="-112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solidFill>
                  <a:srgbClr val="7030A0"/>
                </a:solidFill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solidFill>
                  <a:srgbClr val="7030A0"/>
                </a:solidFill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solidFill>
                  <a:srgbClr val="7030A0"/>
                </a:solidFill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 dirty="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41905" y="943956"/>
            <a:ext cx="6793230" cy="4117794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lang="en-US" sz="3300" spc="-20" dirty="0"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</a:t>
            </a:r>
          </a:p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2200" spc="-20" dirty="0">
                <a:latin typeface="Carlito"/>
                <a:cs typeface="Carlito"/>
              </a:rPr>
              <a:t>Commercial </a:t>
            </a:r>
            <a:r>
              <a:rPr sz="2200" spc="-10" dirty="0">
                <a:latin typeface="Carlito"/>
                <a:cs typeface="Carlito"/>
              </a:rPr>
              <a:t>Space </a:t>
            </a:r>
            <a:r>
              <a:rPr sz="2200" spc="-25" dirty="0">
                <a:latin typeface="Carlito"/>
                <a:cs typeface="Carlito"/>
              </a:rPr>
              <a:t>Age </a:t>
            </a:r>
            <a:r>
              <a:rPr sz="2200" spc="-5" dirty="0">
                <a:latin typeface="Carlito"/>
                <a:cs typeface="Carlito"/>
              </a:rPr>
              <a:t>is</a:t>
            </a:r>
            <a:r>
              <a:rPr sz="2200" spc="50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Here</a:t>
            </a:r>
            <a:endParaRPr sz="22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latin typeface="Carlito"/>
                <a:cs typeface="Carlito"/>
              </a:rPr>
              <a:t>Space </a:t>
            </a:r>
            <a:r>
              <a:rPr sz="2200" spc="-5" dirty="0">
                <a:latin typeface="Carlito"/>
                <a:cs typeface="Carlito"/>
              </a:rPr>
              <a:t>X </a:t>
            </a:r>
            <a:r>
              <a:rPr sz="2200" spc="-15" dirty="0">
                <a:latin typeface="Carlito"/>
                <a:cs typeface="Carlito"/>
              </a:rPr>
              <a:t>has </a:t>
            </a:r>
            <a:r>
              <a:rPr sz="2200" spc="-20" dirty="0">
                <a:latin typeface="Carlito"/>
                <a:cs typeface="Carlito"/>
              </a:rPr>
              <a:t>best pricing </a:t>
            </a:r>
            <a:r>
              <a:rPr sz="2200" spc="-15" dirty="0">
                <a:latin typeface="Carlito"/>
                <a:cs typeface="Carlito"/>
              </a:rPr>
              <a:t>($62 </a:t>
            </a:r>
            <a:r>
              <a:rPr sz="2200" spc="-5" dirty="0">
                <a:latin typeface="Carlito"/>
                <a:cs typeface="Carlito"/>
              </a:rPr>
              <a:t>million </a:t>
            </a:r>
            <a:r>
              <a:rPr sz="2200" spc="-15" dirty="0">
                <a:latin typeface="Carlito"/>
                <a:cs typeface="Carlito"/>
              </a:rPr>
              <a:t>vs. </a:t>
            </a:r>
            <a:r>
              <a:rPr sz="2200" spc="-5" dirty="0">
                <a:latin typeface="Carlito"/>
                <a:cs typeface="Carlito"/>
              </a:rPr>
              <a:t>$165 million</a:t>
            </a:r>
            <a:r>
              <a:rPr sz="2200" spc="2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USD)</a:t>
            </a:r>
            <a:endParaRPr sz="22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latin typeface="Carlito"/>
                <a:cs typeface="Carlito"/>
              </a:rPr>
              <a:t>Largely </a:t>
            </a:r>
            <a:r>
              <a:rPr sz="2200" spc="-15" dirty="0">
                <a:latin typeface="Carlito"/>
                <a:cs typeface="Carlito"/>
              </a:rPr>
              <a:t>due </a:t>
            </a:r>
            <a:r>
              <a:rPr sz="2200" spc="-3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ability </a:t>
            </a:r>
            <a:r>
              <a:rPr sz="2200" spc="-30" dirty="0">
                <a:latin typeface="Carlito"/>
                <a:cs typeface="Carlito"/>
              </a:rPr>
              <a:t>to recover </a:t>
            </a:r>
            <a:r>
              <a:rPr sz="2200" spc="-15" dirty="0">
                <a:latin typeface="Carlito"/>
                <a:cs typeface="Carlito"/>
              </a:rPr>
              <a:t>part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45" dirty="0">
                <a:latin typeface="Carlito"/>
                <a:cs typeface="Carlito"/>
              </a:rPr>
              <a:t>rocket </a:t>
            </a:r>
            <a:r>
              <a:rPr sz="2200" spc="-25" dirty="0">
                <a:latin typeface="Carlito"/>
                <a:cs typeface="Carlito"/>
              </a:rPr>
              <a:t>(Stage</a:t>
            </a:r>
            <a:r>
              <a:rPr sz="2200" spc="13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1)</a:t>
            </a:r>
            <a:endParaRPr sz="22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latin typeface="Carlito"/>
                <a:cs typeface="Carlito"/>
              </a:rPr>
              <a:t>Space </a:t>
            </a:r>
            <a:r>
              <a:rPr sz="2200" spc="-5" dirty="0">
                <a:latin typeface="Carlito"/>
                <a:cs typeface="Carlito"/>
              </a:rPr>
              <a:t>Y </a:t>
            </a:r>
            <a:r>
              <a:rPr sz="2200" spc="-25" dirty="0">
                <a:latin typeface="Carlito"/>
                <a:cs typeface="Carlito"/>
              </a:rPr>
              <a:t>wants </a:t>
            </a:r>
            <a:r>
              <a:rPr sz="2200" spc="-30" dirty="0">
                <a:latin typeface="Carlito"/>
                <a:cs typeface="Carlito"/>
              </a:rPr>
              <a:t>to </a:t>
            </a:r>
            <a:r>
              <a:rPr sz="2200" spc="-25" dirty="0">
                <a:latin typeface="Carlito"/>
                <a:cs typeface="Carlito"/>
              </a:rPr>
              <a:t>compete </a:t>
            </a:r>
            <a:r>
              <a:rPr sz="2200" spc="-5" dirty="0">
                <a:latin typeface="Carlito"/>
                <a:cs typeface="Carlito"/>
              </a:rPr>
              <a:t>with </a:t>
            </a:r>
            <a:r>
              <a:rPr sz="2200" spc="-10" dirty="0">
                <a:latin typeface="Carlito"/>
                <a:cs typeface="Carlito"/>
              </a:rPr>
              <a:t>Space</a:t>
            </a:r>
            <a:r>
              <a:rPr sz="2200" spc="6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X</a:t>
            </a:r>
            <a:endParaRPr sz="2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 dirty="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</a:pPr>
            <a:r>
              <a:rPr lang="en-US" sz="3350" dirty="0">
                <a:latin typeface="Carlito"/>
                <a:cs typeface="Carlito"/>
              </a:rPr>
              <a:t>Problem</a:t>
            </a:r>
            <a:endParaRPr sz="3350" dirty="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rlito"/>
                <a:cs typeface="Carlito"/>
              </a:rPr>
              <a:t>Space </a:t>
            </a:r>
            <a:r>
              <a:rPr sz="2200" spc="-5" dirty="0">
                <a:latin typeface="Carlito"/>
                <a:cs typeface="Carlito"/>
              </a:rPr>
              <a:t>Y </a:t>
            </a:r>
            <a:r>
              <a:rPr sz="2200" spc="-25" dirty="0">
                <a:latin typeface="Carlito"/>
                <a:cs typeface="Carlito"/>
              </a:rPr>
              <a:t>tasks </a:t>
            </a:r>
            <a:r>
              <a:rPr sz="2200" spc="-5" dirty="0">
                <a:latin typeface="Carlito"/>
                <a:cs typeface="Carlito"/>
              </a:rPr>
              <a:t>us </a:t>
            </a:r>
            <a:r>
              <a:rPr sz="2200" spc="-30" dirty="0">
                <a:latin typeface="Carlito"/>
                <a:cs typeface="Carlito"/>
              </a:rPr>
              <a:t>to </a:t>
            </a:r>
            <a:r>
              <a:rPr sz="2200" spc="-25" dirty="0">
                <a:latin typeface="Carlito"/>
                <a:cs typeface="Carlito"/>
              </a:rPr>
              <a:t>train </a:t>
            </a:r>
            <a:r>
              <a:rPr sz="2200" spc="-5" dirty="0">
                <a:latin typeface="Carlito"/>
                <a:cs typeface="Carlito"/>
              </a:rPr>
              <a:t>a machine learning model </a:t>
            </a:r>
            <a:r>
              <a:rPr sz="2200" spc="-60" dirty="0">
                <a:latin typeface="Carlito"/>
                <a:cs typeface="Carlito"/>
              </a:rPr>
              <a:t>to  </a:t>
            </a:r>
            <a:r>
              <a:rPr sz="2200" spc="-20" dirty="0">
                <a:latin typeface="Carlito"/>
                <a:cs typeface="Carlito"/>
              </a:rPr>
              <a:t>predict successful </a:t>
            </a:r>
            <a:r>
              <a:rPr sz="2200" spc="-25" dirty="0">
                <a:latin typeface="Carlito"/>
                <a:cs typeface="Carlito"/>
              </a:rPr>
              <a:t>Stage </a:t>
            </a:r>
            <a:r>
              <a:rPr sz="2200" spc="-5" dirty="0">
                <a:latin typeface="Carlito"/>
                <a:cs typeface="Carlito"/>
              </a:rPr>
              <a:t>1</a:t>
            </a:r>
            <a:r>
              <a:rPr sz="2200" spc="45" dirty="0">
                <a:latin typeface="Carlito"/>
                <a:cs typeface="Carlito"/>
              </a:rPr>
              <a:t> </a:t>
            </a:r>
            <a:r>
              <a:rPr sz="2200" spc="-25" dirty="0">
                <a:latin typeface="Carlito"/>
                <a:cs typeface="Carlito"/>
              </a:rPr>
              <a:t>recovery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  <a:solidFill>
            <a:srgbClr val="7030A0"/>
          </a:solidFill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1445399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4800" spc="-385" dirty="0"/>
              <a:t>Predictive</a:t>
            </a:r>
            <a:r>
              <a:rPr sz="4800" spc="-750" dirty="0"/>
              <a:t> </a:t>
            </a:r>
            <a:r>
              <a:rPr lang="en-US" sz="4800" spc="-750" dirty="0"/>
              <a:t> </a:t>
            </a:r>
            <a:r>
              <a:rPr sz="4800" spc="-570" dirty="0"/>
              <a:t>Analysis  </a:t>
            </a:r>
            <a:r>
              <a:rPr sz="4800"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  <a:solidFill>
            <a:srgbClr val="7030A0"/>
          </a:solidFill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  <a:solidFill>
            <a:srgbClr val="7030A0"/>
          </a:solidFill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chemeClr val="accent1"/>
                </a:solidFill>
              </a:rPr>
              <a:t>Confusion</a:t>
            </a:r>
            <a:r>
              <a:rPr sz="3600" spc="-330" dirty="0">
                <a:solidFill>
                  <a:schemeClr val="accent1"/>
                </a:solidFill>
              </a:rPr>
              <a:t> </a:t>
            </a:r>
            <a:r>
              <a:rPr sz="3600" spc="-114" dirty="0">
                <a:solidFill>
                  <a:schemeClr val="accent1"/>
                </a:solidFill>
              </a:rPr>
              <a:t>Matrix</a:t>
            </a:r>
            <a:endParaRPr sz="3600" dirty="0">
              <a:solidFill>
                <a:schemeClr val="accent1"/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730508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 dirty="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Elon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Musk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 dirty="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latin typeface="Carlito"/>
                <a:cs typeface="Carlito"/>
              </a:rPr>
              <a:t>Data </a:t>
            </a:r>
            <a:r>
              <a:rPr sz="2200" spc="-20" dirty="0">
                <a:latin typeface="Carlito"/>
                <a:cs typeface="Carlito"/>
              </a:rPr>
              <a:t>collection</a:t>
            </a:r>
            <a:r>
              <a:rPr sz="2200" spc="1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methodology: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latin typeface="Carlito"/>
                <a:cs typeface="Carlito"/>
              </a:rPr>
              <a:t>Combined </a:t>
            </a:r>
            <a:r>
              <a:rPr sz="1800" spc="-20" dirty="0">
                <a:latin typeface="Carlito"/>
                <a:cs typeface="Carlito"/>
              </a:rPr>
              <a:t>data from </a:t>
            </a:r>
            <a:r>
              <a:rPr sz="1800" spc="-5" dirty="0">
                <a:latin typeface="Carlito"/>
                <a:cs typeface="Carlito"/>
              </a:rPr>
              <a:t>SpaceX public </a:t>
            </a:r>
            <a:r>
              <a:rPr sz="1800" dirty="0">
                <a:latin typeface="Carlito"/>
                <a:cs typeface="Carlito"/>
              </a:rPr>
              <a:t>API and </a:t>
            </a:r>
            <a:r>
              <a:rPr sz="1800" spc="-5" dirty="0">
                <a:latin typeface="Carlito"/>
                <a:cs typeface="Carlito"/>
              </a:rPr>
              <a:t>SpaceX Wikipedia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page</a:t>
            </a:r>
            <a:endParaRPr sz="18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latin typeface="Carlito"/>
                <a:cs typeface="Carlito"/>
              </a:rPr>
              <a:t>Perform </a:t>
            </a:r>
            <a:r>
              <a:rPr sz="2200" spc="-35" dirty="0">
                <a:latin typeface="Carlito"/>
                <a:cs typeface="Carlito"/>
              </a:rPr>
              <a:t>data</a:t>
            </a:r>
            <a:r>
              <a:rPr sz="2200" spc="35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wrangling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latin typeface="Carlito"/>
                <a:cs typeface="Carlito"/>
              </a:rPr>
              <a:t>Classifying true landings </a:t>
            </a:r>
            <a:r>
              <a:rPr sz="1800" dirty="0">
                <a:latin typeface="Carlito"/>
                <a:cs typeface="Carlito"/>
              </a:rPr>
              <a:t>as </a:t>
            </a:r>
            <a:r>
              <a:rPr sz="1800" spc="-5" dirty="0">
                <a:latin typeface="Carlito"/>
                <a:cs typeface="Carlito"/>
              </a:rPr>
              <a:t>successful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0" dirty="0">
                <a:latin typeface="Carlito"/>
                <a:cs typeface="Carlito"/>
              </a:rPr>
              <a:t>unsuccessful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otherwise</a:t>
            </a:r>
            <a:endParaRPr sz="18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latin typeface="Carlito"/>
                <a:cs typeface="Carlito"/>
              </a:rPr>
              <a:t>Perform </a:t>
            </a:r>
            <a:r>
              <a:rPr sz="2200" spc="-25" dirty="0">
                <a:latin typeface="Carlito"/>
                <a:cs typeface="Carlito"/>
              </a:rPr>
              <a:t>exploratory </a:t>
            </a:r>
            <a:r>
              <a:rPr sz="2200" spc="-35" dirty="0">
                <a:latin typeface="Carlito"/>
                <a:cs typeface="Carlito"/>
              </a:rPr>
              <a:t>data </a:t>
            </a:r>
            <a:r>
              <a:rPr sz="2200" spc="-20" dirty="0">
                <a:latin typeface="Carlito"/>
                <a:cs typeface="Carlito"/>
              </a:rPr>
              <a:t>analysis </a:t>
            </a:r>
            <a:r>
              <a:rPr sz="2200" spc="-25" dirty="0">
                <a:latin typeface="Carlito"/>
                <a:cs typeface="Carlito"/>
              </a:rPr>
              <a:t>(EDA) </a:t>
            </a:r>
            <a:r>
              <a:rPr sz="2200" spc="-15" dirty="0">
                <a:latin typeface="Carlito"/>
                <a:cs typeface="Carlito"/>
              </a:rPr>
              <a:t>using </a:t>
            </a:r>
            <a:r>
              <a:rPr sz="2200" spc="-20" dirty="0">
                <a:latin typeface="Carlito"/>
                <a:cs typeface="Carlito"/>
              </a:rPr>
              <a:t>visualization </a:t>
            </a:r>
            <a:r>
              <a:rPr sz="2200" spc="-5" dirty="0">
                <a:latin typeface="Carlito"/>
                <a:cs typeface="Carlito"/>
              </a:rPr>
              <a:t>and</a:t>
            </a:r>
            <a:r>
              <a:rPr sz="2200" spc="155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SQL</a:t>
            </a:r>
            <a:endParaRPr sz="22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latin typeface="Carlito"/>
                <a:cs typeface="Carlito"/>
              </a:rPr>
              <a:t>Perform </a:t>
            </a:r>
            <a:r>
              <a:rPr sz="2200" spc="-30" dirty="0">
                <a:latin typeface="Carlito"/>
                <a:cs typeface="Carlito"/>
              </a:rPr>
              <a:t>interactive </a:t>
            </a:r>
            <a:r>
              <a:rPr sz="2200" spc="-5" dirty="0">
                <a:latin typeface="Carlito"/>
                <a:cs typeface="Carlito"/>
              </a:rPr>
              <a:t>visual analytics </a:t>
            </a:r>
            <a:r>
              <a:rPr sz="2200" spc="-15" dirty="0">
                <a:latin typeface="Carlito"/>
                <a:cs typeface="Carlito"/>
              </a:rPr>
              <a:t>using </a:t>
            </a:r>
            <a:r>
              <a:rPr sz="2200" spc="-20" dirty="0">
                <a:latin typeface="Carlito"/>
                <a:cs typeface="Carlito"/>
              </a:rPr>
              <a:t>Folium </a:t>
            </a:r>
            <a:r>
              <a:rPr sz="2200" spc="-5" dirty="0">
                <a:latin typeface="Carlito"/>
                <a:cs typeface="Carlito"/>
              </a:rPr>
              <a:t>and Plotly</a:t>
            </a:r>
            <a:r>
              <a:rPr sz="2200" spc="1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Dash</a:t>
            </a:r>
            <a:endParaRPr sz="22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latin typeface="Carlito"/>
                <a:cs typeface="Carlito"/>
              </a:rPr>
              <a:t>Perform </a:t>
            </a:r>
            <a:r>
              <a:rPr sz="2200" spc="-25" dirty="0">
                <a:latin typeface="Carlito"/>
                <a:cs typeface="Carlito"/>
              </a:rPr>
              <a:t>predictive </a:t>
            </a:r>
            <a:r>
              <a:rPr sz="2200" spc="-20" dirty="0">
                <a:latin typeface="Carlito"/>
                <a:cs typeface="Carlito"/>
              </a:rPr>
              <a:t>analysis </a:t>
            </a:r>
            <a:r>
              <a:rPr sz="2200" spc="-15" dirty="0">
                <a:latin typeface="Carlito"/>
                <a:cs typeface="Carlito"/>
              </a:rPr>
              <a:t>using </a:t>
            </a:r>
            <a:r>
              <a:rPr sz="2200" spc="-20" dirty="0">
                <a:latin typeface="Carlito"/>
                <a:cs typeface="Carlito"/>
              </a:rPr>
              <a:t>classification</a:t>
            </a:r>
            <a:r>
              <a:rPr sz="2200" spc="17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models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latin typeface="Carlito"/>
                <a:cs typeface="Carlito"/>
              </a:rPr>
              <a:t>Tuned </a:t>
            </a:r>
            <a:r>
              <a:rPr sz="1800" dirty="0">
                <a:latin typeface="Carlito"/>
                <a:cs typeface="Carlito"/>
              </a:rPr>
              <a:t>models </a:t>
            </a:r>
            <a:r>
              <a:rPr sz="1800" spc="-5" dirty="0">
                <a:latin typeface="Carlito"/>
                <a:cs typeface="Carlito"/>
              </a:rPr>
              <a:t>using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GridSearchCV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 dirty="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 dirty="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  <a:solidFill>
            <a:srgbClr val="7030A0"/>
          </a:solidFill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solidFill>
            <a:srgbClr val="A86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  <a:solidFill>
            <a:srgbClr val="A86ED4"/>
          </a:solidFill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  <a:solidFill>
            <a:srgbClr val="A86ED4"/>
          </a:solidFill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  <a:solidFill>
            <a:srgbClr val="A86ED4"/>
          </a:solidFill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  <a:solidFill>
            <a:srgbClr val="A86ED4"/>
          </a:solidFill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  <a:solidFill>
            <a:srgbClr val="A86ED4"/>
          </a:solidFill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  <a:solidFill>
            <a:srgbClr val="A86ED4"/>
          </a:solidFill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  <a:solidFill>
            <a:srgbClr val="A86ED4"/>
          </a:solidFill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  <a:solidFill>
            <a:srgbClr val="A86ED4"/>
          </a:solidFill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  <a:solidFill>
            <a:srgbClr val="A86ED4"/>
          </a:solidFill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  <a:solidFill>
            <a:srgbClr val="A86ED4"/>
          </a:solidFill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  <a:solidFill>
            <a:srgbClr val="A86ED4"/>
          </a:solidFill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  <a:solidFill>
            <a:srgbClr val="A86ED4"/>
          </a:solidFill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  <a:solidFill>
            <a:srgbClr val="A86ED4"/>
          </a:solidFill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  <a:solidFill>
            <a:srgbClr val="A86ED4"/>
          </a:solidFill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  <a:solidFill>
            <a:srgbClr val="7030A0"/>
          </a:solidFill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>
                <a:solidFill>
                  <a:srgbClr val="7030A0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solidFill>
                  <a:srgbClr val="7030A0"/>
                </a:solidFill>
              </a:endParaRPr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580131" cy="2318005"/>
            <a:chOff x="5111496" y="713231"/>
            <a:chExt cx="2580131" cy="2318005"/>
          </a:xfrm>
          <a:solidFill>
            <a:srgbClr val="A86ED4"/>
          </a:solidFill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442972" cy="981455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  <a:solidFill>
            <a:srgbClr val="A86ED4"/>
          </a:solidFill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  <a:solidFill>
            <a:srgbClr val="A86ED4"/>
          </a:solidFill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  <a:solidFill>
            <a:srgbClr val="A86ED4"/>
          </a:solidFill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  <a:solidFill>
            <a:srgbClr val="A86ED4"/>
          </a:solidFill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  <a:solidFill>
            <a:srgbClr val="A86ED4"/>
          </a:solidFill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  <a:solidFill>
            <a:srgbClr val="A86ED4"/>
          </a:solidFill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  <a:solidFill>
            <a:srgbClr val="A86ED4"/>
          </a:solidFill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  <a:solidFill>
            <a:srgbClr val="A86ED4"/>
          </a:solidFill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  <a:solidFill>
            <a:srgbClr val="A86ED4"/>
          </a:solidFill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  <a:solidFill>
            <a:srgbClr val="A86ED4"/>
          </a:solidFill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  <a:solidFill>
            <a:srgbClr val="A86ED4"/>
          </a:solidFill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2524</Words>
  <Application>Microsoft Office PowerPoint</Application>
  <PresentationFormat>Widescreen</PresentationFormat>
  <Paragraphs>257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Aptos</vt:lpstr>
      <vt:lpstr>Aptos Display</vt:lpstr>
      <vt:lpstr>Arial</vt:lpstr>
      <vt:lpstr>Bahnschrift Condensed</vt:lpstr>
      <vt:lpstr>Bahnschrift Light SemiCondensed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أبرار طارق أحمد صائغ</cp:lastModifiedBy>
  <cp:revision>2</cp:revision>
  <dcterms:created xsi:type="dcterms:W3CDTF">2021-08-26T16:53:12Z</dcterms:created>
  <dcterms:modified xsi:type="dcterms:W3CDTF">2024-12-02T21:17:50Z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